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8" r:id="rId3"/>
    <p:sldMasterId id="2147483670" r:id="rId4"/>
    <p:sldMasterId id="2147483672" r:id="rId5"/>
  </p:sldMasterIdLst>
  <p:notesMasterIdLst>
    <p:notesMasterId r:id="rId17"/>
  </p:notesMasterIdLst>
  <p:sldIdLst>
    <p:sldId id="271" r:id="rId6"/>
    <p:sldId id="278" r:id="rId7"/>
    <p:sldId id="279" r:id="rId8"/>
    <p:sldId id="280" r:id="rId9"/>
    <p:sldId id="281" r:id="rId10"/>
    <p:sldId id="283" r:id="rId11"/>
    <p:sldId id="284" r:id="rId12"/>
    <p:sldId id="285" r:id="rId13"/>
    <p:sldId id="286" r:id="rId14"/>
    <p:sldId id="287" r:id="rId15"/>
    <p:sldId id="270"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675" autoAdjust="0"/>
  </p:normalViewPr>
  <p:slideViewPr>
    <p:cSldViewPr snapToGrid="0" snapToObjects="1">
      <p:cViewPr varScale="1">
        <p:scale>
          <a:sx n="70" d="100"/>
          <a:sy n="70"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B5B7B-362C-C34A-9C1D-F3D5B867F265}" type="datetimeFigureOut">
              <a:rPr lang="nl-NL" smtClean="0"/>
              <a:t>18-6-2015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655">
              <a:defRPr>
                <a:solidFill>
                  <a:schemeClr val="tx1"/>
                </a:solidFill>
                <a:latin typeface="Calibri" pitchFamily="34" charset="0"/>
              </a:defRPr>
            </a:lvl1pPr>
            <a:lvl2pPr marL="748227" indent="-287780" defTabSz="973655">
              <a:defRPr>
                <a:solidFill>
                  <a:schemeClr val="tx1"/>
                </a:solidFill>
                <a:latin typeface="Calibri" pitchFamily="34" charset="0"/>
              </a:defRPr>
            </a:lvl2pPr>
            <a:lvl3pPr marL="1151117" indent="-230223" defTabSz="973655">
              <a:defRPr>
                <a:solidFill>
                  <a:schemeClr val="tx1"/>
                </a:solidFill>
                <a:latin typeface="Calibri" pitchFamily="34" charset="0"/>
              </a:defRPr>
            </a:lvl3pPr>
            <a:lvl4pPr marL="1611565" indent="-230223" defTabSz="973655">
              <a:defRPr>
                <a:solidFill>
                  <a:schemeClr val="tx1"/>
                </a:solidFill>
                <a:latin typeface="Calibri" pitchFamily="34" charset="0"/>
              </a:defRPr>
            </a:lvl4pPr>
            <a:lvl5pPr marL="2072013" indent="-230223" defTabSz="973655">
              <a:defRPr>
                <a:solidFill>
                  <a:schemeClr val="tx1"/>
                </a:solidFill>
                <a:latin typeface="Calibri" pitchFamily="34" charset="0"/>
              </a:defRPr>
            </a:lvl5pPr>
            <a:lvl6pPr marL="2532459" indent="-230223" defTabSz="973655" eaLnBrk="0" fontAlgn="base" hangingPunct="0">
              <a:spcBef>
                <a:spcPct val="0"/>
              </a:spcBef>
              <a:spcAft>
                <a:spcPct val="0"/>
              </a:spcAft>
              <a:defRPr>
                <a:solidFill>
                  <a:schemeClr val="tx1"/>
                </a:solidFill>
                <a:latin typeface="Calibri" pitchFamily="34" charset="0"/>
              </a:defRPr>
            </a:lvl6pPr>
            <a:lvl7pPr marL="2992907" indent="-230223" defTabSz="973655" eaLnBrk="0" fontAlgn="base" hangingPunct="0">
              <a:spcBef>
                <a:spcPct val="0"/>
              </a:spcBef>
              <a:spcAft>
                <a:spcPct val="0"/>
              </a:spcAft>
              <a:defRPr>
                <a:solidFill>
                  <a:schemeClr val="tx1"/>
                </a:solidFill>
                <a:latin typeface="Calibri" pitchFamily="34" charset="0"/>
              </a:defRPr>
            </a:lvl7pPr>
            <a:lvl8pPr marL="3453355" indent="-230223" defTabSz="973655" eaLnBrk="0" fontAlgn="base" hangingPunct="0">
              <a:spcBef>
                <a:spcPct val="0"/>
              </a:spcBef>
              <a:spcAft>
                <a:spcPct val="0"/>
              </a:spcAft>
              <a:defRPr>
                <a:solidFill>
                  <a:schemeClr val="tx1"/>
                </a:solidFill>
                <a:latin typeface="Calibri" pitchFamily="34" charset="0"/>
              </a:defRPr>
            </a:lvl8pPr>
            <a:lvl9pPr marL="3913802" indent="-230223" defTabSz="973655" eaLnBrk="0" fontAlgn="base" hangingPunct="0">
              <a:spcBef>
                <a:spcPct val="0"/>
              </a:spcBef>
              <a:spcAft>
                <a:spcPct val="0"/>
              </a:spcAft>
              <a:defRPr>
                <a:solidFill>
                  <a:schemeClr val="tx1"/>
                </a:solidFill>
                <a:latin typeface="Calibri" pitchFamily="34" charset="0"/>
              </a:defRPr>
            </a:lvl9pPr>
          </a:lstStyle>
          <a:p>
            <a:fld id="{389548D5-2E56-4A89-8F06-A5C31846E622}" type="slidenum">
              <a:rPr lang="en-GB" altLang="en-US" sz="1400">
                <a:latin typeface="Times" pitchFamily="18" charset="0"/>
              </a:rPr>
              <a:pPr/>
              <a:t>10</a:t>
            </a:fld>
            <a:endParaRPr lang="en-GB" altLang="en-US" sz="1400">
              <a:latin typeface="Times" pitchFamily="18" charset="0"/>
            </a:endParaRPr>
          </a:p>
        </p:txBody>
      </p:sp>
      <p:sp>
        <p:nvSpPr>
          <p:cNvPr id="56323" name="Rectangle 7"/>
          <p:cNvSpPr txBox="1">
            <a:spLocks noGrp="1" noChangeArrowheads="1"/>
          </p:cNvSpPr>
          <p:nvPr/>
        </p:nvSpPr>
        <p:spPr bwMode="auto">
          <a:xfrm>
            <a:off x="3851823" y="9433502"/>
            <a:ext cx="2945319" cy="4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48" tIns="48674" rIns="97348" bIns="48674" anchor="b"/>
          <a:lstStyle>
            <a:lvl1pPr defTabSz="966788">
              <a:defRPr>
                <a:solidFill>
                  <a:schemeClr val="tx1"/>
                </a:solidFill>
                <a:latin typeface="Calibri" pitchFamily="34" charset="0"/>
              </a:defRPr>
            </a:lvl1pPr>
            <a:lvl2pPr marL="742950" indent="-285750" defTabSz="966788">
              <a:defRPr>
                <a:solidFill>
                  <a:schemeClr val="tx1"/>
                </a:solidFill>
                <a:latin typeface="Calibri" pitchFamily="34" charset="0"/>
              </a:defRPr>
            </a:lvl2pPr>
            <a:lvl3pPr marL="1143000" indent="-228600" defTabSz="966788">
              <a:defRPr>
                <a:solidFill>
                  <a:schemeClr val="tx1"/>
                </a:solidFill>
                <a:latin typeface="Calibri" pitchFamily="34" charset="0"/>
              </a:defRPr>
            </a:lvl3pPr>
            <a:lvl4pPr marL="1600200" indent="-228600" defTabSz="966788">
              <a:defRPr>
                <a:solidFill>
                  <a:schemeClr val="tx1"/>
                </a:solidFill>
                <a:latin typeface="Calibri" pitchFamily="34" charset="0"/>
              </a:defRPr>
            </a:lvl4pPr>
            <a:lvl5pPr marL="2057400" indent="-228600" defTabSz="966788">
              <a:defRPr>
                <a:solidFill>
                  <a:schemeClr val="tx1"/>
                </a:solidFill>
                <a:latin typeface="Calibri" pitchFamily="34" charset="0"/>
              </a:defRPr>
            </a:lvl5pPr>
            <a:lvl6pPr marL="2514600" indent="-228600" defTabSz="966788" eaLnBrk="0" fontAlgn="base" hangingPunct="0">
              <a:spcBef>
                <a:spcPct val="0"/>
              </a:spcBef>
              <a:spcAft>
                <a:spcPct val="0"/>
              </a:spcAft>
              <a:defRPr>
                <a:solidFill>
                  <a:schemeClr val="tx1"/>
                </a:solidFill>
                <a:latin typeface="Calibri" pitchFamily="34" charset="0"/>
              </a:defRPr>
            </a:lvl6pPr>
            <a:lvl7pPr marL="2971800" indent="-228600" defTabSz="966788" eaLnBrk="0" fontAlgn="base" hangingPunct="0">
              <a:spcBef>
                <a:spcPct val="0"/>
              </a:spcBef>
              <a:spcAft>
                <a:spcPct val="0"/>
              </a:spcAft>
              <a:defRPr>
                <a:solidFill>
                  <a:schemeClr val="tx1"/>
                </a:solidFill>
                <a:latin typeface="Calibri" pitchFamily="34" charset="0"/>
              </a:defRPr>
            </a:lvl7pPr>
            <a:lvl8pPr marL="3429000" indent="-228600" defTabSz="966788" eaLnBrk="0" fontAlgn="base" hangingPunct="0">
              <a:spcBef>
                <a:spcPct val="0"/>
              </a:spcBef>
              <a:spcAft>
                <a:spcPct val="0"/>
              </a:spcAft>
              <a:defRPr>
                <a:solidFill>
                  <a:schemeClr val="tx1"/>
                </a:solidFill>
                <a:latin typeface="Calibri" pitchFamily="34" charset="0"/>
              </a:defRPr>
            </a:lvl8pPr>
            <a:lvl9pPr marL="3886200" indent="-228600" defTabSz="966788" eaLnBrk="0" fontAlgn="base" hangingPunct="0">
              <a:spcBef>
                <a:spcPct val="0"/>
              </a:spcBef>
              <a:spcAft>
                <a:spcPct val="0"/>
              </a:spcAft>
              <a:defRPr>
                <a:solidFill>
                  <a:schemeClr val="tx1"/>
                </a:solidFill>
                <a:latin typeface="Calibri" pitchFamily="34" charset="0"/>
              </a:defRPr>
            </a:lvl9pPr>
          </a:lstStyle>
          <a:p>
            <a:pPr algn="r"/>
            <a:fld id="{436D76A4-33A8-4581-A15D-BC2029F027A6}" type="slidenum">
              <a:rPr lang="en-GB" altLang="en-US" sz="1400">
                <a:latin typeface="Times" pitchFamily="18" charset="0"/>
              </a:rPr>
              <a:pPr algn="r"/>
              <a:t>10</a:t>
            </a:fld>
            <a:endParaRPr lang="en-GB" altLang="en-US" sz="1400">
              <a:latin typeface="Times" pitchFamily="18" charset="0"/>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A6C038-6A42-4304-B617-E7AF07CD84B8}" type="datetimeFigureOut">
              <a:rPr lang="en-US" smtClean="0"/>
              <a:t>6/18/2015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87B2C2D-92BF-4663-9C3C-A5F0F600DAB7}" type="slidenum">
              <a:rPr lang="en-US" smtClean="0"/>
              <a:t>‹#›</a:t>
            </a:fld>
            <a:endParaRPr lang="en-US"/>
          </a:p>
        </p:txBody>
      </p:sp>
    </p:spTree>
    <p:extLst>
      <p:ext uri="{BB962C8B-B14F-4D97-AF65-F5344CB8AC3E}">
        <p14:creationId xmlns:p14="http://schemas.microsoft.com/office/powerpoint/2010/main" val="342746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smtClean="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smtClean="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mailto:sec@vichse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576" y="3812734"/>
            <a:ext cx="8321624" cy="520700"/>
          </a:xfrm>
        </p:spPr>
        <p:txBody>
          <a:bodyPr/>
          <a:lstStyle/>
          <a:p>
            <a:r>
              <a:rPr lang="en-US" sz="2800" b="1" dirty="0"/>
              <a:t>Introduction to the VICH Outreach Forum</a:t>
            </a:r>
          </a:p>
        </p:txBody>
      </p:sp>
      <p:sp>
        <p:nvSpPr>
          <p:cNvPr id="3" name="Text Placeholder 2"/>
          <p:cNvSpPr>
            <a:spLocks noGrp="1"/>
          </p:cNvSpPr>
          <p:nvPr>
            <p:ph type="body" sz="quarter" idx="14"/>
          </p:nvPr>
        </p:nvSpPr>
        <p:spPr>
          <a:xfrm>
            <a:off x="136576" y="4511866"/>
            <a:ext cx="6876872" cy="928814"/>
          </a:xfrm>
        </p:spPr>
        <p:txBody>
          <a:bodyPr/>
          <a:lstStyle/>
          <a:p>
            <a:pPr algn="ctr"/>
            <a:r>
              <a:rPr lang="en-US" dirty="0"/>
              <a:t>Steven D. Vaughn, </a:t>
            </a:r>
            <a:r>
              <a:rPr lang="en-US" dirty="0" smtClean="0"/>
              <a:t>DVM</a:t>
            </a:r>
          </a:p>
          <a:p>
            <a:pPr algn="ctr"/>
            <a:r>
              <a:rPr lang="en-US" dirty="0" smtClean="0"/>
              <a:t>VICH </a:t>
            </a:r>
            <a:r>
              <a:rPr lang="en-US" dirty="0"/>
              <a:t>Workshop</a:t>
            </a:r>
          </a:p>
          <a:p>
            <a:endParaRPr lang="en-US" dirty="0"/>
          </a:p>
        </p:txBody>
      </p:sp>
      <p:sp>
        <p:nvSpPr>
          <p:cNvPr id="4" name="Text Placeholder 2"/>
          <p:cNvSpPr txBox="1">
            <a:spLocks/>
          </p:cNvSpPr>
          <p:nvPr/>
        </p:nvSpPr>
        <p:spPr>
          <a:xfrm>
            <a:off x="3251632" y="638991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Dar </a:t>
            </a:r>
            <a:r>
              <a:rPr lang="en-US" sz="1600" dirty="0" err="1" smtClean="0"/>
              <a:t>Es</a:t>
            </a:r>
            <a:r>
              <a:rPr lang="en-US" sz="1600" dirty="0" smtClean="0"/>
              <a:t> Salaam, Tanzania – June 24, 2015</a:t>
            </a:r>
            <a:endParaRPr lang="en-US" sz="1600" dirty="0"/>
          </a:p>
        </p:txBody>
      </p:sp>
    </p:spTree>
    <p:extLst>
      <p:ext uri="{BB962C8B-B14F-4D97-AF65-F5344CB8AC3E}">
        <p14:creationId xmlns:p14="http://schemas.microsoft.com/office/powerpoint/2010/main" val="1514867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73500CA-2695-4187-83E9-0EB5D684ED6D}" type="slidenum">
              <a:rPr lang="en-US" altLang="en-US" sz="1400">
                <a:latin typeface="Times" pitchFamily="18" charset="0"/>
              </a:rPr>
              <a:pPr algn="r">
                <a:spcBef>
                  <a:spcPct val="0"/>
                </a:spcBef>
                <a:buFontTx/>
                <a:buNone/>
              </a:pPr>
              <a:t>10</a:t>
            </a:fld>
            <a:endParaRPr lang="en-US" altLang="en-US" sz="1400">
              <a:latin typeface="Times" pitchFamily="18" charset="0"/>
            </a:endParaRPr>
          </a:p>
        </p:txBody>
      </p:sp>
      <p:sp>
        <p:nvSpPr>
          <p:cNvPr id="55300" name="Text Box 4"/>
          <p:cNvSpPr txBox="1">
            <a:spLocks noChangeArrowheads="1"/>
          </p:cNvSpPr>
          <p:nvPr/>
        </p:nvSpPr>
        <p:spPr bwMode="auto">
          <a:xfrm>
            <a:off x="762000" y="4419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2800">
              <a:latin typeface="Arial" charset="0"/>
            </a:endParaRPr>
          </a:p>
        </p:txBody>
      </p:sp>
      <p:pic>
        <p:nvPicPr>
          <p:cNvPr id="5530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941832"/>
            <a:ext cx="10152634" cy="591616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Administrator\AppData\Local\Microsoft\Windows\Temporary Internet Files\Content.IE5\1LTPR6XN\MC900433793[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093"/>
            <a:ext cx="1015267" cy="101526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0" y="6111875"/>
            <a:ext cx="551688" cy="365125"/>
          </a:xfrm>
        </p:spPr>
        <p:txBody>
          <a:bodyPr/>
          <a:lstStyle/>
          <a:p>
            <a:fld id="{D2D8002D-B5B0-4BAC-B1F6-782DDCCE6D9C}" type="slidenum">
              <a:rPr kumimoji="1" lang="ja-JP" altLang="en-US" sz="1400" smtClean="0">
                <a:solidFill>
                  <a:srgbClr val="218BA7"/>
                </a:solidFill>
              </a:rPr>
              <a:t>10</a:t>
            </a:fld>
            <a:endParaRPr kumimoji="1" lang="ja-JP" altLang="en-US" dirty="0">
              <a:solidFill>
                <a:srgbClr val="218BA7"/>
              </a:solidFill>
            </a:endParaRPr>
          </a:p>
        </p:txBody>
      </p:sp>
      <p:sp>
        <p:nvSpPr>
          <p:cNvPr id="3" name="TextBox 2"/>
          <p:cNvSpPr txBox="1"/>
          <p:nvPr/>
        </p:nvSpPr>
        <p:spPr>
          <a:xfrm>
            <a:off x="946150" y="192024"/>
            <a:ext cx="5034026" cy="584775"/>
          </a:xfrm>
          <a:prstGeom prst="rect">
            <a:avLst/>
          </a:prstGeom>
          <a:noFill/>
        </p:spPr>
        <p:txBody>
          <a:bodyPr wrap="square" rtlCol="0">
            <a:spAutoFit/>
          </a:bodyPr>
          <a:lstStyle/>
          <a:p>
            <a:r>
              <a:rPr lang="en-GB" altLang="en-US" sz="3200" b="1" dirty="0">
                <a:solidFill>
                  <a:schemeClr val="bg1"/>
                </a:solidFill>
              </a:rPr>
              <a:t>The VICH public website </a:t>
            </a:r>
            <a:endParaRPr lang="en-GB" sz="3200" b="1" dirty="0">
              <a:solidFill>
                <a:schemeClr val="bg1"/>
              </a:solidFill>
            </a:endParaRPr>
          </a:p>
        </p:txBody>
      </p:sp>
    </p:spTree>
    <p:extLst>
      <p:ext uri="{BB962C8B-B14F-4D97-AF65-F5344CB8AC3E}">
        <p14:creationId xmlns:p14="http://schemas.microsoft.com/office/powerpoint/2010/main" val="196177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04066" y="271194"/>
            <a:ext cx="7000781" cy="519112"/>
          </a:xfrm>
        </p:spPr>
        <p:txBody>
          <a:bodyPr anchor="ctr"/>
          <a:lstStyle/>
          <a:p>
            <a:r>
              <a:rPr lang="en-US" sz="3200" b="1" dirty="0"/>
              <a:t>VICH Outreach Forum</a:t>
            </a:r>
          </a:p>
        </p:txBody>
      </p:sp>
      <p:sp>
        <p:nvSpPr>
          <p:cNvPr id="4" name="Text Placeholder 3"/>
          <p:cNvSpPr>
            <a:spLocks noGrp="1"/>
          </p:cNvSpPr>
          <p:nvPr>
            <p:ph type="body" sz="quarter" idx="11"/>
          </p:nvPr>
        </p:nvSpPr>
        <p:spPr>
          <a:xfrm>
            <a:off x="310895" y="1967552"/>
            <a:ext cx="5568697" cy="2999232"/>
          </a:xfrm>
        </p:spPr>
        <p:txBody>
          <a:bodyPr/>
          <a:lstStyle/>
          <a:p>
            <a:r>
              <a:rPr lang="en-GB" sz="2400" dirty="0"/>
              <a:t>Purpose, membership, processes</a:t>
            </a:r>
          </a:p>
          <a:p>
            <a:r>
              <a:rPr lang="en-GB" sz="2400" dirty="0"/>
              <a:t>Criteria for membership</a:t>
            </a:r>
          </a:p>
          <a:p>
            <a:r>
              <a:rPr lang="en-GB" sz="2400" dirty="0"/>
              <a:t>Recognition for a wider harmonization</a:t>
            </a:r>
          </a:p>
          <a:p>
            <a:r>
              <a:rPr lang="en-GB" sz="2400" dirty="0"/>
              <a:t>Expectations from Outreach members</a:t>
            </a:r>
          </a:p>
          <a:p>
            <a:endParaRPr lang="en-GB" dirty="0"/>
          </a:p>
        </p:txBody>
      </p:sp>
      <p:pic>
        <p:nvPicPr>
          <p:cNvPr id="6" name="Picture 5" descr="D:\能田：20130401-\VICH\29SC 1311 Auckland,NZ\写真\５.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10000"/>
                    </a14:imgEffect>
                  </a14:imgLayer>
                </a14:imgProps>
              </a:ext>
              <a:ext uri="{28A0092B-C50C-407E-A947-70E740481C1C}">
                <a14:useLocalDpi xmlns:a14="http://schemas.microsoft.com/office/drawing/2010/main"/>
              </a:ext>
            </a:extLst>
          </a:blip>
          <a:srcRect/>
          <a:stretch/>
        </p:blipFill>
        <p:spPr bwMode="auto">
          <a:xfrm>
            <a:off x="6059424" y="3672561"/>
            <a:ext cx="3000287" cy="1294360"/>
          </a:xfrm>
          <a:prstGeom prst="rect">
            <a:avLst/>
          </a:prstGeom>
          <a:ln/>
          <a:extLst/>
        </p:spPr>
        <p:style>
          <a:lnRef idx="0">
            <a:schemeClr val="accent3"/>
          </a:lnRef>
          <a:fillRef idx="1001">
            <a:schemeClr val="lt1"/>
          </a:fillRef>
          <a:effectRef idx="3">
            <a:schemeClr val="accent3"/>
          </a:effectRef>
          <a:fontRef idx="minor">
            <a:schemeClr val="lt1"/>
          </a:fontRef>
        </p:style>
      </p:pic>
      <p:pic>
        <p:nvPicPr>
          <p:cNvPr id="7" name="Picture 6" descr="D:\能田：20130401-\VICH\29SC 1311 Auckland,NZ\写真\２.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38000"/>
                    </a14:imgEffect>
                  </a14:imgLayer>
                </a14:imgProps>
              </a:ext>
              <a:ext uri="{28A0092B-C50C-407E-A947-70E740481C1C}">
                <a14:useLocalDpi xmlns:a14="http://schemas.microsoft.com/office/drawing/2010/main"/>
              </a:ext>
            </a:extLst>
          </a:blip>
          <a:srcRect/>
          <a:stretch/>
        </p:blipFill>
        <p:spPr bwMode="auto">
          <a:xfrm>
            <a:off x="6065701" y="1731264"/>
            <a:ext cx="2987732" cy="1313825"/>
          </a:xfrm>
          <a:prstGeom prst="rect">
            <a:avLst/>
          </a:prstGeom>
          <a:ln/>
          <a:extLst/>
        </p:spPr>
        <p:style>
          <a:lnRef idx="0">
            <a:schemeClr val="accent3"/>
          </a:lnRef>
          <a:fillRef idx="1001">
            <a:schemeClr val="lt1"/>
          </a:fillRef>
          <a:effectRef idx="3">
            <a:schemeClr val="accent3"/>
          </a:effectRef>
          <a:fontRef idx="minor">
            <a:schemeClr val="lt1"/>
          </a:fontRef>
        </p:style>
      </p:pic>
    </p:spTree>
    <p:extLst>
      <p:ext uri="{BB962C8B-B14F-4D97-AF65-F5344CB8AC3E}">
        <p14:creationId xmlns:p14="http://schemas.microsoft.com/office/powerpoint/2010/main" val="353696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1488" y="303391"/>
            <a:ext cx="7175500" cy="536575"/>
          </a:xfrm>
        </p:spPr>
        <p:txBody>
          <a:bodyPr/>
          <a:lstStyle/>
          <a:p>
            <a:r>
              <a:rPr lang="en-US" sz="3200" b="1" dirty="0"/>
              <a:t>VICH Outreach Forum</a:t>
            </a:r>
          </a:p>
        </p:txBody>
      </p:sp>
      <p:sp>
        <p:nvSpPr>
          <p:cNvPr id="4" name="Text Placeholder 3"/>
          <p:cNvSpPr>
            <a:spLocks noGrp="1"/>
          </p:cNvSpPr>
          <p:nvPr>
            <p:ph type="body" sz="quarter" idx="11"/>
          </p:nvPr>
        </p:nvSpPr>
        <p:spPr>
          <a:xfrm>
            <a:off x="471489" y="1865376"/>
            <a:ext cx="7611807" cy="4221099"/>
          </a:xfrm>
        </p:spPr>
        <p:txBody>
          <a:bodyPr/>
          <a:lstStyle/>
          <a:p>
            <a:r>
              <a:rPr lang="en-GB" sz="2400" dirty="0">
                <a:solidFill>
                  <a:srgbClr val="218BA7"/>
                </a:solidFill>
                <a:latin typeface="Arial" panose="020B0604020202020204" pitchFamily="34" charset="0"/>
                <a:cs typeface="Arial" panose="020B0604020202020204" pitchFamily="34" charset="0"/>
              </a:rPr>
              <a:t>The VICH Outreach Forum is a VICH initiative with the main </a:t>
            </a:r>
            <a:r>
              <a:rPr lang="en-GB" sz="2400" dirty="0" smtClean="0">
                <a:solidFill>
                  <a:srgbClr val="218BA7"/>
                </a:solidFill>
                <a:latin typeface="Arial" panose="020B0604020202020204" pitchFamily="34" charset="0"/>
                <a:cs typeface="Arial" panose="020B0604020202020204" pitchFamily="34" charset="0"/>
              </a:rPr>
              <a:t>objectives </a:t>
            </a:r>
            <a:r>
              <a:rPr lang="en-GB" sz="2400" dirty="0" smtClean="0">
                <a:solidFill>
                  <a:srgbClr val="218BA7"/>
                </a:solidFill>
                <a:latin typeface="Arial" panose="020B0604020202020204" pitchFamily="34" charset="0"/>
                <a:cs typeface="Arial" panose="020B0604020202020204" pitchFamily="34" charset="0"/>
              </a:rPr>
              <a:t>of:</a:t>
            </a:r>
          </a:p>
          <a:p>
            <a:pPr marL="342900" indent="-342900">
              <a:buFont typeface="Arial" panose="020B0604020202020204" pitchFamily="34" charset="0"/>
              <a:buChar char="•"/>
            </a:pPr>
            <a:r>
              <a:rPr lang="en-GB" sz="2400" dirty="0" smtClean="0">
                <a:solidFill>
                  <a:srgbClr val="218BA7"/>
                </a:solidFill>
                <a:latin typeface="Arial" panose="020B0604020202020204" pitchFamily="34" charset="0"/>
                <a:cs typeface="Arial" panose="020B0604020202020204" pitchFamily="34" charset="0"/>
              </a:rPr>
              <a:t>providing </a:t>
            </a:r>
            <a:r>
              <a:rPr lang="en-GB" sz="2400" dirty="0">
                <a:solidFill>
                  <a:srgbClr val="218BA7"/>
                </a:solidFill>
                <a:latin typeface="Arial" panose="020B0604020202020204" pitchFamily="34" charset="0"/>
                <a:cs typeface="Arial" panose="020B0604020202020204" pitchFamily="34" charset="0"/>
              </a:rPr>
              <a:t>a basis for wider international harmonization of technical requirements, </a:t>
            </a:r>
            <a:endParaRPr lang="en-GB" sz="2400" dirty="0" smtClean="0">
              <a:solidFill>
                <a:srgbClr val="218BA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rgbClr val="218BA7"/>
                </a:solidFill>
                <a:latin typeface="Arial" panose="020B0604020202020204" pitchFamily="34" charset="0"/>
                <a:cs typeface="Arial" panose="020B0604020202020204" pitchFamily="34" charset="0"/>
              </a:rPr>
              <a:t>improving </a:t>
            </a:r>
            <a:r>
              <a:rPr lang="en-GB" sz="2400" dirty="0">
                <a:solidFill>
                  <a:srgbClr val="218BA7"/>
                </a:solidFill>
                <a:latin typeface="Arial" panose="020B0604020202020204" pitchFamily="34" charset="0"/>
                <a:cs typeface="Arial" panose="020B0604020202020204" pitchFamily="34" charset="0"/>
              </a:rPr>
              <a:t>information exchange and </a:t>
            </a:r>
            <a:endParaRPr lang="en-GB" sz="2400" dirty="0" smtClean="0">
              <a:solidFill>
                <a:srgbClr val="218BA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rgbClr val="218BA7"/>
                </a:solidFill>
                <a:latin typeface="Arial" panose="020B0604020202020204" pitchFamily="34" charset="0"/>
                <a:cs typeface="Arial" panose="020B0604020202020204" pitchFamily="34" charset="0"/>
              </a:rPr>
              <a:t>raising </a:t>
            </a:r>
            <a:r>
              <a:rPr lang="en-GB" sz="2400" dirty="0">
                <a:solidFill>
                  <a:srgbClr val="218BA7"/>
                </a:solidFill>
                <a:latin typeface="Arial" panose="020B0604020202020204" pitchFamily="34" charset="0"/>
                <a:cs typeface="Arial" panose="020B0604020202020204" pitchFamily="34" charset="0"/>
              </a:rPr>
              <a:t>awareness of VICH and VICH guidelines with non-VICH countries/regions.</a:t>
            </a:r>
          </a:p>
          <a:p>
            <a:endParaRPr lang="en-GB" dirty="0"/>
          </a:p>
        </p:txBody>
      </p:sp>
    </p:spTree>
    <p:extLst>
      <p:ext uri="{BB962C8B-B14F-4D97-AF65-F5344CB8AC3E}">
        <p14:creationId xmlns:p14="http://schemas.microsoft.com/office/powerpoint/2010/main" val="425142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1488" y="339967"/>
            <a:ext cx="7175500" cy="536575"/>
          </a:xfrm>
        </p:spPr>
        <p:txBody>
          <a:bodyPr/>
          <a:lstStyle/>
          <a:p>
            <a:r>
              <a:rPr lang="en-US" sz="3200" b="1" dirty="0"/>
              <a:t>VICH Outreach Forum</a:t>
            </a:r>
          </a:p>
        </p:txBody>
      </p:sp>
      <p:sp>
        <p:nvSpPr>
          <p:cNvPr id="4" name="Text Placeholder 3"/>
          <p:cNvSpPr>
            <a:spLocks noGrp="1"/>
          </p:cNvSpPr>
          <p:nvPr>
            <p:ph type="body" sz="quarter" idx="11"/>
          </p:nvPr>
        </p:nvSpPr>
        <p:spPr>
          <a:xfrm>
            <a:off x="471488" y="1645920"/>
            <a:ext cx="8358187" cy="4440555"/>
          </a:xfrm>
        </p:spPr>
        <p:txBody>
          <a:bodyPr/>
          <a:lstStyle/>
          <a:p>
            <a:r>
              <a:rPr lang="en-GB" sz="2400" dirty="0">
                <a:solidFill>
                  <a:srgbClr val="218BA7"/>
                </a:solidFill>
                <a:latin typeface="Arial" panose="020B0604020202020204" pitchFamily="34" charset="0"/>
                <a:cs typeface="Arial" panose="020B0604020202020204" pitchFamily="34" charset="0"/>
              </a:rPr>
              <a:t>The over-reaching aim is to avoid the duplication of tests and encourage a minimum standard of product ‘quality’ (includes quality, safety and efficacy), </a:t>
            </a:r>
          </a:p>
          <a:p>
            <a:r>
              <a:rPr lang="en-GB" sz="2400" dirty="0">
                <a:solidFill>
                  <a:srgbClr val="218BA7"/>
                </a:solidFill>
                <a:latin typeface="Arial" panose="020B0604020202020204" pitchFamily="34" charset="0"/>
                <a:cs typeface="Arial" panose="020B0604020202020204" pitchFamily="34" charset="0"/>
              </a:rPr>
              <a:t>while also promoting the good governance of veterinary medicinal products worldwide.</a:t>
            </a:r>
          </a:p>
          <a:p>
            <a:endParaRPr lang="en-GB" dirty="0"/>
          </a:p>
        </p:txBody>
      </p:sp>
      <p:pic>
        <p:nvPicPr>
          <p:cNvPr id="5" name="Picture 4" descr="C:\Users\nval\Documents\消費安局畜水課薬事審査管理班長：能田：080401～130331\VICH\24SC 100623 Paris EU, VICH4\Photos\SCmeeting photo.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53465" y="4581144"/>
            <a:ext cx="37719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1488" y="312535"/>
            <a:ext cx="7175500" cy="536575"/>
          </a:xfrm>
        </p:spPr>
        <p:txBody>
          <a:bodyPr anchor="ctr">
            <a:normAutofit/>
          </a:bodyPr>
          <a:lstStyle/>
          <a:p>
            <a:r>
              <a:rPr lang="en-US" sz="3200" b="1" dirty="0"/>
              <a:t>VICH Outreach Forum</a:t>
            </a:r>
          </a:p>
        </p:txBody>
      </p:sp>
      <p:sp>
        <p:nvSpPr>
          <p:cNvPr id="4" name="Text Placeholder 3"/>
          <p:cNvSpPr>
            <a:spLocks noGrp="1"/>
          </p:cNvSpPr>
          <p:nvPr>
            <p:ph type="body" sz="quarter" idx="11"/>
          </p:nvPr>
        </p:nvSpPr>
        <p:spPr>
          <a:xfrm>
            <a:off x="471489" y="1380745"/>
            <a:ext cx="8050720" cy="2267712"/>
          </a:xfrm>
        </p:spPr>
        <p:txBody>
          <a:bodyPr/>
          <a:lstStyle/>
          <a:p>
            <a:pPr>
              <a:buClr>
                <a:schemeClr val="accent2"/>
              </a:buClr>
            </a:pPr>
            <a:r>
              <a:rPr lang="en-GB" sz="2000" dirty="0">
                <a:solidFill>
                  <a:srgbClr val="218BA7"/>
                </a:solidFill>
                <a:latin typeface="Arial" panose="020B0604020202020204" pitchFamily="34" charset="0"/>
                <a:cs typeface="Arial" panose="020B0604020202020204" pitchFamily="34" charset="0"/>
              </a:rPr>
              <a:t>The Outreach Forum is composed of countries and regional organizations that have expressed an interest in the work of VICH and are motivated to participate in the activities of the VICH Outreach Forum.  </a:t>
            </a:r>
          </a:p>
          <a:p>
            <a:pPr>
              <a:buClr>
                <a:schemeClr val="accent2"/>
              </a:buClr>
            </a:pPr>
            <a:r>
              <a:rPr lang="en-GB" sz="2000" dirty="0">
                <a:solidFill>
                  <a:srgbClr val="218BA7"/>
                </a:solidFill>
                <a:latin typeface="Arial" panose="020B0604020202020204" pitchFamily="34" charset="0"/>
                <a:cs typeface="Arial" panose="020B0604020202020204" pitchFamily="34" charset="0"/>
              </a:rPr>
              <a:t>Currently approximately 14 countries and 4 regional organizations are participating (or have been invited).</a:t>
            </a:r>
          </a:p>
          <a:p>
            <a:endParaRPr lang="en-GB" dirty="0"/>
          </a:p>
        </p:txBody>
      </p:sp>
      <p:sp>
        <p:nvSpPr>
          <p:cNvPr id="5" name="Content Placeholder 2"/>
          <p:cNvSpPr txBox="1">
            <a:spLocks/>
          </p:cNvSpPr>
          <p:nvPr/>
        </p:nvSpPr>
        <p:spPr>
          <a:xfrm>
            <a:off x="1362456" y="3648456"/>
            <a:ext cx="4023360" cy="28254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indent="0">
              <a:buClr>
                <a:srgbClr val="218BA7"/>
              </a:buClr>
              <a:buNone/>
            </a:pPr>
            <a:r>
              <a:rPr lang="en-US" sz="1800" dirty="0">
                <a:solidFill>
                  <a:schemeClr val="accent2"/>
                </a:solidFill>
                <a:latin typeface="Arial" panose="020B0604020202020204" pitchFamily="34" charset="0"/>
                <a:cs typeface="Arial" panose="020B0604020202020204" pitchFamily="34" charset="0"/>
              </a:rPr>
              <a:t>Argentina (SENASA, CAPROVE)</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ASEAN</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Brazil</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CAMEVET</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China</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India</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Korea</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Malaysia</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Mexico</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Morocco</a:t>
            </a:r>
          </a:p>
          <a:p>
            <a:pPr marL="0" indent="0">
              <a:buFont typeface="Arial" panose="020B0604020202020204" pitchFamily="34" charset="0"/>
              <a:buNone/>
            </a:pPr>
            <a:endParaRPr lang="en-US" dirty="0"/>
          </a:p>
        </p:txBody>
      </p:sp>
      <p:sp>
        <p:nvSpPr>
          <p:cNvPr id="6" name="Content Placeholder 6"/>
          <p:cNvSpPr txBox="1">
            <a:spLocks/>
          </p:cNvSpPr>
          <p:nvPr/>
        </p:nvSpPr>
        <p:spPr>
          <a:xfrm>
            <a:off x="3858768" y="4300884"/>
            <a:ext cx="1527047" cy="18896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indent="0">
              <a:buClr>
                <a:srgbClr val="218BA7"/>
              </a:buClr>
              <a:buNone/>
            </a:pPr>
            <a:r>
              <a:rPr lang="en-US" sz="1800" dirty="0">
                <a:solidFill>
                  <a:schemeClr val="accent2"/>
                </a:solidFill>
                <a:latin typeface="Arial" panose="020B0604020202020204" pitchFamily="34" charset="0"/>
                <a:cs typeface="Arial" panose="020B0604020202020204" pitchFamily="34" charset="0"/>
              </a:rPr>
              <a:t>Russia</a:t>
            </a:r>
          </a:p>
          <a:p>
            <a:pPr marL="230188" lvl="1" indent="0">
              <a:buClr>
                <a:srgbClr val="218BA7"/>
              </a:buClr>
              <a:buNone/>
            </a:pPr>
            <a:r>
              <a:rPr lang="en-US" sz="1800" dirty="0">
                <a:solidFill>
                  <a:schemeClr val="accent2"/>
                </a:solidFill>
                <a:latin typeface="Arial" panose="020B0604020202020204" pitchFamily="34" charset="0"/>
                <a:cs typeface="Arial" panose="020B0604020202020204" pitchFamily="34" charset="0"/>
              </a:rPr>
              <a:t>SINDAN</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Taipei</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Taiwan</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Thailand</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UEMOA</a:t>
            </a:r>
            <a:br>
              <a:rPr lang="en-US" sz="1800" dirty="0">
                <a:solidFill>
                  <a:schemeClr val="accent2"/>
                </a:solidFill>
                <a:latin typeface="Arial" panose="020B0604020202020204" pitchFamily="34" charset="0"/>
                <a:cs typeface="Arial" panose="020B0604020202020204" pitchFamily="34" charset="0"/>
              </a:rPr>
            </a:br>
            <a:r>
              <a:rPr lang="en-US" sz="1800" dirty="0">
                <a:solidFill>
                  <a:schemeClr val="accent2"/>
                </a:solidFill>
                <a:latin typeface="Arial" panose="020B0604020202020204" pitchFamily="34" charset="0"/>
                <a:cs typeface="Arial" panose="020B0604020202020204" pitchFamily="34" charset="0"/>
              </a:rPr>
              <a:t>Ukraine</a:t>
            </a:r>
          </a:p>
        </p:txBody>
      </p:sp>
      <p:pic>
        <p:nvPicPr>
          <p:cNvPr id="7" name="Picture 6" descr="D:\能田：20130401-\VICH\29SC 1311 Auckland,NZ\写真\１.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36000" contrast="10000"/>
                    </a14:imgEffect>
                  </a14:imgLayer>
                </a14:imgProps>
              </a:ext>
              <a:ext uri="{28A0092B-C50C-407E-A947-70E740481C1C}">
                <a14:useLocalDpi xmlns:a14="http://schemas.microsoft.com/office/drawing/2010/main"/>
              </a:ext>
            </a:extLst>
          </a:blip>
          <a:srcRect/>
          <a:stretch/>
        </p:blipFill>
        <p:spPr bwMode="auto">
          <a:xfrm>
            <a:off x="6079972" y="4043193"/>
            <a:ext cx="3060248" cy="1313824"/>
          </a:xfrm>
          <a:prstGeom prst="rect">
            <a:avLst/>
          </a:prstGeom>
          <a:ln/>
          <a:extLst/>
        </p:spPr>
        <p:style>
          <a:lnRef idx="0">
            <a:schemeClr val="accent3"/>
          </a:lnRef>
          <a:fillRef idx="1001">
            <a:schemeClr val="lt1"/>
          </a:fillRef>
          <a:effectRef idx="3">
            <a:schemeClr val="accent3"/>
          </a:effectRef>
          <a:fontRef idx="minor">
            <a:schemeClr val="lt1"/>
          </a:fontRef>
        </p:style>
      </p:pic>
      <p:pic>
        <p:nvPicPr>
          <p:cNvPr id="8" name="Picture 7" descr="D:\能田：20130401-\VICH\29SC 1311 Auckland,NZ\写真\３.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8000"/>
                    </a14:imgEffect>
                  </a14:imgLayer>
                </a14:imgProps>
              </a:ext>
              <a:ext uri="{28A0092B-C50C-407E-A947-70E740481C1C}">
                <a14:useLocalDpi xmlns:a14="http://schemas.microsoft.com/office/drawing/2010/main"/>
              </a:ext>
            </a:extLst>
          </a:blip>
          <a:srcRect/>
          <a:stretch/>
        </p:blipFill>
        <p:spPr bwMode="auto">
          <a:xfrm>
            <a:off x="6079972" y="5466745"/>
            <a:ext cx="3064028" cy="1299815"/>
          </a:xfrm>
          <a:prstGeom prst="rect">
            <a:avLst/>
          </a:prstGeom>
          <a:ln/>
          <a:extLst/>
        </p:spPr>
        <p:style>
          <a:lnRef idx="0">
            <a:schemeClr val="accent3"/>
          </a:lnRef>
          <a:fillRef idx="1001">
            <a:schemeClr val="lt1"/>
          </a:fillRef>
          <a:effectRef idx="3">
            <a:schemeClr val="accent3"/>
          </a:effectRef>
          <a:fontRef idx="minor">
            <a:schemeClr val="lt1"/>
          </a:fontRef>
        </p:style>
      </p:pic>
    </p:spTree>
    <p:extLst>
      <p:ext uri="{BB962C8B-B14F-4D97-AF65-F5344CB8AC3E}">
        <p14:creationId xmlns:p14="http://schemas.microsoft.com/office/powerpoint/2010/main" val="308970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1"/>
          <p:cNvSpPr>
            <a:spLocks noGrp="1"/>
          </p:cNvSpPr>
          <p:nvPr>
            <p:ph type="body" sz="quarter" idx="10"/>
          </p:nvPr>
        </p:nvSpPr>
        <p:spPr>
          <a:prstGeom prst="rect">
            <a:avLst/>
          </a:prstGeom>
        </p:spPr>
        <p:txBody>
          <a:bodyPr anchor="ctr">
            <a:normAutofit/>
          </a:bodyPr>
          <a:lstStyle/>
          <a:p>
            <a:r>
              <a:rPr lang="en-GB" altLang="ja-JP" sz="3200" b="1" dirty="0"/>
              <a:t>VICH Outreach Forum (VOF)</a:t>
            </a:r>
            <a:endParaRPr lang="ja-JP" altLang="en-US" sz="3200" b="1" dirty="0"/>
          </a:p>
        </p:txBody>
      </p:sp>
      <p:sp>
        <p:nvSpPr>
          <p:cNvPr id="2" name="Text Placeholder 1"/>
          <p:cNvSpPr>
            <a:spLocks noGrp="1"/>
          </p:cNvSpPr>
          <p:nvPr>
            <p:ph type="body" sz="quarter" idx="11"/>
          </p:nvPr>
        </p:nvSpPr>
        <p:spPr>
          <a:xfrm>
            <a:off x="553784" y="3029711"/>
            <a:ext cx="8358187" cy="3325369"/>
          </a:xfrm>
        </p:spPr>
        <p:txBody>
          <a:bodyPr/>
          <a:lstStyle/>
          <a:p>
            <a:pPr marL="342900" indent="-342900">
              <a:lnSpc>
                <a:spcPct val="100000"/>
              </a:lnSpc>
              <a:spcBef>
                <a:spcPts val="0"/>
              </a:spcBef>
              <a:buFont typeface="Arial" panose="020B0604020202020204" pitchFamily="34" charset="0"/>
              <a:buChar char="•"/>
            </a:pPr>
            <a:r>
              <a:rPr lang="en-GB" sz="2400" dirty="0">
                <a:solidFill>
                  <a:srgbClr val="218BA7"/>
                </a:solidFill>
              </a:rPr>
              <a:t>Chaired by VICH/OIE for;</a:t>
            </a:r>
          </a:p>
          <a:p>
            <a:pPr lvl="1">
              <a:lnSpc>
                <a:spcPct val="100000"/>
              </a:lnSpc>
              <a:spcBef>
                <a:spcPts val="0"/>
              </a:spcBef>
              <a:buFont typeface="Calibri" panose="020F0502020204030204" pitchFamily="34" charset="0"/>
              <a:buChar char="−"/>
            </a:pPr>
            <a:r>
              <a:rPr lang="en-GB" sz="2000" dirty="0"/>
              <a:t>Wider international harmonisation</a:t>
            </a:r>
          </a:p>
          <a:p>
            <a:pPr lvl="1">
              <a:lnSpc>
                <a:spcPct val="100000"/>
              </a:lnSpc>
              <a:spcBef>
                <a:spcPts val="0"/>
              </a:spcBef>
              <a:buFont typeface="Calibri" panose="020F0502020204030204" pitchFamily="34" charset="0"/>
              <a:buChar char="−"/>
            </a:pPr>
            <a:r>
              <a:rPr lang="en-GB" sz="2000" dirty="0"/>
              <a:t>Raising awareness of VICH</a:t>
            </a:r>
          </a:p>
          <a:p>
            <a:pPr lvl="1">
              <a:lnSpc>
                <a:spcPct val="100000"/>
              </a:lnSpc>
              <a:spcBef>
                <a:spcPts val="0"/>
              </a:spcBef>
              <a:buFont typeface="Calibri" panose="020F0502020204030204" pitchFamily="34" charset="0"/>
              <a:buChar char="−"/>
            </a:pPr>
            <a:r>
              <a:rPr lang="en-GB" sz="2000" dirty="0"/>
              <a:t>Good governance of VMPs worldwide</a:t>
            </a:r>
          </a:p>
          <a:p>
            <a:pPr>
              <a:lnSpc>
                <a:spcPct val="100000"/>
              </a:lnSpc>
              <a:spcBef>
                <a:spcPts val="0"/>
              </a:spcBef>
            </a:pPr>
            <a:endParaRPr lang="en-GB" sz="2000" dirty="0"/>
          </a:p>
          <a:p>
            <a:pPr marL="342900" indent="-342900">
              <a:lnSpc>
                <a:spcPct val="100000"/>
              </a:lnSpc>
              <a:spcBef>
                <a:spcPts val="0"/>
              </a:spcBef>
              <a:buFont typeface="Arial" panose="020B0604020202020204" pitchFamily="34" charset="0"/>
              <a:buChar char="•"/>
            </a:pPr>
            <a:r>
              <a:rPr lang="en-GB" sz="2400" dirty="0">
                <a:solidFill>
                  <a:srgbClr val="218BA7"/>
                </a:solidFill>
              </a:rPr>
              <a:t>Matters to be addressed; </a:t>
            </a:r>
          </a:p>
          <a:p>
            <a:pPr lvl="1">
              <a:lnSpc>
                <a:spcPct val="100000"/>
              </a:lnSpc>
              <a:spcBef>
                <a:spcPts val="0"/>
              </a:spcBef>
              <a:buFont typeface="Calibri" panose="020F0502020204030204" pitchFamily="34" charset="0"/>
              <a:buChar char="−"/>
            </a:pPr>
            <a:r>
              <a:rPr lang="en-GB" sz="2000" dirty="0"/>
              <a:t>How to participate in VICH work</a:t>
            </a:r>
          </a:p>
          <a:p>
            <a:pPr lvl="1">
              <a:lnSpc>
                <a:spcPct val="100000"/>
              </a:lnSpc>
              <a:spcBef>
                <a:spcPts val="0"/>
              </a:spcBef>
              <a:buFont typeface="Calibri" panose="020F0502020204030204" pitchFamily="34" charset="0"/>
              <a:buChar char="−"/>
            </a:pPr>
            <a:r>
              <a:rPr lang="en-GB" sz="2000" dirty="0"/>
              <a:t>Practical issues for accepting and using VICH guidelines</a:t>
            </a:r>
          </a:p>
          <a:p>
            <a:pPr lvl="1">
              <a:lnSpc>
                <a:spcPct val="100000"/>
              </a:lnSpc>
              <a:spcBef>
                <a:spcPts val="0"/>
              </a:spcBef>
              <a:buFont typeface="Calibri" panose="020F0502020204030204" pitchFamily="34" charset="0"/>
              <a:buChar char="−"/>
            </a:pPr>
            <a:r>
              <a:rPr lang="en-GB" sz="2000" dirty="0"/>
              <a:t>Sharing of translations of guidelines </a:t>
            </a:r>
          </a:p>
          <a:p>
            <a:pPr lvl="1">
              <a:lnSpc>
                <a:spcPct val="100000"/>
              </a:lnSpc>
              <a:spcBef>
                <a:spcPts val="0"/>
              </a:spcBef>
              <a:buFont typeface="Calibri" panose="020F0502020204030204" pitchFamily="34" charset="0"/>
              <a:buChar char="−"/>
            </a:pPr>
            <a:r>
              <a:rPr lang="en-GB" sz="2000" dirty="0"/>
              <a:t>Collating comments from the initial stage of guideline creation, etc….</a:t>
            </a:r>
          </a:p>
          <a:p>
            <a:pPr>
              <a:lnSpc>
                <a:spcPct val="100000"/>
              </a:lnSpc>
              <a:spcBef>
                <a:spcPts val="0"/>
              </a:spcBef>
            </a:pPr>
            <a:endParaRPr lang="en-GB" dirty="0"/>
          </a:p>
        </p:txBody>
      </p:sp>
      <p:pic>
        <p:nvPicPr>
          <p:cNvPr id="2050" name="Picture 2" descr="C:\Users\nval\Documents\消費安局畜水課薬事審査管理班長：能田：080401～130331\VICH\26SC 111115東京・秋葉原\集合写真\DSC002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52600" y="1115186"/>
            <a:ext cx="48768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9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1"/>
          <p:cNvSpPr>
            <a:spLocks noGrp="1"/>
          </p:cNvSpPr>
          <p:nvPr>
            <p:ph type="body" sz="quarter" idx="10"/>
          </p:nvPr>
        </p:nvSpPr>
        <p:spPr/>
        <p:txBody>
          <a:bodyPr anchor="ctr">
            <a:noAutofit/>
          </a:bodyPr>
          <a:lstStyle/>
          <a:p>
            <a:r>
              <a:rPr lang="en-GB" altLang="ja-JP" sz="3200" b="1" dirty="0"/>
              <a:t>All the             </a:t>
            </a:r>
            <a:r>
              <a:rPr lang="en-GB" altLang="ja-JP" sz="3200" b="1" dirty="0" smtClean="0"/>
              <a:t>  members </a:t>
            </a:r>
            <a:r>
              <a:rPr lang="en-GB" altLang="ja-JP" sz="3200" b="1" dirty="0"/>
              <a:t>can participate!</a:t>
            </a:r>
            <a:endParaRPr lang="en-US" altLang="ja-JP" sz="3200" b="1" dirty="0" smtClean="0"/>
          </a:p>
        </p:txBody>
      </p:sp>
      <p:sp>
        <p:nvSpPr>
          <p:cNvPr id="9" name="Text Placeholder 8"/>
          <p:cNvSpPr>
            <a:spLocks noGrp="1"/>
          </p:cNvSpPr>
          <p:nvPr>
            <p:ph type="body" sz="quarter" idx="11"/>
          </p:nvPr>
        </p:nvSpPr>
        <p:spPr>
          <a:xfrm>
            <a:off x="471488" y="1366838"/>
            <a:ext cx="6811819" cy="4719637"/>
          </a:xfrm>
        </p:spPr>
        <p:txBody>
          <a:bodyPr/>
          <a:lstStyle/>
          <a:p>
            <a:r>
              <a:rPr lang="en-GB" dirty="0">
                <a:solidFill>
                  <a:srgbClr val="218BA7"/>
                </a:solidFill>
              </a:rPr>
              <a:t>OIE members can send comments to draft guidelines during the public consultation</a:t>
            </a:r>
          </a:p>
          <a:p>
            <a:r>
              <a:rPr lang="en-GB" dirty="0">
                <a:solidFill>
                  <a:srgbClr val="218BA7"/>
                </a:solidFill>
              </a:rPr>
              <a:t>Encouraged to use VICH guidelines as national or regional guidelines  </a:t>
            </a:r>
          </a:p>
          <a:p>
            <a:r>
              <a:rPr lang="en-GB" dirty="0">
                <a:solidFill>
                  <a:srgbClr val="218BA7"/>
                </a:solidFill>
              </a:rPr>
              <a:t>Free of charge</a:t>
            </a:r>
          </a:p>
          <a:p>
            <a:endParaRPr lang="en-GB" dirty="0"/>
          </a:p>
        </p:txBody>
      </p:sp>
      <p:sp>
        <p:nvSpPr>
          <p:cNvPr id="6" name="スライド番号プレースホルダー 5"/>
          <p:cNvSpPr>
            <a:spLocks noGrp="1"/>
          </p:cNvSpPr>
          <p:nvPr>
            <p:ph type="sldNum" sz="quarter" idx="4294967295"/>
          </p:nvPr>
        </p:nvSpPr>
        <p:spPr>
          <a:xfrm>
            <a:off x="7010400" y="6356350"/>
            <a:ext cx="2133600" cy="365125"/>
          </a:xfrm>
          <a:prstGeom prst="rect">
            <a:avLst/>
          </a:prstGeom>
        </p:spPr>
        <p:txBody>
          <a:bodyPr/>
          <a:lstStyle/>
          <a:p>
            <a:fld id="{D2D8002D-B5B0-4BAC-B1F6-782DDCCE6D9C}" type="slidenum">
              <a:rPr kumimoji="1" lang="ja-JP" altLang="en-US" smtClean="0"/>
              <a:t>7</a:t>
            </a:fld>
            <a:endParaRPr kumimoji="1" lang="ja-JP" altLang="en-US"/>
          </a:p>
        </p:txBody>
      </p:sp>
      <p:sp>
        <p:nvSpPr>
          <p:cNvPr id="2" name="正方形/長方形 1"/>
          <p:cNvSpPr/>
          <p:nvPr/>
        </p:nvSpPr>
        <p:spPr>
          <a:xfrm>
            <a:off x="340244" y="4039858"/>
            <a:ext cx="6943063" cy="1692771"/>
          </a:xfrm>
          <a:prstGeom prst="rect">
            <a:avLst/>
          </a:prstGeom>
          <a:ln w="28575">
            <a:solidFill>
              <a:srgbClr val="00B050"/>
            </a:solidFill>
          </a:ln>
        </p:spPr>
        <p:txBody>
          <a:bodyPr wrap="square">
            <a:spAutoFit/>
          </a:bodyPr>
          <a:lstStyle/>
          <a:p>
            <a:r>
              <a:rPr lang="en-US" altLang="ja-JP" sz="2400" dirty="0"/>
              <a:t>If you </a:t>
            </a:r>
            <a:r>
              <a:rPr lang="en-US" altLang="ja-JP" sz="2400" dirty="0" smtClean="0"/>
              <a:t>wish to go </a:t>
            </a:r>
            <a:r>
              <a:rPr lang="en-US" altLang="ja-JP" sz="2400" dirty="0"/>
              <a:t>one step </a:t>
            </a:r>
            <a:r>
              <a:rPr lang="en-US" altLang="ja-JP" sz="2400" dirty="0" smtClean="0"/>
              <a:t>forward</a:t>
            </a:r>
            <a:endParaRPr lang="en-US" altLang="ja-JP" sz="2400" dirty="0"/>
          </a:p>
          <a:p>
            <a:pPr marL="800100" lvl="1" indent="-342900">
              <a:buFont typeface="Wingdings" panose="05000000000000000000" pitchFamily="2" charset="2"/>
              <a:buChar char="ü"/>
            </a:pPr>
            <a:r>
              <a:rPr lang="en-US" altLang="ja-JP" sz="2000" dirty="0"/>
              <a:t>Deeper understanding </a:t>
            </a:r>
            <a:r>
              <a:rPr lang="en-US" altLang="ja-JP" sz="2000" dirty="0" smtClean="0"/>
              <a:t>of VICH-GLs</a:t>
            </a:r>
            <a:endParaRPr lang="en-US" altLang="ja-JP" sz="2000" dirty="0"/>
          </a:p>
          <a:p>
            <a:pPr marL="800100" lvl="1" indent="-342900">
              <a:buFont typeface="Wingdings" panose="05000000000000000000" pitchFamily="2" charset="2"/>
              <a:buChar char="ü"/>
            </a:pPr>
            <a:r>
              <a:rPr lang="en-US" altLang="ja-JP" sz="2000" dirty="0" smtClean="0"/>
              <a:t>Learning </a:t>
            </a:r>
            <a:r>
              <a:rPr lang="en-US" altLang="ja-JP" sz="2000" dirty="0"/>
              <a:t>how to implement and use VICH-GLs</a:t>
            </a:r>
          </a:p>
          <a:p>
            <a:pPr marL="800100" lvl="1" indent="-342900">
              <a:buFont typeface="Wingdings" panose="05000000000000000000" pitchFamily="2" charset="2"/>
              <a:buChar char="ü"/>
            </a:pPr>
            <a:r>
              <a:rPr lang="en-US" altLang="ja-JP" sz="2000" dirty="0"/>
              <a:t>Proposing new topics of interest</a:t>
            </a:r>
          </a:p>
          <a:p>
            <a:pPr marL="800100" lvl="1" indent="-342900">
              <a:buFont typeface="Wingdings" panose="05000000000000000000" pitchFamily="2" charset="2"/>
              <a:buChar char="ü"/>
            </a:pPr>
            <a:r>
              <a:rPr lang="en-US" altLang="ja-JP" sz="2000" dirty="0" smtClean="0"/>
              <a:t>Involved in drafting </a:t>
            </a:r>
            <a:r>
              <a:rPr lang="en-US" altLang="ja-JP" sz="2000" dirty="0"/>
              <a:t>GLs </a:t>
            </a:r>
            <a:r>
              <a:rPr lang="en-US" altLang="ja-JP" sz="2000" dirty="0" smtClean="0"/>
              <a:t>as an EWG member</a:t>
            </a:r>
            <a:endParaRPr lang="en-US" altLang="ja-JP" sz="2000" dirty="0"/>
          </a:p>
        </p:txBody>
      </p:sp>
      <p:grpSp>
        <p:nvGrpSpPr>
          <p:cNvPr id="5" name="グループ化 4"/>
          <p:cNvGrpSpPr/>
          <p:nvPr/>
        </p:nvGrpSpPr>
        <p:grpSpPr>
          <a:xfrm>
            <a:off x="7364630" y="4288537"/>
            <a:ext cx="1465046" cy="1521151"/>
            <a:chOff x="7300835" y="4384272"/>
            <a:chExt cx="1779371" cy="1612240"/>
          </a:xfrm>
        </p:grpSpPr>
        <p:pic>
          <p:nvPicPr>
            <p:cNvPr id="1026" name="Picture 2" descr="C:\Users\Administrator\AppData\Local\Microsoft\Windows\Temporary Internet Files\Content.IE5\96ON6NH3\MC90028173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368822" y="4384272"/>
              <a:ext cx="1594426" cy="91074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300835" y="5246236"/>
              <a:ext cx="1779371" cy="750276"/>
            </a:xfrm>
            <a:prstGeom prst="rect">
              <a:avLst/>
            </a:prstGeom>
          </p:spPr>
          <p:txBody>
            <a:bodyPr wrap="square">
              <a:spAutoFit/>
            </a:bodyPr>
            <a:lstStyle/>
            <a:p>
              <a:r>
                <a:rPr lang="en-US" altLang="ja-JP" sz="2000" dirty="0" smtClean="0">
                  <a:solidFill>
                    <a:prstClr val="black"/>
                  </a:solidFill>
                </a:rPr>
                <a:t>VOF may be your choice</a:t>
              </a:r>
              <a:endParaRPr lang="ja-JP" altLang="en-US" sz="1600" dirty="0"/>
            </a:p>
          </p:txBody>
        </p:sp>
      </p:grpSp>
      <p:pic>
        <p:nvPicPr>
          <p:cNvPr id="3" name="Picture 2" descr="C:\Users\nval\Documents\能田：20130401-\OIE\OIE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842" y="231375"/>
            <a:ext cx="1390650" cy="60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GB" sz="2400" dirty="0"/>
              <a:t>The criteria for participation in VOF:</a:t>
            </a:r>
          </a:p>
          <a:p>
            <a:r>
              <a:rPr lang="en-GB" sz="2400" dirty="0"/>
              <a:t>Regulation for marketing authorization in place</a:t>
            </a:r>
          </a:p>
          <a:p>
            <a:r>
              <a:rPr lang="en-GB" sz="2400" dirty="0"/>
              <a:t>Willingness to work towards accepting VICH guidelines</a:t>
            </a:r>
          </a:p>
          <a:p>
            <a:r>
              <a:rPr lang="en-GB" sz="2400" dirty="0"/>
              <a:t>Regular participation to VOF meetings (every 9 months)</a:t>
            </a:r>
          </a:p>
          <a:p>
            <a:r>
              <a:rPr lang="en-GB" sz="2400" dirty="0"/>
              <a:t>Paying for participation (travel costs, accommodation)</a:t>
            </a:r>
          </a:p>
        </p:txBody>
      </p:sp>
      <p:sp>
        <p:nvSpPr>
          <p:cNvPr id="2" name="正方形/長方形 1"/>
          <p:cNvSpPr/>
          <p:nvPr/>
        </p:nvSpPr>
        <p:spPr>
          <a:xfrm>
            <a:off x="914400" y="5163213"/>
            <a:ext cx="6995160" cy="1077218"/>
          </a:xfrm>
          <a:prstGeom prst="rect">
            <a:avLst/>
          </a:prstGeom>
          <a:ln w="28575">
            <a:solidFill>
              <a:srgbClr val="00B050"/>
            </a:solidFill>
          </a:ln>
          <a:effectLst>
            <a:glow rad="101600">
              <a:schemeClr val="accent3">
                <a:satMod val="175000"/>
                <a:alpha val="40000"/>
              </a:schemeClr>
            </a:glow>
          </a:effectLst>
        </p:spPr>
        <p:txBody>
          <a:bodyPr wrap="square">
            <a:spAutoFit/>
          </a:bodyPr>
          <a:lstStyle/>
          <a:p>
            <a:pPr algn="ctr"/>
            <a:r>
              <a:rPr lang="en-US" altLang="ja-JP" sz="2400" i="1" dirty="0">
                <a:solidFill>
                  <a:schemeClr val="tx1">
                    <a:lumMod val="75000"/>
                    <a:lumOff val="25000"/>
                  </a:schemeClr>
                </a:solidFill>
              </a:rPr>
              <a:t>I</a:t>
            </a:r>
            <a:r>
              <a:rPr lang="en-US" altLang="ja-JP" sz="2400" i="1" dirty="0" smtClean="0">
                <a:solidFill>
                  <a:schemeClr val="tx1">
                    <a:lumMod val="75000"/>
                    <a:lumOff val="25000"/>
                  </a:schemeClr>
                </a:solidFill>
              </a:rPr>
              <a:t>nterested </a:t>
            </a:r>
            <a:r>
              <a:rPr lang="en-US" altLang="ja-JP" sz="2400" i="1" dirty="0">
                <a:solidFill>
                  <a:schemeClr val="tx1">
                    <a:lumMod val="75000"/>
                    <a:lumOff val="25000"/>
                  </a:schemeClr>
                </a:solidFill>
              </a:rPr>
              <a:t>in participating in </a:t>
            </a:r>
            <a:r>
              <a:rPr lang="en-US" altLang="ja-JP" sz="2400" i="1" dirty="0" smtClean="0">
                <a:solidFill>
                  <a:schemeClr val="tx1">
                    <a:lumMod val="75000"/>
                    <a:lumOff val="25000"/>
                  </a:schemeClr>
                </a:solidFill>
              </a:rPr>
              <a:t>VOF activity?</a:t>
            </a:r>
          </a:p>
          <a:p>
            <a:pPr lvl="1" indent="-95250" algn="ctr"/>
            <a:r>
              <a:rPr lang="en-US" altLang="ja-JP" sz="2000" dirty="0">
                <a:solidFill>
                  <a:schemeClr val="tx1">
                    <a:lumMod val="75000"/>
                    <a:lumOff val="25000"/>
                  </a:schemeClr>
                </a:solidFill>
              </a:rPr>
              <a:t>W</a:t>
            </a:r>
            <a:r>
              <a:rPr lang="en-US" altLang="ja-JP" sz="2000" dirty="0" smtClean="0">
                <a:solidFill>
                  <a:schemeClr val="tx1">
                    <a:lumMod val="75000"/>
                    <a:lumOff val="25000"/>
                  </a:schemeClr>
                </a:solidFill>
              </a:rPr>
              <a:t>rite </a:t>
            </a:r>
            <a:r>
              <a:rPr lang="en-US" altLang="ja-JP" sz="2000" dirty="0">
                <a:solidFill>
                  <a:schemeClr val="tx1">
                    <a:lumMod val="75000"/>
                    <a:lumOff val="25000"/>
                  </a:schemeClr>
                </a:solidFill>
              </a:rPr>
              <a:t>to the VICH secretariat: </a:t>
            </a:r>
            <a:r>
              <a:rPr lang="en-US" altLang="ja-JP" sz="2000" dirty="0">
                <a:solidFill>
                  <a:schemeClr val="tx1">
                    <a:lumMod val="75000"/>
                    <a:lumOff val="25000"/>
                  </a:schemeClr>
                </a:solidFill>
                <a:hlinkClick r:id="rId2"/>
              </a:rPr>
              <a:t>sec@vichsec.org</a:t>
            </a:r>
            <a:r>
              <a:rPr lang="en-US" altLang="ja-JP" sz="2000" dirty="0">
                <a:solidFill>
                  <a:schemeClr val="tx1">
                    <a:lumMod val="75000"/>
                    <a:lumOff val="25000"/>
                  </a:schemeClr>
                </a:solidFill>
              </a:rPr>
              <a:t> </a:t>
            </a:r>
            <a:endParaRPr lang="en-US" altLang="ja-JP" sz="2000" dirty="0" smtClean="0">
              <a:solidFill>
                <a:schemeClr val="tx1">
                  <a:lumMod val="75000"/>
                  <a:lumOff val="25000"/>
                </a:schemeClr>
              </a:solidFill>
            </a:endParaRPr>
          </a:p>
          <a:p>
            <a:pPr lvl="1" indent="-95250" algn="ctr"/>
            <a:r>
              <a:rPr lang="en-US" altLang="ja-JP" sz="2000" dirty="0" smtClean="0">
                <a:solidFill>
                  <a:schemeClr val="tx1">
                    <a:lumMod val="75000"/>
                    <a:lumOff val="25000"/>
                  </a:schemeClr>
                </a:solidFill>
              </a:rPr>
              <a:t>for more information</a:t>
            </a:r>
            <a:endParaRPr lang="ja-JP" altLang="en-US" sz="2000" dirty="0">
              <a:solidFill>
                <a:schemeClr val="tx1">
                  <a:lumMod val="75000"/>
                  <a:lumOff val="25000"/>
                </a:schemeClr>
              </a:solidFill>
            </a:endParaRPr>
          </a:p>
        </p:txBody>
      </p:sp>
      <p:pic>
        <p:nvPicPr>
          <p:cNvPr id="6" name="Picture 9" descr="C:\Users\ken_noda\AppData\Local\Microsoft\Windows\Temporary Internet Files\Content.IE5\DHY6MC4K\MC90039737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8743" y="3933548"/>
            <a:ext cx="1272714" cy="11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721" y="241886"/>
            <a:ext cx="7504747" cy="584775"/>
          </a:xfrm>
          <a:prstGeom prst="rect">
            <a:avLst/>
          </a:prstGeom>
        </p:spPr>
        <p:txBody>
          <a:bodyPr wrap="none">
            <a:spAutoFit/>
          </a:bodyPr>
          <a:lstStyle/>
          <a:p>
            <a:r>
              <a:rPr lang="en-US" altLang="ja-JP" sz="3200" dirty="0">
                <a:solidFill>
                  <a:schemeClr val="bg1"/>
                </a:solidFill>
              </a:rPr>
              <a:t>How to be a </a:t>
            </a:r>
            <a:r>
              <a:rPr lang="en-US" altLang="ja-JP" sz="3200" b="1" dirty="0">
                <a:solidFill>
                  <a:schemeClr val="bg1"/>
                </a:solidFill>
              </a:rPr>
              <a:t>VICH Outreach Forum </a:t>
            </a:r>
            <a:r>
              <a:rPr lang="en-US" altLang="ja-JP" sz="3200" dirty="0">
                <a:solidFill>
                  <a:schemeClr val="bg1"/>
                </a:solidFill>
              </a:rPr>
              <a:t>member</a:t>
            </a:r>
            <a:endParaRPr lang="en-GB" sz="3200" dirty="0"/>
          </a:p>
        </p:txBody>
      </p:sp>
    </p:spTree>
    <p:extLst>
      <p:ext uri="{BB962C8B-B14F-4D97-AF65-F5344CB8AC3E}">
        <p14:creationId xmlns:p14="http://schemas.microsoft.com/office/powerpoint/2010/main" val="209184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normAutofit/>
          </a:bodyPr>
          <a:lstStyle/>
          <a:p>
            <a:r>
              <a:rPr lang="en-US" sz="3200" b="1" dirty="0"/>
              <a:t>VICH Outreach </a:t>
            </a:r>
            <a:r>
              <a:rPr lang="en-US" sz="3200" b="1" dirty="0" smtClean="0"/>
              <a:t>Forum (VOF)</a:t>
            </a:r>
            <a:endParaRPr lang="en-US" sz="3200" b="1" dirty="0"/>
          </a:p>
        </p:txBody>
      </p:sp>
      <p:sp>
        <p:nvSpPr>
          <p:cNvPr id="4" name="Text Placeholder 3"/>
          <p:cNvSpPr>
            <a:spLocks noGrp="1"/>
          </p:cNvSpPr>
          <p:nvPr>
            <p:ph type="body" sz="quarter" idx="11"/>
          </p:nvPr>
        </p:nvSpPr>
        <p:spPr/>
        <p:txBody>
          <a:bodyPr/>
          <a:lstStyle/>
          <a:p>
            <a:pPr marL="228600" indent="-228600">
              <a:buClr>
                <a:schemeClr val="accent2"/>
              </a:buClr>
              <a:buFont typeface="Calibri" panose="020F0502020204030204" pitchFamily="34" charset="0"/>
              <a:buChar char="&gt;"/>
            </a:pPr>
            <a:r>
              <a:rPr lang="en-GB" sz="2000" dirty="0">
                <a:solidFill>
                  <a:srgbClr val="218BA7"/>
                </a:solidFill>
                <a:latin typeface="Arial" panose="020B0604020202020204" pitchFamily="34" charset="0"/>
                <a:cs typeface="Arial" panose="020B0604020202020204" pitchFamily="34" charset="0"/>
              </a:rPr>
              <a:t>The </a:t>
            </a:r>
            <a:r>
              <a:rPr lang="en-GB" sz="2000" dirty="0" smtClean="0">
                <a:solidFill>
                  <a:srgbClr val="218BA7"/>
                </a:solidFill>
                <a:latin typeface="Arial" panose="020B0604020202020204" pitchFamily="34" charset="0"/>
                <a:cs typeface="Arial" panose="020B0604020202020204" pitchFamily="34" charset="0"/>
              </a:rPr>
              <a:t>VOF will </a:t>
            </a:r>
            <a:r>
              <a:rPr lang="en-GB" sz="2000" dirty="0">
                <a:solidFill>
                  <a:srgbClr val="218BA7"/>
                </a:solidFill>
                <a:latin typeface="Arial" panose="020B0604020202020204" pitchFamily="34" charset="0"/>
                <a:cs typeface="Arial" panose="020B0604020202020204" pitchFamily="34" charset="0"/>
              </a:rPr>
              <a:t>meet in the margins of VICH Steering Committee meetings (approximately every 9 months) in one of the VICH member countries/regions.  Matters addressed at the </a:t>
            </a:r>
            <a:r>
              <a:rPr lang="en-GB" sz="2000" dirty="0" smtClean="0">
                <a:solidFill>
                  <a:srgbClr val="218BA7"/>
                </a:solidFill>
                <a:latin typeface="Arial" panose="020B0604020202020204" pitchFamily="34" charset="0"/>
                <a:cs typeface="Arial" panose="020B0604020202020204" pitchFamily="34" charset="0"/>
              </a:rPr>
              <a:t>VOF will </a:t>
            </a:r>
            <a:r>
              <a:rPr lang="en-GB" sz="2000" dirty="0">
                <a:solidFill>
                  <a:srgbClr val="218BA7"/>
                </a:solidFill>
                <a:latin typeface="Arial" panose="020B0604020202020204" pitchFamily="34" charset="0"/>
                <a:cs typeface="Arial" panose="020B0604020202020204" pitchFamily="34" charset="0"/>
              </a:rPr>
              <a:t>be:</a:t>
            </a:r>
          </a:p>
          <a:p>
            <a:pPr marL="914400" lvl="1">
              <a:buClr>
                <a:schemeClr val="accent2"/>
              </a:buClr>
              <a:buFont typeface="Calibri" panose="020F0502020204030204" pitchFamily="34" charset="0"/>
              <a:buChar char="&gt;"/>
            </a:pPr>
            <a:r>
              <a:rPr lang="en-GB" sz="1800" dirty="0">
                <a:solidFill>
                  <a:srgbClr val="218BA7"/>
                </a:solidFill>
                <a:latin typeface="Arial" panose="020B0604020202020204" pitchFamily="34" charset="0"/>
                <a:cs typeface="Arial" panose="020B0604020202020204" pitchFamily="34" charset="0"/>
              </a:rPr>
              <a:t>Information exchange on how to participate in VICH work, such as proposing topics and commenting on concept papers and draft guidelines.</a:t>
            </a:r>
          </a:p>
          <a:p>
            <a:pPr marL="914400" lvl="1">
              <a:buClr>
                <a:schemeClr val="accent2"/>
              </a:buClr>
              <a:buFont typeface="Calibri" panose="020F0502020204030204" pitchFamily="34" charset="0"/>
              <a:buChar char="&gt;"/>
            </a:pPr>
            <a:r>
              <a:rPr lang="en-GB" sz="1800" dirty="0">
                <a:solidFill>
                  <a:srgbClr val="218BA7"/>
                </a:solidFill>
                <a:latin typeface="Arial" panose="020B0604020202020204" pitchFamily="34" charset="0"/>
                <a:cs typeface="Arial" panose="020B0604020202020204" pitchFamily="34" charset="0"/>
              </a:rPr>
              <a:t>Discussing feedback to VICH concept papers and draft guidelines</a:t>
            </a:r>
          </a:p>
          <a:p>
            <a:pPr marL="914400" lvl="1">
              <a:buClr>
                <a:schemeClr val="accent2"/>
              </a:buClr>
              <a:buFont typeface="Calibri" panose="020F0502020204030204" pitchFamily="34" charset="0"/>
              <a:buChar char="&gt;"/>
            </a:pPr>
            <a:r>
              <a:rPr lang="en-GB" sz="1800" dirty="0">
                <a:solidFill>
                  <a:srgbClr val="218BA7"/>
                </a:solidFill>
                <a:latin typeface="Arial" panose="020B0604020202020204" pitchFamily="34" charset="0"/>
                <a:cs typeface="Arial" panose="020B0604020202020204" pitchFamily="34" charset="0"/>
              </a:rPr>
              <a:t>Providing feedback on implementation and acceptance of existing guidelines</a:t>
            </a:r>
          </a:p>
          <a:p>
            <a:pPr marL="914400" lvl="1">
              <a:buClr>
                <a:schemeClr val="accent2"/>
              </a:buClr>
              <a:buFont typeface="Calibri" panose="020F0502020204030204" pitchFamily="34" charset="0"/>
              <a:buChar char="&gt;"/>
            </a:pPr>
            <a:r>
              <a:rPr lang="en-GB" sz="1800" dirty="0">
                <a:solidFill>
                  <a:srgbClr val="218BA7"/>
                </a:solidFill>
                <a:latin typeface="Arial" panose="020B0604020202020204" pitchFamily="34" charset="0"/>
                <a:cs typeface="Arial" panose="020B0604020202020204" pitchFamily="34" charset="0"/>
              </a:rPr>
              <a:t>Discussing practical issues related to VICH guidelines arising in the participants’ countries/regions and providing feedback to the Forum.</a:t>
            </a:r>
          </a:p>
          <a:p>
            <a:pPr marL="914400" lvl="1">
              <a:buClr>
                <a:schemeClr val="accent2"/>
              </a:buClr>
              <a:buFont typeface="Calibri" panose="020F0502020204030204" pitchFamily="34" charset="0"/>
              <a:buChar char="&gt;"/>
            </a:pPr>
            <a:r>
              <a:rPr lang="en-GB" sz="1800" dirty="0">
                <a:solidFill>
                  <a:srgbClr val="218BA7"/>
                </a:solidFill>
                <a:latin typeface="Arial" panose="020B0604020202020204" pitchFamily="34" charset="0"/>
                <a:cs typeface="Arial" panose="020B0604020202020204" pitchFamily="34" charset="0"/>
              </a:rPr>
              <a:t>Collaborating and sharing of translations of guidelines.</a:t>
            </a:r>
          </a:p>
          <a:p>
            <a:pPr marL="228600" indent="-228600">
              <a:buClr>
                <a:schemeClr val="accent2"/>
              </a:buClr>
              <a:buFont typeface="Calibri" panose="020F0502020204030204" pitchFamily="34" charset="0"/>
              <a:buChar char="&gt;"/>
            </a:pPr>
            <a:r>
              <a:rPr lang="en-GB" sz="2000" dirty="0" smtClean="0">
                <a:solidFill>
                  <a:srgbClr val="218BA7"/>
                </a:solidFill>
                <a:latin typeface="Arial" panose="020B0604020202020204" pitchFamily="34" charset="0"/>
                <a:cs typeface="Arial" panose="020B0604020202020204" pitchFamily="34" charset="0"/>
              </a:rPr>
              <a:t>(</a:t>
            </a:r>
            <a:r>
              <a:rPr lang="en-GB" sz="2000" dirty="0">
                <a:solidFill>
                  <a:srgbClr val="218BA7"/>
                </a:solidFill>
                <a:latin typeface="Arial" panose="020B0604020202020204" pitchFamily="34" charset="0"/>
                <a:cs typeface="Arial" panose="020B0604020202020204" pitchFamily="34" charset="0"/>
              </a:rPr>
              <a:t>Concept papers and draft guidelines for consultation will continue to be distributed to non-VICH countries and regions through OIE and the VICH website.)</a:t>
            </a:r>
          </a:p>
          <a:p>
            <a:endParaRPr lang="en-GB" dirty="0"/>
          </a:p>
        </p:txBody>
      </p:sp>
    </p:spTree>
    <p:extLst>
      <p:ext uri="{BB962C8B-B14F-4D97-AF65-F5344CB8AC3E}">
        <p14:creationId xmlns:p14="http://schemas.microsoft.com/office/powerpoint/2010/main" val="1498718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407</Words>
  <Application>Microsoft Office PowerPoint</Application>
  <PresentationFormat>On-screen Show (4:3)</PresentationFormat>
  <Paragraphs>67</Paragraphs>
  <Slides>11</Slides>
  <Notes>1</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Cover slide</vt:lpstr>
      <vt:lpstr>Table of contents</vt:lpstr>
      <vt:lpstr>Chapter slide</vt:lpstr>
      <vt:lpstr>Content slide</vt:lpstr>
      <vt:lpstr>Closing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Rick Clayton</cp:lastModifiedBy>
  <cp:revision>55</cp:revision>
  <dcterms:created xsi:type="dcterms:W3CDTF">2014-10-28T11:07:40Z</dcterms:created>
  <dcterms:modified xsi:type="dcterms:W3CDTF">2015-06-18T12:17:31Z</dcterms:modified>
</cp:coreProperties>
</file>