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6" r:id="rId2"/>
    <p:sldId id="267" r:id="rId3"/>
    <p:sldId id="348" r:id="rId4"/>
    <p:sldId id="341" r:id="rId5"/>
    <p:sldId id="351" r:id="rId6"/>
    <p:sldId id="352" r:id="rId7"/>
    <p:sldId id="353" r:id="rId8"/>
    <p:sldId id="354" r:id="rId9"/>
    <p:sldId id="349" r:id="rId10"/>
    <p:sldId id="355" r:id="rId11"/>
    <p:sldId id="313" r:id="rId12"/>
    <p:sldId id="258" r:id="rId13"/>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F2071D-8C21-4AF9-A58F-9B42774524D5}">
          <p14:sldIdLst>
            <p14:sldId id="266"/>
            <p14:sldId id="267"/>
            <p14:sldId id="348"/>
            <p14:sldId id="341"/>
            <p14:sldId id="351"/>
            <p14:sldId id="352"/>
          </p14:sldIdLst>
        </p14:section>
        <p14:section name="Untitled Section" id="{1FD68749-2AB8-48F9-B708-49B264DE9568}">
          <p14:sldIdLst>
            <p14:sldId id="353"/>
            <p14:sldId id="354"/>
            <p14:sldId id="349"/>
            <p14:sldId id="355"/>
            <p14:sldId id="313"/>
            <p14:sldId id="25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5656"/>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4107" autoAdjust="0"/>
    <p:restoredTop sz="92571" autoAdjust="0"/>
  </p:normalViewPr>
  <p:slideViewPr>
    <p:cSldViewPr snapToGrid="0">
      <p:cViewPr>
        <p:scale>
          <a:sx n="71" d="100"/>
          <a:sy n="71" d="100"/>
        </p:scale>
        <p:origin x="-3672" y="-11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21582" cy="493633"/>
          </a:xfrm>
          <a:prstGeom prst="rect">
            <a:avLst/>
          </a:prstGeom>
        </p:spPr>
        <p:txBody>
          <a:bodyPr vert="horz" lIns="91481" tIns="45742" rIns="91481" bIns="4574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3" y="4"/>
            <a:ext cx="2921582" cy="493633"/>
          </a:xfrm>
          <a:prstGeom prst="rect">
            <a:avLst/>
          </a:prstGeom>
        </p:spPr>
        <p:txBody>
          <a:bodyPr vert="horz" lIns="91481" tIns="45742" rIns="91481" bIns="45742" rtlCol="0"/>
          <a:lstStyle>
            <a:lvl1pPr algn="r">
              <a:defRPr sz="1200"/>
            </a:lvl1pPr>
          </a:lstStyle>
          <a:p>
            <a:fld id="{A442AF19-23E6-43C0-9EB5-C2BBDCA95846}" type="datetimeFigureOut">
              <a:rPr kumimoji="1" lang="ja-JP" altLang="en-US" smtClean="0"/>
              <a:t>2015/11/5</a:t>
            </a:fld>
            <a:endParaRPr kumimoji="1" lang="ja-JP" altLang="en-US"/>
          </a:p>
        </p:txBody>
      </p:sp>
      <p:sp>
        <p:nvSpPr>
          <p:cNvPr id="4" name="フッター プレースホルダー 3"/>
          <p:cNvSpPr>
            <a:spLocks noGrp="1"/>
          </p:cNvSpPr>
          <p:nvPr>
            <p:ph type="ftr" sz="quarter" idx="2"/>
          </p:nvPr>
        </p:nvSpPr>
        <p:spPr>
          <a:xfrm>
            <a:off x="3" y="9377318"/>
            <a:ext cx="2921582" cy="493633"/>
          </a:xfrm>
          <a:prstGeom prst="rect">
            <a:avLst/>
          </a:prstGeom>
        </p:spPr>
        <p:txBody>
          <a:bodyPr vert="horz" lIns="91481" tIns="45742" rIns="91481" bIns="4574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3" y="9377318"/>
            <a:ext cx="2921582" cy="493633"/>
          </a:xfrm>
          <a:prstGeom prst="rect">
            <a:avLst/>
          </a:prstGeom>
        </p:spPr>
        <p:txBody>
          <a:bodyPr vert="horz" lIns="91481" tIns="45742" rIns="91481" bIns="45742" rtlCol="0" anchor="b"/>
          <a:lstStyle>
            <a:lvl1pPr algn="r">
              <a:defRPr sz="1200"/>
            </a:lvl1pPr>
          </a:lstStyle>
          <a:p>
            <a:fld id="{E8DAB742-4437-403A-949D-98B977725BA1}" type="slidenum">
              <a:rPr kumimoji="1" lang="ja-JP" altLang="en-US" smtClean="0"/>
              <a:t>‹#›</a:t>
            </a:fld>
            <a:endParaRPr kumimoji="1" lang="ja-JP" altLang="en-US"/>
          </a:p>
        </p:txBody>
      </p:sp>
    </p:spTree>
    <p:extLst>
      <p:ext uri="{BB962C8B-B14F-4D97-AF65-F5344CB8AC3E}">
        <p14:creationId xmlns:p14="http://schemas.microsoft.com/office/powerpoint/2010/main" val="191557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21582" cy="493633"/>
          </a:xfrm>
          <a:prstGeom prst="rect">
            <a:avLst/>
          </a:prstGeom>
        </p:spPr>
        <p:txBody>
          <a:bodyPr vert="horz" lIns="91481" tIns="45742" rIns="91481" bIns="457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3" y="4"/>
            <a:ext cx="2921582" cy="493633"/>
          </a:xfrm>
          <a:prstGeom prst="rect">
            <a:avLst/>
          </a:prstGeom>
        </p:spPr>
        <p:txBody>
          <a:bodyPr vert="horz" lIns="91481" tIns="45742" rIns="91481" bIns="45742" rtlCol="0"/>
          <a:lstStyle>
            <a:lvl1pPr algn="r">
              <a:defRPr sz="1200"/>
            </a:lvl1pPr>
          </a:lstStyle>
          <a:p>
            <a:fld id="{C0E30D86-F173-4BBC-8F6A-86310DA6EB61}" type="datetimeFigureOut">
              <a:rPr kumimoji="1" lang="ja-JP" altLang="en-US" smtClean="0"/>
              <a:t>2015/11/5</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81" tIns="45742" rIns="91481" bIns="45742" rtlCol="0" anchor="ctr"/>
          <a:lstStyle/>
          <a:p>
            <a:endParaRPr lang="ja-JP" altLang="en-US"/>
          </a:p>
        </p:txBody>
      </p:sp>
      <p:sp>
        <p:nvSpPr>
          <p:cNvPr id="5" name="ノート プレースホルダー 4"/>
          <p:cNvSpPr>
            <a:spLocks noGrp="1"/>
          </p:cNvSpPr>
          <p:nvPr>
            <p:ph type="body" sz="quarter" idx="3"/>
          </p:nvPr>
        </p:nvSpPr>
        <p:spPr>
          <a:xfrm>
            <a:off x="674212" y="4689519"/>
            <a:ext cx="5393690" cy="4442698"/>
          </a:xfrm>
          <a:prstGeom prst="rect">
            <a:avLst/>
          </a:prstGeom>
        </p:spPr>
        <p:txBody>
          <a:bodyPr vert="horz" lIns="91481" tIns="45742" rIns="91481" bIns="4574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7318"/>
            <a:ext cx="2921582" cy="493633"/>
          </a:xfrm>
          <a:prstGeom prst="rect">
            <a:avLst/>
          </a:prstGeom>
        </p:spPr>
        <p:txBody>
          <a:bodyPr vert="horz" lIns="91481" tIns="45742" rIns="91481" bIns="457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3" y="9377318"/>
            <a:ext cx="2921582" cy="493633"/>
          </a:xfrm>
          <a:prstGeom prst="rect">
            <a:avLst/>
          </a:prstGeom>
        </p:spPr>
        <p:txBody>
          <a:bodyPr vert="horz" lIns="91481" tIns="45742" rIns="91481" bIns="45742" rtlCol="0" anchor="b"/>
          <a:lstStyle>
            <a:lvl1pPr algn="r">
              <a:defRPr sz="1200"/>
            </a:lvl1pPr>
          </a:lstStyle>
          <a:p>
            <a:fld id="{6E082383-20DE-4EB2-B6B9-31C871035712}" type="slidenum">
              <a:rPr kumimoji="1" lang="ja-JP" altLang="en-US" smtClean="0"/>
              <a:t>‹#›</a:t>
            </a:fld>
            <a:endParaRPr kumimoji="1" lang="ja-JP" altLang="en-US"/>
          </a:p>
        </p:txBody>
      </p:sp>
    </p:spTree>
    <p:extLst>
      <p:ext uri="{BB962C8B-B14F-4D97-AF65-F5344CB8AC3E}">
        <p14:creationId xmlns:p14="http://schemas.microsoft.com/office/powerpoint/2010/main" val="3370623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229">
              <a:defRPr>
                <a:solidFill>
                  <a:schemeClr val="tx1"/>
                </a:solidFill>
                <a:latin typeface="Calibri" pitchFamily="34" charset="0"/>
              </a:defRPr>
            </a:lvl1pPr>
            <a:lvl2pPr marL="743289" indent="-285881" defTabSz="967229">
              <a:defRPr>
                <a:solidFill>
                  <a:schemeClr val="tx1"/>
                </a:solidFill>
                <a:latin typeface="Calibri" pitchFamily="34" charset="0"/>
              </a:defRPr>
            </a:lvl2pPr>
            <a:lvl3pPr marL="1143520" indent="-228704" defTabSz="967229">
              <a:defRPr>
                <a:solidFill>
                  <a:schemeClr val="tx1"/>
                </a:solidFill>
                <a:latin typeface="Calibri" pitchFamily="34" charset="0"/>
              </a:defRPr>
            </a:lvl3pPr>
            <a:lvl4pPr marL="1600929" indent="-228704" defTabSz="967229">
              <a:defRPr>
                <a:solidFill>
                  <a:schemeClr val="tx1"/>
                </a:solidFill>
                <a:latin typeface="Calibri" pitchFamily="34" charset="0"/>
              </a:defRPr>
            </a:lvl4pPr>
            <a:lvl5pPr marL="2058338" indent="-228704" defTabSz="967229">
              <a:defRPr>
                <a:solidFill>
                  <a:schemeClr val="tx1"/>
                </a:solidFill>
                <a:latin typeface="Calibri" pitchFamily="34" charset="0"/>
              </a:defRPr>
            </a:lvl5pPr>
            <a:lvl6pPr marL="2515745" indent="-228704" defTabSz="967229" eaLnBrk="0" fontAlgn="base" hangingPunct="0">
              <a:spcBef>
                <a:spcPct val="0"/>
              </a:spcBef>
              <a:spcAft>
                <a:spcPct val="0"/>
              </a:spcAft>
              <a:defRPr>
                <a:solidFill>
                  <a:schemeClr val="tx1"/>
                </a:solidFill>
                <a:latin typeface="Calibri" pitchFamily="34" charset="0"/>
              </a:defRPr>
            </a:lvl6pPr>
            <a:lvl7pPr marL="2973154" indent="-228704" defTabSz="967229" eaLnBrk="0" fontAlgn="base" hangingPunct="0">
              <a:spcBef>
                <a:spcPct val="0"/>
              </a:spcBef>
              <a:spcAft>
                <a:spcPct val="0"/>
              </a:spcAft>
              <a:defRPr>
                <a:solidFill>
                  <a:schemeClr val="tx1"/>
                </a:solidFill>
                <a:latin typeface="Calibri" pitchFamily="34" charset="0"/>
              </a:defRPr>
            </a:lvl7pPr>
            <a:lvl8pPr marL="3430563" indent="-228704" defTabSz="967229" eaLnBrk="0" fontAlgn="base" hangingPunct="0">
              <a:spcBef>
                <a:spcPct val="0"/>
              </a:spcBef>
              <a:spcAft>
                <a:spcPct val="0"/>
              </a:spcAft>
              <a:defRPr>
                <a:solidFill>
                  <a:schemeClr val="tx1"/>
                </a:solidFill>
                <a:latin typeface="Calibri" pitchFamily="34" charset="0"/>
              </a:defRPr>
            </a:lvl8pPr>
            <a:lvl9pPr marL="3887971" indent="-228704" defTabSz="967229" eaLnBrk="0" fontAlgn="base" hangingPunct="0">
              <a:spcBef>
                <a:spcPct val="0"/>
              </a:spcBef>
              <a:spcAft>
                <a:spcPct val="0"/>
              </a:spcAft>
              <a:defRPr>
                <a:solidFill>
                  <a:schemeClr val="tx1"/>
                </a:solidFill>
                <a:latin typeface="Calibri" pitchFamily="34" charset="0"/>
              </a:defRPr>
            </a:lvl9pPr>
          </a:lstStyle>
          <a:p>
            <a:fld id="{389548D5-2E56-4A89-8F06-A5C31846E622}" type="slidenum">
              <a:rPr lang="en-GB" altLang="en-US" sz="1400">
                <a:latin typeface="Times" pitchFamily="18" charset="0"/>
              </a:rPr>
              <a:pPr/>
              <a:t>11</a:t>
            </a:fld>
            <a:endParaRPr lang="en-GB" altLang="en-US" sz="1400">
              <a:latin typeface="Times" pitchFamily="18" charset="0"/>
            </a:endParaRPr>
          </a:p>
        </p:txBody>
      </p:sp>
      <p:sp>
        <p:nvSpPr>
          <p:cNvPr id="56323" name="Rectangle 7"/>
          <p:cNvSpPr txBox="1">
            <a:spLocks noGrp="1" noChangeArrowheads="1"/>
          </p:cNvSpPr>
          <p:nvPr/>
        </p:nvSpPr>
        <p:spPr bwMode="auto">
          <a:xfrm>
            <a:off x="3786735" y="10185235"/>
            <a:ext cx="2895549" cy="53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06" tIns="48353" rIns="96706" bIns="48353" anchor="b"/>
          <a:lstStyle>
            <a:lvl1pPr defTabSz="966788">
              <a:defRPr>
                <a:solidFill>
                  <a:schemeClr val="tx1"/>
                </a:solidFill>
                <a:latin typeface="Calibri" pitchFamily="34" charset="0"/>
              </a:defRPr>
            </a:lvl1pPr>
            <a:lvl2pPr marL="742950" indent="-285750" defTabSz="966788">
              <a:defRPr>
                <a:solidFill>
                  <a:schemeClr val="tx1"/>
                </a:solidFill>
                <a:latin typeface="Calibri" pitchFamily="34" charset="0"/>
              </a:defRPr>
            </a:lvl2pPr>
            <a:lvl3pPr marL="1143000" indent="-228600" defTabSz="966788">
              <a:defRPr>
                <a:solidFill>
                  <a:schemeClr val="tx1"/>
                </a:solidFill>
                <a:latin typeface="Calibri" pitchFamily="34" charset="0"/>
              </a:defRPr>
            </a:lvl3pPr>
            <a:lvl4pPr marL="1600200" indent="-228600" defTabSz="966788">
              <a:defRPr>
                <a:solidFill>
                  <a:schemeClr val="tx1"/>
                </a:solidFill>
                <a:latin typeface="Calibri" pitchFamily="34" charset="0"/>
              </a:defRPr>
            </a:lvl4pPr>
            <a:lvl5pPr marL="2057400" indent="-228600" defTabSz="966788">
              <a:defRPr>
                <a:solidFill>
                  <a:schemeClr val="tx1"/>
                </a:solidFill>
                <a:latin typeface="Calibri" pitchFamily="34" charset="0"/>
              </a:defRPr>
            </a:lvl5pPr>
            <a:lvl6pPr marL="2514600" indent="-228600" defTabSz="966788" eaLnBrk="0" fontAlgn="base" hangingPunct="0">
              <a:spcBef>
                <a:spcPct val="0"/>
              </a:spcBef>
              <a:spcAft>
                <a:spcPct val="0"/>
              </a:spcAft>
              <a:defRPr>
                <a:solidFill>
                  <a:schemeClr val="tx1"/>
                </a:solidFill>
                <a:latin typeface="Calibri" pitchFamily="34" charset="0"/>
              </a:defRPr>
            </a:lvl6pPr>
            <a:lvl7pPr marL="2971800" indent="-228600" defTabSz="966788" eaLnBrk="0" fontAlgn="base" hangingPunct="0">
              <a:spcBef>
                <a:spcPct val="0"/>
              </a:spcBef>
              <a:spcAft>
                <a:spcPct val="0"/>
              </a:spcAft>
              <a:defRPr>
                <a:solidFill>
                  <a:schemeClr val="tx1"/>
                </a:solidFill>
                <a:latin typeface="Calibri" pitchFamily="34" charset="0"/>
              </a:defRPr>
            </a:lvl7pPr>
            <a:lvl8pPr marL="3429000" indent="-228600" defTabSz="966788" eaLnBrk="0" fontAlgn="base" hangingPunct="0">
              <a:spcBef>
                <a:spcPct val="0"/>
              </a:spcBef>
              <a:spcAft>
                <a:spcPct val="0"/>
              </a:spcAft>
              <a:defRPr>
                <a:solidFill>
                  <a:schemeClr val="tx1"/>
                </a:solidFill>
                <a:latin typeface="Calibri" pitchFamily="34" charset="0"/>
              </a:defRPr>
            </a:lvl8pPr>
            <a:lvl9pPr marL="3886200" indent="-228600" defTabSz="966788" eaLnBrk="0" fontAlgn="base" hangingPunct="0">
              <a:spcBef>
                <a:spcPct val="0"/>
              </a:spcBef>
              <a:spcAft>
                <a:spcPct val="0"/>
              </a:spcAft>
              <a:defRPr>
                <a:solidFill>
                  <a:schemeClr val="tx1"/>
                </a:solidFill>
                <a:latin typeface="Calibri" pitchFamily="34" charset="0"/>
              </a:defRPr>
            </a:lvl9pPr>
          </a:lstStyle>
          <a:p>
            <a:pPr algn="r"/>
            <a:fld id="{436D76A4-33A8-4581-A15D-BC2029F027A6}" type="slidenum">
              <a:rPr lang="en-GB" altLang="en-US" sz="1400">
                <a:latin typeface="Times" pitchFamily="18" charset="0"/>
              </a:rPr>
              <a:pPr algn="r"/>
              <a:t>11</a:t>
            </a:fld>
            <a:endParaRPr lang="en-GB" altLang="en-US" sz="1400">
              <a:latin typeface="Times" pitchFamily="18" charset="0"/>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214845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AFAA71A-CB03-4689-80EF-4CE1516F0688}" type="datetime1">
              <a:rPr kumimoji="1" lang="ja-JP" altLang="en-US" smtClean="0"/>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0633DF-C458-4E32-97A6-1F93234FA98D}" type="datetime1">
              <a:rPr kumimoji="1" lang="ja-JP" altLang="en-US" smtClean="0"/>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E0FFB6-38A3-49EC-9A6D-0B8DFC5D586D}" type="datetime1">
              <a:rPr kumimoji="1" lang="ja-JP" altLang="en-US" smtClean="0"/>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A6A1201-1FC9-4127-BE75-7B432C2E7046}" type="datetime1">
              <a:rPr kumimoji="1" lang="ja-JP" altLang="en-US" smtClean="0"/>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814736-1EDE-40A1-A4C0-F198B9E18927}" type="datetime1">
              <a:rPr kumimoji="1" lang="ja-JP" altLang="en-US" smtClean="0"/>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2367B5B-AC62-4F33-88B4-7980B9EECB74}" type="datetime1">
              <a:rPr kumimoji="1" lang="ja-JP" altLang="en-US" smtClean="0"/>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3F70405-8B3B-4652-BE32-0A8E572C4DFA}" type="datetime1">
              <a:rPr kumimoji="1" lang="ja-JP" altLang="en-US" smtClean="0"/>
              <a:t>2015/11/5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83469F-2652-448C-AA8E-1CEAB718DF9A}" type="datetime1">
              <a:rPr kumimoji="1" lang="ja-JP" altLang="en-US" smtClean="0"/>
              <a:t>2015/11/5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275ED93-0569-4F02-BF5D-D0026DEA747B}" type="datetime1">
              <a:rPr kumimoji="1" lang="ja-JP" altLang="en-US" smtClean="0"/>
              <a:t>2015/11/5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EB1E7A-EEA2-4EEE-9D9F-FCA3AD4F77D1}" type="datetime1">
              <a:rPr kumimoji="1" lang="ja-JP" altLang="en-US" smtClean="0"/>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3DD8CC4-7B7C-41B6-ACD0-FFAE6C758F80}" type="datetime1">
              <a:rPr kumimoji="1" lang="ja-JP" altLang="en-US" smtClean="0"/>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8F3B5-8751-401E-90DA-DAF79F32AB8D}" type="datetime1">
              <a:rPr kumimoji="1" lang="ja-JP" altLang="en-US" smtClean="0"/>
              <a:t>2015/11/5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vichsec.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角丸四角形 2"/>
          <p:cNvSpPr/>
          <p:nvPr/>
        </p:nvSpPr>
        <p:spPr>
          <a:xfrm>
            <a:off x="179512" y="4229100"/>
            <a:ext cx="8856984" cy="1648172"/>
          </a:xfrm>
          <a:prstGeom prst="round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Session 5</a:t>
            </a:r>
            <a:r>
              <a:rPr lang="en-US" sz="3600" dirty="0" smtClean="0"/>
              <a:t>: 3Rs statement </a:t>
            </a:r>
            <a:r>
              <a:rPr lang="en-US" altLang="ja-JP" sz="3600" dirty="0" smtClean="0"/>
              <a:t> </a:t>
            </a:r>
          </a:p>
          <a:p>
            <a:pPr algn="ctr"/>
            <a:r>
              <a:rPr lang="en-GB" altLang="ja-JP" sz="2000" dirty="0" smtClean="0"/>
              <a:t>VICH5 Conference, October 2015, Tokyo</a:t>
            </a:r>
            <a:endParaRPr lang="en-US" altLang="ja-JP" sz="20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2764693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r>
              <a:rPr lang="en-GB" dirty="0" smtClean="0"/>
              <a:t>VICH </a:t>
            </a:r>
            <a:r>
              <a:rPr lang="en-GB" dirty="0"/>
              <a:t>Statement of </a:t>
            </a:r>
            <a:r>
              <a:rPr lang="en-GB" dirty="0" smtClean="0"/>
              <a:t>Principle</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8"/>
            <a:ext cx="8898340" cy="509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GB" sz="2800" dirty="0" smtClean="0"/>
              <a:t>At </a:t>
            </a:r>
            <a:r>
              <a:rPr lang="en-GB" sz="2800" dirty="0"/>
              <a:t>its 19th meeting on 23-24 January 2007 in Washington D.C., USA, the VICH Steering Committee reiterated its ambition to minimise animal testing and specifically expressed its support for the 3Rs principle – replacement, refinement and reduction of animals in research. </a:t>
            </a:r>
          </a:p>
          <a:p>
            <a:pPr marL="0" indent="0">
              <a:buNone/>
            </a:pPr>
            <a:endParaRPr lang="en-GB" sz="2800" dirty="0" smtClean="0"/>
          </a:p>
          <a:p>
            <a:pPr marL="0" indent="0">
              <a:buNone/>
            </a:pPr>
            <a:r>
              <a:rPr lang="en-GB" sz="2800" dirty="0" smtClean="0"/>
              <a:t>VICH </a:t>
            </a:r>
            <a:r>
              <a:rPr lang="en-GB" sz="2800" dirty="0"/>
              <a:t>has always striven to eliminate repetitious and unnecessary testing through harmonisation of regulatory requirements for the registration of veterinary products, a goal that undoubtedly leads to a reduction in the number of animals used for product development and registration. </a:t>
            </a:r>
          </a:p>
          <a:p>
            <a:pPr marL="0" indent="0">
              <a:buNone/>
            </a:pPr>
            <a:endParaRPr lang="en-GB" sz="2800" dirty="0" smtClean="0"/>
          </a:p>
          <a:p>
            <a:pPr marL="0" indent="0">
              <a:buNone/>
            </a:pPr>
            <a:r>
              <a:rPr lang="en-GB" sz="2800" dirty="0" smtClean="0"/>
              <a:t>While </a:t>
            </a:r>
            <a:r>
              <a:rPr lang="en-GB" sz="2800" dirty="0"/>
              <a:t>the validation of alternative testing </a:t>
            </a:r>
            <a:r>
              <a:rPr lang="en-GB" sz="2800" dirty="0" smtClean="0"/>
              <a:t>protocols </a:t>
            </a:r>
            <a:r>
              <a:rPr lang="en-GB" sz="2800" dirty="0"/>
              <a:t>falls outside the remit of VICH, the Steering Committee recognises that the international status and influence of VICH provide a unique opportunity to encourage the use of validated alternative methods. To this end, Expert Working Groups developing guidelines involving animal experimentation have a specific responsibility to consider animal welfare, and particularly the possibilities for replacement, refinement and reduction of animal testing </a:t>
            </a: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Tree>
    <p:extLst>
      <p:ext uri="{BB962C8B-B14F-4D97-AF65-F5344CB8AC3E}">
        <p14:creationId xmlns:p14="http://schemas.microsoft.com/office/powerpoint/2010/main" val="3924492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73500CA-2695-4187-83E9-0EB5D684ED6D}" type="slidenum">
              <a:rPr lang="en-US" altLang="en-US" sz="1400">
                <a:latin typeface="Times" pitchFamily="18" charset="0"/>
              </a:rPr>
              <a:pPr algn="r">
                <a:spcBef>
                  <a:spcPct val="0"/>
                </a:spcBef>
                <a:buFontTx/>
                <a:buNone/>
              </a:pPr>
              <a:t>11</a:t>
            </a:fld>
            <a:endParaRPr lang="en-US" altLang="en-US" sz="1400">
              <a:latin typeface="Times" pitchFamily="18" charset="0"/>
            </a:endParaRPr>
          </a:p>
        </p:txBody>
      </p:sp>
      <p:sp>
        <p:nvSpPr>
          <p:cNvPr id="55299" name="Rectangle 2"/>
          <p:cNvSpPr>
            <a:spLocks noGrp="1" noChangeArrowheads="1"/>
          </p:cNvSpPr>
          <p:nvPr>
            <p:ph type="title" idx="4294967295"/>
          </p:nvPr>
        </p:nvSpPr>
        <p:spPr>
          <a:xfrm>
            <a:off x="1017588" y="258763"/>
            <a:ext cx="7072312" cy="1066800"/>
          </a:xfrm>
        </p:spPr>
        <p:txBody>
          <a:bodyPr/>
          <a:lstStyle/>
          <a:p>
            <a:r>
              <a:rPr lang="en-GB" altLang="en-US" sz="3200" dirty="0" smtClean="0">
                <a:solidFill>
                  <a:srgbClr val="003399"/>
                </a:solidFill>
              </a:rPr>
              <a:t>The VICH public website </a:t>
            </a:r>
            <a:br>
              <a:rPr lang="en-GB" altLang="en-US" sz="3200" dirty="0" smtClean="0">
                <a:solidFill>
                  <a:srgbClr val="003399"/>
                </a:solidFill>
              </a:rPr>
            </a:br>
            <a:r>
              <a:rPr lang="en-GB" altLang="en-US" sz="3200" dirty="0" smtClean="0">
                <a:solidFill>
                  <a:srgbClr val="0070C0"/>
                </a:solidFill>
              </a:rPr>
              <a:t>(</a:t>
            </a:r>
            <a:r>
              <a:rPr lang="en-GB" altLang="en-US" sz="3200" dirty="0" smtClean="0">
                <a:solidFill>
                  <a:srgbClr val="0070C0"/>
                </a:solidFill>
                <a:hlinkClick r:id="rId3"/>
              </a:rPr>
              <a:t>http://www.vichsec.org</a:t>
            </a:r>
            <a:r>
              <a:rPr lang="en-GB" altLang="en-US" sz="3200" dirty="0" smtClean="0">
                <a:solidFill>
                  <a:srgbClr val="0070C0"/>
                </a:solidFill>
              </a:rPr>
              <a:t>)</a:t>
            </a:r>
            <a:endParaRPr lang="en-GB" altLang="en-US" sz="3200" dirty="0" smtClean="0">
              <a:solidFill>
                <a:srgbClr val="003399"/>
              </a:solidFill>
            </a:endParaRPr>
          </a:p>
        </p:txBody>
      </p:sp>
      <p:sp>
        <p:nvSpPr>
          <p:cNvPr id="55300" name="Text Box 4"/>
          <p:cNvSpPr txBox="1">
            <a:spLocks noChangeArrowheads="1"/>
          </p:cNvSpPr>
          <p:nvPr/>
        </p:nvSpPr>
        <p:spPr bwMode="auto">
          <a:xfrm>
            <a:off x="762000" y="4419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2800">
              <a:latin typeface="Arial" charset="0"/>
            </a:endParaRPr>
          </a:p>
        </p:txBody>
      </p:sp>
      <p:pic>
        <p:nvPicPr>
          <p:cNvPr id="5530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0" y="1784350"/>
            <a:ext cx="9144000" cy="481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Administrator\AppData\Local\Microsoft\Windows\Temporary Internet Files\Content.IE5\1LTPR6XN\MC900433793[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2752" y="372140"/>
            <a:ext cx="1015267" cy="101526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108624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968118" y="2849881"/>
            <a:ext cx="7368161" cy="1245870"/>
          </a:xfrm>
        </p:spPr>
        <p:txBody>
          <a:bodyPr>
            <a:noAutofit/>
          </a:bodyPr>
          <a:lstStyle/>
          <a:p>
            <a:pPr marL="742950" indent="-742950" algn="ctr"/>
            <a:r>
              <a:rPr lang="en-GB" sz="3200" dirty="0" smtClean="0"/>
              <a:t/>
            </a:r>
            <a:br>
              <a:rPr lang="en-GB" sz="3200" dirty="0" smtClean="0"/>
            </a:br>
            <a:r>
              <a:rPr lang="en-GB" sz="3200" dirty="0" smtClean="0"/>
              <a:t/>
            </a:r>
            <a:br>
              <a:rPr lang="en-GB" sz="3200" dirty="0" smtClean="0"/>
            </a:br>
            <a:r>
              <a:rPr lang="en-GB" sz="3200" dirty="0" smtClean="0"/>
              <a:t> </a:t>
            </a:r>
            <a:endParaRPr lang="en-GB" sz="32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3" name="Rektangel 2"/>
          <p:cNvSpPr/>
          <p:nvPr/>
        </p:nvSpPr>
        <p:spPr>
          <a:xfrm>
            <a:off x="968117" y="2849881"/>
            <a:ext cx="7221141" cy="830997"/>
          </a:xfrm>
          <a:prstGeom prst="rect">
            <a:avLst/>
          </a:prstGeom>
        </p:spPr>
        <p:txBody>
          <a:bodyPr wrap="square">
            <a:spAutoFit/>
          </a:bodyPr>
          <a:lstStyle/>
          <a:p>
            <a:pPr algn="ctr"/>
            <a:r>
              <a:rPr lang="da-DK" sz="4800" dirty="0"/>
              <a:t>Thank </a:t>
            </a:r>
            <a:r>
              <a:rPr lang="da-DK" sz="4800" dirty="0" smtClean="0"/>
              <a:t>you</a:t>
            </a:r>
            <a:endParaRPr lang="da-DK" sz="4800" dirty="0"/>
          </a:p>
        </p:txBody>
      </p:sp>
    </p:spTree>
    <p:extLst>
      <p:ext uri="{BB962C8B-B14F-4D97-AF65-F5344CB8AC3E}">
        <p14:creationId xmlns:p14="http://schemas.microsoft.com/office/powerpoint/2010/main" val="1433743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角丸四角形 2"/>
          <p:cNvSpPr/>
          <p:nvPr/>
        </p:nvSpPr>
        <p:spPr>
          <a:xfrm>
            <a:off x="190780" y="1101756"/>
            <a:ext cx="8794095" cy="4330849"/>
          </a:xfrm>
          <a:prstGeom prst="roundRect">
            <a:avLst>
              <a:gd name="adj" fmla="val 13408"/>
            </a:avLst>
          </a:prstGeom>
          <a:ln/>
        </p:spPr>
        <p:style>
          <a:lnRef idx="1">
            <a:schemeClr val="accent5"/>
          </a:lnRef>
          <a:fillRef idx="3">
            <a:schemeClr val="accent5"/>
          </a:fillRef>
          <a:effectRef idx="2">
            <a:schemeClr val="accent5"/>
          </a:effectRef>
          <a:fontRef idx="minor">
            <a:schemeClr val="lt1"/>
          </a:fontRef>
        </p:style>
        <p:txBody>
          <a:bodyPr rtlCol="0" anchor="t"/>
          <a:lstStyle/>
          <a:p>
            <a:pPr algn="ctr"/>
            <a:r>
              <a:rPr lang="en-GB" sz="3200" dirty="0" smtClean="0"/>
              <a:t>The 3Rs:</a:t>
            </a:r>
          </a:p>
          <a:p>
            <a:pPr algn="ctr"/>
            <a:endParaRPr lang="en-GB" sz="3200" dirty="0" smtClean="0"/>
          </a:p>
          <a:p>
            <a:pPr algn="ctr"/>
            <a:r>
              <a:rPr lang="da-DK" sz="3200" dirty="0" err="1" smtClean="0"/>
              <a:t>Replacement</a:t>
            </a:r>
            <a:endParaRPr lang="da-DK" sz="3200" dirty="0" smtClean="0"/>
          </a:p>
          <a:p>
            <a:pPr algn="ctr"/>
            <a:r>
              <a:rPr lang="da-DK" sz="3200" dirty="0" smtClean="0"/>
              <a:t>Reduction</a:t>
            </a:r>
          </a:p>
          <a:p>
            <a:pPr algn="ctr"/>
            <a:r>
              <a:rPr lang="da-DK" sz="3200" dirty="0" smtClean="0"/>
              <a:t>Refinement</a:t>
            </a:r>
          </a:p>
          <a:p>
            <a:pPr algn="ctr"/>
            <a:endParaRPr kumimoji="1" lang="en-GB" altLang="ja-JP" sz="3200" dirty="0" smtClean="0">
              <a:solidFill>
                <a:schemeClr val="bg1"/>
              </a:solidFill>
              <a:latin typeface="Arial Rounded MT Bold" panose="020F0704030504030204" pitchFamily="34" charset="0"/>
            </a:endParaRPr>
          </a:p>
          <a:p>
            <a:pPr algn="ctr"/>
            <a:r>
              <a:rPr kumimoji="1" lang="en-GB" altLang="ja-JP" sz="3200" dirty="0" smtClean="0">
                <a:solidFill>
                  <a:schemeClr val="bg1"/>
                </a:solidFill>
                <a:latin typeface="Arial Rounded MT Bold" panose="020F0704030504030204" pitchFamily="34" charset="0"/>
              </a:rPr>
              <a:t>of animals used for regulatory testing</a:t>
            </a:r>
            <a:endParaRPr kumimoji="1" lang="ja-JP" altLang="en-US" sz="3200" dirty="0">
              <a:solidFill>
                <a:schemeClr val="bg1"/>
              </a:solidFill>
              <a:latin typeface="Arial Rounded MT Bold" panose="020F0704030504030204" pitchFamily="34"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4" name="角丸四角形 2"/>
          <p:cNvSpPr/>
          <p:nvPr/>
        </p:nvSpPr>
        <p:spPr>
          <a:xfrm>
            <a:off x="83203" y="124150"/>
            <a:ext cx="7420256" cy="696122"/>
          </a:xfrm>
          <a:prstGeom prst="roundRect">
            <a:avLst>
              <a:gd name="adj" fmla="val 13408"/>
            </a:avLst>
          </a:prstGeom>
          <a:ln/>
        </p:spPr>
        <p:style>
          <a:lnRef idx="1">
            <a:schemeClr val="accent5"/>
          </a:lnRef>
          <a:fillRef idx="3">
            <a:schemeClr val="accent5"/>
          </a:fillRef>
          <a:effectRef idx="2">
            <a:schemeClr val="accent5"/>
          </a:effectRef>
          <a:fontRef idx="minor">
            <a:schemeClr val="lt1"/>
          </a:fontRef>
        </p:style>
        <p:txBody>
          <a:bodyPr rtlCol="0" anchor="t"/>
          <a:lstStyle/>
          <a:p>
            <a:pPr algn="ctr"/>
            <a:endParaRPr kumimoji="1" lang="ja-JP" altLang="en-US"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262063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8301759" cy="776288"/>
          </a:xfrm>
        </p:spPr>
        <p:txBody>
          <a:bodyPr>
            <a:noAutofit/>
          </a:bodyPr>
          <a:lstStyle/>
          <a:p>
            <a:pPr>
              <a:defRPr/>
            </a:pPr>
            <a:r>
              <a:rPr lang="da-DK" sz="3600" dirty="0" smtClean="0"/>
              <a:t>3Rs: </a:t>
            </a:r>
            <a:r>
              <a:rPr lang="da-DK" sz="3600" dirty="0" err="1" smtClean="0"/>
              <a:t>Replacement</a:t>
            </a:r>
            <a:r>
              <a:rPr lang="da-DK" sz="3600" dirty="0"/>
              <a:t>, </a:t>
            </a:r>
            <a:r>
              <a:rPr lang="da-DK" sz="3600" dirty="0" err="1"/>
              <a:t>Refinement</a:t>
            </a:r>
            <a:r>
              <a:rPr lang="da-DK" sz="3600" dirty="0"/>
              <a:t>, </a:t>
            </a:r>
            <a:r>
              <a:rPr lang="da-DK" sz="3600" dirty="0" err="1"/>
              <a:t>Reduction</a:t>
            </a:r>
            <a:endParaRPr lang="en-GB" sz="3600"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u="sng" dirty="0" smtClean="0"/>
              <a:t>Replacement:</a:t>
            </a:r>
            <a:r>
              <a:rPr lang="en-US" sz="2800" dirty="0" smtClean="0"/>
              <a:t> testing approaches that avoid or replace the use of live animals (</a:t>
            </a:r>
            <a:r>
              <a:rPr lang="en-US" sz="2800" dirty="0" err="1" smtClean="0"/>
              <a:t>eg</a:t>
            </a:r>
            <a:r>
              <a:rPr lang="en-US" sz="2800" dirty="0" smtClean="0"/>
              <a:t>, </a:t>
            </a:r>
            <a:r>
              <a:rPr lang="en-US" sz="2800" dirty="0"/>
              <a:t>in-vitro </a:t>
            </a:r>
            <a:r>
              <a:rPr lang="en-US" sz="2800" dirty="0" smtClean="0"/>
              <a:t>tests)</a:t>
            </a:r>
            <a:endParaRPr lang="en-US" sz="2800" dirty="0"/>
          </a:p>
          <a:p>
            <a:r>
              <a:rPr lang="en-US" sz="2800" u="sng" dirty="0" smtClean="0"/>
              <a:t>Reduction:</a:t>
            </a:r>
            <a:r>
              <a:rPr lang="en-US" sz="2800" dirty="0" smtClean="0"/>
              <a:t> approaches that </a:t>
            </a:r>
            <a:r>
              <a:rPr lang="en-US" sz="2800" dirty="0" err="1" smtClean="0"/>
              <a:t>minimise</a:t>
            </a:r>
            <a:r>
              <a:rPr lang="en-US" sz="2800" dirty="0" smtClean="0"/>
              <a:t> the number of  animals </a:t>
            </a:r>
            <a:r>
              <a:rPr lang="en-US" sz="2800" dirty="0"/>
              <a:t>being used </a:t>
            </a:r>
            <a:r>
              <a:rPr lang="en-US" sz="2800" dirty="0" smtClean="0"/>
              <a:t>(</a:t>
            </a:r>
            <a:r>
              <a:rPr lang="en-US" sz="2800" dirty="0" err="1" smtClean="0"/>
              <a:t>eg</a:t>
            </a:r>
            <a:r>
              <a:rPr lang="en-US" sz="2800" dirty="0" smtClean="0"/>
              <a:t>, by </a:t>
            </a:r>
            <a:r>
              <a:rPr lang="en-US" sz="2800" dirty="0" err="1" smtClean="0"/>
              <a:t>maximising</a:t>
            </a:r>
            <a:r>
              <a:rPr lang="en-US" sz="2800" dirty="0" smtClean="0"/>
              <a:t> </a:t>
            </a:r>
            <a:r>
              <a:rPr lang="en-US" sz="2800" dirty="0"/>
              <a:t>the information obtained per </a:t>
            </a:r>
            <a:r>
              <a:rPr lang="en-US" sz="2800" dirty="0" smtClean="0"/>
              <a:t>animal)</a:t>
            </a:r>
            <a:endParaRPr lang="da-DK" sz="2800" dirty="0"/>
          </a:p>
          <a:p>
            <a:r>
              <a:rPr lang="en-US" sz="2800" u="sng" dirty="0" smtClean="0"/>
              <a:t>Refinement:</a:t>
            </a:r>
            <a:r>
              <a:rPr lang="en-US" sz="2800" dirty="0" smtClean="0"/>
              <a:t> modification </a:t>
            </a:r>
            <a:r>
              <a:rPr lang="en-US" sz="2800" dirty="0"/>
              <a:t>of </a:t>
            </a:r>
            <a:r>
              <a:rPr lang="en-US" sz="2800" dirty="0" smtClean="0"/>
              <a:t>a </a:t>
            </a:r>
            <a:r>
              <a:rPr lang="en-US" sz="2800" dirty="0"/>
              <a:t>procedure to </a:t>
            </a:r>
            <a:r>
              <a:rPr lang="en-US" sz="2800" dirty="0" err="1"/>
              <a:t>minimise</a:t>
            </a:r>
            <a:r>
              <a:rPr lang="en-US" sz="2800" dirty="0"/>
              <a:t> the pain, </a:t>
            </a:r>
            <a:r>
              <a:rPr lang="en-US" sz="2800" dirty="0" smtClean="0"/>
              <a:t>suffering, </a:t>
            </a:r>
            <a:r>
              <a:rPr lang="en-US" sz="2800" dirty="0"/>
              <a:t>distress </a:t>
            </a:r>
            <a:r>
              <a:rPr lang="en-US" sz="2800" dirty="0" smtClean="0"/>
              <a:t>or lasting harm experienced </a:t>
            </a:r>
            <a:r>
              <a:rPr lang="en-US" sz="2800" dirty="0"/>
              <a:t>by the animal </a:t>
            </a:r>
            <a:r>
              <a:rPr lang="en-US" sz="2800" dirty="0" smtClean="0"/>
              <a:t>(</a:t>
            </a:r>
            <a:r>
              <a:rPr lang="en-US" sz="2800" dirty="0" err="1" smtClean="0"/>
              <a:t>eg</a:t>
            </a:r>
            <a:r>
              <a:rPr lang="en-US" sz="2800" dirty="0" smtClean="0"/>
              <a:t>, use of </a:t>
            </a:r>
            <a:r>
              <a:rPr lang="en-US" sz="2800" dirty="0" err="1" smtClean="0"/>
              <a:t>anaesthetics</a:t>
            </a:r>
            <a:r>
              <a:rPr lang="en-US" sz="2800" dirty="0" smtClean="0"/>
              <a:t>)</a:t>
            </a:r>
            <a:endParaRPr lang="en-US" sz="2800" dirty="0"/>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1598483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da-DK" dirty="0"/>
              <a:t>Animal </a:t>
            </a:r>
            <a:r>
              <a:rPr lang="da-DK" dirty="0" err="1"/>
              <a:t>welfare</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dirty="0"/>
              <a:t>Ethical and animal welfare considerations require </a:t>
            </a:r>
            <a:r>
              <a:rPr lang="en-US" sz="2800" dirty="0" smtClean="0"/>
              <a:t>animal </a:t>
            </a:r>
            <a:r>
              <a:rPr lang="en-US" sz="2800" dirty="0"/>
              <a:t>use </a:t>
            </a:r>
            <a:r>
              <a:rPr lang="en-US" sz="2800" dirty="0" smtClean="0"/>
              <a:t>to be limited </a:t>
            </a:r>
            <a:r>
              <a:rPr lang="en-US" sz="2800" dirty="0"/>
              <a:t>as much as </a:t>
            </a:r>
            <a:r>
              <a:rPr lang="en-US" sz="2800" dirty="0" smtClean="0"/>
              <a:t>possible</a:t>
            </a:r>
          </a:p>
          <a:p>
            <a:endParaRPr lang="en-US" sz="2800" dirty="0"/>
          </a:p>
          <a:p>
            <a:r>
              <a:rPr lang="en-US" sz="2800" dirty="0" err="1"/>
              <a:t>Harmonisation</a:t>
            </a:r>
            <a:r>
              <a:rPr lang="en-US" sz="2800" dirty="0"/>
              <a:t> of requirements means that </a:t>
            </a:r>
            <a:r>
              <a:rPr lang="en-US" sz="2800" dirty="0" smtClean="0"/>
              <a:t>the </a:t>
            </a:r>
            <a:r>
              <a:rPr lang="en-US" sz="2800" dirty="0"/>
              <a:t>same animal studies </a:t>
            </a:r>
            <a:r>
              <a:rPr lang="en-US" sz="2800" dirty="0" smtClean="0"/>
              <a:t>are acceptable in </a:t>
            </a:r>
            <a:r>
              <a:rPr lang="en-US" sz="2800" dirty="0"/>
              <a:t>different regions </a:t>
            </a:r>
            <a:r>
              <a:rPr lang="en-US" sz="2800" dirty="0" smtClean="0"/>
              <a:t>- avoids unnecessary tests</a:t>
            </a:r>
          </a:p>
          <a:p>
            <a:endParaRPr lang="en-US" sz="2800" dirty="0"/>
          </a:p>
          <a:p>
            <a:r>
              <a:rPr lang="en-US" sz="2800" dirty="0" smtClean="0"/>
              <a:t>VICH goes beyond that…</a:t>
            </a:r>
          </a:p>
          <a:p>
            <a:endParaRPr lang="da-DK" sz="2800" dirty="0"/>
          </a:p>
          <a:p>
            <a:endParaRPr lang="en-GB" sz="2800" dirty="0"/>
          </a:p>
          <a:p>
            <a:endParaRPr lang="en-US" sz="2800" dirty="0"/>
          </a:p>
          <a:p>
            <a:endParaRPr lang="en-US" sz="2800" dirty="0"/>
          </a:p>
          <a:p>
            <a:endParaRPr lang="en-US" sz="2800" dirty="0"/>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Tree>
    <p:extLst>
      <p:ext uri="{BB962C8B-B14F-4D97-AF65-F5344CB8AC3E}">
        <p14:creationId xmlns:p14="http://schemas.microsoft.com/office/powerpoint/2010/main" val="425916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da-DK" dirty="0" smtClean="0"/>
              <a:t>A VICH objective</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GB" sz="2800" dirty="0"/>
              <a:t>The VICH will</a:t>
            </a:r>
            <a:r>
              <a:rPr lang="en-GB" sz="2800" dirty="0" smtClean="0"/>
              <a:t>:</a:t>
            </a:r>
          </a:p>
          <a:p>
            <a:pPr marL="0" indent="0">
              <a:buNone/>
            </a:pPr>
            <a:endParaRPr lang="en-GB" sz="2800" dirty="0"/>
          </a:p>
          <a:p>
            <a:r>
              <a:rPr lang="en-GB" sz="2800" dirty="0"/>
              <a:t>Establish and implement harmonized technical requirements for the registration of veterinary medicinal products in the VICH regions, which meet high quality, safety and efficacy standards and </a:t>
            </a:r>
            <a:r>
              <a:rPr lang="en-GB" sz="2800" b="1" dirty="0" smtClean="0"/>
              <a:t>minimise </a:t>
            </a:r>
            <a:r>
              <a:rPr lang="en-GB" sz="2800" b="1" dirty="0"/>
              <a:t>the use of test animals </a:t>
            </a:r>
            <a:r>
              <a:rPr lang="en-GB" sz="2800" dirty="0"/>
              <a:t>and costs of product development.</a:t>
            </a:r>
          </a:p>
          <a:p>
            <a:endParaRPr lang="en-GB" sz="2800" dirty="0"/>
          </a:p>
          <a:p>
            <a:r>
              <a:rPr lang="en-GB" sz="2800" dirty="0" smtClean="0"/>
              <a:t>…</a:t>
            </a:r>
            <a:endParaRPr lang="da-DK" sz="2800" dirty="0"/>
          </a:p>
          <a:p>
            <a:endParaRPr lang="da-DK" sz="2800" dirty="0"/>
          </a:p>
          <a:p>
            <a:endParaRPr lang="en-GB" sz="2800" dirty="0"/>
          </a:p>
          <a:p>
            <a:endParaRPr lang="en-US" sz="2800" dirty="0"/>
          </a:p>
          <a:p>
            <a:endParaRPr lang="en-US" sz="2800" dirty="0"/>
          </a:p>
          <a:p>
            <a:endParaRPr lang="en-US" sz="2800" dirty="0"/>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Tree>
    <p:extLst>
      <p:ext uri="{BB962C8B-B14F-4D97-AF65-F5344CB8AC3E}">
        <p14:creationId xmlns:p14="http://schemas.microsoft.com/office/powerpoint/2010/main" val="411421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da-DK" dirty="0" smtClean="0"/>
              <a:t>Statement of principle</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119576"/>
            <a:ext cx="8898340" cy="540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GB" sz="2800" dirty="0" smtClean="0"/>
              <a:t>In </a:t>
            </a:r>
            <a:r>
              <a:rPr lang="en-GB" sz="2800" dirty="0"/>
              <a:t>2007, the VICH Steering Committee agreed a “Statement of principle on 3Rs”, expressing support for the 3Rs principle </a:t>
            </a:r>
            <a:r>
              <a:rPr lang="en-GB" sz="2800" dirty="0" smtClean="0"/>
              <a:t>and recognising that its international </a:t>
            </a:r>
            <a:r>
              <a:rPr lang="en-GB" sz="2800" dirty="0"/>
              <a:t>status and influence </a:t>
            </a:r>
            <a:r>
              <a:rPr lang="en-GB" sz="2800" dirty="0" smtClean="0"/>
              <a:t>provides </a:t>
            </a:r>
            <a:r>
              <a:rPr lang="en-GB" sz="2800" dirty="0"/>
              <a:t>a unique opportunity to encourage the use of </a:t>
            </a:r>
            <a:r>
              <a:rPr lang="en-GB" sz="2800" dirty="0" smtClean="0"/>
              <a:t>alternative methods</a:t>
            </a:r>
            <a:endParaRPr lang="en-GB" sz="2800" dirty="0"/>
          </a:p>
          <a:p>
            <a:endParaRPr lang="en-GB" sz="2800" dirty="0"/>
          </a:p>
          <a:p>
            <a:r>
              <a:rPr lang="en-GB" sz="2800" dirty="0" smtClean="0"/>
              <a:t>Reflected </a:t>
            </a:r>
            <a:r>
              <a:rPr lang="en-GB" sz="2800" dirty="0"/>
              <a:t>in </a:t>
            </a:r>
            <a:r>
              <a:rPr lang="en-US" sz="2800" dirty="0" smtClean="0"/>
              <a:t>organizational charter: Expert Working Groups developing guidelines involving animal testing have a specific </a:t>
            </a:r>
            <a:r>
              <a:rPr lang="en-US" sz="2800" dirty="0"/>
              <a:t>responsibility </a:t>
            </a:r>
            <a:r>
              <a:rPr lang="en-US" sz="2800" dirty="0" smtClean="0"/>
              <a:t>to </a:t>
            </a:r>
            <a:r>
              <a:rPr lang="en-US" sz="2800" dirty="0"/>
              <a:t>consider </a:t>
            </a:r>
            <a:r>
              <a:rPr lang="en-US" sz="2800" dirty="0" smtClean="0"/>
              <a:t>the possibilities for replacement, reduction and refinement of animal testing</a:t>
            </a:r>
          </a:p>
          <a:p>
            <a:endParaRPr lang="da-DK" sz="2800" dirty="0"/>
          </a:p>
          <a:p>
            <a:pPr marL="0" indent="0">
              <a:buNone/>
            </a:pPr>
            <a:r>
              <a:rPr lang="en-US" sz="2800" dirty="0" smtClean="0"/>
              <a:t>=&gt; VICH </a:t>
            </a:r>
            <a:r>
              <a:rPr lang="en-US" sz="2800" dirty="0"/>
              <a:t>guidelines are written – and updated –  with the 3Rs </a:t>
            </a:r>
            <a:r>
              <a:rPr lang="en-US" sz="2800" dirty="0" smtClean="0"/>
              <a:t>   </a:t>
            </a:r>
            <a:br>
              <a:rPr lang="en-US" sz="2800" dirty="0" smtClean="0"/>
            </a:br>
            <a:r>
              <a:rPr lang="en-US" sz="2800" dirty="0" smtClean="0"/>
              <a:t>      considerations </a:t>
            </a:r>
            <a:r>
              <a:rPr lang="en-US" sz="2800" dirty="0"/>
              <a:t>firmly in </a:t>
            </a:r>
            <a:r>
              <a:rPr lang="en-US" sz="2800" dirty="0" smtClean="0"/>
              <a:t>mind</a:t>
            </a:r>
            <a:endParaRPr lang="da-DK" sz="2800" dirty="0"/>
          </a:p>
          <a:p>
            <a:endParaRPr lang="en-GB" sz="2800" dirty="0"/>
          </a:p>
          <a:p>
            <a:endParaRPr lang="en-US" sz="2800" dirty="0"/>
          </a:p>
          <a:p>
            <a:endParaRPr lang="en-US" sz="2800" dirty="0"/>
          </a:p>
          <a:p>
            <a:endParaRPr lang="en-US" sz="2800" dirty="0"/>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Tree>
    <p:extLst>
      <p:ext uri="{BB962C8B-B14F-4D97-AF65-F5344CB8AC3E}">
        <p14:creationId xmlns:p14="http://schemas.microsoft.com/office/powerpoint/2010/main" val="3910822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da-DK" dirty="0" smtClean="0"/>
              <a:t>Examples</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dirty="0"/>
              <a:t>VICH GL32 – Developmental toxicity testing:</a:t>
            </a:r>
          </a:p>
          <a:p>
            <a:pPr lvl="1"/>
            <a:r>
              <a:rPr lang="en-US" sz="2600" dirty="0"/>
              <a:t>A tiered approach: testing only required in second species if no teratogenicity seen in first species</a:t>
            </a:r>
          </a:p>
          <a:p>
            <a:r>
              <a:rPr lang="en-US" dirty="0"/>
              <a:t>VICH GL48 – Marker residue depletion studies to establish product withdrawal periods</a:t>
            </a:r>
          </a:p>
          <a:p>
            <a:pPr lvl="1"/>
            <a:r>
              <a:rPr lang="en-US" sz="2600" dirty="0"/>
              <a:t>If withdrawal period will clearly be driven by injection site, then two injections can be administered per animal (on different days) in order to obtain injection site data from two time points per animal</a:t>
            </a:r>
          </a:p>
          <a:p>
            <a:r>
              <a:rPr lang="en-US" dirty="0" smtClean="0"/>
              <a:t>VICH GL47 – Laboratory animal comparative metabolism studies</a:t>
            </a:r>
          </a:p>
          <a:p>
            <a:pPr lvl="1"/>
            <a:r>
              <a:rPr lang="en-US" sz="2600" dirty="0"/>
              <a:t>Use of in vitro metabolism tests (primary hepatocytes, liver </a:t>
            </a:r>
            <a:r>
              <a:rPr lang="en-US" sz="2600" dirty="0" err="1"/>
              <a:t>microsomes</a:t>
            </a:r>
            <a:r>
              <a:rPr lang="en-US" sz="2600" dirty="0"/>
              <a:t>, whole cells…) in examining metabolite profile </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Tree>
    <p:extLst>
      <p:ext uri="{BB962C8B-B14F-4D97-AF65-F5344CB8AC3E}">
        <p14:creationId xmlns:p14="http://schemas.microsoft.com/office/powerpoint/2010/main" val="2965433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da-DK" sz="4000" dirty="0" smtClean="0"/>
              <a:t>3Rs concerns may be the driver</a:t>
            </a:r>
            <a:endParaRPr lang="en-GB" sz="4000" dirty="0"/>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90000"/>
              </a:lnSpc>
            </a:pPr>
            <a:r>
              <a:rPr lang="en-US" sz="3000" dirty="0"/>
              <a:t>VICH </a:t>
            </a:r>
            <a:r>
              <a:rPr lang="en-US" sz="3000" dirty="0" smtClean="0"/>
              <a:t>GL23(R</a:t>
            </a:r>
            <a:r>
              <a:rPr lang="en-US" sz="3000" dirty="0"/>
              <a:t>) – </a:t>
            </a:r>
            <a:r>
              <a:rPr lang="en-US" sz="3000" dirty="0" err="1"/>
              <a:t>genotoxicity</a:t>
            </a:r>
            <a:r>
              <a:rPr lang="en-US" sz="3000" dirty="0"/>
              <a:t> testing</a:t>
            </a:r>
          </a:p>
          <a:p>
            <a:pPr lvl="1"/>
            <a:r>
              <a:rPr lang="en-US" sz="2400" dirty="0" smtClean="0"/>
              <a:t>Considering the need for a default in vivo test</a:t>
            </a:r>
          </a:p>
          <a:p>
            <a:pPr>
              <a:lnSpc>
                <a:spcPct val="90000"/>
              </a:lnSpc>
            </a:pPr>
            <a:r>
              <a:rPr lang="en-US" sz="3000" dirty="0"/>
              <a:t>VICH </a:t>
            </a:r>
            <a:r>
              <a:rPr lang="en-US" sz="3000" dirty="0" smtClean="0"/>
              <a:t>GL2</a:t>
            </a:r>
            <a:r>
              <a:rPr lang="en-US" altLang="ja-JP" sz="3000" dirty="0" smtClean="0"/>
              <a:t>2</a:t>
            </a:r>
            <a:r>
              <a:rPr lang="en-US" sz="3000" dirty="0" smtClean="0"/>
              <a:t> </a:t>
            </a:r>
            <a:r>
              <a:rPr lang="en-US" sz="3000" dirty="0"/>
              <a:t>– reproduction toxicity</a:t>
            </a:r>
          </a:p>
          <a:p>
            <a:pPr lvl="1"/>
            <a:r>
              <a:rPr lang="en-US" sz="2400" dirty="0" smtClean="0"/>
              <a:t>Investigate the case for allowing an extended one generation reproduction toxicity study as alternative to 2 generation test</a:t>
            </a:r>
          </a:p>
          <a:p>
            <a:r>
              <a:rPr lang="en-US" dirty="0" smtClean="0"/>
              <a:t>VICH GL50 – </a:t>
            </a:r>
            <a:r>
              <a:rPr lang="en-US" dirty="0" err="1" smtClean="0"/>
              <a:t>harmonisation</a:t>
            </a:r>
            <a:r>
              <a:rPr lang="en-US" dirty="0" smtClean="0"/>
              <a:t> of criteria to waive TABST for inactivated vaccines</a:t>
            </a:r>
          </a:p>
          <a:p>
            <a:pPr lvl="1"/>
            <a:r>
              <a:rPr lang="en-US" sz="2400" dirty="0" smtClean="0"/>
              <a:t>After 10 batches the test can be waived</a:t>
            </a:r>
            <a:endParaRPr lang="en-US" sz="24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57648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da-DK" dirty="0" smtClean="0"/>
              <a:t>VICH </a:t>
            </a:r>
            <a:r>
              <a:rPr lang="da-DK" dirty="0"/>
              <a:t>in 3Rs</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US" sz="3000" dirty="0" smtClean="0"/>
              <a:t>VICH has a positive role to play in relation to 3Rs:</a:t>
            </a:r>
          </a:p>
          <a:p>
            <a:pPr marL="0" indent="0">
              <a:buNone/>
            </a:pPr>
            <a:endParaRPr lang="en-US" sz="3000" dirty="0" smtClean="0"/>
          </a:p>
          <a:p>
            <a:r>
              <a:rPr lang="en-US" sz="3000" dirty="0" err="1" smtClean="0"/>
              <a:t>Harmonisation</a:t>
            </a:r>
            <a:r>
              <a:rPr lang="en-US" sz="3000" dirty="0" smtClean="0"/>
              <a:t> </a:t>
            </a:r>
            <a:r>
              <a:rPr lang="en-US" sz="3000" dirty="0"/>
              <a:t>of data requirements reduces repetitious testing and the number of animals used</a:t>
            </a:r>
          </a:p>
          <a:p>
            <a:endParaRPr lang="en-US" sz="3000" dirty="0"/>
          </a:p>
          <a:p>
            <a:r>
              <a:rPr lang="en-GB" sz="3000" dirty="0"/>
              <a:t>VICH requires consideration of 3Rs in development of its guidelines</a:t>
            </a:r>
            <a:endParaRPr lang="en-GB" altLang="en-US" sz="30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34511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663</Words>
  <Application>Microsoft Office PowerPoint</Application>
  <PresentationFormat>On-screen Show (4:3)</PresentationFormat>
  <Paragraphs>86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テーマ</vt:lpstr>
      <vt:lpstr>PowerPoint Presentation</vt:lpstr>
      <vt:lpstr>PowerPoint Presentation</vt:lpstr>
      <vt:lpstr>3Rs: Replacement, Refinement, Reduction</vt:lpstr>
      <vt:lpstr>Animal welfare</vt:lpstr>
      <vt:lpstr>A VICH objective</vt:lpstr>
      <vt:lpstr>Statement of principle</vt:lpstr>
      <vt:lpstr>Examples</vt:lpstr>
      <vt:lpstr>3Rs concerns may be the driver</vt:lpstr>
      <vt:lpstr>VICH in 3Rs</vt:lpstr>
      <vt:lpstr>VICH Statement of Principle</vt:lpstr>
      <vt:lpstr>The VICH public website  (http://www.vichsec.org)</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ken_noda</dc:creator>
  <cp:lastModifiedBy>Sophie Frederickx</cp:lastModifiedBy>
  <cp:revision>235</cp:revision>
  <cp:lastPrinted>2015-08-12T18:18:20Z</cp:lastPrinted>
  <dcterms:created xsi:type="dcterms:W3CDTF">2014-11-18T04:24:21Z</dcterms:created>
  <dcterms:modified xsi:type="dcterms:W3CDTF">2015-11-05T08:22:21Z</dcterms:modified>
</cp:coreProperties>
</file>