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76" r:id="rId3"/>
    <p:sldMasterId id="2147483678" r:id="rId4"/>
    <p:sldMasterId id="2147483680" r:id="rId5"/>
    <p:sldMasterId id="2147483662" r:id="rId6"/>
    <p:sldMasterId id="2147483668" r:id="rId7"/>
    <p:sldMasterId id="2147483670" r:id="rId8"/>
    <p:sldMasterId id="2147483672" r:id="rId9"/>
    <p:sldMasterId id="2147483677" r:id="rId10"/>
  </p:sldMasterIdLst>
  <p:notesMasterIdLst>
    <p:notesMasterId r:id="rId31"/>
  </p:notesMasterIdLst>
  <p:sldIdLst>
    <p:sldId id="271" r:id="rId11"/>
    <p:sldId id="319" r:id="rId12"/>
    <p:sldId id="314" r:id="rId13"/>
    <p:sldId id="281" r:id="rId14"/>
    <p:sldId id="307" r:id="rId15"/>
    <p:sldId id="283" r:id="rId16"/>
    <p:sldId id="309" r:id="rId17"/>
    <p:sldId id="310" r:id="rId18"/>
    <p:sldId id="311" r:id="rId19"/>
    <p:sldId id="312" r:id="rId20"/>
    <p:sldId id="313" r:id="rId21"/>
    <p:sldId id="315" r:id="rId22"/>
    <p:sldId id="286" r:id="rId23"/>
    <p:sldId id="316" r:id="rId24"/>
    <p:sldId id="317" r:id="rId25"/>
    <p:sldId id="318" r:id="rId26"/>
    <p:sldId id="301" r:id="rId27"/>
    <p:sldId id="320" r:id="rId28"/>
    <p:sldId id="303" r:id="rId29"/>
    <p:sldId id="270" r:id="rId30"/>
  </p:sldIdLst>
  <p:sldSz cx="9144000" cy="6858000" type="screen4x3"/>
  <p:notesSz cx="6797675" cy="987266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Clayton" initials="RC" lastIdx="30" clrIdx="0">
    <p:extLst>
      <p:ext uri="{19B8F6BF-5375-455C-9EA6-DF929625EA0E}">
        <p15:presenceInfo xmlns:p15="http://schemas.microsoft.com/office/powerpoint/2012/main" userId="S::r.clayton@animalhealtheurope.eu::d22774e3-5f64-4d50-bbeb-22d767f9bf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a:srgbClr val="C55A1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4" autoAdjust="0"/>
    <p:restoredTop sz="95380" autoAdjust="0"/>
  </p:normalViewPr>
  <p:slideViewPr>
    <p:cSldViewPr snapToGrid="0" snapToObjects="1">
      <p:cViewPr varScale="1">
        <p:scale>
          <a:sx n="67" d="100"/>
          <a:sy n="67" d="100"/>
        </p:scale>
        <p:origin x="12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05D82-B002-4F21-BF0D-A3F2470BCD1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A25E5A47-372B-4C01-A4B8-5A52E580800D}">
      <dgm:prSet phldrT="[Texte]" custT="1"/>
      <dgm:spPr/>
      <dgm:t>
        <a:bodyPr/>
        <a:lstStyle/>
        <a:p>
          <a:r>
            <a:rPr lang="fr-FR" sz="2000" b="1" dirty="0" err="1"/>
            <a:t>Specifications</a:t>
          </a:r>
          <a:endParaRPr lang="fr-FR" sz="2000" b="1" dirty="0"/>
        </a:p>
      </dgm:t>
    </dgm:pt>
    <dgm:pt modelId="{152289CD-0500-497A-BD50-D573B249E7EB}" type="parTrans" cxnId="{76E26CE9-5477-4679-BCA8-F55228C08E6F}">
      <dgm:prSet/>
      <dgm:spPr/>
      <dgm:t>
        <a:bodyPr/>
        <a:lstStyle/>
        <a:p>
          <a:endParaRPr lang="fr-FR"/>
        </a:p>
      </dgm:t>
    </dgm:pt>
    <dgm:pt modelId="{8E561B91-8823-447A-83E2-F5B6C9AD787A}" type="sibTrans" cxnId="{76E26CE9-5477-4679-BCA8-F55228C08E6F}">
      <dgm:prSet/>
      <dgm:spPr/>
      <dgm:t>
        <a:bodyPr/>
        <a:lstStyle/>
        <a:p>
          <a:endParaRPr lang="fr-FR"/>
        </a:p>
      </dgm:t>
    </dgm:pt>
    <dgm:pt modelId="{9ABB12E1-4CD2-477D-B88A-91C86CB736BD}">
      <dgm:prSet custT="1"/>
      <dgm:spPr/>
      <dgm:t>
        <a:bodyPr/>
        <a:lstStyle/>
        <a:p>
          <a:r>
            <a:rPr lang="en-GB" sz="1400" b="1" dirty="0"/>
            <a:t>= List of tests </a:t>
          </a:r>
          <a:r>
            <a:rPr lang="en-GB" sz="1400" b="1" dirty="0">
              <a:solidFill>
                <a:schemeClr val="bg1"/>
              </a:solidFill>
            </a:rPr>
            <a:t>+</a:t>
          </a:r>
          <a:r>
            <a:rPr lang="en-GB" sz="1400" b="1" dirty="0"/>
            <a:t> references to analytical procedures </a:t>
          </a:r>
          <a:r>
            <a:rPr lang="en-GB" sz="1400" b="1" dirty="0">
              <a:solidFill>
                <a:schemeClr val="bg1"/>
              </a:solidFill>
            </a:rPr>
            <a:t>+</a:t>
          </a:r>
          <a:r>
            <a:rPr lang="en-GB" sz="1400" b="1" dirty="0">
              <a:solidFill>
                <a:schemeClr val="tx1"/>
              </a:solidFill>
            </a:rPr>
            <a:t> </a:t>
          </a:r>
          <a:r>
            <a:rPr lang="en-GB" sz="1400" b="1" dirty="0"/>
            <a:t>appropriate acceptance criteria (numerical limits, ranges or other criteria for the test described)</a:t>
          </a:r>
          <a:r>
            <a:rPr lang="en-GB" sz="1400" dirty="0"/>
            <a:t> </a:t>
          </a:r>
          <a:endParaRPr lang="en-GB" sz="1400" dirty="0">
            <a:solidFill>
              <a:schemeClr val="tx1"/>
            </a:solidFill>
          </a:endParaRPr>
        </a:p>
      </dgm:t>
    </dgm:pt>
    <dgm:pt modelId="{54A0D47A-6CA8-42F3-9970-EC7000A272B6}" type="parTrans" cxnId="{667C9877-9A5C-40A5-B882-3164277E9CE4}">
      <dgm:prSet/>
      <dgm:spPr/>
      <dgm:t>
        <a:bodyPr/>
        <a:lstStyle/>
        <a:p>
          <a:endParaRPr lang="fr-FR"/>
        </a:p>
      </dgm:t>
    </dgm:pt>
    <dgm:pt modelId="{89A59CA9-9182-47EA-AF6D-26F2DB0A3196}" type="sibTrans" cxnId="{667C9877-9A5C-40A5-B882-3164277E9CE4}">
      <dgm:prSet/>
      <dgm:spPr/>
      <dgm:t>
        <a:bodyPr/>
        <a:lstStyle/>
        <a:p>
          <a:endParaRPr lang="fr-FR"/>
        </a:p>
      </dgm:t>
    </dgm:pt>
    <dgm:pt modelId="{363F2B13-6183-4818-992A-59BA2DD1A5EB}">
      <dgm:prSet custT="1"/>
      <dgm:spPr/>
      <dgm:t>
        <a:bodyPr/>
        <a:lstStyle/>
        <a:p>
          <a:pPr algn="ctr"/>
          <a:r>
            <a:rPr lang="en-GB" sz="1400" b="1" dirty="0"/>
            <a:t>= Critical quality standards proposed and justified by the manufacturer  and approved by regulatory authorities  </a:t>
          </a:r>
        </a:p>
      </dgm:t>
    </dgm:pt>
    <dgm:pt modelId="{AF742F11-1FBF-4548-AFCD-EE1753C3F254}" type="parTrans" cxnId="{841CBF84-A21D-4D72-882B-5A32D8D689E9}">
      <dgm:prSet/>
      <dgm:spPr/>
      <dgm:t>
        <a:bodyPr/>
        <a:lstStyle/>
        <a:p>
          <a:endParaRPr lang="fr-FR"/>
        </a:p>
      </dgm:t>
    </dgm:pt>
    <dgm:pt modelId="{4ED32116-595B-42AF-A004-7F3E70D89A96}" type="sibTrans" cxnId="{841CBF84-A21D-4D72-882B-5A32D8D689E9}">
      <dgm:prSet/>
      <dgm:spPr/>
      <dgm:t>
        <a:bodyPr/>
        <a:lstStyle/>
        <a:p>
          <a:endParaRPr lang="fr-FR"/>
        </a:p>
      </dgm:t>
    </dgm:pt>
    <dgm:pt modelId="{47262C48-1523-4B8C-B5BA-7DBB483DA05F}">
      <dgm:prSet custT="1"/>
      <dgm:spPr/>
      <dgm:t>
        <a:bodyPr/>
        <a:lstStyle/>
        <a:p>
          <a:r>
            <a:rPr lang="en-GB" sz="1300" b="1" dirty="0"/>
            <a:t>= The chosen characteristics should focus on quality attributes found to be useful to ensure safety and efficacy of the drug substance and </a:t>
          </a:r>
          <a:r>
            <a:rPr lang="en-GB" sz="1400" b="1" dirty="0"/>
            <a:t>medicinal</a:t>
          </a:r>
          <a:r>
            <a:rPr lang="en-GB" sz="1300" b="1" dirty="0"/>
            <a:t> product</a:t>
          </a:r>
        </a:p>
      </dgm:t>
    </dgm:pt>
    <dgm:pt modelId="{0561BE67-0FF3-479B-B301-42FD929777AB}" type="parTrans" cxnId="{1C80D2D5-21C9-4A91-B31A-301111858B08}">
      <dgm:prSet/>
      <dgm:spPr/>
      <dgm:t>
        <a:bodyPr/>
        <a:lstStyle/>
        <a:p>
          <a:endParaRPr lang="fr-FR"/>
        </a:p>
      </dgm:t>
    </dgm:pt>
    <dgm:pt modelId="{FD01E929-C47E-4B65-8026-3653A5523079}" type="sibTrans" cxnId="{1C80D2D5-21C9-4A91-B31A-301111858B08}">
      <dgm:prSet/>
      <dgm:spPr/>
      <dgm:t>
        <a:bodyPr/>
        <a:lstStyle/>
        <a:p>
          <a:endParaRPr lang="fr-FR"/>
        </a:p>
      </dgm:t>
    </dgm:pt>
    <dgm:pt modelId="{F907E782-B05F-471A-9D3A-C716AEFD251D}" type="pres">
      <dgm:prSet presAssocID="{4C705D82-B002-4F21-BF0D-A3F2470BCD1B}" presName="Name0" presStyleCnt="0">
        <dgm:presLayoutVars>
          <dgm:chPref val="1"/>
          <dgm:dir/>
          <dgm:animOne val="branch"/>
          <dgm:animLvl val="lvl"/>
          <dgm:resizeHandles val="exact"/>
        </dgm:presLayoutVars>
      </dgm:prSet>
      <dgm:spPr/>
    </dgm:pt>
    <dgm:pt modelId="{20194B70-D754-4E7C-AB88-CA014EEFD584}" type="pres">
      <dgm:prSet presAssocID="{A25E5A47-372B-4C01-A4B8-5A52E580800D}" presName="root1" presStyleCnt="0"/>
      <dgm:spPr/>
    </dgm:pt>
    <dgm:pt modelId="{AC4338DC-508A-423A-AE8E-847B03C12C2F}" type="pres">
      <dgm:prSet presAssocID="{A25E5A47-372B-4C01-A4B8-5A52E580800D}" presName="LevelOneTextNode" presStyleLbl="node0" presStyleIdx="0" presStyleCnt="1" custScaleY="82573">
        <dgm:presLayoutVars>
          <dgm:chPref val="3"/>
        </dgm:presLayoutVars>
      </dgm:prSet>
      <dgm:spPr/>
    </dgm:pt>
    <dgm:pt modelId="{0AAED836-47D5-4CCC-8615-7F88DEE0E6D4}" type="pres">
      <dgm:prSet presAssocID="{A25E5A47-372B-4C01-A4B8-5A52E580800D}" presName="level2hierChild" presStyleCnt="0"/>
      <dgm:spPr/>
    </dgm:pt>
    <dgm:pt modelId="{7149AB13-0B78-4ECC-89B2-97E66F91FB03}" type="pres">
      <dgm:prSet presAssocID="{54A0D47A-6CA8-42F3-9970-EC7000A272B6}" presName="conn2-1" presStyleLbl="parChTrans1D2" presStyleIdx="0" presStyleCnt="3"/>
      <dgm:spPr/>
    </dgm:pt>
    <dgm:pt modelId="{ECE9BBC5-7DB4-4300-A2D7-2BE9C7114E4D}" type="pres">
      <dgm:prSet presAssocID="{54A0D47A-6CA8-42F3-9970-EC7000A272B6}" presName="connTx" presStyleLbl="parChTrans1D2" presStyleIdx="0" presStyleCnt="3"/>
      <dgm:spPr/>
    </dgm:pt>
    <dgm:pt modelId="{97BB7A48-8A73-4900-B3FF-73B182C3BBC1}" type="pres">
      <dgm:prSet presAssocID="{9ABB12E1-4CD2-477D-B88A-91C86CB736BD}" presName="root2" presStyleCnt="0"/>
      <dgm:spPr/>
    </dgm:pt>
    <dgm:pt modelId="{947E155E-9354-4947-8805-E6DCB757BB00}" type="pres">
      <dgm:prSet presAssocID="{9ABB12E1-4CD2-477D-B88A-91C86CB736BD}" presName="LevelTwoTextNode" presStyleLbl="node2" presStyleIdx="0" presStyleCnt="3" custScaleX="246802">
        <dgm:presLayoutVars>
          <dgm:chPref val="3"/>
        </dgm:presLayoutVars>
      </dgm:prSet>
      <dgm:spPr/>
    </dgm:pt>
    <dgm:pt modelId="{F5F00D17-6ABC-4EEE-AB64-BC5A8265A6B5}" type="pres">
      <dgm:prSet presAssocID="{9ABB12E1-4CD2-477D-B88A-91C86CB736BD}" presName="level3hierChild" presStyleCnt="0"/>
      <dgm:spPr/>
    </dgm:pt>
    <dgm:pt modelId="{972ACB5B-EE80-4258-960D-48DD7212AD27}" type="pres">
      <dgm:prSet presAssocID="{AF742F11-1FBF-4548-AFCD-EE1753C3F254}" presName="conn2-1" presStyleLbl="parChTrans1D2" presStyleIdx="1" presStyleCnt="3"/>
      <dgm:spPr/>
    </dgm:pt>
    <dgm:pt modelId="{09143EDB-4466-4282-BE46-1CCE0BBC495E}" type="pres">
      <dgm:prSet presAssocID="{AF742F11-1FBF-4548-AFCD-EE1753C3F254}" presName="connTx" presStyleLbl="parChTrans1D2" presStyleIdx="1" presStyleCnt="3"/>
      <dgm:spPr/>
    </dgm:pt>
    <dgm:pt modelId="{C04E1BD2-D0C6-4E0F-9802-2CC8806EEA2F}" type="pres">
      <dgm:prSet presAssocID="{363F2B13-6183-4818-992A-59BA2DD1A5EB}" presName="root2" presStyleCnt="0"/>
      <dgm:spPr/>
    </dgm:pt>
    <dgm:pt modelId="{FDB6C409-A824-42CC-BBBC-0FDFEE344125}" type="pres">
      <dgm:prSet presAssocID="{363F2B13-6183-4818-992A-59BA2DD1A5EB}" presName="LevelTwoTextNode" presStyleLbl="node2" presStyleIdx="1" presStyleCnt="3" custScaleX="246328" custScaleY="96006" custLinFactY="11868" custLinFactNeighborY="100000">
        <dgm:presLayoutVars>
          <dgm:chPref val="3"/>
        </dgm:presLayoutVars>
      </dgm:prSet>
      <dgm:spPr/>
    </dgm:pt>
    <dgm:pt modelId="{5FD50C1B-4FD7-475A-8299-34FB31C3373B}" type="pres">
      <dgm:prSet presAssocID="{363F2B13-6183-4818-992A-59BA2DD1A5EB}" presName="level3hierChild" presStyleCnt="0"/>
      <dgm:spPr/>
    </dgm:pt>
    <dgm:pt modelId="{CB86A1A1-91A0-4806-97AC-20FC6C5B047C}" type="pres">
      <dgm:prSet presAssocID="{0561BE67-0FF3-479B-B301-42FD929777AB}" presName="conn2-1" presStyleLbl="parChTrans1D2" presStyleIdx="2" presStyleCnt="3"/>
      <dgm:spPr/>
    </dgm:pt>
    <dgm:pt modelId="{21BAE7F8-1B0F-492D-A9CC-6E2FD554498D}" type="pres">
      <dgm:prSet presAssocID="{0561BE67-0FF3-479B-B301-42FD929777AB}" presName="connTx" presStyleLbl="parChTrans1D2" presStyleIdx="2" presStyleCnt="3"/>
      <dgm:spPr/>
    </dgm:pt>
    <dgm:pt modelId="{C2A90D32-136B-4168-A63A-61345ACFFEAD}" type="pres">
      <dgm:prSet presAssocID="{47262C48-1523-4B8C-B5BA-7DBB483DA05F}" presName="root2" presStyleCnt="0"/>
      <dgm:spPr/>
    </dgm:pt>
    <dgm:pt modelId="{E92C2DFF-9E32-4EDE-BD28-1BA770ABDA70}" type="pres">
      <dgm:prSet presAssocID="{47262C48-1523-4B8C-B5BA-7DBB483DA05F}" presName="LevelTwoTextNode" presStyleLbl="node2" presStyleIdx="2" presStyleCnt="3" custScaleX="246802" custLinFactY="-29949" custLinFactNeighborX="-1122" custLinFactNeighborY="-100000">
        <dgm:presLayoutVars>
          <dgm:chPref val="3"/>
        </dgm:presLayoutVars>
      </dgm:prSet>
      <dgm:spPr/>
    </dgm:pt>
    <dgm:pt modelId="{DB3D4D82-4A1F-41B7-9602-3EF2F3A3816E}" type="pres">
      <dgm:prSet presAssocID="{47262C48-1523-4B8C-B5BA-7DBB483DA05F}" presName="level3hierChild" presStyleCnt="0"/>
      <dgm:spPr/>
    </dgm:pt>
  </dgm:ptLst>
  <dgm:cxnLst>
    <dgm:cxn modelId="{5F75352A-8CCC-4404-BF5D-4961D5B0304B}" type="presOf" srcId="{47262C48-1523-4B8C-B5BA-7DBB483DA05F}" destId="{E92C2DFF-9E32-4EDE-BD28-1BA770ABDA70}" srcOrd="0" destOrd="0" presId="urn:microsoft.com/office/officeart/2008/layout/HorizontalMultiLevelHierarchy"/>
    <dgm:cxn modelId="{69FD335D-0859-4808-A3FB-5260E2D47031}" type="presOf" srcId="{AF742F11-1FBF-4548-AFCD-EE1753C3F254}" destId="{09143EDB-4466-4282-BE46-1CCE0BBC495E}" srcOrd="1" destOrd="0" presId="urn:microsoft.com/office/officeart/2008/layout/HorizontalMultiLevelHierarchy"/>
    <dgm:cxn modelId="{5CAE765E-C20F-464F-A04B-0AD53D0EEB22}" type="presOf" srcId="{0561BE67-0FF3-479B-B301-42FD929777AB}" destId="{CB86A1A1-91A0-4806-97AC-20FC6C5B047C}" srcOrd="0" destOrd="0" presId="urn:microsoft.com/office/officeart/2008/layout/HorizontalMultiLevelHierarchy"/>
    <dgm:cxn modelId="{B70DE04B-BF6F-4132-BBB9-E590E3C4B27D}" type="presOf" srcId="{AF742F11-1FBF-4548-AFCD-EE1753C3F254}" destId="{972ACB5B-EE80-4258-960D-48DD7212AD27}" srcOrd="0" destOrd="0" presId="urn:microsoft.com/office/officeart/2008/layout/HorizontalMultiLevelHierarchy"/>
    <dgm:cxn modelId="{667C9877-9A5C-40A5-B882-3164277E9CE4}" srcId="{A25E5A47-372B-4C01-A4B8-5A52E580800D}" destId="{9ABB12E1-4CD2-477D-B88A-91C86CB736BD}" srcOrd="0" destOrd="0" parTransId="{54A0D47A-6CA8-42F3-9970-EC7000A272B6}" sibTransId="{89A59CA9-9182-47EA-AF6D-26F2DB0A3196}"/>
    <dgm:cxn modelId="{AB9B3879-20A6-4CE2-B3F3-E1931D491901}" type="presOf" srcId="{A25E5A47-372B-4C01-A4B8-5A52E580800D}" destId="{AC4338DC-508A-423A-AE8E-847B03C12C2F}" srcOrd="0" destOrd="0" presId="urn:microsoft.com/office/officeart/2008/layout/HorizontalMultiLevelHierarchy"/>
    <dgm:cxn modelId="{841CBF84-A21D-4D72-882B-5A32D8D689E9}" srcId="{A25E5A47-372B-4C01-A4B8-5A52E580800D}" destId="{363F2B13-6183-4818-992A-59BA2DD1A5EB}" srcOrd="1" destOrd="0" parTransId="{AF742F11-1FBF-4548-AFCD-EE1753C3F254}" sibTransId="{4ED32116-595B-42AF-A004-7F3E70D89A96}"/>
    <dgm:cxn modelId="{B6EFF490-8AA5-4EE5-AACF-48B97E2570E2}" type="presOf" srcId="{54A0D47A-6CA8-42F3-9970-EC7000A272B6}" destId="{ECE9BBC5-7DB4-4300-A2D7-2BE9C7114E4D}" srcOrd="1" destOrd="0" presId="urn:microsoft.com/office/officeart/2008/layout/HorizontalMultiLevelHierarchy"/>
    <dgm:cxn modelId="{1E1A2C9F-CE95-4ACA-8703-61FD0B66DB21}" type="presOf" srcId="{54A0D47A-6CA8-42F3-9970-EC7000A272B6}" destId="{7149AB13-0B78-4ECC-89B2-97E66F91FB03}" srcOrd="0" destOrd="0" presId="urn:microsoft.com/office/officeart/2008/layout/HorizontalMultiLevelHierarchy"/>
    <dgm:cxn modelId="{E02C51BA-D370-4E29-B747-52F8FD3751F5}" type="presOf" srcId="{363F2B13-6183-4818-992A-59BA2DD1A5EB}" destId="{FDB6C409-A824-42CC-BBBC-0FDFEE344125}" srcOrd="0" destOrd="0" presId="urn:microsoft.com/office/officeart/2008/layout/HorizontalMultiLevelHierarchy"/>
    <dgm:cxn modelId="{11E8D0BF-8BC1-4DE1-8CC9-7383252CC670}" type="presOf" srcId="{4C705D82-B002-4F21-BF0D-A3F2470BCD1B}" destId="{F907E782-B05F-471A-9D3A-C716AEFD251D}" srcOrd="0" destOrd="0" presId="urn:microsoft.com/office/officeart/2008/layout/HorizontalMultiLevelHierarchy"/>
    <dgm:cxn modelId="{16C572D2-756A-4D28-9655-E9CBB010AF29}" type="presOf" srcId="{0561BE67-0FF3-479B-B301-42FD929777AB}" destId="{21BAE7F8-1B0F-492D-A9CC-6E2FD554498D}" srcOrd="1" destOrd="0" presId="urn:microsoft.com/office/officeart/2008/layout/HorizontalMultiLevelHierarchy"/>
    <dgm:cxn modelId="{1C80D2D5-21C9-4A91-B31A-301111858B08}" srcId="{A25E5A47-372B-4C01-A4B8-5A52E580800D}" destId="{47262C48-1523-4B8C-B5BA-7DBB483DA05F}" srcOrd="2" destOrd="0" parTransId="{0561BE67-0FF3-479B-B301-42FD929777AB}" sibTransId="{FD01E929-C47E-4B65-8026-3653A5523079}"/>
    <dgm:cxn modelId="{944CC4E4-C58A-4737-B575-A2A3E95BAC5E}" type="presOf" srcId="{9ABB12E1-4CD2-477D-B88A-91C86CB736BD}" destId="{947E155E-9354-4947-8805-E6DCB757BB00}" srcOrd="0" destOrd="0" presId="urn:microsoft.com/office/officeart/2008/layout/HorizontalMultiLevelHierarchy"/>
    <dgm:cxn modelId="{76E26CE9-5477-4679-BCA8-F55228C08E6F}" srcId="{4C705D82-B002-4F21-BF0D-A3F2470BCD1B}" destId="{A25E5A47-372B-4C01-A4B8-5A52E580800D}" srcOrd="0" destOrd="0" parTransId="{152289CD-0500-497A-BD50-D573B249E7EB}" sibTransId="{8E561B91-8823-447A-83E2-F5B6C9AD787A}"/>
    <dgm:cxn modelId="{8A8B9D84-7812-40DD-BC62-56F037ECAB76}" type="presParOf" srcId="{F907E782-B05F-471A-9D3A-C716AEFD251D}" destId="{20194B70-D754-4E7C-AB88-CA014EEFD584}" srcOrd="0" destOrd="0" presId="urn:microsoft.com/office/officeart/2008/layout/HorizontalMultiLevelHierarchy"/>
    <dgm:cxn modelId="{B32DC026-3AFB-4F47-8521-870FF1CD2BCD}" type="presParOf" srcId="{20194B70-D754-4E7C-AB88-CA014EEFD584}" destId="{AC4338DC-508A-423A-AE8E-847B03C12C2F}" srcOrd="0" destOrd="0" presId="urn:microsoft.com/office/officeart/2008/layout/HorizontalMultiLevelHierarchy"/>
    <dgm:cxn modelId="{88806466-A225-4E99-8590-D471D4C20F76}" type="presParOf" srcId="{20194B70-D754-4E7C-AB88-CA014EEFD584}" destId="{0AAED836-47D5-4CCC-8615-7F88DEE0E6D4}" srcOrd="1" destOrd="0" presId="urn:microsoft.com/office/officeart/2008/layout/HorizontalMultiLevelHierarchy"/>
    <dgm:cxn modelId="{AF4B9593-9B6A-4413-8963-180227D3F829}" type="presParOf" srcId="{0AAED836-47D5-4CCC-8615-7F88DEE0E6D4}" destId="{7149AB13-0B78-4ECC-89B2-97E66F91FB03}" srcOrd="0" destOrd="0" presId="urn:microsoft.com/office/officeart/2008/layout/HorizontalMultiLevelHierarchy"/>
    <dgm:cxn modelId="{D18575E6-C5EC-4CEB-91A4-714A56EF3ED4}" type="presParOf" srcId="{7149AB13-0B78-4ECC-89B2-97E66F91FB03}" destId="{ECE9BBC5-7DB4-4300-A2D7-2BE9C7114E4D}" srcOrd="0" destOrd="0" presId="urn:microsoft.com/office/officeart/2008/layout/HorizontalMultiLevelHierarchy"/>
    <dgm:cxn modelId="{02AEDD3C-9135-4861-8BC9-6EC93BB2F2A5}" type="presParOf" srcId="{0AAED836-47D5-4CCC-8615-7F88DEE0E6D4}" destId="{97BB7A48-8A73-4900-B3FF-73B182C3BBC1}" srcOrd="1" destOrd="0" presId="urn:microsoft.com/office/officeart/2008/layout/HorizontalMultiLevelHierarchy"/>
    <dgm:cxn modelId="{9598F709-993B-41CB-A35D-FD535FDF54A1}" type="presParOf" srcId="{97BB7A48-8A73-4900-B3FF-73B182C3BBC1}" destId="{947E155E-9354-4947-8805-E6DCB757BB00}" srcOrd="0" destOrd="0" presId="urn:microsoft.com/office/officeart/2008/layout/HorizontalMultiLevelHierarchy"/>
    <dgm:cxn modelId="{4A993249-CC95-47C5-8819-487A7A987D0C}" type="presParOf" srcId="{97BB7A48-8A73-4900-B3FF-73B182C3BBC1}" destId="{F5F00D17-6ABC-4EEE-AB64-BC5A8265A6B5}" srcOrd="1" destOrd="0" presId="urn:microsoft.com/office/officeart/2008/layout/HorizontalMultiLevelHierarchy"/>
    <dgm:cxn modelId="{28363EE8-20D3-4B4C-905D-180DEC403B4F}" type="presParOf" srcId="{0AAED836-47D5-4CCC-8615-7F88DEE0E6D4}" destId="{972ACB5B-EE80-4258-960D-48DD7212AD27}" srcOrd="2" destOrd="0" presId="urn:microsoft.com/office/officeart/2008/layout/HorizontalMultiLevelHierarchy"/>
    <dgm:cxn modelId="{E61D57F1-6434-47ED-A4F4-9B90BCC409AD}" type="presParOf" srcId="{972ACB5B-EE80-4258-960D-48DD7212AD27}" destId="{09143EDB-4466-4282-BE46-1CCE0BBC495E}" srcOrd="0" destOrd="0" presId="urn:microsoft.com/office/officeart/2008/layout/HorizontalMultiLevelHierarchy"/>
    <dgm:cxn modelId="{C808D2EE-1262-46D4-A619-94FEECB773AB}" type="presParOf" srcId="{0AAED836-47D5-4CCC-8615-7F88DEE0E6D4}" destId="{C04E1BD2-D0C6-4E0F-9802-2CC8806EEA2F}" srcOrd="3" destOrd="0" presId="urn:microsoft.com/office/officeart/2008/layout/HorizontalMultiLevelHierarchy"/>
    <dgm:cxn modelId="{1FAF8F13-7FB4-48DA-B94E-00AA7A3F6726}" type="presParOf" srcId="{C04E1BD2-D0C6-4E0F-9802-2CC8806EEA2F}" destId="{FDB6C409-A824-42CC-BBBC-0FDFEE344125}" srcOrd="0" destOrd="0" presId="urn:microsoft.com/office/officeart/2008/layout/HorizontalMultiLevelHierarchy"/>
    <dgm:cxn modelId="{D64A50CA-BF92-40D5-AC31-DF3B71E9F3C6}" type="presParOf" srcId="{C04E1BD2-D0C6-4E0F-9802-2CC8806EEA2F}" destId="{5FD50C1B-4FD7-475A-8299-34FB31C3373B}" srcOrd="1" destOrd="0" presId="urn:microsoft.com/office/officeart/2008/layout/HorizontalMultiLevelHierarchy"/>
    <dgm:cxn modelId="{73AFB755-77E3-478C-BBAC-7806C60CE3DB}" type="presParOf" srcId="{0AAED836-47D5-4CCC-8615-7F88DEE0E6D4}" destId="{CB86A1A1-91A0-4806-97AC-20FC6C5B047C}" srcOrd="4" destOrd="0" presId="urn:microsoft.com/office/officeart/2008/layout/HorizontalMultiLevelHierarchy"/>
    <dgm:cxn modelId="{CAF75FEA-5C94-4BD9-B8B7-2AFC801D9278}" type="presParOf" srcId="{CB86A1A1-91A0-4806-97AC-20FC6C5B047C}" destId="{21BAE7F8-1B0F-492D-A9CC-6E2FD554498D}" srcOrd="0" destOrd="0" presId="urn:microsoft.com/office/officeart/2008/layout/HorizontalMultiLevelHierarchy"/>
    <dgm:cxn modelId="{BF3537A6-251E-45AF-95FC-C914A4575D0E}" type="presParOf" srcId="{0AAED836-47D5-4CCC-8615-7F88DEE0E6D4}" destId="{C2A90D32-136B-4168-A63A-61345ACFFEAD}" srcOrd="5" destOrd="0" presId="urn:microsoft.com/office/officeart/2008/layout/HorizontalMultiLevelHierarchy"/>
    <dgm:cxn modelId="{4F0FD103-62D3-423A-BCFE-6DA2E1F2857C}" type="presParOf" srcId="{C2A90D32-136B-4168-A63A-61345ACFFEAD}" destId="{E92C2DFF-9E32-4EDE-BD28-1BA770ABDA70}" srcOrd="0" destOrd="0" presId="urn:microsoft.com/office/officeart/2008/layout/HorizontalMultiLevelHierarchy"/>
    <dgm:cxn modelId="{77E17329-BD9F-4A8C-AA13-0E1B4BEF15A0}" type="presParOf" srcId="{C2A90D32-136B-4168-A63A-61345ACFFEAD}" destId="{DB3D4D82-4A1F-41B7-9602-3EF2F3A3816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A1A1-91A0-4806-97AC-20FC6C5B047C}">
      <dsp:nvSpPr>
        <dsp:cNvPr id="0" name=""/>
        <dsp:cNvSpPr/>
      </dsp:nvSpPr>
      <dsp:spPr>
        <a:xfrm>
          <a:off x="637210" y="1627915"/>
          <a:ext cx="391920" cy="91440"/>
        </a:xfrm>
        <a:custGeom>
          <a:avLst/>
          <a:gdLst/>
          <a:ahLst/>
          <a:cxnLst/>
          <a:rect l="0" t="0" r="0" b="0"/>
          <a:pathLst>
            <a:path>
              <a:moveTo>
                <a:pt x="0" y="89684"/>
              </a:moveTo>
              <a:lnTo>
                <a:pt x="195960" y="89684"/>
              </a:lnTo>
              <a:lnTo>
                <a:pt x="195960" y="45720"/>
              </a:lnTo>
              <a:lnTo>
                <a:pt x="39192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23311" y="1663776"/>
        <a:ext cx="19718" cy="19718"/>
      </dsp:txXfrm>
    </dsp:sp>
    <dsp:sp modelId="{972ACB5B-EE80-4258-960D-48DD7212AD27}">
      <dsp:nvSpPr>
        <dsp:cNvPr id="0" name=""/>
        <dsp:cNvSpPr/>
      </dsp:nvSpPr>
      <dsp:spPr>
        <a:xfrm>
          <a:off x="637210" y="1717600"/>
          <a:ext cx="415213" cy="708065"/>
        </a:xfrm>
        <a:custGeom>
          <a:avLst/>
          <a:gdLst/>
          <a:ahLst/>
          <a:cxnLst/>
          <a:rect l="0" t="0" r="0" b="0"/>
          <a:pathLst>
            <a:path>
              <a:moveTo>
                <a:pt x="0" y="0"/>
              </a:moveTo>
              <a:lnTo>
                <a:pt x="207606" y="0"/>
              </a:lnTo>
              <a:lnTo>
                <a:pt x="207606" y="708065"/>
              </a:lnTo>
              <a:lnTo>
                <a:pt x="415213" y="7080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24296" y="2051112"/>
        <a:ext cx="41041" cy="41041"/>
      </dsp:txXfrm>
    </dsp:sp>
    <dsp:sp modelId="{7149AB13-0B78-4ECC-89B2-97E66F91FB03}">
      <dsp:nvSpPr>
        <dsp:cNvPr id="0" name=""/>
        <dsp:cNvSpPr/>
      </dsp:nvSpPr>
      <dsp:spPr>
        <a:xfrm>
          <a:off x="637210" y="939055"/>
          <a:ext cx="415213" cy="778544"/>
        </a:xfrm>
        <a:custGeom>
          <a:avLst/>
          <a:gdLst/>
          <a:ahLst/>
          <a:cxnLst/>
          <a:rect l="0" t="0" r="0" b="0"/>
          <a:pathLst>
            <a:path>
              <a:moveTo>
                <a:pt x="0" y="778544"/>
              </a:moveTo>
              <a:lnTo>
                <a:pt x="207606" y="778544"/>
              </a:lnTo>
              <a:lnTo>
                <a:pt x="207606" y="0"/>
              </a:lnTo>
              <a:lnTo>
                <a:pt x="4152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822758" y="1306269"/>
        <a:ext cx="44117" cy="44117"/>
      </dsp:txXfrm>
    </dsp:sp>
    <dsp:sp modelId="{AC4338DC-508A-423A-AE8E-847B03C12C2F}">
      <dsp:nvSpPr>
        <dsp:cNvPr id="0" name=""/>
        <dsp:cNvSpPr/>
      </dsp:nvSpPr>
      <dsp:spPr>
        <a:xfrm rot="16200000">
          <a:off x="-1054641" y="1401126"/>
          <a:ext cx="2750756" cy="632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err="1"/>
            <a:t>Specifications</a:t>
          </a:r>
          <a:endParaRPr lang="fr-FR" sz="2000" b="1" kern="1200" dirty="0"/>
        </a:p>
      </dsp:txBody>
      <dsp:txXfrm>
        <a:off x="-1054641" y="1401126"/>
        <a:ext cx="2750756" cy="632947"/>
      </dsp:txXfrm>
    </dsp:sp>
    <dsp:sp modelId="{947E155E-9354-4947-8805-E6DCB757BB00}">
      <dsp:nvSpPr>
        <dsp:cNvPr id="0" name=""/>
        <dsp:cNvSpPr/>
      </dsp:nvSpPr>
      <dsp:spPr>
        <a:xfrm>
          <a:off x="1052424" y="622581"/>
          <a:ext cx="5123777" cy="632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 List of tests </a:t>
          </a:r>
          <a:r>
            <a:rPr lang="en-GB" sz="1400" b="1" kern="1200" dirty="0">
              <a:solidFill>
                <a:schemeClr val="bg1"/>
              </a:solidFill>
            </a:rPr>
            <a:t>+</a:t>
          </a:r>
          <a:r>
            <a:rPr lang="en-GB" sz="1400" b="1" kern="1200" dirty="0"/>
            <a:t> references to analytical procedures </a:t>
          </a:r>
          <a:r>
            <a:rPr lang="en-GB" sz="1400" b="1" kern="1200" dirty="0">
              <a:solidFill>
                <a:schemeClr val="bg1"/>
              </a:solidFill>
            </a:rPr>
            <a:t>+</a:t>
          </a:r>
          <a:r>
            <a:rPr lang="en-GB" sz="1400" b="1" kern="1200" dirty="0">
              <a:solidFill>
                <a:schemeClr val="tx1"/>
              </a:solidFill>
            </a:rPr>
            <a:t> </a:t>
          </a:r>
          <a:r>
            <a:rPr lang="en-GB" sz="1400" b="1" kern="1200" dirty="0"/>
            <a:t>appropriate acceptance criteria (numerical limits, ranges or other criteria for the test described)</a:t>
          </a:r>
          <a:r>
            <a:rPr lang="en-GB" sz="1400" kern="1200" dirty="0"/>
            <a:t> </a:t>
          </a:r>
          <a:endParaRPr lang="en-GB" sz="1400" kern="1200" dirty="0">
            <a:solidFill>
              <a:schemeClr val="tx1"/>
            </a:solidFill>
          </a:endParaRPr>
        </a:p>
      </dsp:txBody>
      <dsp:txXfrm>
        <a:off x="1052424" y="622581"/>
        <a:ext cx="5123777" cy="632947"/>
      </dsp:txXfrm>
    </dsp:sp>
    <dsp:sp modelId="{FDB6C409-A824-42CC-BBBC-0FDFEE344125}">
      <dsp:nvSpPr>
        <dsp:cNvPr id="0" name=""/>
        <dsp:cNvSpPr/>
      </dsp:nvSpPr>
      <dsp:spPr>
        <a:xfrm>
          <a:off x="1052424" y="2121831"/>
          <a:ext cx="5113936" cy="6076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 Critical quality standards proposed and justified by the manufacturer  and approved by regulatory authorities  </a:t>
          </a:r>
        </a:p>
      </dsp:txBody>
      <dsp:txXfrm>
        <a:off x="1052424" y="2121831"/>
        <a:ext cx="5113936" cy="607667"/>
      </dsp:txXfrm>
    </dsp:sp>
    <dsp:sp modelId="{E92C2DFF-9E32-4EDE-BD28-1BA770ABDA70}">
      <dsp:nvSpPr>
        <dsp:cNvPr id="0" name=""/>
        <dsp:cNvSpPr/>
      </dsp:nvSpPr>
      <dsp:spPr>
        <a:xfrm>
          <a:off x="1029130" y="1357161"/>
          <a:ext cx="5123777" cy="632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t>= The chosen characteristics should focus on quality attributes found to be useful to ensure safety and efficacy of the drug substance and </a:t>
          </a:r>
          <a:r>
            <a:rPr lang="en-GB" sz="1400" b="1" kern="1200" dirty="0"/>
            <a:t>medicinal</a:t>
          </a:r>
          <a:r>
            <a:rPr lang="en-GB" sz="1300" b="1" kern="1200" dirty="0"/>
            <a:t> product</a:t>
          </a:r>
        </a:p>
      </dsp:txBody>
      <dsp:txXfrm>
        <a:off x="1029130" y="1357161"/>
        <a:ext cx="5123777" cy="63294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E78B5B7B-362C-C34A-9C1D-F3D5B867F265}" type="datetimeFigureOut">
              <a:rPr lang="nl-NL" smtClean="0"/>
              <a:t>13-7-2020</a:t>
            </a:fld>
            <a:endParaRPr lang="nl-NL"/>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14550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148881-EF58-48FA-9CC9-F62F88E74B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82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88893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69386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42214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15305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53766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6.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1515238626"/>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1026"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3401" r="29409" b="2174"/>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0448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498" t="23017" r="18544" b="2174"/>
          <a:stretch/>
        </p:blipFill>
        <p:spPr bwMode="auto">
          <a:xfrm>
            <a:off x="0" y="1"/>
            <a:ext cx="9169044" cy="687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4728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5819" r="30761" b="1932"/>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747202"/>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 t="24553" r="37912" b="10340"/>
          <a:stretch/>
        </p:blipFill>
        <p:spPr bwMode="auto">
          <a:xfrm>
            <a:off x="0" y="-17011"/>
            <a:ext cx="9144000" cy="6891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5"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pic>
        <p:nvPicPr>
          <p:cNvPr id="7" name="75BFF09E-E638-4F40-9AC6-EB85DE5E701B" descr="6D9D3164-4440-447E-B53E-75E01F3A8D3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21071" y="304405"/>
            <a:ext cx="1559858" cy="97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ccarlisle\Desktop\Vich.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23341" b="9415"/>
          <a:stretch/>
        </p:blipFill>
        <p:spPr bwMode="auto">
          <a:xfrm>
            <a:off x="2845909" y="215155"/>
            <a:ext cx="4294480" cy="83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17106"/>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28625" y="1525506"/>
            <a:ext cx="8012853" cy="520700"/>
          </a:xfrm>
        </p:spPr>
        <p:txBody>
          <a:bodyPr/>
          <a:lstStyle/>
          <a:p>
            <a:r>
              <a:rPr lang="en-GB" b="1" dirty="0"/>
              <a:t>GL39 – Test Procedures and Acceptance Criteria for New Veterinary Drug Substances and New Medicinal Products: Chemical Substances</a:t>
            </a:r>
            <a:endParaRPr lang="en-GB" dirty="0"/>
          </a:p>
        </p:txBody>
      </p:sp>
      <p:sp>
        <p:nvSpPr>
          <p:cNvPr id="7" name="Text Placeholder 6"/>
          <p:cNvSpPr>
            <a:spLocks noGrp="1"/>
          </p:cNvSpPr>
          <p:nvPr>
            <p:ph type="body" sz="quarter" idx="14"/>
          </p:nvPr>
        </p:nvSpPr>
        <p:spPr>
          <a:xfrm>
            <a:off x="428625" y="5119548"/>
            <a:ext cx="5486400" cy="393980"/>
          </a:xfrm>
        </p:spPr>
        <p:txBody>
          <a:bodyPr/>
          <a:lstStyle/>
          <a:p>
            <a:endParaRPr lang="en-GB" strike="sngStrike" dirty="0"/>
          </a:p>
        </p:txBody>
      </p:sp>
      <p:pic>
        <p:nvPicPr>
          <p:cNvPr id="4" name="Espace réservé pour une image  4" descr="GL39-st7.pdf - Adobe Acrobat Reader D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79327" y="2892155"/>
            <a:ext cx="2651510" cy="3727672"/>
          </a:xfrm>
          <a:prstGeom prst="rect">
            <a:avLst/>
          </a:prstGeom>
        </p:spPr>
      </p:pic>
    </p:spTree>
    <p:extLst>
      <p:ext uri="{BB962C8B-B14F-4D97-AF65-F5344CB8AC3E}">
        <p14:creationId xmlns:p14="http://schemas.microsoft.com/office/powerpoint/2010/main" val="151486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8A57F-10B2-4A75-AAE8-9A8A45F2F087}"/>
              </a:ext>
            </a:extLst>
          </p:cNvPr>
          <p:cNvSpPr>
            <a:spLocks noGrp="1"/>
          </p:cNvSpPr>
          <p:nvPr>
            <p:ph type="body" sz="quarter" idx="10"/>
          </p:nvPr>
        </p:nvSpPr>
        <p:spPr/>
        <p:txBody>
          <a:bodyPr/>
          <a:lstStyle/>
          <a:p>
            <a:r>
              <a:rPr lang="en-GB" dirty="0"/>
              <a:t>Chapter II: General concepts (2/4)</a:t>
            </a:r>
          </a:p>
          <a:p>
            <a:endParaRPr lang="en-GB" dirty="0"/>
          </a:p>
        </p:txBody>
      </p:sp>
      <p:sp>
        <p:nvSpPr>
          <p:cNvPr id="3" name="Text Placeholder 2">
            <a:extLst>
              <a:ext uri="{FF2B5EF4-FFF2-40B4-BE49-F238E27FC236}">
                <a16:creationId xmlns:a16="http://schemas.microsoft.com/office/drawing/2014/main" id="{ADDF3786-E5A1-4DF3-BD0F-20B326740189}"/>
              </a:ext>
            </a:extLst>
          </p:cNvPr>
          <p:cNvSpPr>
            <a:spLocks noGrp="1"/>
          </p:cNvSpPr>
          <p:nvPr>
            <p:ph type="body" sz="quarter" idx="11"/>
          </p:nvPr>
        </p:nvSpPr>
        <p:spPr>
          <a:xfrm>
            <a:off x="523783" y="1109709"/>
            <a:ext cx="8291743" cy="5291092"/>
          </a:xfrm>
        </p:spPr>
        <p:txBody>
          <a:bodyPr/>
          <a:lstStyle/>
          <a:p>
            <a:pPr marL="0" indent="0">
              <a:lnSpc>
                <a:spcPct val="100000"/>
              </a:lnSpc>
              <a:buNone/>
            </a:pPr>
            <a:endParaRPr lang="en-US" sz="1400" dirty="0"/>
          </a:p>
          <a:p>
            <a:pPr marL="0" indent="0">
              <a:lnSpc>
                <a:spcPct val="100000"/>
              </a:lnSpc>
              <a:buNone/>
            </a:pPr>
            <a:r>
              <a:rPr lang="en-US" sz="1600" dirty="0"/>
              <a:t>The following concepts should be considered to set specifications:</a:t>
            </a:r>
          </a:p>
          <a:p>
            <a:pPr marL="0" indent="0">
              <a:lnSpc>
                <a:spcPct val="100000"/>
              </a:lnSpc>
              <a:buNone/>
            </a:pPr>
            <a:endParaRPr lang="en-US" sz="1400" dirty="0"/>
          </a:p>
          <a:p>
            <a:pPr>
              <a:lnSpc>
                <a:spcPct val="100000"/>
              </a:lnSpc>
              <a:spcBef>
                <a:spcPts val="0"/>
              </a:spcBef>
            </a:pPr>
            <a:r>
              <a:rPr lang="fr-FR" sz="1600" dirty="0" err="1">
                <a:solidFill>
                  <a:schemeClr val="accent2">
                    <a:lumMod val="75000"/>
                  </a:schemeClr>
                </a:solidFill>
              </a:rPr>
              <a:t>Parametric</a:t>
            </a:r>
            <a:r>
              <a:rPr lang="fr-FR" sz="1600" dirty="0">
                <a:solidFill>
                  <a:schemeClr val="accent2">
                    <a:lumMod val="75000"/>
                  </a:schemeClr>
                </a:solidFill>
              </a:rPr>
              <a:t> release</a:t>
            </a:r>
            <a:r>
              <a:rPr lang="fr-FR" sz="1400" dirty="0">
                <a:solidFill>
                  <a:schemeClr val="accent2">
                    <a:lumMod val="75000"/>
                  </a:schemeClr>
                </a:solidFill>
              </a:rPr>
              <a:t>: </a:t>
            </a:r>
            <a:r>
              <a:rPr lang="en-GB" sz="1400" dirty="0"/>
              <a:t>Parametric release can be used as an operational alternative to routine release testing for the medicinal product in certain cases when approved by the regulatory authority. When parametric release is performed, the attribute (e.g., sterility) is indirectly controlled by monitoring specific parameters (e.g., temperature, pressure, and time during the terminal sterilization phase(s)).</a:t>
            </a:r>
            <a:endParaRPr lang="fr-FR" sz="1400" dirty="0"/>
          </a:p>
          <a:p>
            <a:pPr marL="0" indent="0">
              <a:lnSpc>
                <a:spcPct val="100000"/>
              </a:lnSpc>
              <a:spcBef>
                <a:spcPts val="0"/>
              </a:spcBef>
              <a:buNone/>
            </a:pPr>
            <a:r>
              <a:rPr lang="fr-FR" sz="1400" dirty="0"/>
              <a:t>     Check </a:t>
            </a:r>
            <a:r>
              <a:rPr lang="fr-FR" sz="1400" dirty="0" err="1"/>
              <a:t>regional</a:t>
            </a:r>
            <a:r>
              <a:rPr lang="fr-FR" sz="1400" dirty="0"/>
              <a:t> </a:t>
            </a:r>
            <a:r>
              <a:rPr lang="fr-FR" sz="1400" dirty="0" err="1"/>
              <a:t>requirements</a:t>
            </a:r>
            <a:r>
              <a:rPr lang="fr-FR" sz="1400" dirty="0"/>
              <a:t>: e.g. EMA guideline CVMP/QWP/339588/2005 on </a:t>
            </a:r>
            <a:r>
              <a:rPr lang="fr-FR" sz="1400" dirty="0" err="1"/>
              <a:t>parametric</a:t>
            </a:r>
            <a:r>
              <a:rPr lang="fr-FR" sz="1400" dirty="0"/>
              <a:t> release.</a:t>
            </a:r>
          </a:p>
          <a:p>
            <a:pPr marL="0" indent="0">
              <a:lnSpc>
                <a:spcPct val="100000"/>
              </a:lnSpc>
              <a:spcBef>
                <a:spcPts val="0"/>
              </a:spcBef>
              <a:buNone/>
            </a:pPr>
            <a:endParaRPr lang="fr-FR" sz="1400" dirty="0"/>
          </a:p>
          <a:p>
            <a:pPr>
              <a:lnSpc>
                <a:spcPct val="100000"/>
              </a:lnSpc>
              <a:spcBef>
                <a:spcPts val="0"/>
              </a:spcBef>
            </a:pPr>
            <a:r>
              <a:rPr lang="fr-FR" sz="1600" dirty="0">
                <a:solidFill>
                  <a:schemeClr val="accent2">
                    <a:lumMod val="75000"/>
                  </a:schemeClr>
                </a:solidFill>
              </a:rPr>
              <a:t>Alternative </a:t>
            </a:r>
            <a:r>
              <a:rPr lang="fr-FR" sz="1600" dirty="0" err="1">
                <a:solidFill>
                  <a:schemeClr val="accent2">
                    <a:lumMod val="75000"/>
                  </a:schemeClr>
                </a:solidFill>
              </a:rPr>
              <a:t>procedures</a:t>
            </a:r>
            <a:r>
              <a:rPr lang="fr-FR" sz="1600" dirty="0">
                <a:solidFill>
                  <a:schemeClr val="accent2">
                    <a:lumMod val="75000"/>
                  </a:schemeClr>
                </a:solidFill>
              </a:rPr>
              <a:t>: </a:t>
            </a:r>
            <a:r>
              <a:rPr lang="fr-FR" sz="1400" dirty="0" err="1"/>
              <a:t>may</a:t>
            </a:r>
            <a:r>
              <a:rPr lang="fr-FR" sz="1400" dirty="0"/>
              <a:t> </a:t>
            </a:r>
            <a:r>
              <a:rPr lang="fr-FR" sz="1400" dirty="0" err="1"/>
              <a:t>be</a:t>
            </a:r>
            <a:r>
              <a:rPr lang="fr-FR" sz="1600" dirty="0">
                <a:solidFill>
                  <a:schemeClr val="accent2">
                    <a:lumMod val="75000"/>
                  </a:schemeClr>
                </a:solidFill>
              </a:rPr>
              <a:t> </a:t>
            </a:r>
            <a:r>
              <a:rPr lang="fr-FR" sz="1400" dirty="0" err="1"/>
              <a:t>used</a:t>
            </a:r>
            <a:r>
              <a:rPr lang="fr-FR" sz="1400" dirty="0"/>
              <a:t> if comparable or </a:t>
            </a:r>
            <a:r>
              <a:rPr lang="fr-FR" sz="1400" dirty="0" err="1"/>
              <a:t>superior</a:t>
            </a:r>
            <a:r>
              <a:rPr lang="fr-FR" sz="1400" dirty="0"/>
              <a:t> to the official </a:t>
            </a:r>
            <a:r>
              <a:rPr lang="fr-FR" sz="1400" dirty="0" err="1"/>
              <a:t>procedure</a:t>
            </a:r>
            <a:r>
              <a:rPr lang="fr-FR" sz="1400" dirty="0"/>
              <a:t> (</a:t>
            </a:r>
            <a:r>
              <a:rPr lang="fr-FR" sz="1400" dirty="0" err="1"/>
              <a:t>subject</a:t>
            </a:r>
            <a:r>
              <a:rPr lang="fr-FR" sz="1400" dirty="0"/>
              <a:t> to validation).</a:t>
            </a:r>
          </a:p>
          <a:p>
            <a:pPr>
              <a:lnSpc>
                <a:spcPct val="100000"/>
              </a:lnSpc>
              <a:spcBef>
                <a:spcPts val="0"/>
              </a:spcBef>
            </a:pPr>
            <a:endParaRPr lang="fr-FR" sz="1400" dirty="0">
              <a:solidFill>
                <a:schemeClr val="accent2">
                  <a:lumMod val="75000"/>
                </a:schemeClr>
              </a:solidFill>
            </a:endParaRPr>
          </a:p>
          <a:p>
            <a:pPr>
              <a:lnSpc>
                <a:spcPct val="100000"/>
              </a:lnSpc>
              <a:spcBef>
                <a:spcPts val="0"/>
              </a:spcBef>
            </a:pPr>
            <a:r>
              <a:rPr lang="fr-FR" sz="1600" dirty="0">
                <a:solidFill>
                  <a:schemeClr val="accent2">
                    <a:lumMod val="75000"/>
                  </a:schemeClr>
                </a:solidFill>
              </a:rPr>
              <a:t>Pharmacopoeial tests and acceptance </a:t>
            </a:r>
            <a:r>
              <a:rPr lang="fr-FR" sz="1600" dirty="0" err="1">
                <a:solidFill>
                  <a:schemeClr val="accent2">
                    <a:lumMod val="75000"/>
                  </a:schemeClr>
                </a:solidFill>
              </a:rPr>
              <a:t>criteria</a:t>
            </a:r>
            <a:r>
              <a:rPr lang="fr-FR" sz="1600" dirty="0">
                <a:solidFill>
                  <a:schemeClr val="accent2">
                    <a:lumMod val="75000"/>
                  </a:schemeClr>
                </a:solidFill>
              </a:rPr>
              <a:t>: </a:t>
            </a:r>
            <a:r>
              <a:rPr lang="fr-FR" sz="1400" dirty="0" err="1"/>
              <a:t>some</a:t>
            </a:r>
            <a:r>
              <a:rPr lang="fr-FR" sz="1400" dirty="0"/>
              <a:t> harmonised (or </a:t>
            </a:r>
            <a:r>
              <a:rPr lang="fr-FR" sz="1400" dirty="0" err="1"/>
              <a:t>considered</a:t>
            </a:r>
            <a:r>
              <a:rPr lang="fr-FR" sz="1400" dirty="0"/>
              <a:t> as </a:t>
            </a:r>
            <a:r>
              <a:rPr lang="fr-FR" sz="1400" dirty="0" err="1"/>
              <a:t>equivalent</a:t>
            </a:r>
            <a:r>
              <a:rPr lang="fr-FR" sz="1400" dirty="0"/>
              <a:t>) tests are </a:t>
            </a:r>
            <a:r>
              <a:rPr lang="fr-FR" sz="1400" dirty="0" err="1"/>
              <a:t>agreed</a:t>
            </a:r>
            <a:r>
              <a:rPr lang="fr-FR" sz="1400" dirty="0"/>
              <a:t> </a:t>
            </a:r>
            <a:r>
              <a:rPr lang="fr-FR" sz="1400" dirty="0" err="1"/>
              <a:t>between</a:t>
            </a:r>
            <a:r>
              <a:rPr lang="fr-FR" sz="1400" dirty="0"/>
              <a:t> USA, Europe and Japan. The </a:t>
            </a:r>
            <a:r>
              <a:rPr lang="fr-FR" sz="1400" dirty="0" err="1"/>
              <a:t>list</a:t>
            </a:r>
            <a:r>
              <a:rPr lang="fr-FR" sz="1400" dirty="0"/>
              <a:t> of harmonised tests </a:t>
            </a:r>
            <a:r>
              <a:rPr lang="fr-FR" sz="1400" dirty="0" err="1"/>
              <a:t>is</a:t>
            </a:r>
            <a:r>
              <a:rPr lang="fr-FR" sz="1400" dirty="0"/>
              <a:t> on the EDQM </a:t>
            </a:r>
            <a:r>
              <a:rPr lang="fr-FR" sz="1400" dirty="0" err="1"/>
              <a:t>website</a:t>
            </a:r>
            <a:r>
              <a:rPr lang="fr-FR" sz="1400" dirty="0"/>
              <a:t>. </a:t>
            </a:r>
          </a:p>
          <a:p>
            <a:pPr lvl="1">
              <a:lnSpc>
                <a:spcPct val="100000"/>
              </a:lnSpc>
              <a:spcBef>
                <a:spcPts val="0"/>
              </a:spcBef>
            </a:pPr>
            <a:r>
              <a:rPr lang="fr-FR" sz="1200" dirty="0"/>
              <a:t>E.g. the Ph. </a:t>
            </a:r>
            <a:r>
              <a:rPr lang="fr-FR" sz="1200" dirty="0" err="1"/>
              <a:t>Eur</a:t>
            </a:r>
            <a:r>
              <a:rPr lang="fr-FR" sz="1200" dirty="0"/>
              <a:t> </a:t>
            </a:r>
            <a:r>
              <a:rPr lang="fr-FR" sz="1200" dirty="0" err="1"/>
              <a:t>sterility</a:t>
            </a:r>
            <a:r>
              <a:rPr lang="fr-FR" sz="1200" dirty="0"/>
              <a:t> test can </a:t>
            </a:r>
            <a:r>
              <a:rPr lang="fr-FR" sz="1200" dirty="0" err="1"/>
              <a:t>be</a:t>
            </a:r>
            <a:r>
              <a:rPr lang="fr-FR" sz="1200" dirty="0"/>
              <a:t> </a:t>
            </a:r>
            <a:r>
              <a:rPr lang="fr-FR" sz="1200" dirty="0" err="1"/>
              <a:t>used</a:t>
            </a:r>
            <a:r>
              <a:rPr lang="fr-FR" sz="1200" dirty="0"/>
              <a:t> and </a:t>
            </a:r>
            <a:r>
              <a:rPr lang="fr-FR" sz="1200" dirty="0" err="1"/>
              <a:t>is</a:t>
            </a:r>
            <a:r>
              <a:rPr lang="fr-FR" sz="1200" dirty="0"/>
              <a:t> </a:t>
            </a:r>
            <a:r>
              <a:rPr lang="fr-FR" sz="1200" dirty="0" err="1"/>
              <a:t>accepted</a:t>
            </a:r>
            <a:r>
              <a:rPr lang="fr-FR" sz="1200" dirty="0"/>
              <a:t> in USA and Japan. </a:t>
            </a:r>
            <a:endParaRPr lang="fr-FR" sz="900" dirty="0"/>
          </a:p>
          <a:p>
            <a:pPr marL="273050" indent="-273050">
              <a:lnSpc>
                <a:spcPct val="100000"/>
              </a:lnSpc>
              <a:spcBef>
                <a:spcPts val="0"/>
              </a:spcBef>
              <a:buNone/>
            </a:pPr>
            <a:r>
              <a:rPr lang="fr-FR" sz="1400" dirty="0"/>
              <a:t>     For non-harmonised tests, the </a:t>
            </a:r>
            <a:r>
              <a:rPr lang="fr-FR" sz="1400" dirty="0" err="1"/>
              <a:t>regional</a:t>
            </a:r>
            <a:r>
              <a:rPr lang="fr-FR" sz="1400" dirty="0"/>
              <a:t> Pharmacopoeia </a:t>
            </a:r>
            <a:r>
              <a:rPr lang="fr-FR" sz="1400" dirty="0" err="1"/>
              <a:t>should</a:t>
            </a:r>
            <a:r>
              <a:rPr lang="fr-FR" sz="1400" dirty="0"/>
              <a:t> </a:t>
            </a:r>
            <a:r>
              <a:rPr lang="fr-FR" sz="1400" dirty="0" err="1"/>
              <a:t>be</a:t>
            </a:r>
            <a:r>
              <a:rPr lang="fr-FR" sz="1400" dirty="0"/>
              <a:t> </a:t>
            </a:r>
            <a:r>
              <a:rPr lang="fr-FR" sz="1400" dirty="0" err="1"/>
              <a:t>followed</a:t>
            </a:r>
            <a:r>
              <a:rPr lang="fr-FR" sz="1400" dirty="0"/>
              <a:t>, </a:t>
            </a:r>
            <a:r>
              <a:rPr lang="fr-FR" sz="1400" dirty="0" err="1"/>
              <a:t>unless</a:t>
            </a:r>
            <a:r>
              <a:rPr lang="fr-FR" sz="1400" dirty="0"/>
              <a:t> the </a:t>
            </a:r>
            <a:r>
              <a:rPr lang="fr-FR" sz="1400" dirty="0" err="1"/>
              <a:t>equivalence</a:t>
            </a:r>
            <a:r>
              <a:rPr lang="fr-FR" sz="1400" dirty="0"/>
              <a:t> of </a:t>
            </a:r>
            <a:r>
              <a:rPr lang="fr-FR" sz="1400" dirty="0" err="1"/>
              <a:t>using</a:t>
            </a:r>
            <a:r>
              <a:rPr lang="fr-FR" sz="1400" dirty="0"/>
              <a:t> an alternative Pharmacopoeia can </a:t>
            </a:r>
            <a:r>
              <a:rPr lang="fr-FR" sz="1400" dirty="0" err="1"/>
              <a:t>be</a:t>
            </a:r>
            <a:r>
              <a:rPr lang="fr-FR" sz="1400" dirty="0"/>
              <a:t> </a:t>
            </a:r>
            <a:r>
              <a:rPr lang="fr-FR" sz="1400" dirty="0" err="1"/>
              <a:t>justified</a:t>
            </a:r>
            <a:r>
              <a:rPr lang="fr-FR" sz="1400" dirty="0"/>
              <a:t> and </a:t>
            </a:r>
            <a:r>
              <a:rPr lang="fr-FR" sz="1400" dirty="0" err="1"/>
              <a:t>agreed</a:t>
            </a:r>
            <a:r>
              <a:rPr lang="fr-FR" sz="1400" dirty="0"/>
              <a:t> </a:t>
            </a:r>
            <a:r>
              <a:rPr lang="fr-FR" sz="1400" dirty="0" err="1"/>
              <a:t>with</a:t>
            </a:r>
            <a:r>
              <a:rPr lang="fr-FR" sz="1400" dirty="0"/>
              <a:t> the </a:t>
            </a:r>
            <a:r>
              <a:rPr lang="fr-FR" sz="1400" dirty="0" err="1"/>
              <a:t>competent</a:t>
            </a:r>
            <a:r>
              <a:rPr lang="fr-FR" sz="1400" dirty="0"/>
              <a:t> </a:t>
            </a:r>
            <a:r>
              <a:rPr lang="fr-FR" sz="1400" dirty="0" err="1"/>
              <a:t>authority</a:t>
            </a:r>
            <a:r>
              <a:rPr lang="fr-FR" sz="1400" dirty="0"/>
              <a:t>.</a:t>
            </a:r>
          </a:p>
        </p:txBody>
      </p:sp>
      <p:pic>
        <p:nvPicPr>
          <p:cNvPr id="4" name="Picture 3">
            <a:extLst>
              <a:ext uri="{FF2B5EF4-FFF2-40B4-BE49-F238E27FC236}">
                <a16:creationId xmlns:a16="http://schemas.microsoft.com/office/drawing/2014/main" id="{C47F36A4-3F02-4E26-A163-E470202E2514}"/>
              </a:ext>
            </a:extLst>
          </p:cNvPr>
          <p:cNvPicPr>
            <a:picLocks noChangeAspect="1"/>
          </p:cNvPicPr>
          <p:nvPr/>
        </p:nvPicPr>
        <p:blipFill>
          <a:blip r:embed="rId2"/>
          <a:stretch>
            <a:fillRect/>
          </a:stretch>
        </p:blipFill>
        <p:spPr>
          <a:xfrm>
            <a:off x="151895" y="2468184"/>
            <a:ext cx="371888" cy="341406"/>
          </a:xfrm>
          <a:prstGeom prst="rect">
            <a:avLst/>
          </a:prstGeom>
        </p:spPr>
      </p:pic>
      <p:pic>
        <p:nvPicPr>
          <p:cNvPr id="5" name="Picture 4">
            <a:extLst>
              <a:ext uri="{FF2B5EF4-FFF2-40B4-BE49-F238E27FC236}">
                <a16:creationId xmlns:a16="http://schemas.microsoft.com/office/drawing/2014/main" id="{B94AB0C8-734E-4D2B-AA6B-B9C9ED80691D}"/>
              </a:ext>
            </a:extLst>
          </p:cNvPr>
          <p:cNvPicPr>
            <a:picLocks noChangeAspect="1"/>
          </p:cNvPicPr>
          <p:nvPr/>
        </p:nvPicPr>
        <p:blipFill>
          <a:blip r:embed="rId2"/>
          <a:stretch>
            <a:fillRect/>
          </a:stretch>
        </p:blipFill>
        <p:spPr>
          <a:xfrm>
            <a:off x="151895" y="5024954"/>
            <a:ext cx="371888" cy="341406"/>
          </a:xfrm>
          <a:prstGeom prst="rect">
            <a:avLst/>
          </a:prstGeom>
        </p:spPr>
      </p:pic>
      <p:pic>
        <p:nvPicPr>
          <p:cNvPr id="6" name="Picture 5">
            <a:extLst>
              <a:ext uri="{FF2B5EF4-FFF2-40B4-BE49-F238E27FC236}">
                <a16:creationId xmlns:a16="http://schemas.microsoft.com/office/drawing/2014/main" id="{0C7BA0D6-5DC5-4A1A-9447-8418F8AA03A0}"/>
              </a:ext>
            </a:extLst>
          </p:cNvPr>
          <p:cNvPicPr>
            <a:picLocks noChangeAspect="1"/>
          </p:cNvPicPr>
          <p:nvPr/>
        </p:nvPicPr>
        <p:blipFill>
          <a:blip r:embed="rId3"/>
          <a:stretch>
            <a:fillRect/>
          </a:stretch>
        </p:blipFill>
        <p:spPr>
          <a:xfrm>
            <a:off x="6992444" y="980047"/>
            <a:ext cx="1627773" cy="1091279"/>
          </a:xfrm>
          <a:prstGeom prst="rect">
            <a:avLst/>
          </a:prstGeom>
        </p:spPr>
      </p:pic>
    </p:spTree>
    <p:extLst>
      <p:ext uri="{BB962C8B-B14F-4D97-AF65-F5344CB8AC3E}">
        <p14:creationId xmlns:p14="http://schemas.microsoft.com/office/powerpoint/2010/main" val="77110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ED8C4-A59D-43DC-B18A-1FDC5E6EDE6C}"/>
              </a:ext>
            </a:extLst>
          </p:cNvPr>
          <p:cNvSpPr>
            <a:spLocks noGrp="1"/>
          </p:cNvSpPr>
          <p:nvPr>
            <p:ph type="body" sz="quarter" idx="10"/>
          </p:nvPr>
        </p:nvSpPr>
        <p:spPr/>
        <p:txBody>
          <a:bodyPr/>
          <a:lstStyle/>
          <a:p>
            <a:r>
              <a:rPr lang="en-GB" dirty="0"/>
              <a:t>Chapter II: General concepts (3/4)</a:t>
            </a:r>
          </a:p>
          <a:p>
            <a:endParaRPr lang="en-GB" dirty="0"/>
          </a:p>
        </p:txBody>
      </p:sp>
      <p:sp>
        <p:nvSpPr>
          <p:cNvPr id="3" name="Text Placeholder 2">
            <a:extLst>
              <a:ext uri="{FF2B5EF4-FFF2-40B4-BE49-F238E27FC236}">
                <a16:creationId xmlns:a16="http://schemas.microsoft.com/office/drawing/2014/main" id="{187F584E-BC5C-41F4-8AA4-A51634E25EDC}"/>
              </a:ext>
            </a:extLst>
          </p:cNvPr>
          <p:cNvSpPr>
            <a:spLocks noGrp="1"/>
          </p:cNvSpPr>
          <p:nvPr>
            <p:ph type="body" sz="quarter" idx="11"/>
          </p:nvPr>
        </p:nvSpPr>
        <p:spPr>
          <a:xfrm>
            <a:off x="404813" y="1340528"/>
            <a:ext cx="8335962" cy="5273336"/>
          </a:xfrm>
        </p:spPr>
        <p:txBody>
          <a:bodyPr/>
          <a:lstStyle/>
          <a:p>
            <a:pPr marL="0" indent="0">
              <a:lnSpc>
                <a:spcPct val="100000"/>
              </a:lnSpc>
              <a:spcBef>
                <a:spcPts val="0"/>
              </a:spcBef>
              <a:buNone/>
            </a:pPr>
            <a:r>
              <a:rPr lang="en-US" sz="1600" dirty="0"/>
              <a:t>The following concepts should be considered to set specifications:</a:t>
            </a:r>
          </a:p>
          <a:p>
            <a:pPr marL="0" indent="0">
              <a:lnSpc>
                <a:spcPct val="100000"/>
              </a:lnSpc>
              <a:spcBef>
                <a:spcPts val="0"/>
              </a:spcBef>
              <a:buNone/>
            </a:pPr>
            <a:endParaRPr lang="en-US" sz="1400" dirty="0"/>
          </a:p>
          <a:p>
            <a:pPr>
              <a:lnSpc>
                <a:spcPct val="100000"/>
              </a:lnSpc>
              <a:spcBef>
                <a:spcPts val="0"/>
              </a:spcBef>
            </a:pPr>
            <a:r>
              <a:rPr lang="fr-FR" sz="1400" dirty="0" err="1">
                <a:solidFill>
                  <a:schemeClr val="accent2">
                    <a:lumMod val="75000"/>
                  </a:schemeClr>
                </a:solidFill>
              </a:rPr>
              <a:t>Evolving</a:t>
            </a:r>
            <a:r>
              <a:rPr lang="fr-FR" sz="1400" dirty="0">
                <a:solidFill>
                  <a:schemeClr val="accent2">
                    <a:lumMod val="75000"/>
                  </a:schemeClr>
                </a:solidFill>
              </a:rPr>
              <a:t> technologies: </a:t>
            </a:r>
            <a:r>
              <a:rPr lang="fr-FR" sz="1400" dirty="0" err="1"/>
              <a:t>when</a:t>
            </a:r>
            <a:r>
              <a:rPr lang="fr-FR" sz="1400" dirty="0"/>
              <a:t> </a:t>
            </a:r>
            <a:r>
              <a:rPr lang="fr-FR" sz="1400" dirty="0" err="1"/>
              <a:t>offering</a:t>
            </a:r>
            <a:r>
              <a:rPr lang="fr-FR" sz="1400" dirty="0"/>
              <a:t> </a:t>
            </a:r>
            <a:r>
              <a:rPr lang="fr-FR" sz="1400" dirty="0" err="1"/>
              <a:t>additional</a:t>
            </a:r>
            <a:r>
              <a:rPr lang="fr-FR" sz="1400" dirty="0"/>
              <a:t> assurance of </a:t>
            </a:r>
            <a:r>
              <a:rPr lang="fr-FR" sz="1400" dirty="0" err="1"/>
              <a:t>quality</a:t>
            </a:r>
            <a:r>
              <a:rPr lang="fr-FR" sz="1400" dirty="0"/>
              <a:t>, new technologies have to </a:t>
            </a:r>
            <a:r>
              <a:rPr lang="fr-FR" sz="1400" dirty="0" err="1"/>
              <a:t>be</a:t>
            </a:r>
            <a:r>
              <a:rPr lang="fr-FR" sz="1400" dirty="0"/>
              <a:t> </a:t>
            </a:r>
            <a:r>
              <a:rPr lang="fr-FR" sz="1400" dirty="0" err="1"/>
              <a:t>taken</a:t>
            </a:r>
            <a:r>
              <a:rPr lang="fr-FR" sz="1400" dirty="0"/>
              <a:t> </a:t>
            </a:r>
            <a:r>
              <a:rPr lang="fr-FR" sz="1400" dirty="0" err="1"/>
              <a:t>into</a:t>
            </a:r>
            <a:r>
              <a:rPr lang="fr-FR" sz="1400" dirty="0"/>
              <a:t> </a:t>
            </a:r>
            <a:r>
              <a:rPr lang="fr-FR" sz="1400" dirty="0" err="1"/>
              <a:t>consideration</a:t>
            </a:r>
            <a:r>
              <a:rPr lang="fr-FR" sz="1400" dirty="0"/>
              <a:t>.</a:t>
            </a:r>
          </a:p>
          <a:p>
            <a:pPr>
              <a:lnSpc>
                <a:spcPct val="100000"/>
              </a:lnSpc>
              <a:spcBef>
                <a:spcPts val="0"/>
              </a:spcBef>
            </a:pPr>
            <a:endParaRPr lang="fr-FR" sz="1400" dirty="0">
              <a:solidFill>
                <a:schemeClr val="accent2">
                  <a:lumMod val="75000"/>
                </a:schemeClr>
              </a:solidFill>
            </a:endParaRPr>
          </a:p>
          <a:p>
            <a:pPr>
              <a:lnSpc>
                <a:spcPct val="100000"/>
              </a:lnSpc>
              <a:spcBef>
                <a:spcPts val="0"/>
              </a:spcBef>
            </a:pPr>
            <a:r>
              <a:rPr lang="fr-FR" sz="1400" dirty="0">
                <a:solidFill>
                  <a:schemeClr val="accent2">
                    <a:lumMod val="75000"/>
                  </a:schemeClr>
                </a:solidFill>
              </a:rPr>
              <a:t>Impact of </a:t>
            </a:r>
            <a:r>
              <a:rPr lang="fr-FR" sz="1400" dirty="0" err="1">
                <a:solidFill>
                  <a:schemeClr val="accent2">
                    <a:lumMod val="75000"/>
                  </a:schemeClr>
                </a:solidFill>
              </a:rPr>
              <a:t>drug</a:t>
            </a:r>
            <a:r>
              <a:rPr lang="fr-FR" sz="1400" dirty="0">
                <a:solidFill>
                  <a:schemeClr val="accent2">
                    <a:lumMod val="75000"/>
                  </a:schemeClr>
                </a:solidFill>
              </a:rPr>
              <a:t> substance on </a:t>
            </a:r>
            <a:r>
              <a:rPr lang="fr-FR" sz="1400" dirty="0" err="1">
                <a:solidFill>
                  <a:schemeClr val="accent2">
                    <a:lumMod val="75000"/>
                  </a:schemeClr>
                </a:solidFill>
              </a:rPr>
              <a:t>Medicinal</a:t>
            </a:r>
            <a:r>
              <a:rPr lang="fr-FR" sz="1400" dirty="0">
                <a:solidFill>
                  <a:schemeClr val="accent2">
                    <a:lumMod val="75000"/>
                  </a:schemeClr>
                </a:solidFill>
              </a:rPr>
              <a:t> Products </a:t>
            </a:r>
            <a:r>
              <a:rPr lang="fr-FR" sz="1400" dirty="0" err="1">
                <a:solidFill>
                  <a:schemeClr val="accent2">
                    <a:lumMod val="75000"/>
                  </a:schemeClr>
                </a:solidFill>
              </a:rPr>
              <a:t>Specifications</a:t>
            </a:r>
            <a:r>
              <a:rPr lang="fr-FR" sz="1400" b="1" dirty="0">
                <a:solidFill>
                  <a:schemeClr val="accent2">
                    <a:lumMod val="75000"/>
                  </a:schemeClr>
                </a:solidFill>
              </a:rPr>
              <a:t>: </a:t>
            </a:r>
            <a:r>
              <a:rPr lang="en-GB" sz="1400" dirty="0"/>
              <a:t>it is normally not considered necessary to test the medicinal product for process related impurities which are controlled in the drug substance and are not degradation products. However those process related impurities that are also </a:t>
            </a:r>
            <a:r>
              <a:rPr lang="fr-FR" sz="1400" dirty="0" err="1"/>
              <a:t>degradation</a:t>
            </a:r>
            <a:r>
              <a:rPr lang="fr-FR" sz="1400" dirty="0"/>
              <a:t> </a:t>
            </a:r>
            <a:r>
              <a:rPr lang="fr-FR" sz="1400" dirty="0" err="1"/>
              <a:t>products</a:t>
            </a:r>
            <a:r>
              <a:rPr lang="fr-FR" sz="1400" dirty="0"/>
              <a:t> have to </a:t>
            </a:r>
            <a:r>
              <a:rPr lang="fr-FR" sz="1400" dirty="0" err="1"/>
              <a:t>be</a:t>
            </a:r>
            <a:r>
              <a:rPr lang="fr-FR" sz="1400" dirty="0"/>
              <a:t> </a:t>
            </a:r>
            <a:r>
              <a:rPr lang="fr-FR" sz="1400" dirty="0" err="1"/>
              <a:t>controlled</a:t>
            </a:r>
            <a:r>
              <a:rPr lang="fr-FR" sz="1400" dirty="0"/>
              <a:t>.</a:t>
            </a:r>
          </a:p>
          <a:p>
            <a:pPr>
              <a:lnSpc>
                <a:spcPct val="100000"/>
              </a:lnSpc>
              <a:spcBef>
                <a:spcPts val="0"/>
              </a:spcBef>
            </a:pPr>
            <a:endParaRPr lang="fr-FR" dirty="0">
              <a:solidFill>
                <a:schemeClr val="tx1"/>
              </a:solidFill>
            </a:endParaRPr>
          </a:p>
          <a:p>
            <a:pPr>
              <a:lnSpc>
                <a:spcPct val="100000"/>
              </a:lnSpc>
              <a:spcBef>
                <a:spcPts val="0"/>
              </a:spcBef>
            </a:pPr>
            <a:endParaRPr lang="fr-FR" dirty="0">
              <a:solidFill>
                <a:schemeClr val="tx1"/>
              </a:solidFill>
            </a:endParaRPr>
          </a:p>
          <a:p>
            <a:pPr marL="0" indent="0">
              <a:lnSpc>
                <a:spcPct val="100000"/>
              </a:lnSpc>
              <a:spcBef>
                <a:spcPts val="0"/>
              </a:spcBef>
              <a:buNone/>
            </a:pPr>
            <a:endParaRPr lang="fr-FR" dirty="0">
              <a:solidFill>
                <a:schemeClr val="tx1"/>
              </a:solidFill>
            </a:endParaRPr>
          </a:p>
          <a:p>
            <a:pPr>
              <a:lnSpc>
                <a:spcPct val="100000"/>
              </a:lnSpc>
              <a:spcBef>
                <a:spcPts val="0"/>
              </a:spcBef>
            </a:pPr>
            <a:endParaRPr lang="fr-FR" dirty="0">
              <a:solidFill>
                <a:schemeClr val="tx1"/>
              </a:solidFill>
            </a:endParaRPr>
          </a:p>
          <a:p>
            <a:pPr>
              <a:lnSpc>
                <a:spcPct val="100000"/>
              </a:lnSpc>
              <a:spcBef>
                <a:spcPts val="0"/>
              </a:spcBef>
            </a:pPr>
            <a:endParaRPr lang="fr-FR" dirty="0">
              <a:solidFill>
                <a:schemeClr val="tx1"/>
              </a:solidFill>
            </a:endParaRPr>
          </a:p>
          <a:p>
            <a:pPr marL="0" indent="0">
              <a:lnSpc>
                <a:spcPct val="100000"/>
              </a:lnSpc>
              <a:spcBef>
                <a:spcPts val="0"/>
              </a:spcBef>
              <a:buNone/>
            </a:pPr>
            <a:r>
              <a:rPr lang="fr-FR" sz="1600" dirty="0">
                <a:solidFill>
                  <a:schemeClr val="tx1"/>
                </a:solidFill>
              </a:rPr>
              <a:t>                                                                                                                      </a:t>
            </a:r>
            <a:endParaRPr lang="fr-FR" sz="1200" dirty="0">
              <a:solidFill>
                <a:schemeClr val="tx1"/>
              </a:solidFill>
            </a:endParaRPr>
          </a:p>
          <a:p>
            <a:pPr marL="0" indent="0">
              <a:lnSpc>
                <a:spcPct val="100000"/>
              </a:lnSpc>
              <a:spcBef>
                <a:spcPts val="0"/>
              </a:spcBef>
              <a:buNone/>
            </a:pPr>
            <a:endParaRPr lang="fr-FR" sz="1600" dirty="0">
              <a:solidFill>
                <a:schemeClr val="tx1"/>
              </a:solidFill>
            </a:endParaRPr>
          </a:p>
          <a:p>
            <a:pPr>
              <a:lnSpc>
                <a:spcPct val="100000"/>
              </a:lnSpc>
              <a:spcBef>
                <a:spcPts val="0"/>
              </a:spcBef>
            </a:pPr>
            <a:r>
              <a:rPr lang="fr-FR" sz="1400" dirty="0">
                <a:solidFill>
                  <a:schemeClr val="accent2">
                    <a:lumMod val="75000"/>
                  </a:schemeClr>
                </a:solidFill>
              </a:rPr>
              <a:t>Reference standard: </a:t>
            </a:r>
            <a:r>
              <a:rPr lang="en-GB" sz="1400" dirty="0"/>
              <a:t>A reference standard, or reference material, is a substance prepared for use as the standard in an assay, identification, or purity test. It should have a quality appropriate to its use. </a:t>
            </a:r>
          </a:p>
          <a:p>
            <a:endParaRPr lang="en-GB" dirty="0"/>
          </a:p>
        </p:txBody>
      </p:sp>
      <p:graphicFrame>
        <p:nvGraphicFramePr>
          <p:cNvPr id="5" name="Table 4">
            <a:extLst>
              <a:ext uri="{FF2B5EF4-FFF2-40B4-BE49-F238E27FC236}">
                <a16:creationId xmlns:a16="http://schemas.microsoft.com/office/drawing/2014/main" id="{5EB132C4-370C-490A-A6DB-D355D983950A}"/>
              </a:ext>
            </a:extLst>
          </p:cNvPr>
          <p:cNvGraphicFramePr>
            <a:graphicFrameLocks noGrp="1"/>
          </p:cNvGraphicFramePr>
          <p:nvPr>
            <p:extLst>
              <p:ext uri="{D42A27DB-BD31-4B8C-83A1-F6EECF244321}">
                <p14:modId xmlns:p14="http://schemas.microsoft.com/office/powerpoint/2010/main" val="2312341023"/>
              </p:ext>
            </p:extLst>
          </p:nvPr>
        </p:nvGraphicFramePr>
        <p:xfrm>
          <a:off x="568171" y="3495039"/>
          <a:ext cx="7963270" cy="1574111"/>
        </p:xfrm>
        <a:graphic>
          <a:graphicData uri="http://schemas.openxmlformats.org/drawingml/2006/table">
            <a:tbl>
              <a:tblPr firstRow="1" bandRow="1">
                <a:tableStyleId>{5C22544A-7EE6-4342-B048-85BDC9FD1C3A}</a:tableStyleId>
              </a:tblPr>
              <a:tblGrid>
                <a:gridCol w="2849732">
                  <a:extLst>
                    <a:ext uri="{9D8B030D-6E8A-4147-A177-3AD203B41FA5}">
                      <a16:colId xmlns:a16="http://schemas.microsoft.com/office/drawing/2014/main" val="3520210222"/>
                    </a:ext>
                  </a:extLst>
                </a:gridCol>
                <a:gridCol w="1340528">
                  <a:extLst>
                    <a:ext uri="{9D8B030D-6E8A-4147-A177-3AD203B41FA5}">
                      <a16:colId xmlns:a16="http://schemas.microsoft.com/office/drawing/2014/main" val="3327680602"/>
                    </a:ext>
                  </a:extLst>
                </a:gridCol>
                <a:gridCol w="3773010">
                  <a:extLst>
                    <a:ext uri="{9D8B030D-6E8A-4147-A177-3AD203B41FA5}">
                      <a16:colId xmlns:a16="http://schemas.microsoft.com/office/drawing/2014/main" val="950673312"/>
                    </a:ext>
                  </a:extLst>
                </a:gridCol>
              </a:tblGrid>
              <a:tr h="351196">
                <a:tc>
                  <a:txBody>
                    <a:bodyPr/>
                    <a:lstStyle/>
                    <a:p>
                      <a:r>
                        <a:rPr lang="en-GB" sz="1400" dirty="0"/>
                        <a:t>Impurities from drug substances</a:t>
                      </a:r>
                    </a:p>
                  </a:txBody>
                  <a:tcPr/>
                </a:tc>
                <a:tc>
                  <a:txBody>
                    <a:bodyPr/>
                    <a:lstStyle/>
                    <a:p>
                      <a:r>
                        <a:rPr lang="en-GB" sz="1400" dirty="0"/>
                        <a:t>Drug substance</a:t>
                      </a:r>
                    </a:p>
                  </a:txBody>
                  <a:tcPr/>
                </a:tc>
                <a:tc>
                  <a:txBody>
                    <a:bodyPr/>
                    <a:lstStyle/>
                    <a:p>
                      <a:r>
                        <a:rPr lang="en-GB" sz="1400" dirty="0"/>
                        <a:t>Drug product</a:t>
                      </a:r>
                    </a:p>
                  </a:txBody>
                  <a:tcPr/>
                </a:tc>
                <a:extLst>
                  <a:ext uri="{0D108BD9-81ED-4DB2-BD59-A6C34878D82A}">
                    <a16:rowId xmlns:a16="http://schemas.microsoft.com/office/drawing/2014/main" val="4187291228"/>
                  </a:ext>
                </a:extLst>
              </a:tr>
              <a:tr h="1222915">
                <a:tc>
                  <a:txBody>
                    <a:bodyPr/>
                    <a:lstStyle/>
                    <a:p>
                      <a:r>
                        <a:rPr lang="fr-FR" sz="1400" dirty="0" err="1"/>
                        <a:t>Imp</a:t>
                      </a:r>
                      <a:r>
                        <a:rPr lang="fr-FR" sz="1400" dirty="0"/>
                        <a:t> K (</a:t>
                      </a:r>
                      <a:r>
                        <a:rPr lang="fr-FR" sz="1400" dirty="0" err="1"/>
                        <a:t>synthesis</a:t>
                      </a:r>
                      <a:r>
                        <a:rPr lang="fr-FR" sz="1400" baseline="0" dirty="0"/>
                        <a:t> by-</a:t>
                      </a:r>
                      <a:r>
                        <a:rPr lang="fr-FR" sz="1400" baseline="0" dirty="0" err="1"/>
                        <a:t>product</a:t>
                      </a:r>
                      <a:r>
                        <a:rPr lang="fr-FR" sz="1400" baseline="0" dirty="0"/>
                        <a:t>)</a:t>
                      </a:r>
                    </a:p>
                    <a:p>
                      <a:r>
                        <a:rPr lang="fr-FR" sz="1400" baseline="0" dirty="0" err="1"/>
                        <a:t>Imp</a:t>
                      </a:r>
                      <a:r>
                        <a:rPr lang="fr-FR" sz="1400" baseline="0" dirty="0"/>
                        <a:t> G (</a:t>
                      </a:r>
                      <a:r>
                        <a:rPr lang="fr-FR" sz="1400" baseline="0" dirty="0" err="1"/>
                        <a:t>synthesis</a:t>
                      </a:r>
                      <a:r>
                        <a:rPr lang="fr-FR" sz="1400" baseline="0" dirty="0"/>
                        <a:t> and </a:t>
                      </a:r>
                      <a:r>
                        <a:rPr lang="fr-FR" sz="1400" baseline="0" dirty="0" err="1"/>
                        <a:t>degradation</a:t>
                      </a:r>
                      <a:r>
                        <a:rPr lang="fr-FR" sz="1400" baseline="0" dirty="0"/>
                        <a:t>)</a:t>
                      </a:r>
                      <a:endParaRPr lang="fr-FR" sz="1400" dirty="0"/>
                    </a:p>
                    <a:p>
                      <a:endParaRPr lang="en-GB" sz="1400" dirty="0"/>
                    </a:p>
                  </a:txBody>
                  <a:tcPr/>
                </a:tc>
                <a:tc>
                  <a:txBody>
                    <a:bodyPr/>
                    <a:lstStyle/>
                    <a:p>
                      <a:r>
                        <a:rPr lang="fr-FR" sz="1400" dirty="0"/>
                        <a:t>≤ 0,5 %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0,5 %*</a:t>
                      </a:r>
                    </a:p>
                    <a:p>
                      <a:endParaRPr lang="en-GB" sz="1400" dirty="0"/>
                    </a:p>
                  </a:txBody>
                  <a:tcPr/>
                </a:tc>
                <a:tc>
                  <a:txBody>
                    <a:bodyPr/>
                    <a:lstStyle/>
                    <a:p>
                      <a:r>
                        <a:rPr lang="fr-FR" sz="1400" dirty="0"/>
                        <a:t>Not to </a:t>
                      </a:r>
                      <a:r>
                        <a:rPr lang="fr-FR" sz="1400" dirty="0" err="1"/>
                        <a:t>be</a:t>
                      </a:r>
                      <a:r>
                        <a:rPr lang="fr-FR" sz="1400" dirty="0"/>
                        <a:t> </a:t>
                      </a:r>
                      <a:r>
                        <a:rPr lang="fr-FR" sz="1400" dirty="0" err="1"/>
                        <a:t>followed</a:t>
                      </a:r>
                      <a:r>
                        <a:rPr lang="fr-FR"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1,0 % *(</a:t>
                      </a:r>
                      <a:r>
                        <a:rPr lang="fr-FR" sz="1400" dirty="0" err="1"/>
                        <a:t>followed</a:t>
                      </a:r>
                      <a:r>
                        <a:rPr lang="fr-FR" sz="1400" dirty="0"/>
                        <a:t> </a:t>
                      </a:r>
                      <a:r>
                        <a:rPr lang="fr-FR" sz="1400" dirty="0" err="1"/>
                        <a:t>because</a:t>
                      </a:r>
                      <a:r>
                        <a:rPr lang="fr-FR" sz="1400" dirty="0"/>
                        <a:t> </a:t>
                      </a:r>
                      <a:r>
                        <a:rPr lang="fr-FR" sz="1400" dirty="0" err="1"/>
                        <a:t>degradation</a:t>
                      </a:r>
                      <a:r>
                        <a:rPr lang="fr-FR" sz="1400" dirty="0"/>
                        <a:t> </a:t>
                      </a:r>
                      <a:r>
                        <a:rPr lang="fr-FR" sz="1400" dirty="0" err="1"/>
                        <a:t>product</a:t>
                      </a:r>
                      <a:r>
                        <a:rPr lang="fr-FR"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 VICH </a:t>
                      </a:r>
                      <a:r>
                        <a:rPr lang="fr-FR" sz="1400" dirty="0" err="1">
                          <a:solidFill>
                            <a:schemeClr val="tx1"/>
                          </a:solidFill>
                        </a:rPr>
                        <a:t>limits</a:t>
                      </a:r>
                      <a:endParaRPr lang="fr-FR" sz="1400" dirty="0"/>
                    </a:p>
                    <a:p>
                      <a:endParaRPr lang="en-GB" sz="1400" dirty="0"/>
                    </a:p>
                  </a:txBody>
                  <a:tcPr/>
                </a:tc>
                <a:extLst>
                  <a:ext uri="{0D108BD9-81ED-4DB2-BD59-A6C34878D82A}">
                    <a16:rowId xmlns:a16="http://schemas.microsoft.com/office/drawing/2014/main" val="1062667160"/>
                  </a:ext>
                </a:extLst>
              </a:tr>
            </a:tbl>
          </a:graphicData>
        </a:graphic>
      </p:graphicFrame>
    </p:spTree>
    <p:extLst>
      <p:ext uri="{BB962C8B-B14F-4D97-AF65-F5344CB8AC3E}">
        <p14:creationId xmlns:p14="http://schemas.microsoft.com/office/powerpoint/2010/main" val="230443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2B3AB-48A8-4CEA-A7AA-07BEC206992D}"/>
              </a:ext>
            </a:extLst>
          </p:cNvPr>
          <p:cNvSpPr>
            <a:spLocks noGrp="1"/>
          </p:cNvSpPr>
          <p:nvPr>
            <p:ph type="body" sz="quarter" idx="10"/>
          </p:nvPr>
        </p:nvSpPr>
        <p:spPr>
          <a:xfrm>
            <a:off x="404066" y="236571"/>
            <a:ext cx="7000781" cy="433071"/>
          </a:xfrm>
        </p:spPr>
        <p:txBody>
          <a:bodyPr/>
          <a:lstStyle/>
          <a:p>
            <a:r>
              <a:rPr lang="en-GB" dirty="0"/>
              <a:t>Chapter II: General concepts (4/4)</a:t>
            </a:r>
          </a:p>
          <a:p>
            <a:endParaRPr lang="en-GB" dirty="0"/>
          </a:p>
        </p:txBody>
      </p:sp>
      <p:sp>
        <p:nvSpPr>
          <p:cNvPr id="3" name="Text Placeholder 2">
            <a:extLst>
              <a:ext uri="{FF2B5EF4-FFF2-40B4-BE49-F238E27FC236}">
                <a16:creationId xmlns:a16="http://schemas.microsoft.com/office/drawing/2014/main" id="{69ACC2ED-AF3A-4A36-9919-81EF67B8BFBB}"/>
              </a:ext>
            </a:extLst>
          </p:cNvPr>
          <p:cNvSpPr>
            <a:spLocks noGrp="1"/>
          </p:cNvSpPr>
          <p:nvPr>
            <p:ph type="body" sz="quarter" idx="11"/>
          </p:nvPr>
        </p:nvSpPr>
        <p:spPr>
          <a:xfrm>
            <a:off x="346494" y="1005734"/>
            <a:ext cx="8549197" cy="5024761"/>
          </a:xfrm>
        </p:spPr>
        <p:txBody>
          <a:bodyPr/>
          <a:lstStyle/>
          <a:p>
            <a:pPr marL="0" indent="0">
              <a:buNone/>
            </a:pPr>
            <a:endParaRPr lang="en-US" sz="1600" dirty="0"/>
          </a:p>
          <a:p>
            <a:pPr marL="0" indent="0">
              <a:buNone/>
            </a:pPr>
            <a:r>
              <a:rPr lang="en-US" sz="1600" dirty="0"/>
              <a:t>Example to illustrate the general concepts:</a:t>
            </a:r>
          </a:p>
          <a:p>
            <a:endParaRPr lang="en-GB" dirty="0"/>
          </a:p>
        </p:txBody>
      </p:sp>
      <p:graphicFrame>
        <p:nvGraphicFramePr>
          <p:cNvPr id="4" name="Table 3">
            <a:extLst>
              <a:ext uri="{FF2B5EF4-FFF2-40B4-BE49-F238E27FC236}">
                <a16:creationId xmlns:a16="http://schemas.microsoft.com/office/drawing/2014/main" id="{70C6AF52-42B8-4AEF-AC13-EF058BE15878}"/>
              </a:ext>
            </a:extLst>
          </p:cNvPr>
          <p:cNvGraphicFramePr>
            <a:graphicFrameLocks noGrp="1"/>
          </p:cNvGraphicFramePr>
          <p:nvPr>
            <p:extLst>
              <p:ext uri="{D42A27DB-BD31-4B8C-83A1-F6EECF244321}">
                <p14:modId xmlns:p14="http://schemas.microsoft.com/office/powerpoint/2010/main" val="1166440092"/>
              </p:ext>
            </p:extLst>
          </p:nvPr>
        </p:nvGraphicFramePr>
        <p:xfrm>
          <a:off x="217636" y="1899820"/>
          <a:ext cx="8780014" cy="3759262"/>
        </p:xfrm>
        <a:graphic>
          <a:graphicData uri="http://schemas.openxmlformats.org/drawingml/2006/table">
            <a:tbl>
              <a:tblPr firstRow="1" bandRow="1">
                <a:tableStyleId>{5C22544A-7EE6-4342-B048-85BDC9FD1C3A}</a:tableStyleId>
              </a:tblPr>
              <a:tblGrid>
                <a:gridCol w="2032985">
                  <a:extLst>
                    <a:ext uri="{9D8B030D-6E8A-4147-A177-3AD203B41FA5}">
                      <a16:colId xmlns:a16="http://schemas.microsoft.com/office/drawing/2014/main" val="3855906024"/>
                    </a:ext>
                  </a:extLst>
                </a:gridCol>
                <a:gridCol w="2041865">
                  <a:extLst>
                    <a:ext uri="{9D8B030D-6E8A-4147-A177-3AD203B41FA5}">
                      <a16:colId xmlns:a16="http://schemas.microsoft.com/office/drawing/2014/main" val="2346756721"/>
                    </a:ext>
                  </a:extLst>
                </a:gridCol>
                <a:gridCol w="1162974">
                  <a:extLst>
                    <a:ext uri="{9D8B030D-6E8A-4147-A177-3AD203B41FA5}">
                      <a16:colId xmlns:a16="http://schemas.microsoft.com/office/drawing/2014/main" val="1118434104"/>
                    </a:ext>
                  </a:extLst>
                </a:gridCol>
                <a:gridCol w="3542190">
                  <a:extLst>
                    <a:ext uri="{9D8B030D-6E8A-4147-A177-3AD203B41FA5}">
                      <a16:colId xmlns:a16="http://schemas.microsoft.com/office/drawing/2014/main" val="628464299"/>
                    </a:ext>
                  </a:extLst>
                </a:gridCol>
              </a:tblGrid>
              <a:tr h="559294">
                <a:tc>
                  <a:txBody>
                    <a:bodyPr/>
                    <a:lstStyle/>
                    <a:p>
                      <a:r>
                        <a:rPr lang="fr-FR" sz="1400" dirty="0"/>
                        <a:t>List of tests </a:t>
                      </a:r>
                    </a:p>
                  </a:txBody>
                  <a:tcPr/>
                </a:tc>
                <a:tc>
                  <a:txBody>
                    <a:bodyPr/>
                    <a:lstStyle/>
                    <a:p>
                      <a:r>
                        <a:rPr lang="fr-FR" sz="1400" dirty="0"/>
                        <a:t>Reference to </a:t>
                      </a:r>
                      <a:r>
                        <a:rPr lang="fr-FR" sz="1400" dirty="0" err="1"/>
                        <a:t>analytical</a:t>
                      </a:r>
                      <a:r>
                        <a:rPr lang="fr-FR" sz="1400" dirty="0"/>
                        <a:t> </a:t>
                      </a:r>
                      <a:r>
                        <a:rPr lang="fr-FR" sz="1400" dirty="0" err="1"/>
                        <a:t>procedures</a:t>
                      </a:r>
                      <a:r>
                        <a:rPr lang="fr-FR" sz="1400" baseline="0" dirty="0"/>
                        <a:t> </a:t>
                      </a:r>
                      <a:endParaRPr lang="fr-FR" sz="1400" dirty="0"/>
                    </a:p>
                  </a:txBody>
                  <a:tcPr/>
                </a:tc>
                <a:tc>
                  <a:txBody>
                    <a:bodyPr/>
                    <a:lstStyle/>
                    <a:p>
                      <a:r>
                        <a:rPr lang="fr-FR" sz="1400" dirty="0" err="1"/>
                        <a:t>Acceptance</a:t>
                      </a:r>
                      <a:r>
                        <a:rPr lang="fr-FR" sz="1400" baseline="0" dirty="0"/>
                        <a:t> </a:t>
                      </a:r>
                      <a:r>
                        <a:rPr lang="fr-FR" sz="1400" baseline="0" dirty="0" err="1"/>
                        <a:t>criteria</a:t>
                      </a:r>
                      <a:endParaRPr lang="fr-FR" sz="1400" dirty="0"/>
                    </a:p>
                  </a:txBody>
                  <a:tcPr/>
                </a:tc>
                <a:tc>
                  <a:txBody>
                    <a:bodyPr/>
                    <a:lstStyle/>
                    <a:p>
                      <a:pPr algn="ctr"/>
                      <a:r>
                        <a:rPr lang="fr-FR" sz="1400" dirty="0" err="1"/>
                        <a:t>Comments</a:t>
                      </a:r>
                      <a:endParaRPr lang="fr-FR" sz="1400" dirty="0"/>
                    </a:p>
                  </a:txBody>
                  <a:tcPr/>
                </a:tc>
                <a:extLst>
                  <a:ext uri="{0D108BD9-81ED-4DB2-BD59-A6C34878D82A}">
                    <a16:rowId xmlns:a16="http://schemas.microsoft.com/office/drawing/2014/main" val="1788527583"/>
                  </a:ext>
                </a:extLst>
              </a:tr>
              <a:tr h="751696">
                <a:tc>
                  <a:txBody>
                    <a:bodyPr/>
                    <a:lstStyle/>
                    <a:p>
                      <a:r>
                        <a:rPr lang="fr-FR" sz="1400" dirty="0" err="1"/>
                        <a:t>Microbiological</a:t>
                      </a:r>
                      <a:r>
                        <a:rPr lang="fr-FR" sz="1400" dirty="0"/>
                        <a:t> </a:t>
                      </a:r>
                      <a:r>
                        <a:rPr lang="fr-FR" sz="1400" dirty="0" err="1"/>
                        <a:t>quality</a:t>
                      </a:r>
                      <a:r>
                        <a:rPr lang="fr-FR" sz="1400" dirty="0"/>
                        <a:t>*</a:t>
                      </a:r>
                    </a:p>
                  </a:txBody>
                  <a:tcPr/>
                </a:tc>
                <a:tc>
                  <a:txBody>
                    <a:bodyPr/>
                    <a:lstStyle/>
                    <a:p>
                      <a:r>
                        <a:rPr lang="fr-FR" sz="1400" dirty="0"/>
                        <a:t>Ph. </a:t>
                      </a:r>
                      <a:r>
                        <a:rPr lang="fr-FR" sz="1400" dirty="0" err="1"/>
                        <a:t>Eur</a:t>
                      </a:r>
                      <a:r>
                        <a:rPr lang="fr-FR" sz="1400" dirty="0"/>
                        <a:t>. 2.6.12</a:t>
                      </a:r>
                      <a:endParaRPr lang="fr-FR" sz="1400" baseline="0" dirty="0"/>
                    </a:p>
                    <a:p>
                      <a:r>
                        <a:rPr lang="fr-FR" sz="1400" b="1" baseline="0" dirty="0" err="1">
                          <a:solidFill>
                            <a:schemeClr val="accent2">
                              <a:lumMod val="75000"/>
                            </a:schemeClr>
                          </a:solidFill>
                        </a:rPr>
                        <a:t>Harmonised</a:t>
                      </a:r>
                      <a:r>
                        <a:rPr lang="fr-FR" sz="1400" b="1" baseline="0" dirty="0">
                          <a:solidFill>
                            <a:schemeClr val="accent2">
                              <a:lumMod val="75000"/>
                            </a:schemeClr>
                          </a:solidFill>
                        </a:rPr>
                        <a:t> </a:t>
                      </a:r>
                      <a:r>
                        <a:rPr lang="fr-FR" sz="1400" b="1" baseline="0" dirty="0" err="1">
                          <a:solidFill>
                            <a:schemeClr val="accent2">
                              <a:lumMod val="75000"/>
                            </a:schemeClr>
                          </a:solidFill>
                        </a:rPr>
                        <a:t>text</a:t>
                      </a:r>
                      <a:r>
                        <a:rPr lang="fr-FR" sz="1400" b="1" baseline="0" dirty="0">
                          <a:solidFill>
                            <a:schemeClr val="accent2">
                              <a:lumMod val="75000"/>
                            </a:schemeClr>
                          </a:solidFill>
                        </a:rPr>
                        <a:t> </a:t>
                      </a:r>
                      <a:r>
                        <a:rPr lang="fr-FR" sz="1400" b="1" baseline="0" dirty="0" err="1">
                          <a:solidFill>
                            <a:schemeClr val="accent2">
                              <a:lumMod val="75000"/>
                            </a:schemeClr>
                          </a:solidFill>
                        </a:rPr>
                        <a:t>with</a:t>
                      </a:r>
                      <a:endParaRPr lang="fr-FR" sz="1400" b="1" baseline="0" dirty="0">
                        <a:solidFill>
                          <a:schemeClr val="accent2">
                            <a:lumMod val="75000"/>
                          </a:schemeClr>
                        </a:solidFill>
                      </a:endParaRPr>
                    </a:p>
                    <a:p>
                      <a:r>
                        <a:rPr lang="fr-FR" sz="1400" baseline="0" dirty="0"/>
                        <a:t>USP &lt;61&gt;, Japan Ph.</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Ph. </a:t>
                      </a:r>
                      <a:r>
                        <a:rPr lang="fr-FR" sz="1400" dirty="0" err="1"/>
                        <a:t>Eur</a:t>
                      </a:r>
                      <a:r>
                        <a:rPr lang="fr-FR" sz="1400" dirty="0"/>
                        <a:t>. 5.1.4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USP &lt;1111&gt;</a:t>
                      </a:r>
                    </a:p>
                  </a:txBody>
                  <a:tcPr/>
                </a:tc>
                <a:tc>
                  <a:txBody>
                    <a:bodyPr/>
                    <a:lstStyle/>
                    <a:p>
                      <a:r>
                        <a:rPr lang="fr-FR" sz="1400" dirty="0"/>
                        <a:t>* </a:t>
                      </a:r>
                      <a:r>
                        <a:rPr lang="fr-FR" sz="1400" b="1" dirty="0" err="1">
                          <a:solidFill>
                            <a:schemeClr val="accent2">
                              <a:lumMod val="75000"/>
                            </a:schemeClr>
                          </a:solidFill>
                        </a:rPr>
                        <a:t>Periodic</a:t>
                      </a:r>
                      <a:r>
                        <a:rPr lang="fr-FR" sz="1400" b="1" dirty="0">
                          <a:solidFill>
                            <a:schemeClr val="accent2">
                              <a:lumMod val="75000"/>
                            </a:schemeClr>
                          </a:solidFill>
                        </a:rPr>
                        <a:t>-Skip </a:t>
                      </a:r>
                      <a:r>
                        <a:rPr lang="fr-FR" sz="1400" b="1" dirty="0" err="1">
                          <a:solidFill>
                            <a:schemeClr val="accent2">
                              <a:lumMod val="75000"/>
                            </a:schemeClr>
                          </a:solidFill>
                        </a:rPr>
                        <a:t>testing</a:t>
                      </a:r>
                      <a:r>
                        <a:rPr lang="fr-FR" sz="1400" b="1" dirty="0">
                          <a:solidFill>
                            <a:schemeClr val="accent2">
                              <a:lumMod val="75000"/>
                            </a:schemeClr>
                          </a:solidFill>
                        </a:rPr>
                        <a:t>:</a:t>
                      </a:r>
                      <a:r>
                        <a:rPr lang="fr-FR" sz="1400" b="1" baseline="0" dirty="0">
                          <a:solidFill>
                            <a:srgbClr val="7030A0"/>
                          </a:solidFill>
                        </a:rPr>
                        <a:t> </a:t>
                      </a:r>
                      <a:r>
                        <a:rPr lang="fr-FR" sz="1400" dirty="0"/>
                        <a:t>One batch </a:t>
                      </a:r>
                      <a:r>
                        <a:rPr lang="fr-FR" sz="1400" dirty="0" err="1"/>
                        <a:t>every</a:t>
                      </a:r>
                      <a:r>
                        <a:rPr lang="fr-FR" sz="1400" dirty="0"/>
                        <a:t> 10 </a:t>
                      </a:r>
                      <a:r>
                        <a:rPr lang="fr-FR" sz="1400" dirty="0" err="1"/>
                        <a:t>batches</a:t>
                      </a:r>
                      <a:r>
                        <a:rPr lang="fr-FR" sz="1400" dirty="0"/>
                        <a:t> </a:t>
                      </a:r>
                      <a:r>
                        <a:rPr lang="fr-FR" sz="1400" dirty="0" err="1"/>
                        <a:t>based</a:t>
                      </a:r>
                      <a:r>
                        <a:rPr lang="fr-FR" sz="1400" dirty="0"/>
                        <a:t> on </a:t>
                      </a:r>
                      <a:r>
                        <a:rPr lang="fr-FR" sz="1400" dirty="0" err="1"/>
                        <a:t>development</a:t>
                      </a:r>
                      <a:r>
                        <a:rPr lang="fr-FR" sz="1400" baseline="0" dirty="0"/>
                        <a:t> </a:t>
                      </a:r>
                      <a:r>
                        <a:rPr lang="fr-FR" sz="1400" baseline="0" dirty="0" err="1"/>
                        <a:t>results</a:t>
                      </a:r>
                      <a:r>
                        <a:rPr lang="fr-FR" sz="1400" baseline="0" dirty="0"/>
                        <a:t> and </a:t>
                      </a:r>
                      <a:r>
                        <a:rPr lang="fr-FR" sz="1400" baseline="0" dirty="0" err="1"/>
                        <a:t>because</a:t>
                      </a:r>
                      <a:r>
                        <a:rPr lang="fr-FR" sz="1400" baseline="0" dirty="0"/>
                        <a:t> the dosage </a:t>
                      </a:r>
                      <a:r>
                        <a:rPr lang="fr-FR" sz="1400" baseline="0" dirty="0" err="1"/>
                        <a:t>form</a:t>
                      </a:r>
                      <a:r>
                        <a:rPr lang="fr-FR" sz="1400" baseline="0" dirty="0"/>
                        <a:t> </a:t>
                      </a:r>
                      <a:r>
                        <a:rPr lang="fr-FR" sz="1400" baseline="0" dirty="0" err="1"/>
                        <a:t>is</a:t>
                      </a:r>
                      <a:r>
                        <a:rPr lang="fr-FR" sz="1400" baseline="0" dirty="0"/>
                        <a:t> </a:t>
                      </a:r>
                      <a:r>
                        <a:rPr lang="fr-FR" sz="1400" baseline="0" dirty="0" err="1"/>
                        <a:t>tablets</a:t>
                      </a:r>
                      <a:r>
                        <a:rPr lang="fr-FR" sz="1400" baseline="0" dirty="0"/>
                        <a:t>.</a:t>
                      </a:r>
                      <a:endParaRPr lang="fr-FR" sz="1400" dirty="0"/>
                    </a:p>
                  </a:txBody>
                  <a:tcPr/>
                </a:tc>
                <a:extLst>
                  <a:ext uri="{0D108BD9-81ED-4DB2-BD59-A6C34878D82A}">
                    <a16:rowId xmlns:a16="http://schemas.microsoft.com/office/drawing/2014/main" val="2631545562"/>
                  </a:ext>
                </a:extLst>
              </a:tr>
              <a:tr h="751696">
                <a:tc>
                  <a:txBody>
                    <a:bodyPr/>
                    <a:lstStyle/>
                    <a:p>
                      <a:r>
                        <a:rPr lang="fr-FR" sz="1400" dirty="0" err="1"/>
                        <a:t>Related</a:t>
                      </a:r>
                      <a:r>
                        <a:rPr lang="fr-FR" sz="1400" dirty="0"/>
                        <a:t> substances</a:t>
                      </a:r>
                    </a:p>
                    <a:p>
                      <a:r>
                        <a:rPr lang="fr-FR" sz="1400" dirty="0"/>
                        <a:t>-</a:t>
                      </a:r>
                      <a:r>
                        <a:rPr lang="fr-FR" sz="1400" baseline="0" dirty="0"/>
                        <a:t> </a:t>
                      </a:r>
                      <a:r>
                        <a:rPr lang="fr-FR" sz="1400" baseline="0" dirty="0" err="1"/>
                        <a:t>Specified</a:t>
                      </a:r>
                      <a:r>
                        <a:rPr lang="fr-FR" sz="1400" baseline="0" dirty="0"/>
                        <a:t> </a:t>
                      </a:r>
                      <a:r>
                        <a:rPr lang="fr-FR" sz="1400" baseline="0" dirty="0" err="1"/>
                        <a:t>known</a:t>
                      </a:r>
                      <a:r>
                        <a:rPr lang="fr-FR" sz="1400" baseline="0" dirty="0"/>
                        <a:t> </a:t>
                      </a:r>
                      <a:r>
                        <a:rPr lang="fr-FR" sz="1400" baseline="0" dirty="0" err="1"/>
                        <a:t>impurity</a:t>
                      </a:r>
                      <a:endParaRPr lang="fr-FR" sz="1400" dirty="0"/>
                    </a:p>
                  </a:txBody>
                  <a:tcPr/>
                </a:tc>
                <a:tc>
                  <a:txBody>
                    <a:bodyPr/>
                    <a:lstStyle/>
                    <a:p>
                      <a:r>
                        <a:rPr lang="fr-FR" sz="1400" dirty="0"/>
                        <a:t>HPLC </a:t>
                      </a:r>
                      <a:r>
                        <a:rPr lang="fr-FR" sz="1400" dirty="0" err="1"/>
                        <a:t>method</a:t>
                      </a:r>
                      <a:endParaRPr lang="fr-FR" sz="1400" dirty="0"/>
                    </a:p>
                    <a:p>
                      <a:r>
                        <a:rPr lang="fr-FR" sz="1400" dirty="0"/>
                        <a:t> in-house</a:t>
                      </a:r>
                      <a:r>
                        <a:rPr lang="fr-FR" sz="1400" baseline="0" dirty="0"/>
                        <a:t> </a:t>
                      </a:r>
                      <a:r>
                        <a:rPr lang="fr-FR" sz="1400" baseline="0" dirty="0" err="1"/>
                        <a:t>xxxx</a:t>
                      </a:r>
                      <a:endParaRPr lang="fr-FR" sz="1400" dirty="0"/>
                    </a:p>
                  </a:txBody>
                  <a:tcPr/>
                </a:tc>
                <a:tc>
                  <a:txBody>
                    <a:bodyPr/>
                    <a:lstStyle/>
                    <a:p>
                      <a:r>
                        <a:rPr lang="fr-FR" sz="1400" dirty="0"/>
                        <a:t>R</a:t>
                      </a:r>
                      <a:r>
                        <a:rPr lang="fr-FR" sz="1400" baseline="0" dirty="0"/>
                        <a:t> : 1.2 %</a:t>
                      </a:r>
                    </a:p>
                    <a:p>
                      <a:r>
                        <a:rPr lang="fr-FR" sz="1400" baseline="0" dirty="0" err="1"/>
                        <a:t>EoSL</a:t>
                      </a:r>
                      <a:r>
                        <a:rPr lang="fr-FR" sz="1400" baseline="0" dirty="0"/>
                        <a:t>: 1.8 %</a:t>
                      </a:r>
                      <a:endParaRPr lang="fr-FR" sz="1400" dirty="0"/>
                    </a:p>
                  </a:txBody>
                  <a:tcPr/>
                </a:tc>
                <a:tc>
                  <a:txBody>
                    <a:bodyPr/>
                    <a:lstStyle/>
                    <a:p>
                      <a:r>
                        <a:rPr lang="fr-FR" sz="1400" b="0" dirty="0" err="1">
                          <a:solidFill>
                            <a:schemeClr val="accent2">
                              <a:lumMod val="75000"/>
                            </a:schemeClr>
                          </a:solidFill>
                        </a:rPr>
                        <a:t>Different</a:t>
                      </a:r>
                      <a:r>
                        <a:rPr lang="fr-FR" sz="1400" b="0" dirty="0">
                          <a:solidFill>
                            <a:schemeClr val="accent2">
                              <a:lumMod val="75000"/>
                            </a:schemeClr>
                          </a:solidFill>
                        </a:rPr>
                        <a:t> </a:t>
                      </a:r>
                      <a:r>
                        <a:rPr lang="fr-FR" sz="1400" b="0" dirty="0" err="1">
                          <a:solidFill>
                            <a:schemeClr val="accent2">
                              <a:lumMod val="75000"/>
                            </a:schemeClr>
                          </a:solidFill>
                        </a:rPr>
                        <a:t>limits</a:t>
                      </a:r>
                      <a:r>
                        <a:rPr lang="fr-FR" sz="1400" b="0" dirty="0">
                          <a:solidFill>
                            <a:schemeClr val="accent2">
                              <a:lumMod val="75000"/>
                            </a:schemeClr>
                          </a:solidFill>
                        </a:rPr>
                        <a:t> </a:t>
                      </a:r>
                      <a:r>
                        <a:rPr lang="fr-FR" sz="1400" b="1" dirty="0">
                          <a:solidFill>
                            <a:schemeClr val="accent2">
                              <a:lumMod val="75000"/>
                            </a:schemeClr>
                          </a:solidFill>
                        </a:rPr>
                        <a:t>Release vs end of SL:</a:t>
                      </a:r>
                      <a:r>
                        <a:rPr lang="fr-FR" sz="1400" b="0" baseline="0" dirty="0">
                          <a:solidFill>
                            <a:schemeClr val="accent2">
                              <a:lumMod val="75000"/>
                            </a:schemeClr>
                          </a:solidFill>
                        </a:rPr>
                        <a:t> </a:t>
                      </a:r>
                      <a:r>
                        <a:rPr lang="en-GB" sz="1400" b="0" baseline="0" dirty="0">
                          <a:solidFill>
                            <a:schemeClr val="accent2">
                              <a:lumMod val="75000"/>
                            </a:schemeClr>
                          </a:solidFill>
                        </a:rPr>
                        <a:t>limit above qualification threshold based on toxicological qualification report (up to 2 %)</a:t>
                      </a:r>
                      <a:r>
                        <a:rPr lang="fr-FR" sz="1400" b="0" baseline="0" dirty="0">
                          <a:solidFill>
                            <a:schemeClr val="accent2">
                              <a:lumMod val="75000"/>
                            </a:schemeClr>
                          </a:solidFill>
                        </a:rPr>
                        <a:t>.</a:t>
                      </a:r>
                      <a:endParaRPr lang="fr-FR" sz="1400" b="0" dirty="0">
                        <a:solidFill>
                          <a:schemeClr val="accent2">
                            <a:lumMod val="75000"/>
                          </a:schemeClr>
                        </a:solidFill>
                      </a:endParaRPr>
                    </a:p>
                  </a:txBody>
                  <a:tcPr/>
                </a:tc>
                <a:extLst>
                  <a:ext uri="{0D108BD9-81ED-4DB2-BD59-A6C34878D82A}">
                    <a16:rowId xmlns:a16="http://schemas.microsoft.com/office/drawing/2014/main" val="2213409572"/>
                  </a:ext>
                </a:extLst>
              </a:tr>
              <a:tr h="751696">
                <a:tc>
                  <a:txBody>
                    <a:bodyPr/>
                    <a:lstStyle/>
                    <a:p>
                      <a:r>
                        <a:rPr lang="fr-FR" sz="1400" dirty="0" err="1"/>
                        <a:t>Hardness</a:t>
                      </a:r>
                      <a:r>
                        <a:rPr lang="fr-FR" sz="1400" dirty="0"/>
                        <a:t> (IPC </a:t>
                      </a:r>
                      <a:r>
                        <a:rPr lang="fr-FR" sz="1400" dirty="0" err="1"/>
                        <a:t>results</a:t>
                      </a:r>
                      <a:r>
                        <a:rPr lang="fr-FR" sz="1400" dirty="0"/>
                        <a:t>)</a:t>
                      </a:r>
                    </a:p>
                    <a:p>
                      <a:r>
                        <a:rPr lang="fr-FR" sz="1400" dirty="0" err="1"/>
                        <a:t>Resistance</a:t>
                      </a:r>
                      <a:r>
                        <a:rPr lang="fr-FR" sz="1400" dirty="0"/>
                        <a:t> to</a:t>
                      </a:r>
                      <a:r>
                        <a:rPr lang="fr-FR" sz="1400" baseline="0" dirty="0"/>
                        <a:t> </a:t>
                      </a:r>
                      <a:r>
                        <a:rPr lang="fr-FR" sz="1400" baseline="0" dirty="0" err="1"/>
                        <a:t>crushing</a:t>
                      </a:r>
                      <a:r>
                        <a:rPr lang="fr-FR" sz="1400" dirty="0"/>
                        <a:t> </a:t>
                      </a:r>
                    </a:p>
                  </a:txBody>
                  <a:tcPr/>
                </a:tc>
                <a:tc>
                  <a:txBody>
                    <a:bodyPr/>
                    <a:lstStyle/>
                    <a:p>
                      <a:r>
                        <a:rPr lang="fr-FR" sz="1400" dirty="0"/>
                        <a:t>Ph. </a:t>
                      </a:r>
                      <a:r>
                        <a:rPr lang="fr-FR" sz="1400" dirty="0" err="1"/>
                        <a:t>Eur</a:t>
                      </a:r>
                      <a:r>
                        <a:rPr lang="fr-FR" sz="1400" dirty="0"/>
                        <a:t>. 2.9.8</a:t>
                      </a:r>
                    </a:p>
                  </a:txBody>
                  <a:tcPr/>
                </a:tc>
                <a:tc>
                  <a:txBody>
                    <a:bodyPr/>
                    <a:lstStyle/>
                    <a:p>
                      <a:r>
                        <a:rPr lang="fr-FR" sz="1400" dirty="0"/>
                        <a:t>50 N to 90 N</a:t>
                      </a:r>
                    </a:p>
                  </a:txBody>
                  <a:tcPr/>
                </a:tc>
                <a:tc>
                  <a:txBody>
                    <a:bodyPr/>
                    <a:lstStyle/>
                    <a:p>
                      <a:r>
                        <a:rPr lang="fr-FR" sz="1400" b="1" dirty="0">
                          <a:solidFill>
                            <a:schemeClr val="accent2">
                              <a:lumMod val="75000"/>
                            </a:schemeClr>
                          </a:solidFill>
                        </a:rPr>
                        <a:t>In process control </a:t>
                      </a:r>
                      <a:r>
                        <a:rPr lang="fr-FR" sz="1400" b="1" dirty="0" err="1">
                          <a:solidFill>
                            <a:schemeClr val="accent2">
                              <a:lumMod val="75000"/>
                            </a:schemeClr>
                          </a:solidFill>
                        </a:rPr>
                        <a:t>result</a:t>
                      </a:r>
                      <a:r>
                        <a:rPr lang="fr-FR" sz="1400" b="1" dirty="0">
                          <a:solidFill>
                            <a:srgbClr val="7030A0"/>
                          </a:solidFill>
                        </a:rPr>
                        <a:t> </a:t>
                      </a:r>
                      <a:r>
                        <a:rPr lang="fr-FR" sz="1400" b="0" dirty="0" err="1">
                          <a:solidFill>
                            <a:schemeClr val="accent2">
                              <a:lumMod val="75000"/>
                            </a:schemeClr>
                          </a:solidFill>
                        </a:rPr>
                        <a:t>reported</a:t>
                      </a:r>
                      <a:r>
                        <a:rPr lang="fr-FR" sz="1400" b="0" dirty="0">
                          <a:solidFill>
                            <a:schemeClr val="accent2">
                              <a:lumMod val="75000"/>
                            </a:schemeClr>
                          </a:solidFill>
                        </a:rPr>
                        <a:t> in the </a:t>
                      </a:r>
                      <a:r>
                        <a:rPr lang="fr-FR" sz="1400" b="0" dirty="0" err="1">
                          <a:solidFill>
                            <a:schemeClr val="accent2">
                              <a:lumMod val="75000"/>
                            </a:schemeClr>
                          </a:solidFill>
                        </a:rPr>
                        <a:t>specifications</a:t>
                      </a:r>
                      <a:r>
                        <a:rPr lang="fr-FR" sz="1400" b="0" dirty="0">
                          <a:solidFill>
                            <a:schemeClr val="accent2">
                              <a:lumMod val="75000"/>
                            </a:schemeClr>
                          </a:solidFill>
                        </a:rPr>
                        <a:t>. Limits</a:t>
                      </a:r>
                      <a:r>
                        <a:rPr lang="fr-FR" sz="1400" b="0" baseline="0" dirty="0">
                          <a:solidFill>
                            <a:schemeClr val="accent2">
                              <a:lumMod val="75000"/>
                            </a:schemeClr>
                          </a:solidFill>
                        </a:rPr>
                        <a:t> </a:t>
                      </a:r>
                      <a:r>
                        <a:rPr lang="fr-FR" sz="1400" b="0" baseline="0" dirty="0" err="1">
                          <a:solidFill>
                            <a:schemeClr val="accent2">
                              <a:lumMod val="75000"/>
                            </a:schemeClr>
                          </a:solidFill>
                        </a:rPr>
                        <a:t>determined</a:t>
                      </a:r>
                      <a:r>
                        <a:rPr lang="fr-FR" sz="1400" b="0" baseline="0" dirty="0">
                          <a:solidFill>
                            <a:schemeClr val="accent2">
                              <a:lumMod val="75000"/>
                            </a:schemeClr>
                          </a:solidFill>
                        </a:rPr>
                        <a:t> </a:t>
                      </a:r>
                      <a:r>
                        <a:rPr lang="fr-FR" sz="1400" b="0" baseline="0" dirty="0" err="1">
                          <a:solidFill>
                            <a:schemeClr val="accent2">
                              <a:lumMod val="75000"/>
                            </a:schemeClr>
                          </a:solidFill>
                        </a:rPr>
                        <a:t>based</a:t>
                      </a:r>
                      <a:r>
                        <a:rPr lang="fr-FR" sz="1400" b="0" baseline="0" dirty="0">
                          <a:solidFill>
                            <a:schemeClr val="accent2">
                              <a:lumMod val="75000"/>
                            </a:schemeClr>
                          </a:solidFill>
                        </a:rPr>
                        <a:t> on</a:t>
                      </a:r>
                      <a:r>
                        <a:rPr lang="fr-FR" sz="1400" b="1" baseline="0" dirty="0">
                          <a:solidFill>
                            <a:schemeClr val="accent2">
                              <a:lumMod val="75000"/>
                            </a:schemeClr>
                          </a:solidFill>
                        </a:rPr>
                        <a:t> </a:t>
                      </a:r>
                      <a:r>
                        <a:rPr lang="fr-FR" sz="1400" b="1" baseline="0" dirty="0" err="1">
                          <a:solidFill>
                            <a:schemeClr val="accent2">
                              <a:lumMod val="75000"/>
                            </a:schemeClr>
                          </a:solidFill>
                        </a:rPr>
                        <a:t>development</a:t>
                      </a:r>
                      <a:r>
                        <a:rPr lang="fr-FR" sz="1400" b="1" baseline="0" dirty="0">
                          <a:solidFill>
                            <a:schemeClr val="accent2">
                              <a:lumMod val="75000"/>
                            </a:schemeClr>
                          </a:solidFill>
                        </a:rPr>
                        <a:t> </a:t>
                      </a:r>
                      <a:r>
                        <a:rPr lang="fr-FR" sz="1400" b="1" baseline="0" dirty="0" err="1">
                          <a:solidFill>
                            <a:schemeClr val="accent2">
                              <a:lumMod val="75000"/>
                            </a:schemeClr>
                          </a:solidFill>
                        </a:rPr>
                        <a:t>considerations</a:t>
                      </a:r>
                      <a:r>
                        <a:rPr lang="fr-FR" sz="1400" b="1" baseline="0" dirty="0">
                          <a:solidFill>
                            <a:schemeClr val="accent2">
                              <a:lumMod val="75000"/>
                            </a:schemeClr>
                          </a:solidFill>
                        </a:rPr>
                        <a:t>.</a:t>
                      </a:r>
                      <a:endParaRPr lang="fr-FR" sz="1400" b="1" dirty="0">
                        <a:solidFill>
                          <a:schemeClr val="accent2">
                            <a:lumMod val="75000"/>
                          </a:schemeClr>
                        </a:solidFill>
                      </a:endParaRPr>
                    </a:p>
                  </a:txBody>
                  <a:tcPr/>
                </a:tc>
                <a:extLst>
                  <a:ext uri="{0D108BD9-81ED-4DB2-BD59-A6C34878D82A}">
                    <a16:rowId xmlns:a16="http://schemas.microsoft.com/office/drawing/2014/main" val="1213781835"/>
                  </a:ext>
                </a:extLst>
              </a:tr>
              <a:tr h="751696">
                <a:tc>
                  <a:txBody>
                    <a:bodyPr/>
                    <a:lstStyle/>
                    <a:p>
                      <a:r>
                        <a:rPr lang="fr-FR" sz="1400" dirty="0" err="1"/>
                        <a:t>Example</a:t>
                      </a:r>
                      <a:r>
                        <a:rPr lang="fr-FR" sz="1400" baseline="0" dirty="0"/>
                        <a:t> for a </a:t>
                      </a:r>
                      <a:r>
                        <a:rPr lang="fr-FR" sz="1400" baseline="0" dirty="0" err="1"/>
                        <a:t>drug</a:t>
                      </a:r>
                      <a:r>
                        <a:rPr lang="fr-FR" sz="1400" baseline="0" dirty="0"/>
                        <a:t> substance</a:t>
                      </a:r>
                      <a:endParaRPr lang="fr-FR" sz="1400" dirty="0"/>
                    </a:p>
                  </a:txBody>
                  <a:tcPr/>
                </a:tc>
                <a:tc>
                  <a:txBody>
                    <a:bodyPr/>
                    <a:lstStyle/>
                    <a:p>
                      <a:r>
                        <a:rPr lang="fr-FR" sz="1400" dirty="0"/>
                        <a:t>Ph. </a:t>
                      </a:r>
                      <a:r>
                        <a:rPr lang="fr-FR" sz="1400" dirty="0" err="1"/>
                        <a:t>Eur</a:t>
                      </a:r>
                      <a:r>
                        <a:rPr lang="fr-FR" sz="1400" dirty="0"/>
                        <a:t>. </a:t>
                      </a:r>
                      <a:r>
                        <a:rPr lang="fr-FR" sz="1400" dirty="0" err="1"/>
                        <a:t>Monograph</a:t>
                      </a:r>
                      <a:r>
                        <a:rPr lang="fr-FR" sz="1400" dirty="0"/>
                        <a:t>: </a:t>
                      </a:r>
                      <a:r>
                        <a:rPr lang="fr-FR" sz="1400" baseline="0" dirty="0" err="1"/>
                        <a:t>thin</a:t>
                      </a:r>
                      <a:r>
                        <a:rPr lang="fr-FR" sz="1400" baseline="0" dirty="0"/>
                        <a:t> layer </a:t>
                      </a:r>
                      <a:r>
                        <a:rPr lang="fr-FR" sz="1400" baseline="0" dirty="0" err="1"/>
                        <a:t>chromatography</a:t>
                      </a:r>
                      <a:r>
                        <a:rPr lang="fr-FR" sz="1400" baseline="0" dirty="0"/>
                        <a:t>.</a:t>
                      </a:r>
                    </a:p>
                    <a:p>
                      <a:r>
                        <a:rPr lang="fr-FR" sz="1400" baseline="0" dirty="0"/>
                        <a:t>HPLC </a:t>
                      </a:r>
                      <a:r>
                        <a:rPr lang="fr-FR" sz="1400" baseline="0" dirty="0" err="1"/>
                        <a:t>proposed</a:t>
                      </a:r>
                      <a:r>
                        <a:rPr lang="fr-FR" sz="1400" baseline="0" dirty="0"/>
                        <a:t>  by the </a:t>
                      </a:r>
                      <a:r>
                        <a:rPr lang="fr-FR" sz="1400" baseline="0" dirty="0" err="1"/>
                        <a:t>applicant</a:t>
                      </a:r>
                      <a:r>
                        <a:rPr lang="fr-FR" sz="1400" baseline="0" dirty="0"/>
                        <a:t>.</a:t>
                      </a:r>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Imp. x ≤ 0,5 %</a:t>
                      </a:r>
                    </a:p>
                  </a:txBody>
                  <a:tcPr/>
                </a:tc>
                <a:tc>
                  <a:txBody>
                    <a:bodyPr/>
                    <a:lstStyle/>
                    <a:p>
                      <a:r>
                        <a:rPr lang="fr-FR" sz="1400" b="1" dirty="0">
                          <a:solidFill>
                            <a:schemeClr val="accent2">
                              <a:lumMod val="75000"/>
                            </a:schemeClr>
                          </a:solidFill>
                        </a:rPr>
                        <a:t>Alternative </a:t>
                      </a:r>
                      <a:r>
                        <a:rPr lang="fr-FR" sz="1400" b="1" dirty="0" err="1">
                          <a:solidFill>
                            <a:schemeClr val="accent2">
                              <a:lumMod val="75000"/>
                            </a:schemeClr>
                          </a:solidFill>
                        </a:rPr>
                        <a:t>procedure</a:t>
                      </a:r>
                      <a:r>
                        <a:rPr lang="fr-FR" sz="1400" b="1" dirty="0">
                          <a:solidFill>
                            <a:schemeClr val="accent2">
                              <a:lumMod val="75000"/>
                            </a:schemeClr>
                          </a:solidFill>
                        </a:rPr>
                        <a:t>,</a:t>
                      </a:r>
                      <a:r>
                        <a:rPr lang="fr-FR" sz="1400" b="1" baseline="0" dirty="0">
                          <a:solidFill>
                            <a:schemeClr val="accent2">
                              <a:lumMod val="75000"/>
                            </a:schemeClr>
                          </a:solidFill>
                        </a:rPr>
                        <a:t> and </a:t>
                      </a:r>
                      <a:r>
                        <a:rPr lang="fr-FR" sz="1400" b="1" baseline="0" dirty="0" err="1">
                          <a:solidFill>
                            <a:schemeClr val="accent2">
                              <a:lumMod val="75000"/>
                            </a:schemeClr>
                          </a:solidFill>
                        </a:rPr>
                        <a:t>evolving</a:t>
                      </a:r>
                      <a:r>
                        <a:rPr lang="fr-FR" sz="1400" b="1" baseline="0" dirty="0">
                          <a:solidFill>
                            <a:schemeClr val="accent2">
                              <a:lumMod val="75000"/>
                            </a:schemeClr>
                          </a:solidFill>
                        </a:rPr>
                        <a:t> technologies. Conditions: HPLC </a:t>
                      </a:r>
                      <a:r>
                        <a:rPr lang="fr-FR" sz="1400" b="1" baseline="0" dirty="0" err="1">
                          <a:solidFill>
                            <a:schemeClr val="accent2">
                              <a:lumMod val="75000"/>
                            </a:schemeClr>
                          </a:solidFill>
                        </a:rPr>
                        <a:t>better</a:t>
                      </a:r>
                      <a:r>
                        <a:rPr lang="fr-FR" sz="1400" b="1" baseline="0" dirty="0">
                          <a:solidFill>
                            <a:schemeClr val="accent2">
                              <a:lumMod val="75000"/>
                            </a:schemeClr>
                          </a:solidFill>
                        </a:rPr>
                        <a:t> and </a:t>
                      </a:r>
                      <a:r>
                        <a:rPr lang="fr-FR" sz="1400" b="1" baseline="0" dirty="0" err="1">
                          <a:solidFill>
                            <a:schemeClr val="accent2">
                              <a:lumMod val="75000"/>
                            </a:schemeClr>
                          </a:solidFill>
                        </a:rPr>
                        <a:t>validated</a:t>
                      </a:r>
                      <a:r>
                        <a:rPr lang="fr-FR" sz="1400" b="1" baseline="0" dirty="0">
                          <a:solidFill>
                            <a:schemeClr val="accent2">
                              <a:lumMod val="75000"/>
                            </a:schemeClr>
                          </a:solidFill>
                        </a:rPr>
                        <a:t>.</a:t>
                      </a:r>
                      <a:endParaRPr lang="fr-FR" sz="1400" b="1" dirty="0">
                        <a:solidFill>
                          <a:schemeClr val="accent2">
                            <a:lumMod val="75000"/>
                          </a:schemeClr>
                        </a:solidFill>
                      </a:endParaRPr>
                    </a:p>
                  </a:txBody>
                  <a:tcPr/>
                </a:tc>
                <a:extLst>
                  <a:ext uri="{0D108BD9-81ED-4DB2-BD59-A6C34878D82A}">
                    <a16:rowId xmlns:a16="http://schemas.microsoft.com/office/drawing/2014/main" val="2013246433"/>
                  </a:ext>
                </a:extLst>
              </a:tr>
            </a:tbl>
          </a:graphicData>
        </a:graphic>
      </p:graphicFrame>
    </p:spTree>
    <p:extLst>
      <p:ext uri="{BB962C8B-B14F-4D97-AF65-F5344CB8AC3E}">
        <p14:creationId xmlns:p14="http://schemas.microsoft.com/office/powerpoint/2010/main" val="62741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284085" y="1171852"/>
            <a:ext cx="8771137" cy="4474346"/>
          </a:xfrm>
        </p:spPr>
        <p:txBody>
          <a:bodyPr/>
          <a:lstStyle/>
          <a:p>
            <a:pPr marL="0" indent="0">
              <a:lnSpc>
                <a:spcPct val="100000"/>
              </a:lnSpc>
              <a:spcBef>
                <a:spcPts val="0"/>
              </a:spcBef>
              <a:buNone/>
            </a:pPr>
            <a:endParaRPr lang="en-GB" sz="1400" dirty="0"/>
          </a:p>
          <a:p>
            <a:pPr>
              <a:lnSpc>
                <a:spcPct val="100000"/>
              </a:lnSpc>
              <a:spcBef>
                <a:spcPts val="0"/>
              </a:spcBef>
            </a:pPr>
            <a:r>
              <a:rPr lang="fr-FR" sz="1600" dirty="0">
                <a:solidFill>
                  <a:schemeClr val="accent2">
                    <a:lumMod val="75000"/>
                  </a:schemeClr>
                </a:solidFill>
              </a:rPr>
              <a:t>Universal tests / </a:t>
            </a:r>
            <a:r>
              <a:rPr lang="fr-FR" sz="1600" dirty="0" err="1">
                <a:solidFill>
                  <a:schemeClr val="accent2">
                    <a:lumMod val="75000"/>
                  </a:schemeClr>
                </a:solidFill>
              </a:rPr>
              <a:t>criteria</a:t>
            </a:r>
            <a:endParaRPr lang="fr-FR" sz="1600" dirty="0">
              <a:solidFill>
                <a:schemeClr val="accent2">
                  <a:lumMod val="75000"/>
                </a:schemeClr>
              </a:solidFill>
            </a:endParaRPr>
          </a:p>
          <a:p>
            <a:pPr marL="0" indent="0">
              <a:lnSpc>
                <a:spcPct val="100000"/>
              </a:lnSpc>
              <a:spcBef>
                <a:spcPts val="0"/>
              </a:spcBef>
              <a:buNone/>
            </a:pPr>
            <a:r>
              <a:rPr lang="en-GB" sz="1400" dirty="0"/>
              <a:t>       Some tests and acceptance criteria are considered generally applicable to all new drug substances </a:t>
            </a:r>
          </a:p>
          <a:p>
            <a:pPr marL="0" indent="0">
              <a:lnSpc>
                <a:spcPct val="100000"/>
              </a:lnSpc>
              <a:spcBef>
                <a:spcPts val="0"/>
              </a:spcBef>
              <a:buNone/>
            </a:pPr>
            <a:r>
              <a:rPr lang="en-GB" sz="1400" dirty="0"/>
              <a:t>       and finished products.</a:t>
            </a:r>
          </a:p>
          <a:p>
            <a:pPr marL="0" indent="0">
              <a:lnSpc>
                <a:spcPct val="100000"/>
              </a:lnSpc>
              <a:spcBef>
                <a:spcPts val="0"/>
              </a:spcBef>
              <a:buNone/>
            </a:pPr>
            <a:endParaRPr lang="en-GB" sz="1400" dirty="0"/>
          </a:p>
          <a:p>
            <a:pPr marL="0" indent="0">
              <a:lnSpc>
                <a:spcPct val="100000"/>
              </a:lnSpc>
              <a:spcBef>
                <a:spcPts val="0"/>
              </a:spcBef>
              <a:buNone/>
            </a:pPr>
            <a:r>
              <a:rPr lang="en-GB" sz="1400" dirty="0"/>
              <a:t>       </a:t>
            </a:r>
            <a:r>
              <a:rPr lang="en-GB" sz="1400" b="1" dirty="0"/>
              <a:t>Note:</a:t>
            </a:r>
            <a:r>
              <a:rPr lang="en-GB" sz="1400" dirty="0"/>
              <a:t> </a:t>
            </a:r>
            <a:r>
              <a:rPr lang="en-GB" sz="1400" b="1" dirty="0"/>
              <a:t>do not forget to consider the mandatory Regional Pharmacopoeia</a:t>
            </a:r>
          </a:p>
          <a:p>
            <a:pPr marL="0" indent="0">
              <a:lnSpc>
                <a:spcPct val="100000"/>
              </a:lnSpc>
              <a:spcBef>
                <a:spcPts val="0"/>
              </a:spcBef>
              <a:buNone/>
            </a:pPr>
            <a:r>
              <a:rPr lang="en-GB" sz="1400" dirty="0"/>
              <a:t>       </a:t>
            </a:r>
            <a:r>
              <a:rPr lang="en-GB" sz="1400" i="1" dirty="0"/>
              <a:t>E.g. Ph. Eur: Substances for pharmaceutical use (2034), Ph Eur: for pharmaceutical forms (e.g. tablets)</a:t>
            </a:r>
          </a:p>
          <a:p>
            <a:pPr marL="0" indent="0">
              <a:lnSpc>
                <a:spcPct val="100000"/>
              </a:lnSpc>
              <a:spcBef>
                <a:spcPts val="0"/>
              </a:spcBef>
              <a:buNone/>
            </a:pPr>
            <a:r>
              <a:rPr lang="en-GB" sz="1400" i="1" dirty="0"/>
              <a:t>       VICH Guidelines to consider: “validation of analytical procedures: definition and terminology” and </a:t>
            </a:r>
          </a:p>
          <a:p>
            <a:pPr marL="0" indent="0">
              <a:lnSpc>
                <a:spcPct val="100000"/>
              </a:lnSpc>
              <a:spcBef>
                <a:spcPts val="0"/>
              </a:spcBef>
              <a:buNone/>
            </a:pPr>
            <a:r>
              <a:rPr lang="en-GB" sz="1400" i="1" dirty="0"/>
              <a:t>       “validation of analytical procedures: methodology”.	</a:t>
            </a:r>
          </a:p>
          <a:p>
            <a:pPr marL="0" indent="0">
              <a:lnSpc>
                <a:spcPct val="100000"/>
              </a:lnSpc>
              <a:spcBef>
                <a:spcPts val="0"/>
              </a:spcBef>
              <a:buNone/>
            </a:pPr>
            <a:endParaRPr lang="en-GB" sz="1600" dirty="0"/>
          </a:p>
          <a:p>
            <a:pPr>
              <a:lnSpc>
                <a:spcPct val="100000"/>
              </a:lnSpc>
              <a:spcBef>
                <a:spcPts val="0"/>
              </a:spcBef>
            </a:pPr>
            <a:r>
              <a:rPr lang="fr-FR" sz="1600" dirty="0" err="1">
                <a:solidFill>
                  <a:schemeClr val="accent2">
                    <a:lumMod val="75000"/>
                  </a:schemeClr>
                </a:solidFill>
              </a:rPr>
              <a:t>Specific</a:t>
            </a:r>
            <a:r>
              <a:rPr lang="fr-FR" sz="1600" dirty="0">
                <a:solidFill>
                  <a:schemeClr val="accent2">
                    <a:lumMod val="75000"/>
                  </a:schemeClr>
                </a:solidFill>
              </a:rPr>
              <a:t> tests / </a:t>
            </a:r>
            <a:r>
              <a:rPr lang="fr-FR" sz="1600" dirty="0" err="1">
                <a:solidFill>
                  <a:schemeClr val="accent2">
                    <a:lumMod val="75000"/>
                  </a:schemeClr>
                </a:solidFill>
              </a:rPr>
              <a:t>criteria</a:t>
            </a:r>
            <a:endParaRPr lang="fr-FR" sz="1600" dirty="0">
              <a:solidFill>
                <a:schemeClr val="accent2">
                  <a:lumMod val="75000"/>
                </a:schemeClr>
              </a:solidFill>
            </a:endParaRPr>
          </a:p>
          <a:p>
            <a:pPr marL="0" indent="0">
              <a:lnSpc>
                <a:spcPct val="100000"/>
              </a:lnSpc>
              <a:spcBef>
                <a:spcPts val="0"/>
              </a:spcBef>
              <a:buNone/>
            </a:pPr>
            <a:r>
              <a:rPr lang="en-GB" sz="1600" dirty="0"/>
              <a:t>       </a:t>
            </a:r>
            <a:r>
              <a:rPr lang="en-GB" sz="1400" dirty="0"/>
              <a:t>For drug substance and/or for drug product, some tests and acceptance criteria may be added to the </a:t>
            </a:r>
          </a:p>
          <a:p>
            <a:pPr marL="0" indent="0">
              <a:lnSpc>
                <a:spcPct val="100000"/>
              </a:lnSpc>
              <a:spcBef>
                <a:spcPts val="0"/>
              </a:spcBef>
              <a:buNone/>
            </a:pPr>
            <a:r>
              <a:rPr lang="en-GB" sz="1400" dirty="0"/>
              <a:t>        universal ones, this is case by case, when the tests have an impact on the quality for batch control.</a:t>
            </a:r>
          </a:p>
          <a:p>
            <a:pPr marL="0" indent="0">
              <a:lnSpc>
                <a:spcPct val="100000"/>
              </a:lnSpc>
              <a:spcBef>
                <a:spcPts val="0"/>
              </a:spcBef>
              <a:buNone/>
            </a:pPr>
            <a:endParaRPr lang="en-GB" sz="1400" dirty="0"/>
          </a:p>
          <a:p>
            <a:pPr marL="0" indent="0">
              <a:lnSpc>
                <a:spcPct val="100000"/>
              </a:lnSpc>
              <a:spcBef>
                <a:spcPts val="0"/>
              </a:spcBef>
              <a:buNone/>
            </a:pPr>
            <a:r>
              <a:rPr lang="en-GB" sz="1400" dirty="0"/>
              <a:t>        </a:t>
            </a:r>
            <a:r>
              <a:rPr lang="en-GB" sz="1400" b="1" dirty="0"/>
              <a:t>Note:</a:t>
            </a:r>
            <a:r>
              <a:rPr lang="en-GB" sz="1400" dirty="0"/>
              <a:t> </a:t>
            </a:r>
            <a:r>
              <a:rPr lang="en-GB" sz="1400" b="1" dirty="0"/>
              <a:t>do not forget to consider the mandatory Regional Pharmacopoeia, as well as specific </a:t>
            </a:r>
          </a:p>
          <a:p>
            <a:pPr marL="0" indent="0">
              <a:lnSpc>
                <a:spcPct val="100000"/>
              </a:lnSpc>
              <a:spcBef>
                <a:spcPts val="0"/>
              </a:spcBef>
              <a:buNone/>
            </a:pPr>
            <a:r>
              <a:rPr lang="en-GB" sz="1400" b="1" dirty="0"/>
              <a:t>        guidelines (e.g. in EU: EMA/CVMP specific GL).</a:t>
            </a:r>
            <a:endParaRPr lang="en-GB" sz="1400" dirty="0"/>
          </a:p>
        </p:txBody>
      </p:sp>
      <p:sp>
        <p:nvSpPr>
          <p:cNvPr id="8"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373316" y="227372"/>
            <a:ext cx="7000781" cy="488175"/>
          </a:xfrm>
        </p:spPr>
        <p:txBody>
          <a:bodyPr/>
          <a:lstStyle/>
          <a:p>
            <a:r>
              <a:rPr lang="en-GB" dirty="0"/>
              <a:t>Chapter III: Guidelines (1/7)</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787" y="2458202"/>
            <a:ext cx="362786" cy="3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085" y="4353414"/>
            <a:ext cx="398647" cy="3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83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010B4-DFE6-44F7-BBFD-E20A41817255}"/>
              </a:ext>
            </a:extLst>
          </p:cNvPr>
          <p:cNvSpPr>
            <a:spLocks noGrp="1"/>
          </p:cNvSpPr>
          <p:nvPr>
            <p:ph type="body" sz="quarter" idx="10"/>
          </p:nvPr>
        </p:nvSpPr>
        <p:spPr>
          <a:xfrm>
            <a:off x="404813" y="222621"/>
            <a:ext cx="7000781" cy="519112"/>
          </a:xfrm>
        </p:spPr>
        <p:txBody>
          <a:bodyPr/>
          <a:lstStyle/>
          <a:p>
            <a:r>
              <a:rPr lang="en-GB" dirty="0"/>
              <a:t>Chapter III: Guidelines (2/7)</a:t>
            </a:r>
          </a:p>
          <a:p>
            <a:endParaRPr lang="en-GB" dirty="0"/>
          </a:p>
        </p:txBody>
      </p:sp>
      <p:sp>
        <p:nvSpPr>
          <p:cNvPr id="3" name="Text Placeholder 2">
            <a:extLst>
              <a:ext uri="{FF2B5EF4-FFF2-40B4-BE49-F238E27FC236}">
                <a16:creationId xmlns:a16="http://schemas.microsoft.com/office/drawing/2014/main" id="{C676E22A-6987-4B0B-8853-65E23737B39A}"/>
              </a:ext>
            </a:extLst>
          </p:cNvPr>
          <p:cNvSpPr>
            <a:spLocks noGrp="1"/>
          </p:cNvSpPr>
          <p:nvPr>
            <p:ph type="body" sz="quarter" idx="11"/>
          </p:nvPr>
        </p:nvSpPr>
        <p:spPr>
          <a:xfrm>
            <a:off x="221942" y="1038687"/>
            <a:ext cx="8762259" cy="5024761"/>
          </a:xfrm>
        </p:spPr>
        <p:txBody>
          <a:bodyPr/>
          <a:lstStyle/>
          <a:p>
            <a:r>
              <a:rPr lang="fr-FR" sz="1600" dirty="0">
                <a:solidFill>
                  <a:schemeClr val="accent2">
                    <a:lumMod val="75000"/>
                  </a:schemeClr>
                </a:solidFill>
              </a:rPr>
              <a:t>Universal tests / </a:t>
            </a:r>
            <a:r>
              <a:rPr lang="fr-FR" sz="1600" dirty="0" err="1">
                <a:solidFill>
                  <a:schemeClr val="accent2">
                    <a:lumMod val="75000"/>
                  </a:schemeClr>
                </a:solidFill>
              </a:rPr>
              <a:t>criteria</a:t>
            </a:r>
            <a:endParaRPr lang="fr-FR" sz="1600" dirty="0">
              <a:solidFill>
                <a:schemeClr val="accent2">
                  <a:lumMod val="75000"/>
                </a:schemeClr>
              </a:solidFill>
            </a:endParaRPr>
          </a:p>
          <a:p>
            <a:endParaRPr lang="en-GB" dirty="0"/>
          </a:p>
        </p:txBody>
      </p:sp>
      <p:graphicFrame>
        <p:nvGraphicFramePr>
          <p:cNvPr id="4" name="Table 3">
            <a:extLst>
              <a:ext uri="{FF2B5EF4-FFF2-40B4-BE49-F238E27FC236}">
                <a16:creationId xmlns:a16="http://schemas.microsoft.com/office/drawing/2014/main" id="{C7888009-D145-486E-969C-EC4D369812F4}"/>
              </a:ext>
            </a:extLst>
          </p:cNvPr>
          <p:cNvGraphicFramePr>
            <a:graphicFrameLocks noGrp="1"/>
          </p:cNvGraphicFramePr>
          <p:nvPr>
            <p:extLst>
              <p:ext uri="{D42A27DB-BD31-4B8C-83A1-F6EECF244321}">
                <p14:modId xmlns:p14="http://schemas.microsoft.com/office/powerpoint/2010/main" val="1575262596"/>
              </p:ext>
            </p:extLst>
          </p:nvPr>
        </p:nvGraphicFramePr>
        <p:xfrm>
          <a:off x="221942" y="1473663"/>
          <a:ext cx="8762258" cy="4888303"/>
        </p:xfrm>
        <a:graphic>
          <a:graphicData uri="http://schemas.openxmlformats.org/drawingml/2006/table">
            <a:tbl>
              <a:tblPr firstRow="1" bandRow="1">
                <a:tableStyleId>{5C22544A-7EE6-4342-B048-85BDC9FD1C3A}</a:tableStyleId>
              </a:tblPr>
              <a:tblGrid>
                <a:gridCol w="1171852">
                  <a:extLst>
                    <a:ext uri="{9D8B030D-6E8A-4147-A177-3AD203B41FA5}">
                      <a16:colId xmlns:a16="http://schemas.microsoft.com/office/drawing/2014/main" val="333454873"/>
                    </a:ext>
                  </a:extLst>
                </a:gridCol>
                <a:gridCol w="2675268">
                  <a:extLst>
                    <a:ext uri="{9D8B030D-6E8A-4147-A177-3AD203B41FA5}">
                      <a16:colId xmlns:a16="http://schemas.microsoft.com/office/drawing/2014/main" val="2490710895"/>
                    </a:ext>
                  </a:extLst>
                </a:gridCol>
                <a:gridCol w="2596154">
                  <a:extLst>
                    <a:ext uri="{9D8B030D-6E8A-4147-A177-3AD203B41FA5}">
                      <a16:colId xmlns:a16="http://schemas.microsoft.com/office/drawing/2014/main" val="1298224320"/>
                    </a:ext>
                  </a:extLst>
                </a:gridCol>
                <a:gridCol w="2318984">
                  <a:extLst>
                    <a:ext uri="{9D8B030D-6E8A-4147-A177-3AD203B41FA5}">
                      <a16:colId xmlns:a16="http://schemas.microsoft.com/office/drawing/2014/main" val="1831793989"/>
                    </a:ext>
                  </a:extLst>
                </a:gridCol>
              </a:tblGrid>
              <a:tr h="445417">
                <a:tc>
                  <a:txBody>
                    <a:bodyPr/>
                    <a:lstStyle/>
                    <a:p>
                      <a:pPr algn="ctr"/>
                      <a:r>
                        <a:rPr lang="fr-FR" sz="1400" dirty="0"/>
                        <a:t>Tests</a:t>
                      </a:r>
                      <a:r>
                        <a:rPr lang="fr-FR" sz="1400" baseline="0" dirty="0"/>
                        <a:t> </a:t>
                      </a:r>
                      <a:endParaRPr lang="fr-FR" sz="1400" dirty="0"/>
                    </a:p>
                  </a:txBody>
                  <a:tcPr/>
                </a:tc>
                <a:tc>
                  <a:txBody>
                    <a:bodyPr/>
                    <a:lstStyle/>
                    <a:p>
                      <a:pPr algn="ctr"/>
                      <a:r>
                        <a:rPr lang="fr-FR" sz="1400" dirty="0"/>
                        <a:t>New Drug substances</a:t>
                      </a:r>
                    </a:p>
                  </a:txBody>
                  <a:tcPr/>
                </a:tc>
                <a:tc>
                  <a:txBody>
                    <a:bodyPr/>
                    <a:lstStyle/>
                    <a:p>
                      <a:pPr algn="ctr"/>
                      <a:r>
                        <a:rPr lang="fr-FR" sz="1400" dirty="0"/>
                        <a:t>New Drug </a:t>
                      </a:r>
                      <a:r>
                        <a:rPr lang="fr-FR" sz="1400" dirty="0" err="1"/>
                        <a:t>Products</a:t>
                      </a:r>
                      <a:endParaRPr lang="fr-FR" sz="1400" dirty="0"/>
                    </a:p>
                  </a:txBody>
                  <a:tcPr/>
                </a:tc>
                <a:tc>
                  <a:txBody>
                    <a:bodyPr/>
                    <a:lstStyle/>
                    <a:p>
                      <a:pPr algn="ctr"/>
                      <a:r>
                        <a:rPr lang="fr-FR" sz="1400" dirty="0" err="1"/>
                        <a:t>Comments</a:t>
                      </a:r>
                      <a:endParaRPr lang="fr-FR" sz="1400" dirty="0"/>
                    </a:p>
                  </a:txBody>
                  <a:tcPr/>
                </a:tc>
                <a:extLst>
                  <a:ext uri="{0D108BD9-81ED-4DB2-BD59-A6C34878D82A}">
                    <a16:rowId xmlns:a16="http://schemas.microsoft.com/office/drawing/2014/main" val="1653879305"/>
                  </a:ext>
                </a:extLst>
              </a:tr>
              <a:tr h="778495">
                <a:tc>
                  <a:txBody>
                    <a:bodyPr/>
                    <a:lstStyle/>
                    <a:p>
                      <a:r>
                        <a:rPr lang="fr-FR" sz="1400" dirty="0"/>
                        <a:t>Description (qualitative)</a:t>
                      </a:r>
                    </a:p>
                  </a:txBody>
                  <a:tcPr/>
                </a:tc>
                <a:tc>
                  <a:txBody>
                    <a:bodyPr/>
                    <a:lstStyle/>
                    <a:p>
                      <a:r>
                        <a:rPr lang="fr-FR" sz="1400" dirty="0"/>
                        <a:t>For state: </a:t>
                      </a:r>
                      <a:r>
                        <a:rPr lang="fr-FR" sz="1400" dirty="0" err="1"/>
                        <a:t>solid</a:t>
                      </a:r>
                      <a:r>
                        <a:rPr lang="fr-FR" sz="1400" dirty="0"/>
                        <a:t>/</a:t>
                      </a:r>
                      <a:r>
                        <a:rPr lang="fr-FR" sz="1400" dirty="0" err="1"/>
                        <a:t>liquid</a:t>
                      </a:r>
                      <a:r>
                        <a:rPr lang="fr-FR" sz="1400" dirty="0"/>
                        <a:t> state,</a:t>
                      </a:r>
                      <a:r>
                        <a:rPr lang="fr-FR" sz="1400" baseline="0" dirty="0"/>
                        <a:t> </a:t>
                      </a:r>
                      <a:r>
                        <a:rPr lang="fr-FR" sz="1400" baseline="0" dirty="0" err="1"/>
                        <a:t>colour</a:t>
                      </a:r>
                      <a:r>
                        <a:rPr lang="fr-FR" sz="1400" baseline="0" dirty="0"/>
                        <a:t>.</a:t>
                      </a:r>
                      <a:endParaRPr lang="fr-FR" sz="1400" dirty="0"/>
                    </a:p>
                  </a:txBody>
                  <a:tcPr/>
                </a:tc>
                <a:tc>
                  <a:txBody>
                    <a:bodyPr/>
                    <a:lstStyle/>
                    <a:p>
                      <a:r>
                        <a:rPr lang="fr-FR" sz="1400" dirty="0"/>
                        <a:t>Example: Size, </a:t>
                      </a:r>
                      <a:r>
                        <a:rPr lang="fr-FR" sz="1400" dirty="0" err="1"/>
                        <a:t>shape</a:t>
                      </a:r>
                      <a:r>
                        <a:rPr lang="fr-FR" sz="1400" dirty="0"/>
                        <a:t>, </a:t>
                      </a:r>
                      <a:r>
                        <a:rPr lang="fr-FR" sz="1400" dirty="0" err="1"/>
                        <a:t>colour</a:t>
                      </a:r>
                      <a:r>
                        <a:rPr lang="fr-FR" sz="1400" dirty="0"/>
                        <a:t>.</a:t>
                      </a:r>
                    </a:p>
                  </a:txBody>
                  <a:tcPr/>
                </a:tc>
                <a:tc>
                  <a:txBody>
                    <a:bodyPr/>
                    <a:lstStyle/>
                    <a:p>
                      <a:r>
                        <a:rPr lang="fr-FR" sz="1400" dirty="0"/>
                        <a:t>Evolution</a:t>
                      </a:r>
                      <a:r>
                        <a:rPr lang="fr-FR" sz="1400" baseline="0" dirty="0"/>
                        <a:t> of </a:t>
                      </a:r>
                      <a:r>
                        <a:rPr lang="fr-FR" sz="1400" baseline="0" dirty="0" err="1"/>
                        <a:t>colour</a:t>
                      </a:r>
                      <a:r>
                        <a:rPr lang="fr-FR" sz="1400" baseline="0" dirty="0"/>
                        <a:t> over time =&gt; investigation/action; propose quantitative </a:t>
                      </a:r>
                      <a:r>
                        <a:rPr lang="fr-FR" sz="1400" baseline="0" dirty="0" err="1"/>
                        <a:t>testing</a:t>
                      </a:r>
                      <a:r>
                        <a:rPr lang="fr-FR" sz="1400" baseline="0" dirty="0"/>
                        <a:t>. </a:t>
                      </a:r>
                      <a:endParaRPr lang="fr-FR" sz="1400" dirty="0"/>
                    </a:p>
                  </a:txBody>
                  <a:tcPr/>
                </a:tc>
                <a:extLst>
                  <a:ext uri="{0D108BD9-81ED-4DB2-BD59-A6C34878D82A}">
                    <a16:rowId xmlns:a16="http://schemas.microsoft.com/office/drawing/2014/main" val="1828293398"/>
                  </a:ext>
                </a:extLst>
              </a:tr>
              <a:tr h="1583397">
                <a:tc>
                  <a:txBody>
                    <a:bodyPr/>
                    <a:lstStyle/>
                    <a:p>
                      <a:r>
                        <a:rPr lang="fr-FR" sz="1400" dirty="0"/>
                        <a:t>Identification</a:t>
                      </a:r>
                    </a:p>
                  </a:txBody>
                  <a:tcPr/>
                </a:tc>
                <a:tc>
                  <a:txBody>
                    <a:bodyPr/>
                    <a:lstStyle/>
                    <a:p>
                      <a:r>
                        <a:rPr lang="fr-FR" sz="1400" dirty="0" err="1"/>
                        <a:t>Specific</a:t>
                      </a:r>
                      <a:r>
                        <a:rPr lang="fr-FR" sz="1400" baseline="0" dirty="0"/>
                        <a:t>: IR; in case of LC (not </a:t>
                      </a:r>
                      <a:r>
                        <a:rPr lang="fr-FR" sz="1400" baseline="0" dirty="0" err="1"/>
                        <a:t>considered</a:t>
                      </a:r>
                      <a:r>
                        <a:rPr lang="fr-FR" sz="1400" baseline="0" dirty="0"/>
                        <a:t> </a:t>
                      </a:r>
                      <a:r>
                        <a:rPr lang="fr-FR" sz="1400" baseline="0" dirty="0" err="1"/>
                        <a:t>specific</a:t>
                      </a:r>
                      <a:r>
                        <a:rPr lang="fr-FR" sz="1400" baseline="0" dirty="0"/>
                        <a:t>), the use of 2 </a:t>
                      </a:r>
                      <a:r>
                        <a:rPr lang="fr-FR" sz="1400" baseline="0" dirty="0" err="1"/>
                        <a:t>chromatographic</a:t>
                      </a:r>
                      <a:r>
                        <a:rPr lang="fr-FR" sz="1400" baseline="0" dirty="0"/>
                        <a:t> </a:t>
                      </a:r>
                      <a:r>
                        <a:rPr lang="fr-FR" sz="1400" baseline="0" dirty="0" err="1"/>
                        <a:t>methods</a:t>
                      </a:r>
                      <a:r>
                        <a:rPr lang="fr-FR" sz="1400" baseline="0" dirty="0"/>
                        <a:t> e.g. LC </a:t>
                      </a:r>
                      <a:r>
                        <a:rPr lang="fr-FR" sz="1400" baseline="0" dirty="0" err="1"/>
                        <a:t>retention</a:t>
                      </a:r>
                      <a:r>
                        <a:rPr lang="fr-FR" sz="1400" baseline="0" dirty="0"/>
                        <a:t> time + LC-UV </a:t>
                      </a:r>
                      <a:r>
                        <a:rPr lang="fr-FR" sz="1400" baseline="0" dirty="0" err="1"/>
                        <a:t>spectrum</a:t>
                      </a:r>
                      <a:r>
                        <a:rPr lang="fr-FR" sz="1400" baseline="0" dirty="0"/>
                        <a:t> </a:t>
                      </a:r>
                      <a:r>
                        <a:rPr lang="fr-FR" sz="1400" baseline="0" dirty="0" err="1"/>
                        <a:t>is</a:t>
                      </a:r>
                      <a:r>
                        <a:rPr lang="fr-FR" sz="1400" baseline="0" dirty="0"/>
                        <a:t> </a:t>
                      </a:r>
                      <a:r>
                        <a:rPr lang="fr-FR" sz="1400" baseline="0" dirty="0" err="1"/>
                        <a:t>generally</a:t>
                      </a:r>
                      <a:r>
                        <a:rPr lang="fr-FR" sz="1400" baseline="0" dirty="0"/>
                        <a:t> </a:t>
                      </a:r>
                      <a:r>
                        <a:rPr lang="fr-FR" sz="1400" baseline="0" dirty="0" err="1"/>
                        <a:t>accepted</a:t>
                      </a:r>
                      <a:r>
                        <a:rPr lang="fr-FR" sz="1400" baseline="0" dirty="0"/>
                        <a:t>.</a:t>
                      </a:r>
                    </a:p>
                    <a:p>
                      <a:r>
                        <a:rPr lang="fr-FR" sz="1400" baseline="0" dirty="0"/>
                        <a:t>Salt has to </a:t>
                      </a:r>
                      <a:r>
                        <a:rPr lang="fr-FR" sz="1400" baseline="0" dirty="0" err="1"/>
                        <a:t>be</a:t>
                      </a:r>
                      <a:r>
                        <a:rPr lang="fr-FR" sz="1400" baseline="0" dirty="0"/>
                        <a:t> </a:t>
                      </a:r>
                      <a:r>
                        <a:rPr lang="fr-FR" sz="1400" baseline="0" dirty="0" err="1"/>
                        <a:t>identified</a:t>
                      </a:r>
                      <a:r>
                        <a:rPr lang="fr-FR" sz="1400" baseline="0" dirty="0"/>
                        <a:t>.</a:t>
                      </a:r>
                    </a:p>
                    <a:p>
                      <a:r>
                        <a:rPr lang="fr-FR" sz="1400" baseline="0" dirty="0" err="1"/>
                        <a:t>Chirality</a:t>
                      </a:r>
                      <a:r>
                        <a:rPr lang="fr-FR" sz="1400" baseline="0" dirty="0"/>
                        <a:t> has to </a:t>
                      </a:r>
                      <a:r>
                        <a:rPr lang="fr-FR" sz="1400" baseline="0" dirty="0" err="1"/>
                        <a:t>be</a:t>
                      </a:r>
                      <a:r>
                        <a:rPr lang="fr-FR" sz="1400" baseline="0" dirty="0"/>
                        <a:t> </a:t>
                      </a:r>
                      <a:r>
                        <a:rPr lang="fr-FR" sz="1400" baseline="0" dirty="0" err="1"/>
                        <a:t>considered</a:t>
                      </a:r>
                      <a:r>
                        <a:rPr lang="fr-FR" sz="1400" baseline="0" dirty="0"/>
                        <a:t>.</a:t>
                      </a:r>
                      <a:endParaRPr lang="fr-FR" sz="1400" dirty="0"/>
                    </a:p>
                  </a:txBody>
                  <a:tcPr/>
                </a:tc>
                <a:tc>
                  <a:txBody>
                    <a:bodyPr/>
                    <a:lstStyle/>
                    <a:p>
                      <a:r>
                        <a:rPr lang="fr-FR" sz="1400" dirty="0" err="1"/>
                        <a:t>Specific</a:t>
                      </a:r>
                      <a:r>
                        <a:rPr lang="fr-FR" sz="1400" baseline="0" dirty="0"/>
                        <a:t>: IR; </a:t>
                      </a:r>
                    </a:p>
                    <a:p>
                      <a:r>
                        <a:rPr lang="fr-FR" sz="1400" baseline="0" dirty="0"/>
                        <a:t>In case of LC (not </a:t>
                      </a:r>
                      <a:r>
                        <a:rPr lang="fr-FR" sz="1400" baseline="0" dirty="0" err="1"/>
                        <a:t>considered</a:t>
                      </a:r>
                      <a:r>
                        <a:rPr lang="fr-FR" sz="1400" baseline="0" dirty="0"/>
                        <a:t> </a:t>
                      </a:r>
                      <a:r>
                        <a:rPr lang="fr-FR" sz="1400" baseline="0" dirty="0" err="1"/>
                        <a:t>specific</a:t>
                      </a:r>
                      <a:r>
                        <a:rPr lang="fr-FR" sz="1400" baseline="0" dirty="0"/>
                        <a:t>), the use of 2 </a:t>
                      </a:r>
                      <a:r>
                        <a:rPr lang="fr-FR" sz="1400" baseline="0" dirty="0" err="1"/>
                        <a:t>chromatographic</a:t>
                      </a:r>
                      <a:r>
                        <a:rPr lang="fr-FR" sz="1400" baseline="0" dirty="0"/>
                        <a:t> </a:t>
                      </a:r>
                      <a:r>
                        <a:rPr lang="fr-FR" sz="1400" baseline="0" dirty="0" err="1"/>
                        <a:t>methods</a:t>
                      </a:r>
                      <a:r>
                        <a:rPr lang="fr-FR" sz="1400" baseline="0" dirty="0"/>
                        <a:t> e.g. LC </a:t>
                      </a:r>
                      <a:r>
                        <a:rPr lang="fr-FR" sz="1400" baseline="0" dirty="0" err="1"/>
                        <a:t>retention</a:t>
                      </a:r>
                      <a:r>
                        <a:rPr lang="fr-FR" sz="1400" baseline="0" dirty="0"/>
                        <a:t> time + LC-UV </a:t>
                      </a:r>
                      <a:r>
                        <a:rPr lang="fr-FR" sz="1400" baseline="0" dirty="0" err="1"/>
                        <a:t>spectrum</a:t>
                      </a:r>
                      <a:r>
                        <a:rPr lang="fr-FR" sz="1400" baseline="0" dirty="0"/>
                        <a:t> </a:t>
                      </a:r>
                      <a:r>
                        <a:rPr lang="fr-FR" sz="1400" baseline="0" dirty="0" err="1"/>
                        <a:t>is</a:t>
                      </a:r>
                      <a:r>
                        <a:rPr lang="fr-FR" sz="1400" baseline="0" dirty="0"/>
                        <a:t> </a:t>
                      </a:r>
                      <a:r>
                        <a:rPr lang="fr-FR" sz="1400" baseline="0" dirty="0" err="1"/>
                        <a:t>generally</a:t>
                      </a:r>
                      <a:r>
                        <a:rPr lang="fr-FR" sz="1400" baseline="0" dirty="0"/>
                        <a:t> </a:t>
                      </a:r>
                      <a:r>
                        <a:rPr lang="fr-FR" sz="1400" baseline="0" dirty="0" err="1"/>
                        <a:t>accepted</a:t>
                      </a:r>
                      <a:r>
                        <a:rPr lang="fr-FR" sz="1400" baseline="0" dirty="0"/>
                        <a:t>. </a:t>
                      </a:r>
                      <a:endParaRPr lang="fr-FR" sz="1400" dirty="0"/>
                    </a:p>
                  </a:txBody>
                  <a:tcPr/>
                </a:tc>
                <a:tc>
                  <a:txBody>
                    <a:bodyPr/>
                    <a:lstStyle/>
                    <a:p>
                      <a:r>
                        <a:rPr lang="fr-FR" sz="1400" dirty="0"/>
                        <a:t>Identification </a:t>
                      </a:r>
                      <a:r>
                        <a:rPr lang="fr-FR" sz="1400" dirty="0" err="1"/>
                        <a:t>is</a:t>
                      </a:r>
                      <a:r>
                        <a:rPr lang="fr-FR" sz="1400" dirty="0"/>
                        <a:t> not </a:t>
                      </a:r>
                      <a:r>
                        <a:rPr lang="fr-FR" sz="1400" dirty="0" err="1"/>
                        <a:t>necessary</a:t>
                      </a:r>
                      <a:r>
                        <a:rPr lang="fr-FR" sz="1400" dirty="0"/>
                        <a:t> </a:t>
                      </a:r>
                      <a:r>
                        <a:rPr lang="fr-FR" sz="1400" dirty="0" err="1"/>
                        <a:t>during</a:t>
                      </a:r>
                      <a:r>
                        <a:rPr lang="fr-FR" sz="1400" dirty="0"/>
                        <a:t> </a:t>
                      </a:r>
                      <a:r>
                        <a:rPr lang="fr-FR" sz="1400" dirty="0" err="1"/>
                        <a:t>stability</a:t>
                      </a:r>
                      <a:r>
                        <a:rPr lang="fr-FR" sz="1400" dirty="0"/>
                        <a:t> </a:t>
                      </a:r>
                      <a:r>
                        <a:rPr lang="fr-FR" sz="1400" dirty="0" err="1"/>
                        <a:t>studies</a:t>
                      </a:r>
                      <a:r>
                        <a:rPr lang="fr-FR" sz="1400" dirty="0"/>
                        <a:t> (</a:t>
                      </a:r>
                      <a:r>
                        <a:rPr lang="fr-FR" sz="1400" dirty="0" err="1"/>
                        <a:t>unless</a:t>
                      </a:r>
                      <a:r>
                        <a:rPr lang="fr-FR" sz="1400" dirty="0"/>
                        <a:t> </a:t>
                      </a:r>
                      <a:r>
                        <a:rPr lang="fr-FR" sz="1400" dirty="0" err="1"/>
                        <a:t>stability</a:t>
                      </a:r>
                      <a:r>
                        <a:rPr lang="fr-FR" sz="1400" dirty="0"/>
                        <a:t> </a:t>
                      </a:r>
                      <a:r>
                        <a:rPr lang="fr-FR" sz="1400" dirty="0" err="1"/>
                        <a:t>indicating</a:t>
                      </a:r>
                      <a:r>
                        <a:rPr lang="fr-FR" sz="1400" dirty="0"/>
                        <a:t>).</a:t>
                      </a:r>
                      <a:r>
                        <a:rPr lang="en-GB" sz="1400" dirty="0"/>
                        <a:t> Identity should however remain part of the shelf life specification.</a:t>
                      </a:r>
                      <a:endParaRPr lang="fr-FR" sz="1400" dirty="0"/>
                    </a:p>
                  </a:txBody>
                  <a:tcPr/>
                </a:tc>
                <a:extLst>
                  <a:ext uri="{0D108BD9-81ED-4DB2-BD59-A6C34878D82A}">
                    <a16:rowId xmlns:a16="http://schemas.microsoft.com/office/drawing/2014/main" val="1060976194"/>
                  </a:ext>
                </a:extLst>
              </a:tr>
              <a:tr h="877811">
                <a:tc>
                  <a:txBody>
                    <a:bodyPr/>
                    <a:lstStyle/>
                    <a:p>
                      <a:r>
                        <a:rPr lang="fr-FR" sz="1400" dirty="0" err="1"/>
                        <a:t>Assay</a:t>
                      </a:r>
                      <a:endParaRPr lang="fr-FR" sz="1400" dirty="0"/>
                    </a:p>
                  </a:txBody>
                  <a:tcPr/>
                </a:tc>
                <a:tc>
                  <a:txBody>
                    <a:bodyPr/>
                    <a:lstStyle/>
                    <a:p>
                      <a:r>
                        <a:rPr lang="fr-FR" sz="1400" dirty="0" err="1"/>
                        <a:t>Specific</a:t>
                      </a:r>
                      <a:r>
                        <a:rPr lang="fr-FR" sz="1400" dirty="0"/>
                        <a:t> and</a:t>
                      </a:r>
                      <a:r>
                        <a:rPr lang="fr-FR" sz="1400" baseline="0" dirty="0"/>
                        <a:t> </a:t>
                      </a:r>
                      <a:r>
                        <a:rPr lang="fr-FR" sz="1400" baseline="0" dirty="0" err="1"/>
                        <a:t>stability-indicating</a:t>
                      </a:r>
                      <a:r>
                        <a:rPr lang="fr-FR" sz="1400" baseline="0" dirty="0"/>
                        <a:t>.</a:t>
                      </a:r>
                    </a:p>
                    <a:p>
                      <a:r>
                        <a:rPr lang="fr-FR" sz="1400" baseline="0" dirty="0"/>
                        <a:t>If not </a:t>
                      </a:r>
                      <a:r>
                        <a:rPr lang="fr-FR" sz="1400" baseline="0" dirty="0" err="1"/>
                        <a:t>specific</a:t>
                      </a:r>
                      <a:r>
                        <a:rPr lang="fr-FR" sz="1400" baseline="0" dirty="0"/>
                        <a:t> (titration), </a:t>
                      </a:r>
                      <a:r>
                        <a:rPr lang="fr-FR" sz="1400" baseline="0" dirty="0" err="1"/>
                        <a:t>add</a:t>
                      </a:r>
                      <a:r>
                        <a:rPr lang="fr-FR" sz="1400" baseline="0" dirty="0"/>
                        <a:t> a </a:t>
                      </a:r>
                      <a:r>
                        <a:rPr lang="fr-FR" sz="1400" baseline="0" dirty="0" err="1"/>
                        <a:t>specific</a:t>
                      </a:r>
                      <a:r>
                        <a:rPr lang="fr-FR" sz="1400" baseline="0" dirty="0"/>
                        <a:t> test for </a:t>
                      </a:r>
                      <a:r>
                        <a:rPr lang="fr-FR" sz="1400" baseline="0" dirty="0" err="1"/>
                        <a:t>impurities</a:t>
                      </a:r>
                      <a:r>
                        <a:rPr lang="fr-FR" sz="1400" baseline="0" dirty="0"/>
                        <a:t>.</a:t>
                      </a:r>
                      <a:endParaRPr lang="fr-FR" sz="1400" dirty="0"/>
                    </a:p>
                  </a:txBody>
                  <a:tcPr/>
                </a:tc>
                <a:tc>
                  <a:txBody>
                    <a:bodyPr/>
                    <a:lstStyle/>
                    <a:p>
                      <a:r>
                        <a:rPr lang="fr-FR" sz="1400" dirty="0" err="1"/>
                        <a:t>Specific</a:t>
                      </a:r>
                      <a:r>
                        <a:rPr lang="fr-FR" sz="1400" dirty="0"/>
                        <a:t> and</a:t>
                      </a:r>
                      <a:r>
                        <a:rPr lang="fr-FR" sz="1400" baseline="0" dirty="0"/>
                        <a:t> </a:t>
                      </a:r>
                      <a:r>
                        <a:rPr lang="fr-FR" sz="1400" baseline="0" dirty="0" err="1"/>
                        <a:t>stability-indicating</a:t>
                      </a:r>
                      <a:r>
                        <a:rPr lang="fr-FR" sz="1400" baseline="0" dirty="0"/>
                        <a:t>.</a:t>
                      </a:r>
                    </a:p>
                    <a:p>
                      <a:r>
                        <a:rPr lang="fr-FR" sz="1400" baseline="0" dirty="0"/>
                        <a:t>If not </a:t>
                      </a:r>
                      <a:r>
                        <a:rPr lang="fr-FR" sz="1400" baseline="0" dirty="0" err="1"/>
                        <a:t>specific</a:t>
                      </a:r>
                      <a:r>
                        <a:rPr lang="fr-FR" sz="1400" baseline="0" dirty="0"/>
                        <a:t> (titration), </a:t>
                      </a:r>
                      <a:r>
                        <a:rPr lang="fr-FR" sz="1400" baseline="0" dirty="0" err="1"/>
                        <a:t>add</a:t>
                      </a:r>
                      <a:r>
                        <a:rPr lang="fr-FR" sz="1400" baseline="0" dirty="0"/>
                        <a:t> a </a:t>
                      </a:r>
                      <a:r>
                        <a:rPr lang="fr-FR" sz="1400" baseline="0" dirty="0" err="1"/>
                        <a:t>specific</a:t>
                      </a:r>
                      <a:r>
                        <a:rPr lang="fr-FR" sz="1400" baseline="0" dirty="0"/>
                        <a:t> test for </a:t>
                      </a:r>
                      <a:r>
                        <a:rPr lang="fr-FR" sz="1400" baseline="0" dirty="0" err="1"/>
                        <a:t>impurities</a:t>
                      </a:r>
                      <a:r>
                        <a:rPr lang="fr-FR" sz="1400" baseline="0" dirty="0"/>
                        <a:t>.</a:t>
                      </a:r>
                      <a:endParaRPr lang="fr-FR" sz="1400" dirty="0"/>
                    </a:p>
                  </a:txBody>
                  <a:tcPr/>
                </a:tc>
                <a:tc>
                  <a:txBody>
                    <a:bodyPr/>
                    <a:lstStyle/>
                    <a:p>
                      <a:r>
                        <a:rPr lang="fr-FR" sz="1400" dirty="0"/>
                        <a:t>The </a:t>
                      </a:r>
                      <a:r>
                        <a:rPr lang="fr-FR" sz="1400" dirty="0" err="1"/>
                        <a:t>same</a:t>
                      </a:r>
                      <a:r>
                        <a:rPr lang="fr-FR" sz="1400" dirty="0"/>
                        <a:t> </a:t>
                      </a:r>
                      <a:r>
                        <a:rPr lang="fr-FR" sz="1400" dirty="0" err="1"/>
                        <a:t>method</a:t>
                      </a:r>
                      <a:r>
                        <a:rPr lang="fr-FR" sz="1400" dirty="0"/>
                        <a:t> </a:t>
                      </a:r>
                      <a:r>
                        <a:rPr lang="fr-FR" sz="1400" dirty="0" err="1"/>
                        <a:t>is</a:t>
                      </a:r>
                      <a:r>
                        <a:rPr lang="fr-FR" sz="1400" dirty="0"/>
                        <a:t> possible for substance/</a:t>
                      </a:r>
                      <a:r>
                        <a:rPr lang="fr-FR" sz="1400" dirty="0" err="1"/>
                        <a:t>product</a:t>
                      </a:r>
                      <a:r>
                        <a:rPr lang="fr-FR" sz="1400" dirty="0"/>
                        <a:t>,</a:t>
                      </a:r>
                      <a:r>
                        <a:rPr lang="fr-FR" sz="1400" baseline="0" dirty="0"/>
                        <a:t> in </a:t>
                      </a:r>
                      <a:r>
                        <a:rPr lang="fr-FR" sz="1400" baseline="0" dirty="0" err="1"/>
                        <a:t>particular</a:t>
                      </a:r>
                      <a:r>
                        <a:rPr lang="fr-FR" sz="1400" baseline="0" dirty="0"/>
                        <a:t> for </a:t>
                      </a:r>
                      <a:r>
                        <a:rPr lang="fr-FR" sz="1400" baseline="0" dirty="0" err="1"/>
                        <a:t>impurities</a:t>
                      </a:r>
                      <a:r>
                        <a:rPr lang="fr-FR" sz="1400" baseline="0" dirty="0"/>
                        <a:t>.</a:t>
                      </a:r>
                      <a:endParaRPr lang="fr-FR" sz="1400" dirty="0"/>
                    </a:p>
                  </a:txBody>
                  <a:tcPr/>
                </a:tc>
                <a:extLst>
                  <a:ext uri="{0D108BD9-81ED-4DB2-BD59-A6C34878D82A}">
                    <a16:rowId xmlns:a16="http://schemas.microsoft.com/office/drawing/2014/main" val="4172780057"/>
                  </a:ext>
                </a:extLst>
              </a:tr>
              <a:tr h="1201620">
                <a:tc>
                  <a:txBody>
                    <a:bodyPr/>
                    <a:lstStyle/>
                    <a:p>
                      <a:r>
                        <a:rPr lang="fr-FR" sz="1400" dirty="0" err="1"/>
                        <a:t>Impurities</a:t>
                      </a:r>
                      <a:endParaRPr lang="fr-FR" sz="1400" dirty="0"/>
                    </a:p>
                  </a:txBody>
                  <a:tcPr/>
                </a:tc>
                <a:tc>
                  <a:txBody>
                    <a:bodyPr/>
                    <a:lstStyle/>
                    <a:p>
                      <a:r>
                        <a:rPr lang="fr-FR" sz="1400" dirty="0" err="1"/>
                        <a:t>Organic</a:t>
                      </a:r>
                      <a:r>
                        <a:rPr lang="fr-FR" sz="1400" dirty="0"/>
                        <a:t>, </a:t>
                      </a:r>
                      <a:r>
                        <a:rPr lang="fr-FR" sz="1400" dirty="0" err="1"/>
                        <a:t>inorganic</a:t>
                      </a:r>
                      <a:r>
                        <a:rPr lang="fr-FR" sz="1400" dirty="0"/>
                        <a:t> and </a:t>
                      </a:r>
                      <a:r>
                        <a:rPr lang="fr-FR" sz="1400" dirty="0" err="1"/>
                        <a:t>residual</a:t>
                      </a:r>
                      <a:r>
                        <a:rPr lang="fr-FR" sz="1400" dirty="0"/>
                        <a:t> </a:t>
                      </a:r>
                      <a:r>
                        <a:rPr lang="fr-FR" sz="1400" dirty="0" err="1"/>
                        <a:t>solvents</a:t>
                      </a:r>
                      <a:r>
                        <a:rPr lang="fr-FR" sz="1400" dirty="0"/>
                        <a:t>. </a:t>
                      </a:r>
                    </a:p>
                    <a:p>
                      <a:r>
                        <a:rPr lang="fr-FR" sz="1400" dirty="0" err="1"/>
                        <a:t>Refer</a:t>
                      </a:r>
                      <a:r>
                        <a:rPr lang="fr-FR" sz="1400" dirty="0"/>
                        <a:t> to </a:t>
                      </a:r>
                      <a:r>
                        <a:rPr lang="fr-FR" sz="1400" dirty="0" err="1"/>
                        <a:t>decision</a:t>
                      </a:r>
                      <a:r>
                        <a:rPr lang="fr-FR" sz="1400" dirty="0"/>
                        <a:t> </a:t>
                      </a:r>
                      <a:r>
                        <a:rPr lang="fr-FR" sz="1400" dirty="0" err="1"/>
                        <a:t>tree</a:t>
                      </a:r>
                      <a:r>
                        <a:rPr lang="fr-FR" sz="1400" dirty="0"/>
                        <a:t> #1.</a:t>
                      </a:r>
                    </a:p>
                  </a:txBody>
                  <a:tcPr/>
                </a:tc>
                <a:tc>
                  <a:txBody>
                    <a:bodyPr/>
                    <a:lstStyle/>
                    <a:p>
                      <a:r>
                        <a:rPr lang="fr-FR" sz="1400" dirty="0" err="1"/>
                        <a:t>Residual</a:t>
                      </a:r>
                      <a:r>
                        <a:rPr lang="fr-FR" sz="1400" dirty="0"/>
                        <a:t> </a:t>
                      </a:r>
                      <a:r>
                        <a:rPr lang="fr-FR" sz="1400" dirty="0" err="1"/>
                        <a:t>solvents</a:t>
                      </a:r>
                      <a:r>
                        <a:rPr lang="fr-FR" sz="1400" dirty="0"/>
                        <a:t> </a:t>
                      </a:r>
                      <a:r>
                        <a:rPr lang="fr-FR" sz="1400" dirty="0" err="1"/>
                        <a:t>should</a:t>
                      </a:r>
                      <a:r>
                        <a:rPr lang="fr-FR" sz="1400" dirty="0"/>
                        <a:t> </a:t>
                      </a:r>
                      <a:r>
                        <a:rPr lang="fr-FR" sz="1400" dirty="0" err="1"/>
                        <a:t>be</a:t>
                      </a:r>
                      <a:r>
                        <a:rPr lang="fr-FR" sz="1400" dirty="0"/>
                        <a:t> </a:t>
                      </a:r>
                      <a:r>
                        <a:rPr lang="fr-FR" sz="1400" dirty="0" err="1"/>
                        <a:t>discussed</a:t>
                      </a:r>
                      <a:r>
                        <a:rPr lang="fr-FR" sz="1400" dirty="0"/>
                        <a:t>. </a:t>
                      </a:r>
                      <a:r>
                        <a:rPr lang="fr-FR" sz="1400" dirty="0" err="1"/>
                        <a:t>Degradation</a:t>
                      </a:r>
                      <a:r>
                        <a:rPr lang="fr-FR" sz="1400" dirty="0"/>
                        <a:t> </a:t>
                      </a:r>
                      <a:r>
                        <a:rPr lang="fr-FR" sz="1400" dirty="0" err="1"/>
                        <a:t>products</a:t>
                      </a:r>
                      <a:r>
                        <a:rPr lang="fr-FR" sz="1400" dirty="0"/>
                        <a:t> (</a:t>
                      </a:r>
                      <a:r>
                        <a:rPr lang="fr-FR" sz="1400" dirty="0" err="1"/>
                        <a:t>organic</a:t>
                      </a:r>
                      <a:r>
                        <a:rPr lang="fr-FR" sz="1400" baseline="0" dirty="0"/>
                        <a:t> </a:t>
                      </a:r>
                      <a:r>
                        <a:rPr lang="fr-FR" sz="1400" baseline="0" dirty="0" err="1"/>
                        <a:t>impurities</a:t>
                      </a:r>
                      <a:r>
                        <a:rPr lang="fr-FR" sz="1400" baseline="0" dirty="0"/>
                        <a:t>) </a:t>
                      </a:r>
                      <a:r>
                        <a:rPr lang="fr-FR" sz="1400" baseline="0" dirty="0" err="1"/>
                        <a:t>should</a:t>
                      </a:r>
                      <a:r>
                        <a:rPr lang="fr-FR" sz="1400" baseline="0" dirty="0"/>
                        <a:t> </a:t>
                      </a:r>
                      <a:r>
                        <a:rPr lang="fr-FR" sz="1400" baseline="0" dirty="0" err="1"/>
                        <a:t>be</a:t>
                      </a:r>
                      <a:r>
                        <a:rPr lang="fr-FR" sz="1400" baseline="0" dirty="0"/>
                        <a:t> </a:t>
                      </a:r>
                      <a:r>
                        <a:rPr lang="fr-FR" sz="1400" baseline="0" dirty="0" err="1"/>
                        <a:t>monitored</a:t>
                      </a:r>
                      <a:r>
                        <a:rPr lang="fr-FR" sz="1400" baseline="0" dirty="0"/>
                        <a:t>. </a:t>
                      </a:r>
                      <a:r>
                        <a:rPr lang="fr-FR" sz="1400" baseline="0" dirty="0" err="1"/>
                        <a:t>See</a:t>
                      </a:r>
                      <a:r>
                        <a:rPr lang="fr-FR" sz="1400" baseline="0" dirty="0"/>
                        <a:t> VICH guidelines</a:t>
                      </a:r>
                    </a:p>
                    <a:p>
                      <a:r>
                        <a:rPr lang="fr-FR" sz="1400" dirty="0" err="1"/>
                        <a:t>Refer</a:t>
                      </a:r>
                      <a:r>
                        <a:rPr lang="fr-FR" sz="1400" dirty="0"/>
                        <a:t> to </a:t>
                      </a:r>
                      <a:r>
                        <a:rPr lang="fr-FR" sz="1400" dirty="0" err="1"/>
                        <a:t>decision</a:t>
                      </a:r>
                      <a:r>
                        <a:rPr lang="fr-FR" sz="1400" dirty="0"/>
                        <a:t> </a:t>
                      </a:r>
                      <a:r>
                        <a:rPr lang="fr-FR" sz="1400" dirty="0" err="1"/>
                        <a:t>tree</a:t>
                      </a:r>
                      <a:r>
                        <a:rPr lang="fr-FR" sz="1400" dirty="0"/>
                        <a:t> #2.</a:t>
                      </a:r>
                    </a:p>
                  </a:txBody>
                  <a:tcPr/>
                </a:tc>
                <a:tc>
                  <a:txBody>
                    <a:bodyPr/>
                    <a:lstStyle/>
                    <a:p>
                      <a:r>
                        <a:rPr lang="fr-FR" sz="1400" dirty="0"/>
                        <a:t>If </a:t>
                      </a:r>
                      <a:r>
                        <a:rPr lang="fr-FR" sz="1400" dirty="0" err="1"/>
                        <a:t>limited</a:t>
                      </a:r>
                      <a:r>
                        <a:rPr lang="fr-FR" sz="1400" dirty="0"/>
                        <a:t> data </a:t>
                      </a:r>
                      <a:r>
                        <a:rPr lang="fr-FR" sz="1400" dirty="0" err="1"/>
                        <a:t>available</a:t>
                      </a:r>
                      <a:r>
                        <a:rPr lang="fr-FR" sz="1400" dirty="0"/>
                        <a:t> do not </a:t>
                      </a:r>
                      <a:r>
                        <a:rPr lang="fr-FR" sz="1400" dirty="0" err="1"/>
                        <a:t>establish</a:t>
                      </a:r>
                      <a:r>
                        <a:rPr lang="fr-FR" sz="1400" baseline="0" dirty="0"/>
                        <a:t> acceptance </a:t>
                      </a:r>
                      <a:r>
                        <a:rPr lang="fr-FR" sz="1400" baseline="0" dirty="0" err="1"/>
                        <a:t>criteria</a:t>
                      </a:r>
                      <a:r>
                        <a:rPr lang="fr-FR" sz="1400" baseline="0" dirty="0"/>
                        <a:t> </a:t>
                      </a:r>
                      <a:r>
                        <a:rPr lang="fr-FR" sz="1400" baseline="0" dirty="0" err="1"/>
                        <a:t>which</a:t>
                      </a:r>
                      <a:r>
                        <a:rPr lang="fr-FR" sz="1400" baseline="0" dirty="0"/>
                        <a:t> </a:t>
                      </a:r>
                      <a:r>
                        <a:rPr lang="fr-FR" sz="1400" baseline="0" dirty="0" err="1"/>
                        <a:t>tightly</a:t>
                      </a:r>
                      <a:r>
                        <a:rPr lang="fr-FR" sz="1400" baseline="0" dirty="0"/>
                        <a:t> </a:t>
                      </a:r>
                      <a:r>
                        <a:rPr lang="fr-FR" sz="1400" baseline="0" dirty="0" err="1"/>
                        <a:t>encompass</a:t>
                      </a:r>
                      <a:r>
                        <a:rPr lang="fr-FR" sz="1400" baseline="0" dirty="0"/>
                        <a:t> the batch data at the time of </a:t>
                      </a:r>
                      <a:r>
                        <a:rPr lang="fr-FR" sz="1400" baseline="0" dirty="0" err="1"/>
                        <a:t>filing</a:t>
                      </a:r>
                      <a:r>
                        <a:rPr lang="fr-FR" sz="1400" baseline="0" dirty="0"/>
                        <a:t>.</a:t>
                      </a:r>
                      <a:endParaRPr lang="fr-FR" sz="1400" dirty="0"/>
                    </a:p>
                  </a:txBody>
                  <a:tcPr/>
                </a:tc>
                <a:extLst>
                  <a:ext uri="{0D108BD9-81ED-4DB2-BD59-A6C34878D82A}">
                    <a16:rowId xmlns:a16="http://schemas.microsoft.com/office/drawing/2014/main" val="2447253668"/>
                  </a:ext>
                </a:extLst>
              </a:tr>
            </a:tbl>
          </a:graphicData>
        </a:graphic>
      </p:graphicFrame>
    </p:spTree>
    <p:extLst>
      <p:ext uri="{BB962C8B-B14F-4D97-AF65-F5344CB8AC3E}">
        <p14:creationId xmlns:p14="http://schemas.microsoft.com/office/powerpoint/2010/main" val="332651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C5BCE7-B4AF-4F4D-9434-264E3DAD343C}"/>
              </a:ext>
            </a:extLst>
          </p:cNvPr>
          <p:cNvSpPr>
            <a:spLocks noGrp="1"/>
          </p:cNvSpPr>
          <p:nvPr>
            <p:ph type="body" sz="quarter" idx="10"/>
          </p:nvPr>
        </p:nvSpPr>
        <p:spPr>
          <a:xfrm>
            <a:off x="404813" y="180283"/>
            <a:ext cx="7000781" cy="519112"/>
          </a:xfrm>
        </p:spPr>
        <p:txBody>
          <a:bodyPr/>
          <a:lstStyle/>
          <a:p>
            <a:r>
              <a:rPr lang="en-GB" dirty="0"/>
              <a:t>Chapter III: Guidelines (3/7)</a:t>
            </a:r>
          </a:p>
          <a:p>
            <a:endParaRPr lang="en-GB" dirty="0"/>
          </a:p>
        </p:txBody>
      </p:sp>
      <p:sp>
        <p:nvSpPr>
          <p:cNvPr id="3" name="Text Placeholder 2">
            <a:extLst>
              <a:ext uri="{FF2B5EF4-FFF2-40B4-BE49-F238E27FC236}">
                <a16:creationId xmlns:a16="http://schemas.microsoft.com/office/drawing/2014/main" id="{A8C84C9F-7CEC-4B1F-81BD-FF4FCFBD2AE3}"/>
              </a:ext>
            </a:extLst>
          </p:cNvPr>
          <p:cNvSpPr>
            <a:spLocks noGrp="1"/>
          </p:cNvSpPr>
          <p:nvPr>
            <p:ph type="body" sz="quarter" idx="11"/>
          </p:nvPr>
        </p:nvSpPr>
        <p:spPr>
          <a:xfrm>
            <a:off x="106532" y="1136342"/>
            <a:ext cx="8939814" cy="4789796"/>
          </a:xfrm>
        </p:spPr>
        <p:txBody>
          <a:bodyPr/>
          <a:lstStyle/>
          <a:p>
            <a:pPr marL="0" indent="0">
              <a:lnSpc>
                <a:spcPct val="100000"/>
              </a:lnSpc>
              <a:spcBef>
                <a:spcPts val="0"/>
              </a:spcBef>
              <a:buNone/>
            </a:pPr>
            <a:r>
              <a:rPr lang="en-GB" sz="1400" dirty="0"/>
              <a:t>GL 39 Decision trees are proposed for specified impurity, particle size distribution, polymorphism, chirality and microbiological quality attributes given a clear way of proceeding.</a:t>
            </a:r>
          </a:p>
          <a:p>
            <a:pPr marL="0" indent="0">
              <a:buNone/>
            </a:pPr>
            <a:endParaRPr lang="en-GB" dirty="0"/>
          </a:p>
        </p:txBody>
      </p:sp>
      <p:graphicFrame>
        <p:nvGraphicFramePr>
          <p:cNvPr id="4" name="Table 3">
            <a:extLst>
              <a:ext uri="{FF2B5EF4-FFF2-40B4-BE49-F238E27FC236}">
                <a16:creationId xmlns:a16="http://schemas.microsoft.com/office/drawing/2014/main" id="{EC329661-5CD9-4D8B-AAE0-95245212B377}"/>
              </a:ext>
            </a:extLst>
          </p:cNvPr>
          <p:cNvGraphicFramePr>
            <a:graphicFrameLocks noGrp="1"/>
          </p:cNvGraphicFramePr>
          <p:nvPr>
            <p:extLst>
              <p:ext uri="{D42A27DB-BD31-4B8C-83A1-F6EECF244321}">
                <p14:modId xmlns:p14="http://schemas.microsoft.com/office/powerpoint/2010/main" val="1803281047"/>
              </p:ext>
            </p:extLst>
          </p:nvPr>
        </p:nvGraphicFramePr>
        <p:xfrm>
          <a:off x="213064" y="1740023"/>
          <a:ext cx="8646851" cy="4714042"/>
        </p:xfrm>
        <a:graphic>
          <a:graphicData uri="http://schemas.openxmlformats.org/drawingml/2006/table">
            <a:tbl>
              <a:tblPr firstRow="1" bandRow="1">
                <a:tableStyleId>{5C22544A-7EE6-4342-B048-85BDC9FD1C3A}</a:tableStyleId>
              </a:tblPr>
              <a:tblGrid>
                <a:gridCol w="1602237">
                  <a:extLst>
                    <a:ext uri="{9D8B030D-6E8A-4147-A177-3AD203B41FA5}">
                      <a16:colId xmlns:a16="http://schemas.microsoft.com/office/drawing/2014/main" val="409791284"/>
                    </a:ext>
                  </a:extLst>
                </a:gridCol>
                <a:gridCol w="3404751">
                  <a:extLst>
                    <a:ext uri="{9D8B030D-6E8A-4147-A177-3AD203B41FA5}">
                      <a16:colId xmlns:a16="http://schemas.microsoft.com/office/drawing/2014/main" val="3240773922"/>
                    </a:ext>
                  </a:extLst>
                </a:gridCol>
                <a:gridCol w="3639863">
                  <a:extLst>
                    <a:ext uri="{9D8B030D-6E8A-4147-A177-3AD203B41FA5}">
                      <a16:colId xmlns:a16="http://schemas.microsoft.com/office/drawing/2014/main" val="4198595161"/>
                    </a:ext>
                  </a:extLst>
                </a:gridCol>
              </a:tblGrid>
              <a:tr h="616783">
                <a:tc>
                  <a:txBody>
                    <a:bodyPr/>
                    <a:lstStyle/>
                    <a:p>
                      <a:pPr algn="ctr"/>
                      <a:r>
                        <a:rPr lang="fr-FR" sz="1400" dirty="0"/>
                        <a:t>Tests</a:t>
                      </a:r>
                      <a:r>
                        <a:rPr lang="fr-FR" sz="1400" baseline="0" dirty="0"/>
                        <a:t> </a:t>
                      </a:r>
                      <a:endParaRPr lang="fr-FR" sz="1400" dirty="0"/>
                    </a:p>
                  </a:txBody>
                  <a:tcPr/>
                </a:tc>
                <a:tc>
                  <a:txBody>
                    <a:bodyPr/>
                    <a:lstStyle/>
                    <a:p>
                      <a:pPr algn="ctr"/>
                      <a:r>
                        <a:rPr lang="fr-FR" sz="1400" dirty="0">
                          <a:solidFill>
                            <a:schemeClr val="bg1"/>
                          </a:solidFill>
                        </a:rPr>
                        <a:t>New Drug substances</a:t>
                      </a:r>
                    </a:p>
                  </a:txBody>
                  <a:tcPr/>
                </a:tc>
                <a:tc>
                  <a:txBody>
                    <a:bodyPr/>
                    <a:lstStyle/>
                    <a:p>
                      <a:pPr algn="ctr"/>
                      <a:r>
                        <a:rPr lang="fr-FR" sz="1400" dirty="0" err="1"/>
                        <a:t>Comments</a:t>
                      </a:r>
                      <a:endParaRPr lang="fr-FR" sz="1400" dirty="0"/>
                    </a:p>
                  </a:txBody>
                  <a:tcPr/>
                </a:tc>
                <a:extLst>
                  <a:ext uri="{0D108BD9-81ED-4DB2-BD59-A6C34878D82A}">
                    <a16:rowId xmlns:a16="http://schemas.microsoft.com/office/drawing/2014/main" val="2811636198"/>
                  </a:ext>
                </a:extLst>
              </a:tr>
              <a:tr h="616783">
                <a:tc>
                  <a:txBody>
                    <a:bodyPr/>
                    <a:lstStyle/>
                    <a:p>
                      <a:r>
                        <a:rPr lang="fr-FR" sz="1400" dirty="0" err="1">
                          <a:latin typeface="+mn-lt"/>
                          <a:cs typeface="Arial" panose="020B0604020202020204" pitchFamily="34" charset="0"/>
                        </a:rPr>
                        <a:t>Physicochemical</a:t>
                      </a:r>
                      <a:r>
                        <a:rPr lang="fr-FR" sz="1400" dirty="0">
                          <a:latin typeface="+mn-lt"/>
                          <a:cs typeface="Arial" panose="020B0604020202020204" pitchFamily="34" charset="0"/>
                        </a:rPr>
                        <a:t> </a:t>
                      </a:r>
                      <a:r>
                        <a:rPr lang="fr-FR" sz="1400" dirty="0" err="1">
                          <a:latin typeface="+mn-lt"/>
                          <a:cs typeface="Arial" panose="020B0604020202020204" pitchFamily="34" charset="0"/>
                        </a:rPr>
                        <a:t>properties</a:t>
                      </a:r>
                      <a:endParaRPr lang="fr-FR" sz="1400" dirty="0">
                        <a:latin typeface="+mn-lt"/>
                        <a:cs typeface="Arial" panose="020B0604020202020204" pitchFamily="34" charset="0"/>
                      </a:endParaRPr>
                    </a:p>
                  </a:txBody>
                  <a:tcPr/>
                </a:tc>
                <a:tc>
                  <a:txBody>
                    <a:bodyPr/>
                    <a:lstStyle/>
                    <a:p>
                      <a:r>
                        <a:rPr lang="fr-FR" sz="1400" dirty="0" err="1">
                          <a:latin typeface="+mn-lt"/>
                          <a:cs typeface="Arial" panose="020B0604020202020204" pitchFamily="34" charset="0"/>
                        </a:rPr>
                        <a:t>Melting</a:t>
                      </a:r>
                      <a:r>
                        <a:rPr lang="fr-FR" sz="1400" baseline="0" dirty="0">
                          <a:latin typeface="+mn-lt"/>
                          <a:cs typeface="Arial" panose="020B0604020202020204" pitchFamily="34" charset="0"/>
                        </a:rPr>
                        <a:t> point, </a:t>
                      </a:r>
                      <a:r>
                        <a:rPr lang="fr-FR" sz="1400" baseline="0" dirty="0" err="1">
                          <a:latin typeface="+mn-lt"/>
                          <a:cs typeface="Arial" panose="020B0604020202020204" pitchFamily="34" charset="0"/>
                        </a:rPr>
                        <a:t>refractive</a:t>
                      </a:r>
                      <a:r>
                        <a:rPr lang="fr-FR" sz="1400" baseline="0" dirty="0">
                          <a:latin typeface="+mn-lt"/>
                          <a:cs typeface="Arial" panose="020B0604020202020204" pitchFamily="34" charset="0"/>
                        </a:rPr>
                        <a:t> index.</a:t>
                      </a:r>
                    </a:p>
                    <a:p>
                      <a:r>
                        <a:rPr lang="fr-FR" sz="1400" dirty="0">
                          <a:latin typeface="+mn-lt"/>
                          <a:cs typeface="Arial" panose="020B0604020202020204" pitchFamily="34" charset="0"/>
                        </a:rPr>
                        <a:t>Example: pH (in solution). </a:t>
                      </a:r>
                    </a:p>
                  </a:txBody>
                  <a:tcPr/>
                </a:tc>
                <a:tc>
                  <a:txBody>
                    <a:bodyPr/>
                    <a:lstStyle/>
                    <a:p>
                      <a:r>
                        <a:rPr lang="fr-FR" sz="1400" dirty="0">
                          <a:latin typeface="+mn-lt"/>
                          <a:cs typeface="Arial" panose="020B0604020202020204" pitchFamily="34" charset="0"/>
                        </a:rPr>
                        <a:t>Tip: The</a:t>
                      </a:r>
                      <a:r>
                        <a:rPr lang="fr-FR" sz="1400" baseline="0" dirty="0">
                          <a:latin typeface="+mn-lt"/>
                          <a:cs typeface="Arial" panose="020B0604020202020204" pitchFamily="34" charset="0"/>
                        </a:rPr>
                        <a:t> use of the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substance and t</a:t>
                      </a:r>
                      <a:r>
                        <a:rPr lang="fr-FR" sz="1400" dirty="0">
                          <a:latin typeface="+mn-lt"/>
                          <a:cs typeface="Arial" panose="020B0604020202020204" pitchFamily="34" charset="0"/>
                        </a:rPr>
                        <a:t>he type of</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product</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should</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be</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considered</a:t>
                      </a:r>
                      <a:r>
                        <a:rPr lang="fr-FR" sz="1400" baseline="0" dirty="0">
                          <a:latin typeface="+mn-lt"/>
                          <a:cs typeface="Arial" panose="020B0604020202020204" pitchFamily="34" charset="0"/>
                        </a:rPr>
                        <a:t>.</a:t>
                      </a:r>
                      <a:endParaRPr lang="fr-FR" sz="1400" dirty="0">
                        <a:latin typeface="+mn-lt"/>
                        <a:cs typeface="Arial" panose="020B0604020202020204" pitchFamily="34" charset="0"/>
                      </a:endParaRPr>
                    </a:p>
                  </a:txBody>
                  <a:tcPr/>
                </a:tc>
                <a:extLst>
                  <a:ext uri="{0D108BD9-81ED-4DB2-BD59-A6C34878D82A}">
                    <a16:rowId xmlns:a16="http://schemas.microsoft.com/office/drawing/2014/main" val="2565912502"/>
                  </a:ext>
                </a:extLst>
              </a:tr>
              <a:tr h="748970">
                <a:tc>
                  <a:txBody>
                    <a:bodyPr/>
                    <a:lstStyle/>
                    <a:p>
                      <a:r>
                        <a:rPr lang="fr-FR" sz="1400" dirty="0" err="1">
                          <a:latin typeface="+mn-lt"/>
                          <a:cs typeface="Arial" panose="020B0604020202020204" pitchFamily="34" charset="0"/>
                        </a:rPr>
                        <a:t>Particle</a:t>
                      </a:r>
                      <a:r>
                        <a:rPr lang="fr-FR" sz="1400" dirty="0">
                          <a:latin typeface="+mn-lt"/>
                          <a:cs typeface="Arial" panose="020B0604020202020204" pitchFamily="34" charset="0"/>
                        </a:rPr>
                        <a:t> size</a:t>
                      </a:r>
                    </a:p>
                  </a:txBody>
                  <a:tcPr/>
                </a:tc>
                <a:tc>
                  <a:txBody>
                    <a:bodyPr/>
                    <a:lstStyle/>
                    <a:p>
                      <a:r>
                        <a:rPr lang="fr-FR" sz="1400" dirty="0" err="1">
                          <a:latin typeface="+mn-lt"/>
                          <a:cs typeface="Arial" panose="020B0604020202020204" pitchFamily="34" charset="0"/>
                        </a:rPr>
                        <a:t>Potentially</a:t>
                      </a:r>
                      <a:r>
                        <a:rPr lang="fr-FR" sz="1400" dirty="0">
                          <a:latin typeface="+mn-lt"/>
                          <a:cs typeface="Arial" panose="020B0604020202020204" pitchFamily="34" charset="0"/>
                        </a:rPr>
                        <a:t> affects </a:t>
                      </a:r>
                      <a:r>
                        <a:rPr lang="fr-FR" sz="1400" dirty="0" err="1">
                          <a:latin typeface="+mn-lt"/>
                          <a:cs typeface="Arial" panose="020B0604020202020204" pitchFamily="34" charset="0"/>
                        </a:rPr>
                        <a:t>bioavailability</a:t>
                      </a:r>
                      <a:r>
                        <a:rPr lang="fr-FR" sz="1400" dirty="0">
                          <a:latin typeface="+mn-lt"/>
                          <a:cs typeface="Arial" panose="020B0604020202020204" pitchFamily="34" charset="0"/>
                        </a:rPr>
                        <a:t>.</a:t>
                      </a:r>
                    </a:p>
                    <a:p>
                      <a:r>
                        <a:rPr lang="fr-FR" sz="1400" dirty="0" err="1">
                          <a:latin typeface="+mn-lt"/>
                          <a:cs typeface="Arial" panose="020B0604020202020204" pitchFamily="34" charset="0"/>
                        </a:rPr>
                        <a:t>Refer</a:t>
                      </a:r>
                      <a:r>
                        <a:rPr lang="fr-FR" sz="1400" baseline="0" dirty="0">
                          <a:latin typeface="+mn-lt"/>
                          <a:cs typeface="Arial" panose="020B0604020202020204" pitchFamily="34" charset="0"/>
                        </a:rPr>
                        <a:t> to </a:t>
                      </a:r>
                      <a:r>
                        <a:rPr lang="fr-FR" sz="1400" baseline="0" dirty="0" err="1">
                          <a:latin typeface="+mn-lt"/>
                          <a:cs typeface="Arial" panose="020B0604020202020204" pitchFamily="34" charset="0"/>
                        </a:rPr>
                        <a:t>decision</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tree</a:t>
                      </a:r>
                      <a:r>
                        <a:rPr lang="fr-FR" sz="1400" baseline="0" dirty="0">
                          <a:latin typeface="+mn-lt"/>
                          <a:cs typeface="Arial" panose="020B0604020202020204" pitchFamily="34" charset="0"/>
                        </a:rPr>
                        <a:t> #3.</a:t>
                      </a:r>
                    </a:p>
                    <a:p>
                      <a:r>
                        <a:rPr lang="fr-FR" sz="1400" baseline="0" dirty="0" err="1">
                          <a:latin typeface="+mn-lt"/>
                          <a:cs typeface="Arial" panose="020B0604020202020204" pitchFamily="34" charset="0"/>
                        </a:rPr>
                        <a:t>When</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product</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is</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solid</a:t>
                      </a:r>
                      <a:r>
                        <a:rPr lang="fr-FR" sz="1400" baseline="0" dirty="0">
                          <a:latin typeface="+mn-lt"/>
                          <a:cs typeface="Arial" panose="020B0604020202020204" pitchFamily="34" charset="0"/>
                        </a:rPr>
                        <a:t> or suspension.</a:t>
                      </a:r>
                      <a:endParaRPr lang="fr-FR" sz="1400" dirty="0">
                        <a:latin typeface="+mn-lt"/>
                        <a:cs typeface="Arial" panose="020B0604020202020204" pitchFamily="34" charset="0"/>
                      </a:endParaRPr>
                    </a:p>
                  </a:txBody>
                  <a:tcPr/>
                </a:tc>
                <a:tc>
                  <a:txBody>
                    <a:bodyPr/>
                    <a:lstStyle/>
                    <a:p>
                      <a:r>
                        <a:rPr lang="fr-FR" sz="1400" dirty="0">
                          <a:latin typeface="+mn-lt"/>
                          <a:cs typeface="Arial" panose="020B0604020202020204" pitchFamily="34" charset="0"/>
                        </a:rPr>
                        <a:t>Tip: The</a:t>
                      </a:r>
                      <a:r>
                        <a:rPr lang="fr-FR" sz="1400" baseline="0" dirty="0">
                          <a:latin typeface="+mn-lt"/>
                          <a:cs typeface="Arial" panose="020B0604020202020204" pitchFamily="34" charset="0"/>
                        </a:rPr>
                        <a:t> use of the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substance and t</a:t>
                      </a:r>
                      <a:r>
                        <a:rPr lang="fr-FR" sz="1400" dirty="0">
                          <a:latin typeface="+mn-lt"/>
                          <a:cs typeface="Arial" panose="020B0604020202020204" pitchFamily="34" charset="0"/>
                        </a:rPr>
                        <a:t>he type of</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product</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should</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be</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considered</a:t>
                      </a:r>
                      <a:r>
                        <a:rPr lang="fr-FR" sz="1400" baseline="0" dirty="0">
                          <a:latin typeface="+mn-lt"/>
                          <a:cs typeface="Arial" panose="020B0604020202020204" pitchFamily="34" charset="0"/>
                        </a:rPr>
                        <a:t>.</a:t>
                      </a:r>
                      <a:endParaRPr lang="fr-FR" sz="1400" dirty="0">
                        <a:latin typeface="+mn-lt"/>
                        <a:cs typeface="Arial" panose="020B0604020202020204" pitchFamily="34" charset="0"/>
                      </a:endParaRPr>
                    </a:p>
                  </a:txBody>
                  <a:tcPr/>
                </a:tc>
                <a:extLst>
                  <a:ext uri="{0D108BD9-81ED-4DB2-BD59-A6C34878D82A}">
                    <a16:rowId xmlns:a16="http://schemas.microsoft.com/office/drawing/2014/main" val="3156386129"/>
                  </a:ext>
                </a:extLst>
              </a:tr>
              <a:tr h="616783">
                <a:tc>
                  <a:txBody>
                    <a:bodyPr/>
                    <a:lstStyle/>
                    <a:p>
                      <a:r>
                        <a:rPr lang="fr-FR" sz="1400" dirty="0" err="1">
                          <a:latin typeface="+mn-lt"/>
                          <a:cs typeface="Arial" panose="020B0604020202020204" pitchFamily="34" charset="0"/>
                        </a:rPr>
                        <a:t>Polymorphic</a:t>
                      </a:r>
                      <a:r>
                        <a:rPr lang="fr-FR" sz="1400" dirty="0">
                          <a:latin typeface="+mn-lt"/>
                          <a:cs typeface="Arial" panose="020B0604020202020204" pitchFamily="34" charset="0"/>
                        </a:rPr>
                        <a:t> </a:t>
                      </a:r>
                      <a:r>
                        <a:rPr lang="fr-FR" sz="1400" dirty="0" err="1">
                          <a:latin typeface="+mn-lt"/>
                          <a:cs typeface="Arial" panose="020B0604020202020204" pitchFamily="34" charset="0"/>
                        </a:rPr>
                        <a:t>forms</a:t>
                      </a:r>
                      <a:endParaRPr lang="fr-FR" sz="14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a:latin typeface="+mn-lt"/>
                          <a:cs typeface="Arial" panose="020B0604020202020204" pitchFamily="34" charset="0"/>
                        </a:rPr>
                        <a:t>Potentially</a:t>
                      </a:r>
                      <a:r>
                        <a:rPr lang="fr-FR" sz="1400" dirty="0">
                          <a:latin typeface="+mn-lt"/>
                          <a:cs typeface="Arial" panose="020B0604020202020204" pitchFamily="34" charset="0"/>
                        </a:rPr>
                        <a:t> affects </a:t>
                      </a:r>
                      <a:r>
                        <a:rPr lang="fr-FR" sz="1400" dirty="0" err="1">
                          <a:latin typeface="+mn-lt"/>
                          <a:cs typeface="Arial" panose="020B0604020202020204" pitchFamily="34" charset="0"/>
                        </a:rPr>
                        <a:t>bioavailability</a:t>
                      </a:r>
                      <a:r>
                        <a:rPr lang="fr-FR" sz="1400" dirty="0">
                          <a:latin typeface="+mn-lt"/>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a:latin typeface="+mn-lt"/>
                          <a:cs typeface="Arial" panose="020B0604020202020204" pitchFamily="34" charset="0"/>
                        </a:rPr>
                        <a:t>Refer</a:t>
                      </a:r>
                      <a:r>
                        <a:rPr lang="fr-FR" sz="1400" baseline="0" dirty="0">
                          <a:latin typeface="+mn-lt"/>
                          <a:cs typeface="Arial" panose="020B0604020202020204" pitchFamily="34" charset="0"/>
                        </a:rPr>
                        <a:t> to </a:t>
                      </a:r>
                      <a:r>
                        <a:rPr lang="fr-FR" sz="1400" baseline="0" dirty="0" err="1">
                          <a:latin typeface="+mn-lt"/>
                          <a:cs typeface="Arial" panose="020B0604020202020204" pitchFamily="34" charset="0"/>
                        </a:rPr>
                        <a:t>decision</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trees</a:t>
                      </a:r>
                      <a:r>
                        <a:rPr lang="fr-FR" sz="1400" baseline="0" dirty="0">
                          <a:latin typeface="+mn-lt"/>
                          <a:cs typeface="Arial" panose="020B0604020202020204" pitchFamily="34" charset="0"/>
                        </a:rPr>
                        <a:t> #4.</a:t>
                      </a:r>
                    </a:p>
                  </a:txBody>
                  <a:tcPr/>
                </a:tc>
                <a:tc>
                  <a:txBody>
                    <a:bodyPr/>
                    <a:lstStyle/>
                    <a:p>
                      <a:r>
                        <a:rPr lang="fr-FR" sz="1400" dirty="0">
                          <a:latin typeface="+mn-lt"/>
                          <a:cs typeface="Arial" panose="020B0604020202020204" pitchFamily="34" charset="0"/>
                        </a:rPr>
                        <a:t>Tip: The</a:t>
                      </a:r>
                      <a:r>
                        <a:rPr lang="fr-FR" sz="1400" baseline="0" dirty="0">
                          <a:latin typeface="+mn-lt"/>
                          <a:cs typeface="Arial" panose="020B0604020202020204" pitchFamily="34" charset="0"/>
                        </a:rPr>
                        <a:t> use of the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substance and t</a:t>
                      </a:r>
                      <a:r>
                        <a:rPr lang="fr-FR" sz="1400" dirty="0">
                          <a:latin typeface="+mn-lt"/>
                          <a:cs typeface="Arial" panose="020B0604020202020204" pitchFamily="34" charset="0"/>
                        </a:rPr>
                        <a:t>he type of</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product</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should</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be</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considered</a:t>
                      </a:r>
                      <a:r>
                        <a:rPr lang="fr-FR" sz="1400" baseline="0" dirty="0">
                          <a:latin typeface="+mn-lt"/>
                          <a:cs typeface="Arial" panose="020B0604020202020204" pitchFamily="34" charset="0"/>
                        </a:rPr>
                        <a:t>.</a:t>
                      </a:r>
                      <a:endParaRPr lang="fr-FR" sz="1400" dirty="0">
                        <a:latin typeface="+mn-lt"/>
                        <a:cs typeface="Arial" panose="020B0604020202020204" pitchFamily="34" charset="0"/>
                      </a:endParaRPr>
                    </a:p>
                  </a:txBody>
                  <a:tcPr/>
                </a:tc>
                <a:extLst>
                  <a:ext uri="{0D108BD9-81ED-4DB2-BD59-A6C34878D82A}">
                    <a16:rowId xmlns:a16="http://schemas.microsoft.com/office/drawing/2014/main" val="85785511"/>
                  </a:ext>
                </a:extLst>
              </a:tr>
              <a:tr h="748970">
                <a:tc>
                  <a:txBody>
                    <a:bodyPr/>
                    <a:lstStyle/>
                    <a:p>
                      <a:r>
                        <a:rPr lang="fr-FR" sz="1400" dirty="0">
                          <a:latin typeface="+mn-lt"/>
                          <a:cs typeface="Arial" panose="020B0604020202020204" pitchFamily="34" charset="0"/>
                        </a:rPr>
                        <a:t>Water</a:t>
                      </a:r>
                      <a:r>
                        <a:rPr lang="fr-FR" sz="1400" baseline="0" dirty="0">
                          <a:latin typeface="+mn-lt"/>
                          <a:cs typeface="Arial" panose="020B0604020202020204" pitchFamily="34" charset="0"/>
                        </a:rPr>
                        <a:t> content</a:t>
                      </a:r>
                      <a:endParaRPr lang="fr-FR" sz="1400" dirty="0">
                        <a:latin typeface="+mn-lt"/>
                        <a:cs typeface="Arial" panose="020B0604020202020204" pitchFamily="34" charset="0"/>
                      </a:endParaRPr>
                    </a:p>
                  </a:txBody>
                  <a:tcPr/>
                </a:tc>
                <a:tc>
                  <a:txBody>
                    <a:bodyPr/>
                    <a:lstStyle/>
                    <a:p>
                      <a:r>
                        <a:rPr lang="fr-FR" sz="1400" dirty="0" err="1">
                          <a:latin typeface="+mn-lt"/>
                          <a:cs typeface="Arial" panose="020B0604020202020204" pitchFamily="34" charset="0"/>
                        </a:rPr>
                        <a:t>When</a:t>
                      </a:r>
                      <a:r>
                        <a:rPr lang="fr-FR" sz="1400" baseline="0" dirty="0">
                          <a:latin typeface="+mn-lt"/>
                          <a:cs typeface="Arial" panose="020B0604020202020204" pitchFamily="34" charset="0"/>
                        </a:rPr>
                        <a:t> water </a:t>
                      </a:r>
                      <a:r>
                        <a:rPr lang="fr-FR" sz="1400" baseline="0" dirty="0" err="1">
                          <a:latin typeface="+mn-lt"/>
                          <a:cs typeface="Arial" panose="020B0604020202020204" pitchFamily="34" charset="0"/>
                        </a:rPr>
                        <a:t>is</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impacting</a:t>
                      </a:r>
                      <a:r>
                        <a:rPr lang="fr-FR" sz="1400" baseline="0" dirty="0">
                          <a:latin typeface="+mn-lt"/>
                          <a:cs typeface="Arial" panose="020B0604020202020204" pitchFamily="34" charset="0"/>
                        </a:rPr>
                        <a:t> the </a:t>
                      </a:r>
                      <a:r>
                        <a:rPr lang="fr-FR" sz="1400" baseline="0" dirty="0" err="1">
                          <a:latin typeface="+mn-lt"/>
                          <a:cs typeface="Arial" panose="020B0604020202020204" pitchFamily="34" charset="0"/>
                        </a:rPr>
                        <a:t>quality</a:t>
                      </a:r>
                      <a:r>
                        <a:rPr lang="fr-FR" sz="1400" baseline="0" dirty="0">
                          <a:latin typeface="+mn-lt"/>
                          <a:cs typeface="Arial" panose="020B0604020202020204" pitchFamily="34" charset="0"/>
                        </a:rPr>
                        <a:t> of the substance.</a:t>
                      </a:r>
                    </a:p>
                    <a:p>
                      <a:r>
                        <a:rPr lang="fr-FR" sz="1400" dirty="0" err="1">
                          <a:latin typeface="+mn-lt"/>
                          <a:cs typeface="Arial" panose="020B0604020202020204" pitchFamily="34" charset="0"/>
                        </a:rPr>
                        <a:t>Prefer</a:t>
                      </a:r>
                      <a:r>
                        <a:rPr lang="fr-FR" sz="1400" dirty="0">
                          <a:latin typeface="+mn-lt"/>
                          <a:cs typeface="Arial" panose="020B0604020202020204" pitchFamily="34" charset="0"/>
                        </a:rPr>
                        <a:t> Karl Fischer titration (KF).</a:t>
                      </a:r>
                    </a:p>
                  </a:txBody>
                  <a:tcPr/>
                </a:tc>
                <a:tc>
                  <a:txBody>
                    <a:bodyPr/>
                    <a:lstStyle/>
                    <a:p>
                      <a:r>
                        <a:rPr lang="fr-FR" sz="1400" dirty="0">
                          <a:latin typeface="+mn-lt"/>
                          <a:cs typeface="Arial" panose="020B0604020202020204" pitchFamily="34" charset="0"/>
                        </a:rPr>
                        <a:t>Do not </a:t>
                      </a:r>
                      <a:r>
                        <a:rPr lang="fr-FR" sz="1400" dirty="0" err="1">
                          <a:latin typeface="+mn-lt"/>
                          <a:cs typeface="Arial" panose="020B0604020202020204" pitchFamily="34" charset="0"/>
                        </a:rPr>
                        <a:t>forget</a:t>
                      </a:r>
                      <a:r>
                        <a:rPr lang="fr-FR" sz="1400" dirty="0">
                          <a:latin typeface="+mn-lt"/>
                          <a:cs typeface="Arial" panose="020B0604020202020204" pitchFamily="34" charset="0"/>
                        </a:rPr>
                        <a:t> to </a:t>
                      </a:r>
                      <a:r>
                        <a:rPr lang="fr-FR" sz="1400" dirty="0" err="1">
                          <a:latin typeface="+mn-lt"/>
                          <a:cs typeface="Arial" panose="020B0604020202020204" pitchFamily="34" charset="0"/>
                        </a:rPr>
                        <a:t>validate</a:t>
                      </a:r>
                      <a:r>
                        <a:rPr lang="fr-FR" sz="1400" dirty="0">
                          <a:latin typeface="+mn-lt"/>
                          <a:cs typeface="Arial" panose="020B0604020202020204" pitchFamily="34" charset="0"/>
                        </a:rPr>
                        <a:t> the KF </a:t>
                      </a:r>
                      <a:r>
                        <a:rPr lang="fr-FR" sz="1400" dirty="0" err="1">
                          <a:latin typeface="+mn-lt"/>
                          <a:cs typeface="Arial" panose="020B0604020202020204" pitchFamily="34" charset="0"/>
                        </a:rPr>
                        <a:t>method</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Ph.Eur</a:t>
                      </a:r>
                      <a:r>
                        <a:rPr lang="fr-FR" sz="1400" baseline="0" dirty="0">
                          <a:latin typeface="+mn-lt"/>
                          <a:cs typeface="Arial" panose="020B0604020202020204" pitchFamily="34" charset="0"/>
                        </a:rPr>
                        <a:t>).</a:t>
                      </a:r>
                      <a:endParaRPr lang="fr-FR" sz="1400" dirty="0">
                        <a:latin typeface="+mn-lt"/>
                        <a:cs typeface="Arial" panose="020B0604020202020204" pitchFamily="34" charset="0"/>
                      </a:endParaRPr>
                    </a:p>
                  </a:txBody>
                  <a:tcPr/>
                </a:tc>
                <a:extLst>
                  <a:ext uri="{0D108BD9-81ED-4DB2-BD59-A6C34878D82A}">
                    <a16:rowId xmlns:a16="http://schemas.microsoft.com/office/drawing/2014/main" val="4269956040"/>
                  </a:ext>
                </a:extLst>
              </a:tr>
              <a:tr h="748970">
                <a:tc>
                  <a:txBody>
                    <a:bodyPr/>
                    <a:lstStyle/>
                    <a:p>
                      <a:r>
                        <a:rPr lang="fr-FR" sz="1400" dirty="0" err="1">
                          <a:latin typeface="+mn-lt"/>
                          <a:cs typeface="Arial" panose="020B0604020202020204" pitchFamily="34" charset="0"/>
                        </a:rPr>
                        <a:t>Elemental</a:t>
                      </a:r>
                      <a:r>
                        <a:rPr lang="fr-FR" sz="1400" dirty="0">
                          <a:latin typeface="+mn-lt"/>
                          <a:cs typeface="Arial" panose="020B0604020202020204" pitchFamily="34" charset="0"/>
                        </a:rPr>
                        <a:t> </a:t>
                      </a:r>
                      <a:r>
                        <a:rPr lang="fr-FR" sz="1400" dirty="0" err="1">
                          <a:latin typeface="+mn-lt"/>
                          <a:cs typeface="Arial" panose="020B0604020202020204" pitchFamily="34" charset="0"/>
                        </a:rPr>
                        <a:t>impurities</a:t>
                      </a:r>
                      <a:endParaRPr lang="fr-FR" sz="1400" dirty="0">
                        <a:latin typeface="+mn-lt"/>
                        <a:cs typeface="Arial" panose="020B0604020202020204" pitchFamily="34" charset="0"/>
                      </a:endParaRPr>
                    </a:p>
                  </a:txBody>
                  <a:tcPr/>
                </a:tc>
                <a:tc>
                  <a:txBody>
                    <a:bodyPr/>
                    <a:lstStyle/>
                    <a:p>
                      <a:r>
                        <a:rPr lang="fr-FR" sz="1400" dirty="0" err="1">
                          <a:latin typeface="+mn-lt"/>
                          <a:cs typeface="Arial" panose="020B0604020202020204" pitchFamily="34" charset="0"/>
                        </a:rPr>
                        <a:t>Catalysts</a:t>
                      </a:r>
                      <a:r>
                        <a:rPr lang="fr-FR" sz="1400" dirty="0">
                          <a:latin typeface="+mn-lt"/>
                          <a:cs typeface="Arial" panose="020B0604020202020204" pitchFamily="34" charset="0"/>
                        </a:rPr>
                        <a:t>, </a:t>
                      </a:r>
                      <a:r>
                        <a:rPr lang="fr-FR" sz="1400" dirty="0" err="1">
                          <a:latin typeface="+mn-lt"/>
                          <a:cs typeface="Arial" panose="020B0604020202020204" pitchFamily="34" charset="0"/>
                        </a:rPr>
                        <a:t>sulfated</a:t>
                      </a:r>
                      <a:r>
                        <a:rPr lang="fr-FR" sz="1400" dirty="0">
                          <a:latin typeface="+mn-lt"/>
                          <a:cs typeface="Arial" panose="020B0604020202020204" pitchFamily="34" charset="0"/>
                        </a:rPr>
                        <a:t> </a:t>
                      </a:r>
                      <a:r>
                        <a:rPr lang="fr-FR" sz="1400" dirty="0" err="1">
                          <a:latin typeface="+mn-lt"/>
                          <a:cs typeface="Arial" panose="020B0604020202020204" pitchFamily="34" charset="0"/>
                        </a:rPr>
                        <a:t>ash</a:t>
                      </a:r>
                      <a:r>
                        <a:rPr lang="fr-FR" sz="1400" dirty="0">
                          <a:latin typeface="+mn-lt"/>
                          <a:cs typeface="Arial" panose="020B0604020202020204" pitchFamily="34" charset="0"/>
                        </a:rPr>
                        <a:t>/</a:t>
                      </a:r>
                      <a:r>
                        <a:rPr lang="fr-FR" sz="1400" dirty="0" err="1">
                          <a:latin typeface="+mn-lt"/>
                          <a:cs typeface="Arial" panose="020B0604020202020204" pitchFamily="34" charset="0"/>
                        </a:rPr>
                        <a:t>residue</a:t>
                      </a:r>
                      <a:r>
                        <a:rPr lang="fr-FR" sz="1400" dirty="0">
                          <a:latin typeface="+mn-lt"/>
                          <a:cs typeface="Arial" panose="020B0604020202020204" pitchFamily="34" charset="0"/>
                        </a:rPr>
                        <a:t> on</a:t>
                      </a:r>
                      <a:r>
                        <a:rPr lang="fr-FR" sz="1400" baseline="0" dirty="0">
                          <a:latin typeface="+mn-lt"/>
                          <a:cs typeface="Arial" panose="020B0604020202020204" pitchFamily="34" charset="0"/>
                        </a:rPr>
                        <a:t> ignition.</a:t>
                      </a:r>
                      <a:endParaRPr lang="fr-FR" sz="1400" dirty="0">
                        <a:latin typeface="+mn-lt"/>
                        <a:cs typeface="Arial" panose="020B0604020202020204" pitchFamily="34" charset="0"/>
                      </a:endParaRPr>
                    </a:p>
                  </a:txBody>
                  <a:tcPr/>
                </a:tc>
                <a:tc>
                  <a:txBody>
                    <a:bodyPr/>
                    <a:lstStyle/>
                    <a:p>
                      <a:r>
                        <a:rPr lang="fr-FR" sz="1400" dirty="0" err="1">
                          <a:latin typeface="+mn-lt"/>
                          <a:cs typeface="Arial" panose="020B0604020202020204" pitchFamily="34" charset="0"/>
                        </a:rPr>
                        <a:t>According</a:t>
                      </a:r>
                      <a:r>
                        <a:rPr lang="fr-FR" sz="1400" baseline="0" dirty="0">
                          <a:latin typeface="+mn-lt"/>
                          <a:cs typeface="Arial" panose="020B0604020202020204" pitchFamily="34" charset="0"/>
                        </a:rPr>
                        <a:t> to </a:t>
                      </a:r>
                      <a:r>
                        <a:rPr lang="fr-FR" sz="1400" baseline="0" dirty="0" err="1">
                          <a:latin typeface="+mn-lt"/>
                          <a:cs typeface="Arial" panose="020B0604020202020204" pitchFamily="34" charset="0"/>
                        </a:rPr>
                        <a:t>development</a:t>
                      </a:r>
                      <a:r>
                        <a:rPr lang="fr-FR" sz="1400" baseline="0" dirty="0">
                          <a:latin typeface="+mn-lt"/>
                          <a:cs typeface="Arial" panose="020B0604020202020204" pitchFamily="34" charset="0"/>
                        </a:rPr>
                        <a:t> data and </a:t>
                      </a:r>
                      <a:r>
                        <a:rPr lang="fr-FR" sz="1400" baseline="0" dirty="0" err="1">
                          <a:latin typeface="+mn-lt"/>
                          <a:cs typeface="Arial" panose="020B0604020202020204" pitchFamily="34" charset="0"/>
                        </a:rPr>
                        <a:t>manufacturing</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process</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Discuss</a:t>
                      </a:r>
                      <a:r>
                        <a:rPr lang="fr-FR" sz="1400" baseline="0" dirty="0">
                          <a:latin typeface="+mn-lt"/>
                          <a:cs typeface="Arial" panose="020B0604020202020204" pitchFamily="34" charset="0"/>
                        </a:rPr>
                        <a:t> </a:t>
                      </a:r>
                      <a:r>
                        <a:rPr lang="fr-FR" sz="1400" baseline="0" dirty="0" err="1">
                          <a:latin typeface="+mn-lt"/>
                          <a:cs typeface="Arial" panose="020B0604020202020204" pitchFamily="34" charset="0"/>
                        </a:rPr>
                        <a:t>with</a:t>
                      </a:r>
                      <a:r>
                        <a:rPr lang="fr-FR" sz="1400" baseline="0" dirty="0">
                          <a:latin typeface="+mn-lt"/>
                          <a:cs typeface="Arial" panose="020B0604020202020204" pitchFamily="34" charset="0"/>
                        </a:rPr>
                        <a:t> the </a:t>
                      </a:r>
                      <a:r>
                        <a:rPr lang="fr-FR" sz="1400" baseline="0" dirty="0" err="1">
                          <a:latin typeface="+mn-lt"/>
                          <a:cs typeface="Arial" panose="020B0604020202020204" pitchFamily="34" charset="0"/>
                        </a:rPr>
                        <a:t>drug</a:t>
                      </a:r>
                      <a:r>
                        <a:rPr lang="fr-FR" sz="1400" baseline="0" dirty="0">
                          <a:latin typeface="+mn-lt"/>
                          <a:cs typeface="Arial" panose="020B0604020202020204" pitchFamily="34" charset="0"/>
                        </a:rPr>
                        <a:t> substance manufacturer.</a:t>
                      </a:r>
                      <a:endParaRPr lang="fr-FR" sz="1400" dirty="0">
                        <a:latin typeface="+mn-lt"/>
                        <a:cs typeface="Arial" panose="020B0604020202020204" pitchFamily="34" charset="0"/>
                      </a:endParaRPr>
                    </a:p>
                  </a:txBody>
                  <a:tcPr/>
                </a:tc>
                <a:extLst>
                  <a:ext uri="{0D108BD9-81ED-4DB2-BD59-A6C34878D82A}">
                    <a16:rowId xmlns:a16="http://schemas.microsoft.com/office/drawing/2014/main" val="2415401980"/>
                  </a:ext>
                </a:extLst>
              </a:tr>
              <a:tr h="616783">
                <a:tc>
                  <a:txBody>
                    <a:bodyPr/>
                    <a:lstStyle/>
                    <a:p>
                      <a:r>
                        <a:rPr lang="fr-FR" sz="1400" dirty="0" err="1">
                          <a:latin typeface="+mn-lt"/>
                          <a:cs typeface="Arial" panose="020B0604020202020204" pitchFamily="34" charset="0"/>
                        </a:rPr>
                        <a:t>Microbial</a:t>
                      </a:r>
                      <a:r>
                        <a:rPr lang="fr-FR" sz="1400" dirty="0">
                          <a:latin typeface="+mn-lt"/>
                          <a:cs typeface="Arial" panose="020B0604020202020204" pitchFamily="34" charset="0"/>
                        </a:rPr>
                        <a:t> </a:t>
                      </a:r>
                      <a:r>
                        <a:rPr lang="fr-FR" sz="1400" dirty="0" err="1">
                          <a:latin typeface="+mn-lt"/>
                          <a:cs typeface="Arial" panose="020B0604020202020204" pitchFamily="34" charset="0"/>
                        </a:rPr>
                        <a:t>limits</a:t>
                      </a:r>
                      <a:endParaRPr lang="fr-FR" sz="1400" dirty="0">
                        <a:latin typeface="+mn-lt"/>
                        <a:cs typeface="Arial" panose="020B0604020202020204" pitchFamily="34" charset="0"/>
                      </a:endParaRPr>
                    </a:p>
                  </a:txBody>
                  <a:tcPr/>
                </a:tc>
                <a:tc>
                  <a:txBody>
                    <a:bodyPr/>
                    <a:lstStyle/>
                    <a:p>
                      <a:r>
                        <a:rPr lang="fr-FR" sz="1400" dirty="0" err="1">
                          <a:latin typeface="+mn-lt"/>
                          <a:cs typeface="Arial" panose="020B0604020202020204" pitchFamily="34" charset="0"/>
                        </a:rPr>
                        <a:t>Necessary</a:t>
                      </a:r>
                      <a:r>
                        <a:rPr lang="fr-FR" sz="1400" dirty="0">
                          <a:latin typeface="+mn-lt"/>
                          <a:cs typeface="Arial" panose="020B0604020202020204" pitchFamily="34" charset="0"/>
                        </a:rPr>
                        <a:t> if not </a:t>
                      </a:r>
                      <a:r>
                        <a:rPr lang="fr-FR" sz="1400" dirty="0" err="1">
                          <a:latin typeface="+mn-lt"/>
                          <a:cs typeface="Arial" panose="020B0604020202020204" pitchFamily="34" charset="0"/>
                        </a:rPr>
                        <a:t>sterile</a:t>
                      </a:r>
                      <a:r>
                        <a:rPr lang="fr-FR" sz="1400" dirty="0">
                          <a:latin typeface="+mn-lt"/>
                          <a:cs typeface="Arial" panose="020B0604020202020204" pitchFamily="34" charset="0"/>
                        </a:rPr>
                        <a:t> substance.</a:t>
                      </a:r>
                      <a:r>
                        <a:rPr lang="fr-FR" sz="1400" baseline="0" dirty="0">
                          <a:latin typeface="+mn-lt"/>
                          <a:cs typeface="Arial" panose="020B0604020202020204" pitchFamily="34" charset="0"/>
                        </a:rPr>
                        <a:t> </a:t>
                      </a:r>
                    </a:p>
                    <a:p>
                      <a:r>
                        <a:rPr lang="fr-FR" sz="1400" dirty="0" err="1">
                          <a:latin typeface="+mn-lt"/>
                          <a:cs typeface="Arial" panose="020B0604020202020204" pitchFamily="34" charset="0"/>
                        </a:rPr>
                        <a:t>Decision</a:t>
                      </a:r>
                      <a:r>
                        <a:rPr lang="fr-FR" sz="1400" dirty="0">
                          <a:latin typeface="+mn-lt"/>
                          <a:cs typeface="Arial" panose="020B0604020202020204" pitchFamily="34" charset="0"/>
                        </a:rPr>
                        <a:t> </a:t>
                      </a:r>
                      <a:r>
                        <a:rPr lang="fr-FR" sz="1400" dirty="0" err="1">
                          <a:latin typeface="+mn-lt"/>
                          <a:cs typeface="Arial" panose="020B0604020202020204" pitchFamily="34" charset="0"/>
                        </a:rPr>
                        <a:t>tree</a:t>
                      </a:r>
                      <a:r>
                        <a:rPr lang="fr-FR" sz="1400" dirty="0">
                          <a:latin typeface="+mn-lt"/>
                          <a:cs typeface="Arial" panose="020B0604020202020204" pitchFamily="34" charset="0"/>
                        </a:rPr>
                        <a:t> #6. </a:t>
                      </a:r>
                    </a:p>
                  </a:txBody>
                  <a:tcPr/>
                </a:tc>
                <a:tc>
                  <a:txBody>
                    <a:bodyPr/>
                    <a:lstStyle/>
                    <a:p>
                      <a:r>
                        <a:rPr lang="fr-FR" sz="1400" dirty="0" err="1">
                          <a:latin typeface="+mn-lt"/>
                          <a:cs typeface="Arial" panose="020B0604020202020204" pitchFamily="34" charset="0"/>
                        </a:rPr>
                        <a:t>Refer</a:t>
                      </a:r>
                      <a:r>
                        <a:rPr lang="fr-FR" sz="1400" dirty="0">
                          <a:latin typeface="+mn-lt"/>
                          <a:cs typeface="Arial" panose="020B0604020202020204" pitchFamily="34" charset="0"/>
                        </a:rPr>
                        <a:t> to </a:t>
                      </a:r>
                      <a:r>
                        <a:rPr lang="fr-FR" sz="1400" dirty="0" err="1">
                          <a:latin typeface="+mn-lt"/>
                          <a:cs typeface="Arial" panose="020B0604020202020204" pitchFamily="34" charset="0"/>
                        </a:rPr>
                        <a:t>Ph.Eur</a:t>
                      </a:r>
                      <a:r>
                        <a:rPr lang="fr-FR" sz="1400" dirty="0">
                          <a:latin typeface="+mn-lt"/>
                          <a:cs typeface="Arial" panose="020B0604020202020204" pitchFamily="34" charset="0"/>
                        </a:rPr>
                        <a:t> </a:t>
                      </a:r>
                      <a:r>
                        <a:rPr lang="fr-FR" sz="1400" dirty="0" err="1">
                          <a:latin typeface="+mn-lt"/>
                          <a:cs typeface="Arial" panose="020B0604020202020204" pitchFamily="34" charset="0"/>
                        </a:rPr>
                        <a:t>procedures</a:t>
                      </a:r>
                      <a:r>
                        <a:rPr lang="fr-FR" sz="1400" dirty="0">
                          <a:latin typeface="+mn-lt"/>
                          <a:cs typeface="Arial" panose="020B0604020202020204" pitchFamily="34" charset="0"/>
                        </a:rPr>
                        <a:t> and </a:t>
                      </a:r>
                      <a:r>
                        <a:rPr lang="fr-FR" sz="1400" dirty="0" err="1">
                          <a:latin typeface="+mn-lt"/>
                          <a:cs typeface="Arial" panose="020B0604020202020204" pitchFamily="34" charset="0"/>
                        </a:rPr>
                        <a:t>limits</a:t>
                      </a:r>
                      <a:r>
                        <a:rPr lang="fr-FR" sz="1400" dirty="0">
                          <a:latin typeface="+mn-lt"/>
                          <a:cs typeface="Arial" panose="020B0604020202020204" pitchFamily="34" charset="0"/>
                        </a:rPr>
                        <a:t>. </a:t>
                      </a:r>
                    </a:p>
                  </a:txBody>
                  <a:tcPr/>
                </a:tc>
                <a:extLst>
                  <a:ext uri="{0D108BD9-81ED-4DB2-BD59-A6C34878D82A}">
                    <a16:rowId xmlns:a16="http://schemas.microsoft.com/office/drawing/2014/main" val="2871750272"/>
                  </a:ext>
                </a:extLst>
              </a:tr>
            </a:tbl>
          </a:graphicData>
        </a:graphic>
      </p:graphicFrame>
    </p:spTree>
    <p:extLst>
      <p:ext uri="{BB962C8B-B14F-4D97-AF65-F5344CB8AC3E}">
        <p14:creationId xmlns:p14="http://schemas.microsoft.com/office/powerpoint/2010/main" val="98976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54162-A944-4585-B68A-C27AFC798BE0}"/>
              </a:ext>
            </a:extLst>
          </p:cNvPr>
          <p:cNvSpPr>
            <a:spLocks noGrp="1"/>
          </p:cNvSpPr>
          <p:nvPr>
            <p:ph type="body" sz="quarter" idx="10"/>
          </p:nvPr>
        </p:nvSpPr>
        <p:spPr>
          <a:xfrm>
            <a:off x="404813" y="223875"/>
            <a:ext cx="7000781" cy="519112"/>
          </a:xfrm>
        </p:spPr>
        <p:txBody>
          <a:bodyPr/>
          <a:lstStyle/>
          <a:p>
            <a:r>
              <a:rPr lang="en-GB" dirty="0"/>
              <a:t>Chapter III: Guidelines (4/7)</a:t>
            </a:r>
          </a:p>
          <a:p>
            <a:endParaRPr lang="en-GB" sz="2000" dirty="0"/>
          </a:p>
        </p:txBody>
      </p:sp>
      <p:sp>
        <p:nvSpPr>
          <p:cNvPr id="3" name="Text Placeholder 2">
            <a:extLst>
              <a:ext uri="{FF2B5EF4-FFF2-40B4-BE49-F238E27FC236}">
                <a16:creationId xmlns:a16="http://schemas.microsoft.com/office/drawing/2014/main" id="{D5FB5C27-0443-4CAB-BD0F-E79581F626F9}"/>
              </a:ext>
            </a:extLst>
          </p:cNvPr>
          <p:cNvSpPr>
            <a:spLocks noGrp="1"/>
          </p:cNvSpPr>
          <p:nvPr>
            <p:ph type="body" sz="quarter" idx="11"/>
          </p:nvPr>
        </p:nvSpPr>
        <p:spPr>
          <a:xfrm>
            <a:off x="404813" y="1686756"/>
            <a:ext cx="8335962" cy="4239381"/>
          </a:xfrm>
        </p:spPr>
        <p:txBody>
          <a:bodyPr/>
          <a:lstStyle/>
          <a:p>
            <a:pPr>
              <a:lnSpc>
                <a:spcPct val="100000"/>
              </a:lnSpc>
              <a:spcBef>
                <a:spcPts val="0"/>
              </a:spcBef>
            </a:pPr>
            <a:r>
              <a:rPr lang="fr-FR" sz="1600" dirty="0" err="1">
                <a:solidFill>
                  <a:schemeClr val="accent2">
                    <a:lumMod val="75000"/>
                  </a:schemeClr>
                </a:solidFill>
              </a:rPr>
              <a:t>Specific</a:t>
            </a:r>
            <a:r>
              <a:rPr lang="fr-FR" sz="1600" dirty="0">
                <a:solidFill>
                  <a:schemeClr val="accent2">
                    <a:lumMod val="75000"/>
                  </a:schemeClr>
                </a:solidFill>
              </a:rPr>
              <a:t> tests / </a:t>
            </a:r>
            <a:r>
              <a:rPr lang="fr-FR" sz="1600" dirty="0" err="1">
                <a:solidFill>
                  <a:schemeClr val="accent2">
                    <a:lumMod val="75000"/>
                  </a:schemeClr>
                </a:solidFill>
              </a:rPr>
              <a:t>criteria</a:t>
            </a:r>
            <a:r>
              <a:rPr lang="fr-FR" sz="1600" dirty="0">
                <a:solidFill>
                  <a:schemeClr val="accent2">
                    <a:lumMod val="75000"/>
                  </a:schemeClr>
                </a:solidFill>
              </a:rPr>
              <a:t> for </a:t>
            </a:r>
            <a:r>
              <a:rPr lang="fr-FR" sz="1600" dirty="0" err="1">
                <a:solidFill>
                  <a:schemeClr val="accent2">
                    <a:lumMod val="75000"/>
                  </a:schemeClr>
                </a:solidFill>
              </a:rPr>
              <a:t>drug</a:t>
            </a:r>
            <a:r>
              <a:rPr lang="fr-FR" sz="1600" dirty="0">
                <a:solidFill>
                  <a:schemeClr val="accent2">
                    <a:lumMod val="75000"/>
                  </a:schemeClr>
                </a:solidFill>
              </a:rPr>
              <a:t> </a:t>
            </a:r>
            <a:r>
              <a:rPr lang="fr-FR" sz="1600" dirty="0" err="1">
                <a:solidFill>
                  <a:schemeClr val="accent2">
                    <a:lumMod val="75000"/>
                  </a:schemeClr>
                </a:solidFill>
              </a:rPr>
              <a:t>product</a:t>
            </a:r>
            <a:endParaRPr lang="fr-FR" sz="1600" dirty="0">
              <a:solidFill>
                <a:schemeClr val="accent2">
                  <a:lumMod val="75000"/>
                </a:schemeClr>
              </a:solidFill>
            </a:endParaRPr>
          </a:p>
          <a:p>
            <a:pPr>
              <a:lnSpc>
                <a:spcPct val="100000"/>
              </a:lnSpc>
              <a:spcBef>
                <a:spcPts val="0"/>
              </a:spcBef>
            </a:pPr>
            <a:endParaRPr lang="en-GB" sz="2400" dirty="0"/>
          </a:p>
          <a:p>
            <a:pPr>
              <a:lnSpc>
                <a:spcPct val="100000"/>
              </a:lnSpc>
              <a:spcBef>
                <a:spcPts val="0"/>
              </a:spcBef>
            </a:pPr>
            <a:r>
              <a:rPr lang="en-GB" sz="1400" dirty="0"/>
              <a:t>GL39 Decision trees are proposed for degradation product, polymorphism, chirality, dissolution and microbiological quality attributes given a clear way of proceeding.</a:t>
            </a:r>
          </a:p>
          <a:p>
            <a:pPr>
              <a:lnSpc>
                <a:spcPct val="100000"/>
              </a:lnSpc>
              <a:spcBef>
                <a:spcPts val="0"/>
              </a:spcBef>
            </a:pPr>
            <a:endParaRPr lang="en-GB" sz="1400" dirty="0"/>
          </a:p>
          <a:p>
            <a:pPr>
              <a:lnSpc>
                <a:spcPct val="100000"/>
              </a:lnSpc>
              <a:spcBef>
                <a:spcPts val="0"/>
              </a:spcBef>
            </a:pPr>
            <a:r>
              <a:rPr lang="en-GB" sz="1400" dirty="0"/>
              <a:t>The specific tests are listed hereafter for specific dosage forms: solid oral, liquid oral, </a:t>
            </a:r>
            <a:r>
              <a:rPr lang="en-GB" sz="1400" dirty="0" err="1"/>
              <a:t>parenterals</a:t>
            </a:r>
            <a:r>
              <a:rPr lang="en-GB" sz="1400" dirty="0"/>
              <a:t>.</a:t>
            </a:r>
          </a:p>
          <a:p>
            <a:pPr>
              <a:lnSpc>
                <a:spcPct val="100000"/>
              </a:lnSpc>
              <a:spcBef>
                <a:spcPts val="0"/>
              </a:spcBef>
            </a:pPr>
            <a:endParaRPr lang="en-GB" sz="1400" dirty="0"/>
          </a:p>
          <a:p>
            <a:pPr marL="0" indent="0">
              <a:lnSpc>
                <a:spcPct val="100000"/>
              </a:lnSpc>
              <a:spcBef>
                <a:spcPts val="0"/>
              </a:spcBef>
              <a:buNone/>
            </a:pPr>
            <a:r>
              <a:rPr lang="en-GB" sz="1400" b="1" dirty="0">
                <a:sym typeface="Wingdings" panose="05000000000000000000" pitchFamily="2" charset="2"/>
              </a:rPr>
              <a:t></a:t>
            </a:r>
            <a:r>
              <a:rPr lang="en-GB" sz="1400" dirty="0">
                <a:sym typeface="Wingdings" panose="05000000000000000000" pitchFamily="2" charset="2"/>
              </a:rPr>
              <a:t> application of the concepts contained in this guideline to other dosage forms is encouraged.</a:t>
            </a:r>
            <a:endParaRPr lang="en-GB" sz="1400" dirty="0"/>
          </a:p>
          <a:p>
            <a:pPr marL="0" indent="0">
              <a:buNone/>
            </a:pPr>
            <a:endParaRPr lang="en-GB" dirty="0"/>
          </a:p>
        </p:txBody>
      </p:sp>
    </p:spTree>
    <p:extLst>
      <p:ext uri="{BB962C8B-B14F-4D97-AF65-F5344CB8AC3E}">
        <p14:creationId xmlns:p14="http://schemas.microsoft.com/office/powerpoint/2010/main" val="1906365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19077B-7AEA-4F94-8E4E-DA0077ECA2AC}"/>
              </a:ext>
            </a:extLst>
          </p:cNvPr>
          <p:cNvSpPr>
            <a:spLocks noGrp="1"/>
          </p:cNvSpPr>
          <p:nvPr>
            <p:ph type="body" sz="quarter" idx="11"/>
          </p:nvPr>
        </p:nvSpPr>
        <p:spPr>
          <a:xfrm>
            <a:off x="404813" y="976208"/>
            <a:ext cx="8335962" cy="4419600"/>
          </a:xfrm>
        </p:spPr>
        <p:txBody>
          <a:bodyPr/>
          <a:lstStyle/>
          <a:p>
            <a:pPr>
              <a:lnSpc>
                <a:spcPct val="100000"/>
              </a:lnSpc>
              <a:spcBef>
                <a:spcPts val="0"/>
              </a:spcBef>
            </a:pPr>
            <a:r>
              <a:rPr lang="fr-FR" sz="1600" dirty="0" err="1">
                <a:solidFill>
                  <a:schemeClr val="accent2">
                    <a:lumMod val="75000"/>
                  </a:schemeClr>
                </a:solidFill>
              </a:rPr>
              <a:t>Specific</a:t>
            </a:r>
            <a:r>
              <a:rPr lang="fr-FR" sz="1600" dirty="0">
                <a:solidFill>
                  <a:schemeClr val="accent2">
                    <a:lumMod val="75000"/>
                  </a:schemeClr>
                </a:solidFill>
              </a:rPr>
              <a:t> tests / </a:t>
            </a:r>
            <a:r>
              <a:rPr lang="fr-FR" sz="1600" dirty="0" err="1">
                <a:solidFill>
                  <a:schemeClr val="accent2">
                    <a:lumMod val="75000"/>
                  </a:schemeClr>
                </a:solidFill>
              </a:rPr>
              <a:t>criteria</a:t>
            </a:r>
            <a:r>
              <a:rPr lang="fr-FR" sz="1600" dirty="0">
                <a:solidFill>
                  <a:schemeClr val="accent2">
                    <a:lumMod val="75000"/>
                  </a:schemeClr>
                </a:solidFill>
              </a:rPr>
              <a:t> for </a:t>
            </a:r>
            <a:r>
              <a:rPr lang="fr-FR" sz="1600" dirty="0" err="1">
                <a:solidFill>
                  <a:schemeClr val="accent2">
                    <a:lumMod val="75000"/>
                  </a:schemeClr>
                </a:solidFill>
              </a:rPr>
              <a:t>drug</a:t>
            </a:r>
            <a:r>
              <a:rPr lang="fr-FR" sz="1600" dirty="0">
                <a:solidFill>
                  <a:schemeClr val="accent2">
                    <a:lumMod val="75000"/>
                  </a:schemeClr>
                </a:solidFill>
              </a:rPr>
              <a:t> </a:t>
            </a:r>
            <a:r>
              <a:rPr lang="fr-FR" sz="1600" dirty="0" err="1">
                <a:solidFill>
                  <a:schemeClr val="accent2">
                    <a:lumMod val="75000"/>
                  </a:schemeClr>
                </a:solidFill>
              </a:rPr>
              <a:t>product</a:t>
            </a:r>
            <a:endParaRPr lang="fr-FR" sz="1600" dirty="0">
              <a:solidFill>
                <a:schemeClr val="accent2">
                  <a:lumMod val="75000"/>
                </a:schemeClr>
              </a:solidFill>
            </a:endParaRPr>
          </a:p>
          <a:p>
            <a:pPr>
              <a:lnSpc>
                <a:spcPct val="100000"/>
              </a:lnSpc>
              <a:spcBef>
                <a:spcPts val="0"/>
              </a:spcBef>
            </a:pPr>
            <a:endParaRPr lang="en-GB" sz="1600" dirty="0"/>
          </a:p>
        </p:txBody>
      </p:sp>
      <p:sp>
        <p:nvSpPr>
          <p:cNvPr id="8"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04813" y="177650"/>
            <a:ext cx="7000781" cy="612463"/>
          </a:xfrm>
        </p:spPr>
        <p:txBody>
          <a:bodyPr/>
          <a:lstStyle/>
          <a:p>
            <a:r>
              <a:rPr lang="en-GB" dirty="0"/>
              <a:t>Chapter III: Guidelines (5/7)</a:t>
            </a:r>
          </a:p>
        </p:txBody>
      </p:sp>
      <p:graphicFrame>
        <p:nvGraphicFramePr>
          <p:cNvPr id="2" name="Tableau 1"/>
          <p:cNvGraphicFramePr>
            <a:graphicFrameLocks noGrp="1"/>
          </p:cNvGraphicFramePr>
          <p:nvPr>
            <p:extLst>
              <p:ext uri="{D42A27DB-BD31-4B8C-83A1-F6EECF244321}">
                <p14:modId xmlns:p14="http://schemas.microsoft.com/office/powerpoint/2010/main" val="4113343531"/>
              </p:ext>
            </p:extLst>
          </p:nvPr>
        </p:nvGraphicFramePr>
        <p:xfrm>
          <a:off x="304499" y="1419514"/>
          <a:ext cx="8535001" cy="5175583"/>
        </p:xfrm>
        <a:graphic>
          <a:graphicData uri="http://schemas.openxmlformats.org/drawingml/2006/table">
            <a:tbl>
              <a:tblPr firstRow="1" bandRow="1">
                <a:tableStyleId>{5C22544A-7EE6-4342-B048-85BDC9FD1C3A}</a:tableStyleId>
              </a:tblPr>
              <a:tblGrid>
                <a:gridCol w="1570787">
                  <a:extLst>
                    <a:ext uri="{9D8B030D-6E8A-4147-A177-3AD203B41FA5}">
                      <a16:colId xmlns:a16="http://schemas.microsoft.com/office/drawing/2014/main" val="20000"/>
                    </a:ext>
                  </a:extLst>
                </a:gridCol>
                <a:gridCol w="3113257">
                  <a:extLst>
                    <a:ext uri="{9D8B030D-6E8A-4147-A177-3AD203B41FA5}">
                      <a16:colId xmlns:a16="http://schemas.microsoft.com/office/drawing/2014/main" val="20001"/>
                    </a:ext>
                  </a:extLst>
                </a:gridCol>
                <a:gridCol w="3850957">
                  <a:extLst>
                    <a:ext uri="{9D8B030D-6E8A-4147-A177-3AD203B41FA5}">
                      <a16:colId xmlns:a16="http://schemas.microsoft.com/office/drawing/2014/main" val="20002"/>
                    </a:ext>
                  </a:extLst>
                </a:gridCol>
              </a:tblGrid>
              <a:tr h="588362">
                <a:tc>
                  <a:txBody>
                    <a:bodyPr/>
                    <a:lstStyle/>
                    <a:p>
                      <a:pPr algn="ctr"/>
                      <a:r>
                        <a:rPr lang="fr-FR" sz="1400" dirty="0"/>
                        <a:t>Tests</a:t>
                      </a:r>
                      <a:r>
                        <a:rPr lang="fr-FR" sz="1400" baseline="0" dirty="0"/>
                        <a:t> </a:t>
                      </a:r>
                      <a:endParaRPr lang="fr-FR" sz="1400" dirty="0"/>
                    </a:p>
                  </a:txBody>
                  <a:tcPr/>
                </a:tc>
                <a:tc>
                  <a:txBody>
                    <a:bodyPr/>
                    <a:lstStyle/>
                    <a:p>
                      <a:pPr algn="ctr"/>
                      <a:r>
                        <a:rPr lang="fr-FR" sz="1400" dirty="0">
                          <a:solidFill>
                            <a:schemeClr val="bg1"/>
                          </a:solidFill>
                        </a:rPr>
                        <a:t>New Drug  </a:t>
                      </a:r>
                      <a:r>
                        <a:rPr lang="fr-FR" sz="1400" dirty="0" err="1">
                          <a:solidFill>
                            <a:schemeClr val="bg1"/>
                          </a:solidFill>
                        </a:rPr>
                        <a:t>product</a:t>
                      </a:r>
                      <a:r>
                        <a:rPr lang="fr-FR" sz="1400" dirty="0">
                          <a:solidFill>
                            <a:schemeClr val="bg1"/>
                          </a:solidFill>
                        </a:rPr>
                        <a:t> :</a:t>
                      </a:r>
                      <a:r>
                        <a:rPr lang="fr-FR" sz="1400" dirty="0">
                          <a:solidFill>
                            <a:schemeClr val="tx1">
                              <a:lumMod val="95000"/>
                              <a:lumOff val="5000"/>
                            </a:schemeClr>
                          </a:solidFill>
                        </a:rPr>
                        <a:t> </a:t>
                      </a:r>
                      <a:r>
                        <a:rPr lang="fr-FR" sz="1400" dirty="0" err="1">
                          <a:solidFill>
                            <a:srgbClr val="FFFF00"/>
                          </a:solidFill>
                        </a:rPr>
                        <a:t>solid</a:t>
                      </a:r>
                      <a:r>
                        <a:rPr lang="fr-FR" sz="1400" dirty="0">
                          <a:solidFill>
                            <a:srgbClr val="FFFF00"/>
                          </a:solidFill>
                        </a:rPr>
                        <a:t> oral  (</a:t>
                      </a:r>
                      <a:r>
                        <a:rPr lang="fr-FR" sz="1400" dirty="0" err="1">
                          <a:solidFill>
                            <a:srgbClr val="FFFF00"/>
                          </a:solidFill>
                        </a:rPr>
                        <a:t>coated</a:t>
                      </a:r>
                      <a:r>
                        <a:rPr lang="fr-FR" sz="1400" dirty="0">
                          <a:solidFill>
                            <a:srgbClr val="FFFF00"/>
                          </a:solidFill>
                        </a:rPr>
                        <a:t> and </a:t>
                      </a:r>
                      <a:r>
                        <a:rPr lang="fr-FR" sz="1400" dirty="0" err="1">
                          <a:solidFill>
                            <a:srgbClr val="FFFF00"/>
                          </a:solidFill>
                        </a:rPr>
                        <a:t>uncoated</a:t>
                      </a:r>
                      <a:r>
                        <a:rPr lang="fr-FR" sz="1400" dirty="0">
                          <a:solidFill>
                            <a:srgbClr val="FFFF00"/>
                          </a:solidFill>
                        </a:rPr>
                        <a:t> </a:t>
                      </a:r>
                      <a:r>
                        <a:rPr lang="fr-FR" sz="1400" dirty="0" err="1">
                          <a:solidFill>
                            <a:srgbClr val="FFFF00"/>
                          </a:solidFill>
                        </a:rPr>
                        <a:t>tablets</a:t>
                      </a:r>
                      <a:r>
                        <a:rPr lang="fr-FR" sz="1400" dirty="0">
                          <a:solidFill>
                            <a:srgbClr val="FFFF00"/>
                          </a:solidFill>
                        </a:rPr>
                        <a:t>; hard capsules)</a:t>
                      </a:r>
                      <a:endParaRPr lang="fr-FR" sz="1400" dirty="0">
                        <a:solidFill>
                          <a:schemeClr val="tx1">
                            <a:lumMod val="95000"/>
                            <a:lumOff val="5000"/>
                          </a:schemeClr>
                        </a:solidFill>
                      </a:endParaRPr>
                    </a:p>
                  </a:txBody>
                  <a:tcPr/>
                </a:tc>
                <a:tc>
                  <a:txBody>
                    <a:bodyPr/>
                    <a:lstStyle/>
                    <a:p>
                      <a:pPr algn="ctr"/>
                      <a:r>
                        <a:rPr lang="fr-FR" sz="1400" dirty="0" err="1"/>
                        <a:t>Comments</a:t>
                      </a:r>
                      <a:endParaRPr lang="fr-FR" sz="1400" dirty="0"/>
                    </a:p>
                  </a:txBody>
                  <a:tcPr/>
                </a:tc>
                <a:extLst>
                  <a:ext uri="{0D108BD9-81ED-4DB2-BD59-A6C34878D82A}">
                    <a16:rowId xmlns:a16="http://schemas.microsoft.com/office/drawing/2014/main" val="10000"/>
                  </a:ext>
                </a:extLst>
              </a:tr>
              <a:tr h="1188425">
                <a:tc>
                  <a:txBody>
                    <a:bodyPr/>
                    <a:lstStyle/>
                    <a:p>
                      <a:r>
                        <a:rPr lang="fr-FR" sz="1400" dirty="0"/>
                        <a:t>Dissolution</a:t>
                      </a:r>
                    </a:p>
                  </a:txBody>
                  <a:tcPr/>
                </a:tc>
                <a:tc>
                  <a:txBody>
                    <a:bodyPr/>
                    <a:lstStyle/>
                    <a:p>
                      <a:r>
                        <a:rPr lang="fr-FR" sz="1400" dirty="0" err="1"/>
                        <a:t>Please</a:t>
                      </a:r>
                      <a:r>
                        <a:rPr lang="fr-FR" sz="1400" baseline="0" dirty="0"/>
                        <a:t> </a:t>
                      </a:r>
                      <a:r>
                        <a:rPr lang="fr-FR" sz="1400" baseline="0" dirty="0" err="1"/>
                        <a:t>refer</a:t>
                      </a:r>
                      <a:r>
                        <a:rPr lang="fr-FR" sz="1400" baseline="0" dirty="0"/>
                        <a:t> to the </a:t>
                      </a:r>
                      <a:r>
                        <a:rPr lang="fr-FR" sz="1400" baseline="0" dirty="0" err="1"/>
                        <a:t>decision</a:t>
                      </a:r>
                      <a:r>
                        <a:rPr lang="fr-FR" sz="1400" baseline="0" dirty="0"/>
                        <a:t> </a:t>
                      </a:r>
                      <a:r>
                        <a:rPr lang="fr-FR" sz="1400" baseline="0" dirty="0" err="1"/>
                        <a:t>trees</a:t>
                      </a:r>
                      <a:r>
                        <a:rPr lang="fr-FR" sz="1400" baseline="0" dirty="0"/>
                        <a:t> 7(1), 7(2) and 7(3).</a:t>
                      </a:r>
                      <a:endParaRPr lang="fr-FR" sz="1400" dirty="0"/>
                    </a:p>
                  </a:txBody>
                  <a:tcPr/>
                </a:tc>
                <a:tc>
                  <a:txBody>
                    <a:bodyPr/>
                    <a:lstStyle/>
                    <a:p>
                      <a:r>
                        <a:rPr lang="fr-FR" sz="1400" dirty="0"/>
                        <a:t>           </a:t>
                      </a:r>
                      <a:r>
                        <a:rPr lang="fr-FR" sz="1400" dirty="0" err="1"/>
                        <a:t>Pay</a:t>
                      </a:r>
                      <a:r>
                        <a:rPr lang="fr-FR" sz="1400" dirty="0"/>
                        <a:t> attention to </a:t>
                      </a:r>
                      <a:r>
                        <a:rPr lang="fr-FR" sz="1400" baseline="0" dirty="0" err="1"/>
                        <a:t>this</a:t>
                      </a:r>
                      <a:r>
                        <a:rPr lang="fr-FR" sz="1400" baseline="0" dirty="0"/>
                        <a:t> test </a:t>
                      </a:r>
                      <a:r>
                        <a:rPr lang="fr-FR" sz="1400" baseline="0" dirty="0" err="1"/>
                        <a:t>because</a:t>
                      </a:r>
                      <a:r>
                        <a:rPr lang="fr-FR" sz="1400" baseline="0" dirty="0"/>
                        <a:t> if </a:t>
                      </a:r>
                      <a:r>
                        <a:rPr lang="fr-FR" sz="1400" baseline="0" dirty="0" err="1"/>
                        <a:t>there</a:t>
                      </a:r>
                      <a:r>
                        <a:rPr lang="fr-FR" sz="1400" baseline="0" dirty="0"/>
                        <a:t> </a:t>
                      </a:r>
                      <a:r>
                        <a:rPr lang="fr-FR" sz="1400" baseline="0" dirty="0" err="1"/>
                        <a:t>is</a:t>
                      </a:r>
                      <a:r>
                        <a:rPr lang="fr-FR" sz="1400" baseline="0" dirty="0"/>
                        <a:t> a </a:t>
                      </a:r>
                      <a:r>
                        <a:rPr lang="fr-FR" sz="1400" baseline="0" dirty="0" err="1"/>
                        <a:t>link</a:t>
                      </a:r>
                      <a:r>
                        <a:rPr lang="fr-FR" sz="1400" baseline="0" dirty="0"/>
                        <a:t> </a:t>
                      </a:r>
                      <a:r>
                        <a:rPr lang="fr-FR" sz="1400" baseline="0" dirty="0" err="1"/>
                        <a:t>between</a:t>
                      </a:r>
                      <a:r>
                        <a:rPr lang="fr-FR" sz="1400" baseline="0" dirty="0"/>
                        <a:t> dissolution and </a:t>
                      </a:r>
                      <a:r>
                        <a:rPr lang="fr-FR" sz="1400" baseline="0" dirty="0" err="1"/>
                        <a:t>bioavailability</a:t>
                      </a:r>
                      <a:r>
                        <a:rPr lang="fr-FR" sz="1400" baseline="0" dirty="0"/>
                        <a:t>, </a:t>
                      </a:r>
                      <a:r>
                        <a:rPr lang="fr-FR" sz="1400" baseline="0" dirty="0" err="1"/>
                        <a:t>this</a:t>
                      </a:r>
                      <a:r>
                        <a:rPr lang="fr-FR" sz="1400" baseline="0" dirty="0"/>
                        <a:t> </a:t>
                      </a:r>
                      <a:r>
                        <a:rPr lang="fr-FR" sz="1400" baseline="0" dirty="0" err="1"/>
                        <a:t>should</a:t>
                      </a:r>
                      <a:r>
                        <a:rPr lang="fr-FR" sz="1400" baseline="0" dirty="0"/>
                        <a:t> </a:t>
                      </a:r>
                      <a:r>
                        <a:rPr lang="fr-FR" sz="1400" baseline="0" dirty="0" err="1"/>
                        <a:t>be</a:t>
                      </a:r>
                      <a:r>
                        <a:rPr lang="fr-FR" sz="1400" baseline="0" dirty="0"/>
                        <a:t> </a:t>
                      </a:r>
                      <a:r>
                        <a:rPr lang="fr-FR" sz="1400" baseline="0" dirty="0" err="1"/>
                        <a:t>considered</a:t>
                      </a:r>
                      <a:r>
                        <a:rPr lang="fr-FR" sz="1400" baseline="0" dirty="0"/>
                        <a:t> a </a:t>
                      </a:r>
                      <a:r>
                        <a:rPr lang="fr-FR" sz="1400" baseline="0" dirty="0" err="1"/>
                        <a:t>critical</a:t>
                      </a:r>
                      <a:r>
                        <a:rPr lang="fr-FR" sz="1400" baseline="0" dirty="0"/>
                        <a:t> </a:t>
                      </a:r>
                      <a:r>
                        <a:rPr lang="fr-FR" sz="1400" baseline="0" dirty="0" err="1"/>
                        <a:t>attribute</a:t>
                      </a:r>
                      <a:r>
                        <a:rPr lang="fr-FR" sz="1400" baseline="0" dirty="0"/>
                        <a:t>. Pharmacopoeial </a:t>
                      </a:r>
                      <a:r>
                        <a:rPr lang="fr-FR" sz="1400" baseline="0" dirty="0" err="1"/>
                        <a:t>methods</a:t>
                      </a:r>
                      <a:r>
                        <a:rPr lang="fr-FR" sz="1400" baseline="0" dirty="0"/>
                        <a:t> </a:t>
                      </a:r>
                      <a:r>
                        <a:rPr lang="fr-FR" sz="1400" baseline="0" dirty="0" err="1"/>
                        <a:t>should</a:t>
                      </a:r>
                      <a:r>
                        <a:rPr lang="fr-FR" sz="1400" baseline="0" dirty="0"/>
                        <a:t> </a:t>
                      </a:r>
                      <a:r>
                        <a:rPr lang="fr-FR" sz="1400" baseline="0" dirty="0" err="1"/>
                        <a:t>be</a:t>
                      </a:r>
                      <a:r>
                        <a:rPr lang="fr-FR" sz="1400" baseline="0" dirty="0"/>
                        <a:t> </a:t>
                      </a:r>
                      <a:r>
                        <a:rPr lang="fr-FR" sz="1400" baseline="0" dirty="0" err="1"/>
                        <a:t>considered</a:t>
                      </a:r>
                      <a:r>
                        <a:rPr lang="fr-FR" sz="1400" baseline="0" dirty="0"/>
                        <a:t>.</a:t>
                      </a:r>
                    </a:p>
                    <a:p>
                      <a:r>
                        <a:rPr lang="fr-FR" sz="1400" baseline="0" dirty="0" err="1"/>
                        <a:t>Partially</a:t>
                      </a:r>
                      <a:r>
                        <a:rPr lang="fr-FR" sz="1400" baseline="0" dirty="0"/>
                        <a:t> </a:t>
                      </a:r>
                      <a:r>
                        <a:rPr lang="fr-FR" sz="1400" baseline="0" dirty="0" err="1"/>
                        <a:t>harmonised</a:t>
                      </a:r>
                      <a:r>
                        <a:rPr lang="fr-FR" sz="1400" baseline="0" dirty="0"/>
                        <a:t> (US/JP/EU).</a:t>
                      </a:r>
                      <a:endParaRPr lang="fr-FR" sz="1400" dirty="0"/>
                    </a:p>
                  </a:txBody>
                  <a:tcPr/>
                </a:tc>
                <a:extLst>
                  <a:ext uri="{0D108BD9-81ED-4DB2-BD59-A6C34878D82A}">
                    <a16:rowId xmlns:a16="http://schemas.microsoft.com/office/drawing/2014/main" val="10001"/>
                  </a:ext>
                </a:extLst>
              </a:tr>
              <a:tr h="531664">
                <a:tc>
                  <a:txBody>
                    <a:bodyPr/>
                    <a:lstStyle/>
                    <a:p>
                      <a:r>
                        <a:rPr lang="fr-FR" sz="1400" dirty="0" err="1"/>
                        <a:t>Disintegration</a:t>
                      </a:r>
                      <a:endParaRPr lang="fr-FR" sz="1400" dirty="0"/>
                    </a:p>
                  </a:txBody>
                  <a:tcPr/>
                </a:tc>
                <a:tc>
                  <a:txBody>
                    <a:bodyPr/>
                    <a:lstStyle/>
                    <a:p>
                      <a:r>
                        <a:rPr lang="fr-FR" sz="1400" dirty="0" err="1"/>
                        <a:t>Could</a:t>
                      </a:r>
                      <a:r>
                        <a:rPr lang="fr-FR" sz="1400" dirty="0"/>
                        <a:t> replace dissolution (</a:t>
                      </a:r>
                      <a:r>
                        <a:rPr lang="fr-FR" sz="1400" dirty="0" err="1"/>
                        <a:t>see</a:t>
                      </a:r>
                      <a:r>
                        <a:rPr lang="fr-FR" sz="1400" dirty="0"/>
                        <a:t> </a:t>
                      </a:r>
                      <a:r>
                        <a:rPr lang="fr-FR" sz="1400" dirty="0" err="1"/>
                        <a:t>decision</a:t>
                      </a:r>
                      <a:r>
                        <a:rPr lang="fr-FR" sz="1400" dirty="0"/>
                        <a:t> </a:t>
                      </a:r>
                      <a:r>
                        <a:rPr lang="fr-FR" sz="1400" dirty="0" err="1"/>
                        <a:t>tree</a:t>
                      </a:r>
                      <a:r>
                        <a:rPr lang="fr-FR" sz="1400" dirty="0"/>
                        <a:t> 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err="1"/>
                        <a:t>Refer</a:t>
                      </a:r>
                      <a:r>
                        <a:rPr lang="fr-FR" sz="1400" dirty="0"/>
                        <a:t> to </a:t>
                      </a:r>
                      <a:r>
                        <a:rPr lang="fr-FR" sz="1400" dirty="0" err="1"/>
                        <a:t>Pharmacopoeia</a:t>
                      </a:r>
                      <a:r>
                        <a:rPr lang="fr-FR" sz="1400" baseline="0" dirty="0"/>
                        <a:t> for </a:t>
                      </a:r>
                      <a:r>
                        <a:rPr lang="fr-FR" sz="1400" baseline="0" dirty="0" err="1"/>
                        <a:t>limits</a:t>
                      </a:r>
                      <a:r>
                        <a:rPr lang="fr-FR" sz="1400" baseline="0" dirty="0"/>
                        <a:t>. It </a:t>
                      </a:r>
                      <a:r>
                        <a:rPr lang="fr-FR" sz="1400" baseline="0" dirty="0" err="1"/>
                        <a:t>is</a:t>
                      </a:r>
                      <a:r>
                        <a:rPr lang="fr-FR" sz="1400" baseline="0" dirty="0"/>
                        <a:t> </a:t>
                      </a:r>
                      <a:r>
                        <a:rPr lang="fr-FR" sz="1400" baseline="0" dirty="0" err="1"/>
                        <a:t>listed</a:t>
                      </a:r>
                      <a:r>
                        <a:rPr lang="fr-FR" sz="1400" baseline="0" dirty="0"/>
                        <a:t> in </a:t>
                      </a:r>
                      <a:r>
                        <a:rPr lang="fr-FR" sz="1400" baseline="0" dirty="0" err="1"/>
                        <a:t>harmonised</a:t>
                      </a:r>
                      <a:r>
                        <a:rPr lang="fr-FR" sz="1400" baseline="0" dirty="0"/>
                        <a:t> test (US/JP/EU).</a:t>
                      </a:r>
                      <a:endParaRPr lang="fr-FR" sz="1400" dirty="0"/>
                    </a:p>
                  </a:txBody>
                  <a:tcPr/>
                </a:tc>
                <a:extLst>
                  <a:ext uri="{0D108BD9-81ED-4DB2-BD59-A6C34878D82A}">
                    <a16:rowId xmlns:a16="http://schemas.microsoft.com/office/drawing/2014/main" val="10002"/>
                  </a:ext>
                </a:extLst>
              </a:tr>
              <a:tr h="750584">
                <a:tc>
                  <a:txBody>
                    <a:bodyPr/>
                    <a:lstStyle/>
                    <a:p>
                      <a:r>
                        <a:rPr lang="fr-FR" sz="1400" dirty="0" err="1"/>
                        <a:t>Hardness</a:t>
                      </a:r>
                      <a:r>
                        <a:rPr lang="fr-FR" sz="1400" dirty="0"/>
                        <a:t>/</a:t>
                      </a:r>
                      <a:r>
                        <a:rPr lang="fr-FR" sz="1400" dirty="0" err="1"/>
                        <a:t>friability</a:t>
                      </a:r>
                      <a:endParaRPr lang="fr-FR" sz="1400" dirty="0"/>
                    </a:p>
                  </a:txBody>
                  <a:tcPr/>
                </a:tc>
                <a:tc>
                  <a:txBody>
                    <a:bodyPr/>
                    <a:lstStyle/>
                    <a:p>
                      <a:r>
                        <a:rPr lang="fr-FR" sz="1400" dirty="0"/>
                        <a:t>In-process </a:t>
                      </a:r>
                      <a:r>
                        <a:rPr lang="fr-FR" sz="1400" dirty="0" err="1"/>
                        <a:t>controls</a:t>
                      </a:r>
                      <a:r>
                        <a:rPr lang="fr-FR" sz="1400" dirty="0"/>
                        <a:t>. </a:t>
                      </a:r>
                    </a:p>
                  </a:txBody>
                  <a:tcPr/>
                </a:tc>
                <a:tc>
                  <a:txBody>
                    <a:bodyPr/>
                    <a:lstStyle/>
                    <a:p>
                      <a:r>
                        <a:rPr lang="fr-FR" sz="1400" dirty="0" err="1"/>
                        <a:t>Normally</a:t>
                      </a:r>
                      <a:r>
                        <a:rPr lang="fr-FR" sz="1400" baseline="0" dirty="0"/>
                        <a:t> not </a:t>
                      </a:r>
                      <a:r>
                        <a:rPr lang="fr-FR" sz="1400" baseline="0" dirty="0" err="1"/>
                        <a:t>necessary</a:t>
                      </a:r>
                      <a:r>
                        <a:rPr lang="fr-FR" sz="1400" baseline="0" dirty="0"/>
                        <a:t> to </a:t>
                      </a:r>
                      <a:r>
                        <a:rPr lang="fr-FR" sz="1400" baseline="0" dirty="0" err="1"/>
                        <a:t>include</a:t>
                      </a:r>
                      <a:r>
                        <a:rPr lang="fr-FR" sz="1400" baseline="0" dirty="0"/>
                        <a:t> </a:t>
                      </a:r>
                      <a:r>
                        <a:rPr lang="fr-FR" sz="1400" baseline="0" dirty="0" err="1"/>
                        <a:t>them</a:t>
                      </a:r>
                      <a:r>
                        <a:rPr lang="fr-FR" sz="1400" baseline="0" dirty="0"/>
                        <a:t> in the </a:t>
                      </a:r>
                      <a:r>
                        <a:rPr lang="fr-FR" sz="1400" baseline="0" dirty="0" err="1"/>
                        <a:t>specification</a:t>
                      </a:r>
                      <a:r>
                        <a:rPr lang="fr-FR" sz="1400" baseline="0" dirty="0"/>
                        <a:t> but </a:t>
                      </a:r>
                      <a:r>
                        <a:rPr lang="en-GB" sz="1400" baseline="0" dirty="0"/>
                        <a:t>should be included if critical impact on quality</a:t>
                      </a:r>
                      <a:r>
                        <a:rPr lang="fr-FR" sz="1400" baseline="0" dirty="0"/>
                        <a:t>. Check impact of </a:t>
                      </a:r>
                      <a:r>
                        <a:rPr lang="fr-FR" sz="1400" baseline="0" dirty="0" err="1"/>
                        <a:t>hardness</a:t>
                      </a:r>
                      <a:r>
                        <a:rPr lang="fr-FR" sz="1400" baseline="0" dirty="0"/>
                        <a:t> </a:t>
                      </a:r>
                      <a:r>
                        <a:rPr lang="fr-FR" sz="1400" baseline="0" dirty="0" err="1"/>
                        <a:t>evolution</a:t>
                      </a:r>
                      <a:r>
                        <a:rPr lang="fr-FR" sz="1400" baseline="0" dirty="0"/>
                        <a:t> on dissolution rate.</a:t>
                      </a:r>
                      <a:endParaRPr lang="fr-FR" sz="1400" dirty="0"/>
                    </a:p>
                  </a:txBody>
                  <a:tcPr/>
                </a:tc>
                <a:extLst>
                  <a:ext uri="{0D108BD9-81ED-4DB2-BD59-A6C34878D82A}">
                    <a16:rowId xmlns:a16="http://schemas.microsoft.com/office/drawing/2014/main" val="10003"/>
                  </a:ext>
                </a:extLst>
              </a:tr>
              <a:tr h="969505">
                <a:tc>
                  <a:txBody>
                    <a:bodyPr/>
                    <a:lstStyle/>
                    <a:p>
                      <a:r>
                        <a:rPr lang="fr-FR" sz="1400" dirty="0" err="1"/>
                        <a:t>Uniformity</a:t>
                      </a:r>
                      <a:r>
                        <a:rPr lang="fr-FR" sz="1400" dirty="0"/>
                        <a:t> of</a:t>
                      </a:r>
                      <a:r>
                        <a:rPr lang="fr-FR" sz="1400" baseline="0" dirty="0"/>
                        <a:t> dosage </a:t>
                      </a:r>
                      <a:r>
                        <a:rPr lang="fr-FR" sz="1400" baseline="0" dirty="0" err="1"/>
                        <a:t>units</a:t>
                      </a:r>
                      <a:endParaRPr lang="fr-FR" sz="1400" dirty="0"/>
                    </a:p>
                  </a:txBody>
                  <a:tcPr/>
                </a:tc>
                <a:tc>
                  <a:txBody>
                    <a:bodyPr/>
                    <a:lstStyle/>
                    <a:p>
                      <a:r>
                        <a:rPr lang="fr-FR" sz="1400" dirty="0" err="1"/>
                        <a:t>Means</a:t>
                      </a:r>
                      <a:r>
                        <a:rPr lang="fr-FR" sz="1400" dirty="0"/>
                        <a:t> </a:t>
                      </a:r>
                      <a:r>
                        <a:rPr lang="fr-FR" sz="1400" dirty="0" err="1"/>
                        <a:t>uniformity</a:t>
                      </a:r>
                      <a:r>
                        <a:rPr lang="fr-FR" sz="1400" dirty="0"/>
                        <a:t> of mass of the</a:t>
                      </a:r>
                      <a:r>
                        <a:rPr lang="fr-FR" sz="1400" baseline="0" dirty="0"/>
                        <a:t> </a:t>
                      </a:r>
                      <a:r>
                        <a:rPr lang="fr-FR" sz="1400" baseline="0" dirty="0" err="1"/>
                        <a:t>drug</a:t>
                      </a:r>
                      <a:r>
                        <a:rPr lang="fr-FR" sz="1400" baseline="0" dirty="0"/>
                        <a:t> </a:t>
                      </a:r>
                      <a:r>
                        <a:rPr lang="fr-FR" sz="1400" baseline="0" dirty="0" err="1"/>
                        <a:t>product</a:t>
                      </a:r>
                      <a:r>
                        <a:rPr lang="fr-FR" sz="1400" baseline="0" dirty="0"/>
                        <a:t> </a:t>
                      </a:r>
                      <a:r>
                        <a:rPr lang="fr-FR" sz="1400" dirty="0"/>
                        <a:t>or of content</a:t>
                      </a:r>
                      <a:r>
                        <a:rPr lang="fr-FR" sz="1400" baseline="0" dirty="0"/>
                        <a:t> of the </a:t>
                      </a:r>
                      <a:r>
                        <a:rPr lang="fr-FR" sz="1400" baseline="0" dirty="0" err="1"/>
                        <a:t>drug</a:t>
                      </a:r>
                      <a:r>
                        <a:rPr lang="fr-FR" sz="1400" baseline="0" dirty="0"/>
                        <a:t> substance in the </a:t>
                      </a:r>
                      <a:r>
                        <a:rPr lang="fr-FR" sz="1400" baseline="0" dirty="0" err="1"/>
                        <a:t>drug</a:t>
                      </a:r>
                      <a:r>
                        <a:rPr lang="fr-FR" sz="1400" baseline="0" dirty="0"/>
                        <a:t> </a:t>
                      </a:r>
                      <a:r>
                        <a:rPr lang="fr-FR" sz="1400" baseline="0" dirty="0" err="1"/>
                        <a:t>product</a:t>
                      </a:r>
                      <a:r>
                        <a:rPr lang="fr-FR" sz="1400" baseline="0" dirty="0"/>
                        <a:t> </a:t>
                      </a:r>
                      <a:r>
                        <a:rPr lang="fr-FR" sz="1400" baseline="0" dirty="0" err="1"/>
                        <a:t>depending</a:t>
                      </a:r>
                      <a:r>
                        <a:rPr lang="fr-FR" sz="1400" baseline="0" dirty="0"/>
                        <a:t> on the active content.</a:t>
                      </a:r>
                      <a:endParaRPr lang="fr-FR" sz="1400" dirty="0"/>
                    </a:p>
                  </a:txBody>
                  <a:tcPr/>
                </a:tc>
                <a:tc>
                  <a:txBody>
                    <a:bodyPr/>
                    <a:lstStyle/>
                    <a:p>
                      <a:r>
                        <a:rPr lang="fr-FR" sz="1400" dirty="0" err="1"/>
                        <a:t>Uniformity</a:t>
                      </a:r>
                      <a:r>
                        <a:rPr lang="fr-FR" sz="1400" baseline="0" dirty="0"/>
                        <a:t> of dosage unit </a:t>
                      </a:r>
                      <a:r>
                        <a:rPr lang="fr-FR" sz="1400" baseline="0" dirty="0" err="1"/>
                        <a:t>is</a:t>
                      </a:r>
                      <a:r>
                        <a:rPr lang="fr-FR" sz="1400" baseline="0" dirty="0"/>
                        <a:t> </a:t>
                      </a:r>
                      <a:r>
                        <a:rPr lang="fr-FR" sz="1400" baseline="0" dirty="0" err="1"/>
                        <a:t>listed</a:t>
                      </a:r>
                      <a:r>
                        <a:rPr lang="fr-FR" sz="1400" baseline="0" dirty="0"/>
                        <a:t> in </a:t>
                      </a:r>
                      <a:r>
                        <a:rPr lang="fr-FR" sz="1400" baseline="0" dirty="0" err="1"/>
                        <a:t>harmonised</a:t>
                      </a:r>
                      <a:r>
                        <a:rPr lang="fr-FR" sz="1400" baseline="0" dirty="0"/>
                        <a:t> test (US/JP/EU).</a:t>
                      </a:r>
                      <a:endParaRPr lang="fr-FR" sz="1400" dirty="0"/>
                    </a:p>
                  </a:txBody>
                  <a:tcPr/>
                </a:tc>
                <a:extLst>
                  <a:ext uri="{0D108BD9-81ED-4DB2-BD59-A6C34878D82A}">
                    <a16:rowId xmlns:a16="http://schemas.microsoft.com/office/drawing/2014/main" val="10004"/>
                  </a:ext>
                </a:extLst>
              </a:tr>
              <a:tr h="531664">
                <a:tc>
                  <a:txBody>
                    <a:bodyPr/>
                    <a:lstStyle/>
                    <a:p>
                      <a:r>
                        <a:rPr lang="fr-FR" sz="1400" dirty="0"/>
                        <a:t>Water content</a:t>
                      </a:r>
                    </a:p>
                  </a:txBody>
                  <a:tcPr/>
                </a:tc>
                <a:tc>
                  <a:txBody>
                    <a:bodyPr/>
                    <a:lstStyle/>
                    <a:p>
                      <a:r>
                        <a:rPr lang="fr-FR" sz="1400" dirty="0" err="1"/>
                        <a:t>Prefer</a:t>
                      </a:r>
                      <a:r>
                        <a:rPr lang="fr-FR" sz="1400" dirty="0"/>
                        <a:t> KF but </a:t>
                      </a:r>
                      <a:r>
                        <a:rPr lang="fr-FR" sz="1400" dirty="0" err="1"/>
                        <a:t>Loss</a:t>
                      </a:r>
                      <a:r>
                        <a:rPr lang="fr-FR" sz="1400" dirty="0"/>
                        <a:t> on drying </a:t>
                      </a:r>
                      <a:r>
                        <a:rPr lang="fr-FR" sz="1400" dirty="0" err="1"/>
                        <a:t>may</a:t>
                      </a:r>
                      <a:r>
                        <a:rPr lang="fr-FR" sz="1400" dirty="0"/>
                        <a:t> </a:t>
                      </a:r>
                      <a:r>
                        <a:rPr lang="fr-FR" sz="1400" dirty="0" err="1"/>
                        <a:t>be</a:t>
                      </a:r>
                      <a:r>
                        <a:rPr lang="fr-FR" sz="1400" dirty="0"/>
                        <a:t> an</a:t>
                      </a:r>
                      <a:r>
                        <a:rPr lang="fr-FR" sz="1400" baseline="0" dirty="0"/>
                        <a:t> alternative.</a:t>
                      </a:r>
                      <a:endParaRPr lang="fr-FR" sz="1400" dirty="0"/>
                    </a:p>
                  </a:txBody>
                  <a:tcPr/>
                </a:tc>
                <a:tc>
                  <a:txBody>
                    <a:bodyPr/>
                    <a:lstStyle/>
                    <a:p>
                      <a:r>
                        <a:rPr lang="fr-FR" sz="1400" dirty="0" err="1"/>
                        <a:t>Appropriate</a:t>
                      </a:r>
                      <a:r>
                        <a:rPr lang="fr-FR" sz="1400" dirty="0"/>
                        <a:t> if</a:t>
                      </a:r>
                      <a:r>
                        <a:rPr lang="fr-FR" sz="1400" baseline="0" dirty="0"/>
                        <a:t> </a:t>
                      </a:r>
                      <a:r>
                        <a:rPr lang="fr-FR" sz="1400" baseline="0" dirty="0" err="1"/>
                        <a:t>n</a:t>
                      </a:r>
                      <a:r>
                        <a:rPr lang="fr-FR" sz="1400" dirty="0" err="1"/>
                        <a:t>egative</a:t>
                      </a:r>
                      <a:r>
                        <a:rPr lang="fr-FR" sz="1400" baseline="0" dirty="0"/>
                        <a:t> impact of </a:t>
                      </a:r>
                      <a:r>
                        <a:rPr lang="fr-FR" sz="1400" baseline="0" dirty="0" err="1"/>
                        <a:t>hydration</a:t>
                      </a:r>
                      <a:r>
                        <a:rPr lang="fr-FR" sz="1400" baseline="0" dirty="0"/>
                        <a:t> or </a:t>
                      </a:r>
                      <a:r>
                        <a:rPr lang="fr-FR" sz="1400" baseline="0" dirty="0" err="1"/>
                        <a:t>hydroscopic</a:t>
                      </a:r>
                      <a:r>
                        <a:rPr lang="fr-FR" sz="1400" baseline="0" dirty="0"/>
                        <a:t> </a:t>
                      </a:r>
                      <a:r>
                        <a:rPr lang="fr-FR" sz="1400" baseline="0" dirty="0" err="1"/>
                        <a:t>product</a:t>
                      </a:r>
                      <a:r>
                        <a:rPr lang="fr-FR" sz="1400" baseline="0" dirty="0"/>
                        <a:t>.</a:t>
                      </a:r>
                      <a:endParaRPr lang="fr-FR" sz="1400" dirty="0"/>
                    </a:p>
                  </a:txBody>
                  <a:tcPr/>
                </a:tc>
                <a:extLst>
                  <a:ext uri="{0D108BD9-81ED-4DB2-BD59-A6C34878D82A}">
                    <a16:rowId xmlns:a16="http://schemas.microsoft.com/office/drawing/2014/main" val="10005"/>
                  </a:ext>
                </a:extLst>
              </a:tr>
              <a:tr h="421083">
                <a:tc>
                  <a:txBody>
                    <a:bodyPr/>
                    <a:lstStyle/>
                    <a:p>
                      <a:r>
                        <a:rPr lang="fr-FR" sz="1400" dirty="0" err="1"/>
                        <a:t>Microbial</a:t>
                      </a:r>
                      <a:r>
                        <a:rPr lang="fr-FR" sz="1400" dirty="0"/>
                        <a:t> </a:t>
                      </a:r>
                      <a:r>
                        <a:rPr lang="fr-FR" sz="1400" dirty="0" err="1"/>
                        <a:t>limits</a:t>
                      </a:r>
                      <a:endParaRPr lang="fr-FR" sz="1400" dirty="0"/>
                    </a:p>
                  </a:txBody>
                  <a:tcPr/>
                </a:tc>
                <a:tc>
                  <a:txBody>
                    <a:bodyPr/>
                    <a:lstStyle/>
                    <a:p>
                      <a:r>
                        <a:rPr lang="fr-FR" sz="1400" dirty="0" err="1"/>
                        <a:t>Refer</a:t>
                      </a:r>
                      <a:r>
                        <a:rPr lang="fr-FR" sz="1400" dirty="0"/>
                        <a:t> to </a:t>
                      </a:r>
                      <a:r>
                        <a:rPr lang="fr-FR" sz="1400" dirty="0" err="1"/>
                        <a:t>decison</a:t>
                      </a:r>
                      <a:r>
                        <a:rPr lang="fr-FR" sz="1400" dirty="0"/>
                        <a:t> </a:t>
                      </a:r>
                      <a:r>
                        <a:rPr lang="fr-FR" sz="1400" dirty="0" err="1"/>
                        <a:t>tree</a:t>
                      </a:r>
                      <a:r>
                        <a:rPr lang="fr-FR" sz="1400" dirty="0"/>
                        <a:t> 8.</a:t>
                      </a:r>
                    </a:p>
                  </a:txBody>
                  <a:tcPr/>
                </a:tc>
                <a:tc>
                  <a:txBody>
                    <a:bodyPr/>
                    <a:lstStyle/>
                    <a:p>
                      <a:r>
                        <a:rPr lang="fr-FR" sz="1400" dirty="0" err="1"/>
                        <a:t>Harmonised</a:t>
                      </a:r>
                      <a:r>
                        <a:rPr lang="fr-FR" sz="1400" dirty="0"/>
                        <a:t> test (US/JP/EU). </a:t>
                      </a:r>
                    </a:p>
                  </a:txBody>
                  <a:tcPr/>
                </a:tc>
                <a:extLst>
                  <a:ext uri="{0D108BD9-81ED-4DB2-BD59-A6C34878D82A}">
                    <a16:rowId xmlns:a16="http://schemas.microsoft.com/office/drawing/2014/main" val="10006"/>
                  </a:ext>
                </a:extLst>
              </a:tr>
            </a:tbl>
          </a:graphicData>
        </a:graphic>
      </p:graphicFrame>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3414" y="1828484"/>
            <a:ext cx="476473" cy="44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3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04813" y="195406"/>
            <a:ext cx="7000781" cy="587042"/>
          </a:xfrm>
        </p:spPr>
        <p:txBody>
          <a:bodyPr/>
          <a:lstStyle/>
          <a:p>
            <a:r>
              <a:rPr lang="en-GB" dirty="0"/>
              <a:t>Chapter III: Guidelines (6/7)</a:t>
            </a:r>
          </a:p>
        </p:txBody>
      </p:sp>
      <p:graphicFrame>
        <p:nvGraphicFramePr>
          <p:cNvPr id="2" name="Tableau 1"/>
          <p:cNvGraphicFramePr>
            <a:graphicFrameLocks noGrp="1"/>
          </p:cNvGraphicFramePr>
          <p:nvPr>
            <p:extLst>
              <p:ext uri="{D42A27DB-BD31-4B8C-83A1-F6EECF244321}">
                <p14:modId xmlns:p14="http://schemas.microsoft.com/office/powerpoint/2010/main" val="1648753926"/>
              </p:ext>
            </p:extLst>
          </p:nvPr>
        </p:nvGraphicFramePr>
        <p:xfrm>
          <a:off x="276544" y="853440"/>
          <a:ext cx="8590911" cy="6004560"/>
        </p:xfrm>
        <a:graphic>
          <a:graphicData uri="http://schemas.openxmlformats.org/drawingml/2006/table">
            <a:tbl>
              <a:tblPr firstRow="1" bandRow="1">
                <a:tableStyleId>{5C22544A-7EE6-4342-B048-85BDC9FD1C3A}</a:tableStyleId>
              </a:tblPr>
              <a:tblGrid>
                <a:gridCol w="1541623">
                  <a:extLst>
                    <a:ext uri="{9D8B030D-6E8A-4147-A177-3AD203B41FA5}">
                      <a16:colId xmlns:a16="http://schemas.microsoft.com/office/drawing/2014/main" val="20000"/>
                    </a:ext>
                  </a:extLst>
                </a:gridCol>
                <a:gridCol w="3444949">
                  <a:extLst>
                    <a:ext uri="{9D8B030D-6E8A-4147-A177-3AD203B41FA5}">
                      <a16:colId xmlns:a16="http://schemas.microsoft.com/office/drawing/2014/main" val="20001"/>
                    </a:ext>
                  </a:extLst>
                </a:gridCol>
                <a:gridCol w="3604339">
                  <a:extLst>
                    <a:ext uri="{9D8B030D-6E8A-4147-A177-3AD203B41FA5}">
                      <a16:colId xmlns:a16="http://schemas.microsoft.com/office/drawing/2014/main" val="20002"/>
                    </a:ext>
                  </a:extLst>
                </a:gridCol>
              </a:tblGrid>
              <a:tr h="0">
                <a:tc>
                  <a:txBody>
                    <a:bodyPr/>
                    <a:lstStyle/>
                    <a:p>
                      <a:pPr algn="ctr"/>
                      <a:r>
                        <a:rPr lang="fr-FR" sz="1400" dirty="0"/>
                        <a:t>Tests</a:t>
                      </a:r>
                      <a:r>
                        <a:rPr lang="fr-FR" sz="1400" baseline="0" dirty="0"/>
                        <a:t> </a:t>
                      </a:r>
                      <a:endParaRPr lang="fr-FR" sz="1400" dirty="0"/>
                    </a:p>
                  </a:txBody>
                  <a:tcPr/>
                </a:tc>
                <a:tc>
                  <a:txBody>
                    <a:bodyPr/>
                    <a:lstStyle/>
                    <a:p>
                      <a:pPr algn="ctr"/>
                      <a:r>
                        <a:rPr lang="fr-FR" sz="1400" dirty="0">
                          <a:solidFill>
                            <a:schemeClr val="bg1"/>
                          </a:solidFill>
                        </a:rPr>
                        <a:t>New Drug  Product: </a:t>
                      </a:r>
                      <a:r>
                        <a:rPr lang="fr-FR" sz="1400" baseline="0" dirty="0">
                          <a:solidFill>
                            <a:srgbClr val="FFFF00"/>
                          </a:solidFill>
                        </a:rPr>
                        <a:t>oral</a:t>
                      </a:r>
                      <a:r>
                        <a:rPr lang="fr-FR" sz="1400" baseline="0" dirty="0">
                          <a:solidFill>
                            <a:schemeClr val="bg1"/>
                          </a:solidFill>
                        </a:rPr>
                        <a:t> </a:t>
                      </a:r>
                      <a:r>
                        <a:rPr lang="fr-FR" sz="1400" baseline="0" dirty="0" err="1">
                          <a:solidFill>
                            <a:srgbClr val="FFFF00"/>
                          </a:solidFill>
                        </a:rPr>
                        <a:t>liquid</a:t>
                      </a:r>
                      <a:r>
                        <a:rPr lang="fr-FR" sz="1400" baseline="0" dirty="0">
                          <a:solidFill>
                            <a:srgbClr val="FFFF00"/>
                          </a:solidFill>
                        </a:rPr>
                        <a:t> and </a:t>
                      </a:r>
                      <a:r>
                        <a:rPr lang="fr-FR" sz="1400" baseline="0" dirty="0" err="1">
                          <a:solidFill>
                            <a:srgbClr val="FFFF00"/>
                          </a:solidFill>
                        </a:rPr>
                        <a:t>powder</a:t>
                      </a:r>
                      <a:r>
                        <a:rPr lang="fr-FR" sz="1400" baseline="0" dirty="0">
                          <a:solidFill>
                            <a:srgbClr val="FFFF00"/>
                          </a:solidFill>
                        </a:rPr>
                        <a:t> </a:t>
                      </a:r>
                      <a:r>
                        <a:rPr lang="fr-FR" sz="1400" baseline="0" dirty="0" err="1">
                          <a:solidFill>
                            <a:srgbClr val="FFFF00"/>
                          </a:solidFill>
                        </a:rPr>
                        <a:t>intended</a:t>
                      </a:r>
                      <a:r>
                        <a:rPr lang="fr-FR" sz="1400" baseline="0" dirty="0">
                          <a:solidFill>
                            <a:srgbClr val="FFFF00"/>
                          </a:solidFill>
                        </a:rPr>
                        <a:t> for reconstitution as oral </a:t>
                      </a:r>
                      <a:r>
                        <a:rPr lang="fr-FR" sz="1400" baseline="0" dirty="0" err="1">
                          <a:solidFill>
                            <a:srgbClr val="FFFF00"/>
                          </a:solidFill>
                        </a:rPr>
                        <a:t>liquid</a:t>
                      </a:r>
                      <a:endParaRPr lang="fr-FR" sz="1400" dirty="0">
                        <a:solidFill>
                          <a:schemeClr val="tx1">
                            <a:lumMod val="95000"/>
                            <a:lumOff val="5000"/>
                          </a:schemeClr>
                        </a:solidFill>
                      </a:endParaRPr>
                    </a:p>
                  </a:txBody>
                  <a:tcPr/>
                </a:tc>
                <a:tc>
                  <a:txBody>
                    <a:bodyPr/>
                    <a:lstStyle/>
                    <a:p>
                      <a:pPr algn="ctr"/>
                      <a:r>
                        <a:rPr lang="fr-FR" sz="1400" dirty="0" err="1"/>
                        <a:t>Comments</a:t>
                      </a:r>
                      <a:endParaRPr lang="fr-FR" sz="1400" dirty="0"/>
                    </a:p>
                  </a:txBody>
                  <a:tcPr/>
                </a:tc>
                <a:extLst>
                  <a:ext uri="{0D108BD9-81ED-4DB2-BD59-A6C34878D82A}">
                    <a16:rowId xmlns:a16="http://schemas.microsoft.com/office/drawing/2014/main" val="10000"/>
                  </a:ext>
                </a:extLst>
              </a:tr>
              <a:tr h="0">
                <a:tc>
                  <a:txBody>
                    <a:bodyPr/>
                    <a:lstStyle/>
                    <a:p>
                      <a:r>
                        <a:rPr lang="fr-FR" sz="1200" dirty="0" err="1"/>
                        <a:t>Uniformity</a:t>
                      </a:r>
                      <a:r>
                        <a:rPr lang="fr-FR" sz="1200" dirty="0"/>
                        <a:t> of dosage </a:t>
                      </a:r>
                      <a:r>
                        <a:rPr lang="fr-FR" sz="1200" dirty="0" err="1"/>
                        <a:t>units</a:t>
                      </a:r>
                      <a:endParaRPr lang="fr-FR" sz="1200" dirty="0"/>
                    </a:p>
                  </a:txBody>
                  <a:tcPr/>
                </a:tc>
                <a:tc>
                  <a:txBody>
                    <a:bodyPr/>
                    <a:lstStyle/>
                    <a:p>
                      <a:r>
                        <a:rPr lang="en-GB" sz="1200" dirty="0"/>
                        <a:t>Means uniformity of mass of the drug product or of content of the drug substance in the drug product depending on the active content</a:t>
                      </a:r>
                      <a:endParaRPr lang="fr-FR" sz="1200" dirty="0"/>
                    </a:p>
                  </a:txBody>
                  <a:tcPr/>
                </a:tc>
                <a:tc>
                  <a:txBody>
                    <a:bodyPr/>
                    <a:lstStyle/>
                    <a:p>
                      <a:r>
                        <a:rPr lang="fr-FR" sz="1200" dirty="0"/>
                        <a:t>In case of </a:t>
                      </a:r>
                      <a:r>
                        <a:rPr lang="fr-FR" sz="1200" dirty="0" err="1"/>
                        <a:t>multidose</a:t>
                      </a:r>
                      <a:r>
                        <a:rPr lang="fr-FR" sz="1200" dirty="0"/>
                        <a:t> </a:t>
                      </a:r>
                      <a:r>
                        <a:rPr lang="fr-FR" sz="1200" dirty="0" err="1"/>
                        <a:t>with</a:t>
                      </a:r>
                      <a:r>
                        <a:rPr lang="fr-FR" sz="1200" dirty="0"/>
                        <a:t> </a:t>
                      </a:r>
                      <a:r>
                        <a:rPr lang="fr-FR" sz="1200" dirty="0" err="1"/>
                        <a:t>measuring</a:t>
                      </a:r>
                      <a:r>
                        <a:rPr lang="fr-FR" sz="1200" dirty="0"/>
                        <a:t> </a:t>
                      </a:r>
                      <a:r>
                        <a:rPr lang="fr-FR" sz="1200" dirty="0" err="1"/>
                        <a:t>device</a:t>
                      </a:r>
                      <a:r>
                        <a:rPr lang="fr-FR" sz="1200" dirty="0"/>
                        <a:t>,</a:t>
                      </a:r>
                      <a:r>
                        <a:rPr lang="fr-FR" sz="1200" baseline="0" dirty="0"/>
                        <a:t> </a:t>
                      </a:r>
                      <a:r>
                        <a:rPr lang="fr-FR" sz="1200" baseline="0" dirty="0" err="1"/>
                        <a:t>unif</a:t>
                      </a:r>
                      <a:r>
                        <a:rPr lang="fr-FR" sz="1200" baseline="0" dirty="0"/>
                        <a:t>. of mass of </a:t>
                      </a:r>
                      <a:r>
                        <a:rPr lang="fr-FR" sz="1200" baseline="0" dirty="0" err="1"/>
                        <a:t>delivered</a:t>
                      </a:r>
                      <a:r>
                        <a:rPr lang="fr-FR" sz="1200" baseline="0" dirty="0"/>
                        <a:t> dose </a:t>
                      </a:r>
                      <a:r>
                        <a:rPr lang="fr-FR" sz="1200" baseline="0" dirty="0" err="1"/>
                        <a:t>is</a:t>
                      </a:r>
                      <a:r>
                        <a:rPr lang="fr-FR" sz="1200" baseline="0" dirty="0"/>
                        <a:t> </a:t>
                      </a:r>
                      <a:r>
                        <a:rPr lang="fr-FR" sz="1200" baseline="0" dirty="0" err="1"/>
                        <a:t>applied</a:t>
                      </a:r>
                      <a:r>
                        <a:rPr lang="fr-FR" sz="1200" baseline="0" dirty="0"/>
                        <a:t>.</a:t>
                      </a:r>
                      <a:endParaRPr lang="fr-FR" sz="1200" dirty="0"/>
                    </a:p>
                  </a:txBody>
                  <a:tcPr/>
                </a:tc>
                <a:extLst>
                  <a:ext uri="{0D108BD9-81ED-4DB2-BD59-A6C34878D82A}">
                    <a16:rowId xmlns:a16="http://schemas.microsoft.com/office/drawing/2014/main" val="10001"/>
                  </a:ext>
                </a:extLst>
              </a:tr>
              <a:tr h="0">
                <a:tc>
                  <a:txBody>
                    <a:bodyPr/>
                    <a:lstStyle/>
                    <a:p>
                      <a:r>
                        <a:rPr lang="fr-FR" sz="1200" dirty="0"/>
                        <a:t>pH</a:t>
                      </a:r>
                    </a:p>
                  </a:txBody>
                  <a:tcPr/>
                </a:tc>
                <a:tc>
                  <a:txBody>
                    <a:bodyPr/>
                    <a:lstStyle/>
                    <a:p>
                      <a:r>
                        <a:rPr lang="fr-FR" sz="1200" dirty="0"/>
                        <a:t>Ran</a:t>
                      </a:r>
                      <a:r>
                        <a:rPr lang="fr-FR" sz="1200" baseline="0" dirty="0"/>
                        <a:t>ge has to </a:t>
                      </a:r>
                      <a:r>
                        <a:rPr lang="fr-FR" sz="1200" baseline="0" dirty="0" err="1"/>
                        <a:t>be</a:t>
                      </a:r>
                      <a:r>
                        <a:rPr lang="fr-FR" sz="1200" baseline="0" dirty="0"/>
                        <a:t> </a:t>
                      </a:r>
                      <a:r>
                        <a:rPr lang="fr-FR" sz="1200" baseline="0" dirty="0" err="1"/>
                        <a:t>proposed</a:t>
                      </a:r>
                      <a:r>
                        <a:rPr lang="fr-FR" sz="1200" baseline="0" dirty="0"/>
                        <a:t> and </a:t>
                      </a:r>
                      <a:r>
                        <a:rPr lang="fr-FR" sz="1200" baseline="0" dirty="0" err="1"/>
                        <a:t>justified</a:t>
                      </a:r>
                      <a:r>
                        <a:rPr lang="fr-FR" sz="1200" baseline="0" dirty="0"/>
                        <a:t>.</a:t>
                      </a:r>
                      <a:endParaRPr lang="fr-FR" sz="1200" dirty="0"/>
                    </a:p>
                  </a:txBody>
                  <a:tcPr/>
                </a:tc>
                <a:tc>
                  <a:txBody>
                    <a:bodyPr/>
                    <a:lstStyle/>
                    <a:p>
                      <a:r>
                        <a:rPr lang="fr-FR" sz="1200" dirty="0" err="1"/>
                        <a:t>Appropriate</a:t>
                      </a:r>
                      <a:r>
                        <a:rPr lang="fr-FR" sz="1200" dirty="0"/>
                        <a:t> </a:t>
                      </a:r>
                      <a:r>
                        <a:rPr lang="fr-FR" sz="1200" dirty="0" err="1"/>
                        <a:t>when</a:t>
                      </a:r>
                      <a:r>
                        <a:rPr lang="fr-FR" sz="1200" dirty="0"/>
                        <a:t> </a:t>
                      </a:r>
                      <a:r>
                        <a:rPr lang="fr-FR" sz="1200" dirty="0" err="1"/>
                        <a:t>ionic</a:t>
                      </a:r>
                      <a:r>
                        <a:rPr lang="fr-FR" sz="1200" dirty="0"/>
                        <a:t> medium.</a:t>
                      </a:r>
                    </a:p>
                  </a:txBody>
                  <a:tcPr/>
                </a:tc>
                <a:extLst>
                  <a:ext uri="{0D108BD9-81ED-4DB2-BD59-A6C34878D82A}">
                    <a16:rowId xmlns:a16="http://schemas.microsoft.com/office/drawing/2014/main" val="10002"/>
                  </a:ext>
                </a:extLst>
              </a:tr>
              <a:tr h="0">
                <a:tc>
                  <a:txBody>
                    <a:bodyPr/>
                    <a:lstStyle/>
                    <a:p>
                      <a:r>
                        <a:rPr lang="fr-FR" sz="1200" dirty="0" err="1"/>
                        <a:t>Microbial</a:t>
                      </a:r>
                      <a:r>
                        <a:rPr lang="fr-FR" sz="1200" dirty="0"/>
                        <a:t> </a:t>
                      </a:r>
                      <a:r>
                        <a:rPr lang="fr-FR" sz="1200" dirty="0" err="1"/>
                        <a:t>limits</a:t>
                      </a:r>
                      <a:endParaRPr lang="fr-FR" sz="1200" dirty="0"/>
                    </a:p>
                  </a:txBody>
                  <a:tcPr/>
                </a:tc>
                <a:tc>
                  <a:txBody>
                    <a:bodyPr/>
                    <a:lstStyle/>
                    <a:p>
                      <a:r>
                        <a:rPr lang="fr-FR" sz="1200" dirty="0"/>
                        <a:t>Follow </a:t>
                      </a:r>
                      <a:r>
                        <a:rPr lang="fr-FR" sz="1200" dirty="0" err="1"/>
                        <a:t>decision</a:t>
                      </a:r>
                      <a:r>
                        <a:rPr lang="fr-FR" sz="1200" dirty="0"/>
                        <a:t> </a:t>
                      </a:r>
                      <a:r>
                        <a:rPr lang="fr-FR" sz="1200" dirty="0" err="1"/>
                        <a:t>tree</a:t>
                      </a:r>
                      <a:r>
                        <a:rPr lang="fr-FR" sz="1200" dirty="0"/>
                        <a:t>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Harmonised</a:t>
                      </a:r>
                      <a:r>
                        <a:rPr lang="fr-FR" sz="1200" dirty="0"/>
                        <a:t> test (US/JP/EU). </a:t>
                      </a:r>
                    </a:p>
                  </a:txBody>
                  <a:tcPr/>
                </a:tc>
                <a:extLst>
                  <a:ext uri="{0D108BD9-81ED-4DB2-BD59-A6C34878D82A}">
                    <a16:rowId xmlns:a16="http://schemas.microsoft.com/office/drawing/2014/main" val="10003"/>
                  </a:ext>
                </a:extLst>
              </a:tr>
              <a:tr h="0">
                <a:tc>
                  <a:txBody>
                    <a:bodyPr/>
                    <a:lstStyle/>
                    <a:p>
                      <a:r>
                        <a:rPr lang="fr-FR" sz="1200" dirty="0" err="1"/>
                        <a:t>Antimicrobial</a:t>
                      </a:r>
                      <a:r>
                        <a:rPr lang="fr-FR" sz="1200" dirty="0"/>
                        <a:t> </a:t>
                      </a:r>
                      <a:r>
                        <a:rPr lang="fr-FR" sz="1200" dirty="0" err="1"/>
                        <a:t>preservative</a:t>
                      </a:r>
                      <a:r>
                        <a:rPr lang="fr-FR" sz="1200" dirty="0"/>
                        <a:t> content</a:t>
                      </a:r>
                    </a:p>
                  </a:txBody>
                  <a:tcPr/>
                </a:tc>
                <a:tc>
                  <a:txBody>
                    <a:bodyPr/>
                    <a:lstStyle/>
                    <a:p>
                      <a:r>
                        <a:rPr lang="en-GB" sz="1200" dirty="0"/>
                        <a:t>Limits for assay should be included</a:t>
                      </a:r>
                      <a:r>
                        <a:rPr lang="fr-FR" sz="1200" dirty="0"/>
                        <a:t> in the </a:t>
                      </a:r>
                      <a:r>
                        <a:rPr lang="fr-FR" sz="1200" dirty="0" err="1"/>
                        <a:t>specifications</a:t>
                      </a:r>
                      <a:r>
                        <a:rPr lang="fr-FR" sz="1200" dirty="0"/>
                        <a:t> for shelf life (SL).</a:t>
                      </a:r>
                      <a:r>
                        <a:rPr lang="fr-FR" sz="1200" baseline="0" dirty="0"/>
                        <a:t> </a:t>
                      </a:r>
                      <a:endParaRPr lang="fr-FR" sz="1200" dirty="0"/>
                    </a:p>
                  </a:txBody>
                  <a:tcPr/>
                </a:tc>
                <a:tc>
                  <a:txBody>
                    <a:bodyPr/>
                    <a:lstStyle/>
                    <a:p>
                      <a:r>
                        <a:rPr lang="en-GB" sz="1200" dirty="0"/>
                        <a:t>Effectiveness of the preservative should be demonstrated during development at the lower limit for the duration of SL and in-use SL</a:t>
                      </a:r>
                      <a:endParaRPr lang="fr-FR" sz="1200" dirty="0"/>
                    </a:p>
                  </a:txBody>
                  <a:tcPr/>
                </a:tc>
                <a:extLst>
                  <a:ext uri="{0D108BD9-81ED-4DB2-BD59-A6C34878D82A}">
                    <a16:rowId xmlns:a16="http://schemas.microsoft.com/office/drawing/2014/main" val="10004"/>
                  </a:ext>
                </a:extLst>
              </a:tr>
              <a:tr h="0">
                <a:tc>
                  <a:txBody>
                    <a:bodyPr/>
                    <a:lstStyle/>
                    <a:p>
                      <a:r>
                        <a:rPr lang="fr-FR" sz="1200" dirty="0" err="1"/>
                        <a:t>Antioxidant</a:t>
                      </a:r>
                      <a:r>
                        <a:rPr lang="fr-FR" sz="1200" dirty="0"/>
                        <a:t> </a:t>
                      </a:r>
                      <a:r>
                        <a:rPr lang="fr-FR" sz="1200" dirty="0" err="1"/>
                        <a:t>preservative</a:t>
                      </a:r>
                      <a:r>
                        <a:rPr lang="fr-FR" sz="1200" dirty="0"/>
                        <a:t> content</a:t>
                      </a:r>
                    </a:p>
                  </a:txBody>
                  <a:tcPr/>
                </a:tc>
                <a:tc>
                  <a:txBody>
                    <a:bodyPr/>
                    <a:lstStyle/>
                    <a:p>
                      <a:r>
                        <a:rPr lang="en-GB" sz="1200" dirty="0"/>
                        <a:t>Normally performed at release but omission can be justified</a:t>
                      </a:r>
                      <a:r>
                        <a:rPr lang="fr-FR" sz="1200" baseline="0" dirty="0"/>
                        <a:t>.</a:t>
                      </a:r>
                      <a:r>
                        <a:rPr lang="en-GB" sz="1200" baseline="0" dirty="0"/>
                        <a:t> When an in-process test, the acceptance criteria to remain part of the release specification</a:t>
                      </a:r>
                      <a:endParaRPr lang="fr-FR" sz="1200" dirty="0"/>
                    </a:p>
                  </a:txBody>
                  <a:tcPr/>
                </a:tc>
                <a:tc>
                  <a:txBody>
                    <a:bodyPr/>
                    <a:lstStyle/>
                    <a:p>
                      <a:r>
                        <a:rPr lang="en-GB" sz="1200" dirty="0"/>
                        <a:t>If changes in manufacturing or packaging occur, levels throughout SL should be re-evaluated</a:t>
                      </a:r>
                      <a:r>
                        <a:rPr lang="fr-FR" sz="1200" dirty="0"/>
                        <a:t>.</a:t>
                      </a:r>
                    </a:p>
                  </a:txBody>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Extractables</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Please</a:t>
                      </a:r>
                      <a:r>
                        <a:rPr lang="fr-FR" sz="1200" dirty="0"/>
                        <a:t> </a:t>
                      </a:r>
                      <a:r>
                        <a:rPr lang="fr-FR" sz="1200" dirty="0" err="1"/>
                        <a:t>refer</a:t>
                      </a:r>
                      <a:r>
                        <a:rPr lang="fr-FR" sz="1200" baseline="0" dirty="0"/>
                        <a:t> to </a:t>
                      </a:r>
                      <a:r>
                        <a:rPr lang="fr-FR" sz="1200" baseline="0" dirty="0" err="1"/>
                        <a:t>regional</a:t>
                      </a:r>
                      <a:r>
                        <a:rPr lang="fr-FR" sz="1200" baseline="0" dirty="0"/>
                        <a:t> GL on </a:t>
                      </a:r>
                      <a:r>
                        <a:rPr lang="fr-FR" sz="1200" baseline="0" dirty="0" err="1"/>
                        <a:t>extractables</a:t>
                      </a:r>
                      <a:r>
                        <a:rPr lang="fr-FR" sz="1200" baseline="0" dirty="0"/>
                        <a:t>.</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Commonly</a:t>
                      </a:r>
                      <a:r>
                        <a:rPr lang="fr-FR" sz="1200" dirty="0"/>
                        <a:t> not in routine </a:t>
                      </a:r>
                      <a:r>
                        <a:rPr lang="fr-FR" sz="1200" dirty="0" err="1"/>
                        <a:t>testing</a:t>
                      </a:r>
                      <a:r>
                        <a:rPr lang="fr-FR" sz="1200" dirty="0"/>
                        <a:t>. </a:t>
                      </a:r>
                    </a:p>
                  </a:txBody>
                  <a:tcPr/>
                </a:tc>
                <a:extLst>
                  <a:ext uri="{0D108BD9-81ED-4DB2-BD59-A6C34878D82A}">
                    <a16:rowId xmlns:a16="http://schemas.microsoft.com/office/drawing/2014/main" val="10006"/>
                  </a:ext>
                </a:extLst>
              </a:tr>
              <a:tr h="0">
                <a:tc>
                  <a:txBody>
                    <a:bodyPr/>
                    <a:lstStyle/>
                    <a:p>
                      <a:r>
                        <a:rPr lang="fr-FR" sz="1200" dirty="0"/>
                        <a:t>Dissolution</a:t>
                      </a:r>
                    </a:p>
                  </a:txBody>
                  <a:tcPr/>
                </a:tc>
                <a:tc>
                  <a:txBody>
                    <a:bodyPr/>
                    <a:lstStyle/>
                    <a:p>
                      <a:r>
                        <a:rPr lang="en-US" sz="1200" b="0" i="0" u="none" strike="noStrike" kern="1200" baseline="0" dirty="0">
                          <a:solidFill>
                            <a:schemeClr val="dk1"/>
                          </a:solidFill>
                          <a:latin typeface="+mn-lt"/>
                          <a:ea typeface="+mn-ea"/>
                          <a:cs typeface="+mn-cs"/>
                        </a:rPr>
                        <a:t>Should be considered for oral suspensions and dry powder products for resuspension. </a:t>
                      </a:r>
                      <a:endParaRPr lang="fr-FR" sz="1200" dirty="0"/>
                    </a:p>
                  </a:txBody>
                  <a:tcPr/>
                </a:tc>
                <a:tc>
                  <a:txBody>
                    <a:bodyPr/>
                    <a:lstStyle/>
                    <a:p>
                      <a:r>
                        <a:rPr lang="en-GB" sz="1200" dirty="0"/>
                        <a:t>Particle size distribution should also be considered when evaluating the need for dissolution testing</a:t>
                      </a:r>
                      <a:endParaRPr lang="fr-FR" sz="1200" dirty="0"/>
                    </a:p>
                  </a:txBody>
                  <a:tcPr/>
                </a:tc>
                <a:extLst>
                  <a:ext uri="{0D108BD9-81ED-4DB2-BD59-A6C34878D82A}">
                    <a16:rowId xmlns:a16="http://schemas.microsoft.com/office/drawing/2014/main" val="10007"/>
                  </a:ext>
                </a:extLst>
              </a:tr>
              <a:tr h="0">
                <a:tc>
                  <a:txBody>
                    <a:bodyPr/>
                    <a:lstStyle/>
                    <a:p>
                      <a:r>
                        <a:rPr lang="fr-FR" sz="1200" dirty="0" err="1"/>
                        <a:t>Particle</a:t>
                      </a:r>
                      <a:r>
                        <a:rPr lang="fr-FR" sz="1200" dirty="0"/>
                        <a:t> size distribution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Should be considered for oral suspensions.</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Dissolution should also be considered when evaluating the need for particle size distribution testing</a:t>
                      </a:r>
                      <a:endParaRPr lang="fr-FR" sz="1200" dirty="0"/>
                    </a:p>
                  </a:txBody>
                  <a:tcPr/>
                </a:tc>
                <a:extLst>
                  <a:ext uri="{0D108BD9-81ED-4DB2-BD59-A6C34878D82A}">
                    <a16:rowId xmlns:a16="http://schemas.microsoft.com/office/drawing/2014/main" val="10008"/>
                  </a:ext>
                </a:extLst>
              </a:tr>
              <a:tr h="0">
                <a:tc>
                  <a:txBody>
                    <a:bodyPr/>
                    <a:lstStyle/>
                    <a:p>
                      <a:r>
                        <a:rPr lang="fr-FR" sz="1200" dirty="0" err="1"/>
                        <a:t>Redispersibility</a:t>
                      </a:r>
                      <a:endParaRPr lang="fr-FR" sz="1200" dirty="0"/>
                    </a:p>
                  </a:txBody>
                  <a:tcPr/>
                </a:tc>
                <a:tc>
                  <a:txBody>
                    <a:bodyPr/>
                    <a:lstStyle/>
                    <a:p>
                      <a:r>
                        <a:rPr lang="en-GB" sz="1200" dirty="0"/>
                        <a:t>May be appropriate and time required to achieve resuspension should be specified </a:t>
                      </a:r>
                      <a:endParaRPr lang="fr-FR" sz="1200" dirty="0"/>
                    </a:p>
                  </a:txBody>
                  <a:tcPr/>
                </a:tc>
                <a:tc>
                  <a:txBody>
                    <a:bodyPr/>
                    <a:lstStyle/>
                    <a:p>
                      <a:r>
                        <a:rPr lang="en-GB" sz="1200" dirty="0"/>
                        <a:t>A simple test such as shaking may be sufficient</a:t>
                      </a:r>
                      <a:endParaRPr lang="fr-FR" sz="1200" dirty="0"/>
                    </a:p>
                  </a:txBody>
                  <a:tcPr/>
                </a:tc>
                <a:extLst>
                  <a:ext uri="{0D108BD9-81ED-4DB2-BD59-A6C34878D82A}">
                    <a16:rowId xmlns:a16="http://schemas.microsoft.com/office/drawing/2014/main" val="10009"/>
                  </a:ext>
                </a:extLst>
              </a:tr>
              <a:tr h="0">
                <a:tc>
                  <a:txBody>
                    <a:bodyPr/>
                    <a:lstStyle/>
                    <a:p>
                      <a:r>
                        <a:rPr lang="fr-FR" sz="1200" dirty="0" err="1"/>
                        <a:t>Rheological</a:t>
                      </a:r>
                      <a:r>
                        <a:rPr lang="fr-FR" sz="1200" dirty="0"/>
                        <a:t> </a:t>
                      </a:r>
                      <a:r>
                        <a:rPr lang="fr-FR" sz="1200" dirty="0" err="1"/>
                        <a:t>properties</a:t>
                      </a:r>
                      <a:endParaRPr lang="fr-FR" sz="1200" dirty="0"/>
                    </a:p>
                  </a:txBody>
                  <a:tcPr/>
                </a:tc>
                <a:tc>
                  <a:txBody>
                    <a:bodyPr/>
                    <a:lstStyle/>
                    <a:p>
                      <a:r>
                        <a:rPr lang="fr-FR" sz="1200" dirty="0" err="1"/>
                        <a:t>Viscosity</a:t>
                      </a:r>
                      <a:r>
                        <a:rPr lang="fr-FR" sz="1200" dirty="0"/>
                        <a:t>/</a:t>
                      </a:r>
                      <a:r>
                        <a:rPr lang="fr-FR" sz="1200" dirty="0" err="1"/>
                        <a:t>specific</a:t>
                      </a:r>
                      <a:r>
                        <a:rPr lang="fr-FR" sz="1200" dirty="0"/>
                        <a:t> </a:t>
                      </a:r>
                      <a:r>
                        <a:rPr lang="fr-FR" sz="1200" dirty="0" err="1"/>
                        <a:t>gravity</a:t>
                      </a:r>
                      <a:r>
                        <a:rPr lang="fr-FR" sz="1200" baseline="0" dirty="0"/>
                        <a:t> for </a:t>
                      </a:r>
                      <a:r>
                        <a:rPr lang="fr-FR" sz="1200" baseline="0" dirty="0" err="1"/>
                        <a:t>v</a:t>
                      </a:r>
                      <a:r>
                        <a:rPr lang="fr-FR" sz="1200" dirty="0" err="1"/>
                        <a:t>iscous</a:t>
                      </a:r>
                      <a:r>
                        <a:rPr lang="fr-FR" sz="1200" dirty="0"/>
                        <a:t> solution/suspension.</a:t>
                      </a:r>
                    </a:p>
                  </a:txBody>
                  <a:tcPr/>
                </a:tc>
                <a:tc>
                  <a:txBody>
                    <a:bodyPr/>
                    <a:lstStyle/>
                    <a:p>
                      <a:r>
                        <a:rPr lang="fr-FR" sz="1200" dirty="0"/>
                        <a:t>-</a:t>
                      </a:r>
                    </a:p>
                  </a:txBody>
                  <a:tcPr/>
                </a:tc>
                <a:extLst>
                  <a:ext uri="{0D108BD9-81ED-4DB2-BD59-A6C34878D82A}">
                    <a16:rowId xmlns:a16="http://schemas.microsoft.com/office/drawing/2014/main" val="10010"/>
                  </a:ext>
                </a:extLst>
              </a:tr>
              <a:tr h="0">
                <a:tc>
                  <a:txBody>
                    <a:bodyPr/>
                    <a:lstStyle/>
                    <a:p>
                      <a:r>
                        <a:rPr lang="fr-FR" sz="1200" dirty="0"/>
                        <a:t>Reconstitution time</a:t>
                      </a:r>
                    </a:p>
                  </a:txBody>
                  <a:tcPr/>
                </a:tc>
                <a:tc>
                  <a:txBody>
                    <a:bodyPr/>
                    <a:lstStyle/>
                    <a:p>
                      <a:r>
                        <a:rPr lang="en-GB" sz="1200" dirty="0"/>
                        <a:t>Acceptance criteria should be provided for dry powder products which require reconstitution. </a:t>
                      </a:r>
                      <a:endParaRPr lang="fr-FR" sz="1200" dirty="0"/>
                    </a:p>
                  </a:txBody>
                  <a:tcPr/>
                </a:tc>
                <a:tc>
                  <a:txBody>
                    <a:bodyPr/>
                    <a:lstStyle/>
                    <a:p>
                      <a:r>
                        <a:rPr lang="en-GB" sz="1200" dirty="0"/>
                        <a:t>Skip lot testing or elimination of this attribute from the specification possible if justified.</a:t>
                      </a:r>
                      <a:endParaRPr lang="fr-FR" sz="1200" dirty="0"/>
                    </a:p>
                  </a:txBody>
                  <a:tcPr/>
                </a:tc>
                <a:extLst>
                  <a:ext uri="{0D108BD9-81ED-4DB2-BD59-A6C34878D82A}">
                    <a16:rowId xmlns:a16="http://schemas.microsoft.com/office/drawing/2014/main" val="10011"/>
                  </a:ext>
                </a:extLst>
              </a:tr>
              <a:tr h="324000">
                <a:tc>
                  <a:txBody>
                    <a:bodyPr/>
                    <a:lstStyle/>
                    <a:p>
                      <a:r>
                        <a:rPr lang="fr-FR" sz="1200" dirty="0"/>
                        <a:t>Water content</a:t>
                      </a:r>
                    </a:p>
                  </a:txBody>
                  <a:tcPr/>
                </a:tc>
                <a:tc>
                  <a:txBody>
                    <a:bodyPr/>
                    <a:lstStyle/>
                    <a:p>
                      <a:r>
                        <a:rPr lang="en-GB" sz="1200" dirty="0"/>
                        <a:t>For oral products requiring reconstitution, a test and acceptance criterion should be proposed if </a:t>
                      </a:r>
                      <a:r>
                        <a:rPr lang="en-GB" sz="1200" dirty="0" err="1"/>
                        <a:t>appropr</a:t>
                      </a:r>
                      <a:r>
                        <a:rPr lang="en-GB" sz="1200" dirty="0"/>
                        <a:t>.</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7999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15830" y="247879"/>
            <a:ext cx="7000781" cy="523686"/>
          </a:xfrm>
        </p:spPr>
        <p:txBody>
          <a:bodyPr/>
          <a:lstStyle/>
          <a:p>
            <a:r>
              <a:rPr lang="en-GB" dirty="0"/>
              <a:t>Chapter III: Guidelines (7/7)</a:t>
            </a:r>
          </a:p>
        </p:txBody>
      </p:sp>
      <p:graphicFrame>
        <p:nvGraphicFramePr>
          <p:cNvPr id="2" name="Tableau 1"/>
          <p:cNvGraphicFramePr>
            <a:graphicFrameLocks noGrp="1"/>
          </p:cNvGraphicFramePr>
          <p:nvPr>
            <p:extLst>
              <p:ext uri="{D42A27DB-BD31-4B8C-83A1-F6EECF244321}">
                <p14:modId xmlns:p14="http://schemas.microsoft.com/office/powerpoint/2010/main" val="2245607100"/>
              </p:ext>
            </p:extLst>
          </p:nvPr>
        </p:nvGraphicFramePr>
        <p:xfrm>
          <a:off x="248576" y="824730"/>
          <a:ext cx="8741191" cy="5974080"/>
        </p:xfrm>
        <a:graphic>
          <a:graphicData uri="http://schemas.openxmlformats.org/drawingml/2006/table">
            <a:tbl>
              <a:tblPr firstRow="1" bandRow="1">
                <a:tableStyleId>{5C22544A-7EE6-4342-B048-85BDC9FD1C3A}</a:tableStyleId>
              </a:tblPr>
              <a:tblGrid>
                <a:gridCol w="1902025">
                  <a:extLst>
                    <a:ext uri="{9D8B030D-6E8A-4147-A177-3AD203B41FA5}">
                      <a16:colId xmlns:a16="http://schemas.microsoft.com/office/drawing/2014/main" val="20000"/>
                    </a:ext>
                  </a:extLst>
                </a:gridCol>
                <a:gridCol w="3371310">
                  <a:extLst>
                    <a:ext uri="{9D8B030D-6E8A-4147-A177-3AD203B41FA5}">
                      <a16:colId xmlns:a16="http://schemas.microsoft.com/office/drawing/2014/main" val="20001"/>
                    </a:ext>
                  </a:extLst>
                </a:gridCol>
                <a:gridCol w="3467856">
                  <a:extLst>
                    <a:ext uri="{9D8B030D-6E8A-4147-A177-3AD203B41FA5}">
                      <a16:colId xmlns:a16="http://schemas.microsoft.com/office/drawing/2014/main" val="20002"/>
                    </a:ext>
                  </a:extLst>
                </a:gridCol>
              </a:tblGrid>
              <a:tr h="0">
                <a:tc>
                  <a:txBody>
                    <a:bodyPr/>
                    <a:lstStyle/>
                    <a:p>
                      <a:pPr algn="ctr"/>
                      <a:r>
                        <a:rPr lang="fr-FR" sz="1400" dirty="0"/>
                        <a:t>Tests</a:t>
                      </a:r>
                      <a:r>
                        <a:rPr lang="fr-FR" sz="1400" baseline="0" dirty="0"/>
                        <a:t> </a:t>
                      </a:r>
                      <a:endParaRPr lang="fr-FR" sz="1400" dirty="0"/>
                    </a:p>
                  </a:txBody>
                  <a:tcPr/>
                </a:tc>
                <a:tc>
                  <a:txBody>
                    <a:bodyPr/>
                    <a:lstStyle/>
                    <a:p>
                      <a:pPr algn="ctr"/>
                      <a:r>
                        <a:rPr lang="fr-FR" sz="1400" dirty="0">
                          <a:solidFill>
                            <a:schemeClr val="bg1"/>
                          </a:solidFill>
                        </a:rPr>
                        <a:t>New Drug  </a:t>
                      </a:r>
                      <a:r>
                        <a:rPr lang="fr-FR" sz="1400" dirty="0" err="1">
                          <a:solidFill>
                            <a:schemeClr val="bg1"/>
                          </a:solidFill>
                        </a:rPr>
                        <a:t>product</a:t>
                      </a:r>
                      <a:r>
                        <a:rPr lang="fr-FR" sz="1400" dirty="0">
                          <a:solidFill>
                            <a:schemeClr val="bg1"/>
                          </a:solidFill>
                        </a:rPr>
                        <a:t>: </a:t>
                      </a:r>
                      <a:r>
                        <a:rPr lang="fr-FR" sz="1400" dirty="0" err="1">
                          <a:solidFill>
                            <a:srgbClr val="FFFF00"/>
                          </a:solidFill>
                        </a:rPr>
                        <a:t>Parenterals</a:t>
                      </a:r>
                      <a:endParaRPr lang="fr-FR" sz="1400" dirty="0">
                        <a:solidFill>
                          <a:srgbClr val="FFFF00"/>
                        </a:solidFill>
                      </a:endParaRPr>
                    </a:p>
                  </a:txBody>
                  <a:tcPr/>
                </a:tc>
                <a:tc>
                  <a:txBody>
                    <a:bodyPr/>
                    <a:lstStyle/>
                    <a:p>
                      <a:pPr algn="ctr"/>
                      <a:r>
                        <a:rPr lang="fr-FR" sz="1400" dirty="0" err="1"/>
                        <a:t>Comments</a:t>
                      </a:r>
                      <a:endParaRPr lang="fr-FR" sz="1400" dirty="0"/>
                    </a:p>
                  </a:txBody>
                  <a:tcPr/>
                </a:tc>
                <a:extLst>
                  <a:ext uri="{0D108BD9-81ED-4DB2-BD59-A6C34878D82A}">
                    <a16:rowId xmlns:a16="http://schemas.microsoft.com/office/drawing/2014/main" val="10000"/>
                  </a:ext>
                </a:extLst>
              </a:tr>
              <a:tr h="0">
                <a:tc>
                  <a:txBody>
                    <a:bodyPr/>
                    <a:lstStyle/>
                    <a:p>
                      <a:r>
                        <a:rPr lang="fr-FR" sz="1200" dirty="0" err="1"/>
                        <a:t>Uniformity</a:t>
                      </a:r>
                      <a:r>
                        <a:rPr lang="fr-FR" sz="1200" dirty="0"/>
                        <a:t> of dosage </a:t>
                      </a:r>
                      <a:r>
                        <a:rPr lang="fr-FR" sz="1200" dirty="0" err="1"/>
                        <a:t>units</a:t>
                      </a:r>
                      <a:endParaRPr lang="fr-FR" sz="1200" dirty="0"/>
                    </a:p>
                  </a:txBody>
                  <a:tcPr/>
                </a:tc>
                <a:tc>
                  <a:txBody>
                    <a:bodyPr/>
                    <a:lstStyle/>
                    <a:p>
                      <a:r>
                        <a:rPr lang="en-GB" sz="1200" dirty="0"/>
                        <a:t>Same definition as previous slides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Refer</a:t>
                      </a:r>
                      <a:r>
                        <a:rPr lang="fr-FR" sz="1200" dirty="0"/>
                        <a:t> to </a:t>
                      </a:r>
                      <a:r>
                        <a:rPr lang="fr-FR" sz="1200" dirty="0" err="1"/>
                        <a:t>solid</a:t>
                      </a:r>
                      <a:r>
                        <a:rPr lang="fr-FR" sz="1200" baseline="0" dirty="0"/>
                        <a:t> oral.</a:t>
                      </a:r>
                      <a:endParaRPr lang="fr-FR" sz="1200" dirty="0"/>
                    </a:p>
                  </a:txBody>
                  <a:tcPr/>
                </a:tc>
                <a:extLst>
                  <a:ext uri="{0D108BD9-81ED-4DB2-BD59-A6C34878D82A}">
                    <a16:rowId xmlns:a16="http://schemas.microsoft.com/office/drawing/2014/main" val="10001"/>
                  </a:ext>
                </a:extLst>
              </a:tr>
              <a:tr h="0">
                <a:tc>
                  <a:txBody>
                    <a:bodyPr/>
                    <a:lstStyle/>
                    <a:p>
                      <a:r>
                        <a:rPr lang="fr-FR" sz="1200" dirty="0"/>
                        <a:t>pH</a:t>
                      </a:r>
                    </a:p>
                  </a:txBody>
                  <a:tcPr/>
                </a:tc>
                <a:tc>
                  <a:txBody>
                    <a:bodyPr/>
                    <a:lstStyle/>
                    <a:p>
                      <a:r>
                        <a:rPr lang="fr-FR" sz="1200" dirty="0"/>
                        <a:t>Ran</a:t>
                      </a:r>
                      <a:r>
                        <a:rPr lang="fr-FR" sz="1200" baseline="0" dirty="0"/>
                        <a:t>ge has to </a:t>
                      </a:r>
                      <a:r>
                        <a:rPr lang="fr-FR" sz="1200" baseline="0" dirty="0" err="1"/>
                        <a:t>be</a:t>
                      </a:r>
                      <a:r>
                        <a:rPr lang="fr-FR" sz="1200" baseline="0" dirty="0"/>
                        <a:t> </a:t>
                      </a:r>
                      <a:r>
                        <a:rPr lang="fr-FR" sz="1200" baseline="0" dirty="0" err="1"/>
                        <a:t>proposed</a:t>
                      </a:r>
                      <a:r>
                        <a:rPr lang="fr-FR" sz="1200" baseline="0" dirty="0"/>
                        <a:t> and </a:t>
                      </a:r>
                      <a:r>
                        <a:rPr lang="fr-FR" sz="1200" baseline="0" dirty="0" err="1"/>
                        <a:t>justified</a:t>
                      </a:r>
                      <a:r>
                        <a:rPr lang="fr-FR" sz="1200" baseline="0" dirty="0"/>
                        <a:t>.</a:t>
                      </a:r>
                      <a:endParaRPr lang="fr-FR" sz="1200" dirty="0"/>
                    </a:p>
                  </a:txBody>
                  <a:tcPr/>
                </a:tc>
                <a:tc>
                  <a:txBody>
                    <a:bodyPr/>
                    <a:lstStyle/>
                    <a:p>
                      <a:r>
                        <a:rPr lang="fr-FR" sz="1200" dirty="0" err="1"/>
                        <a:t>Appropriate</a:t>
                      </a:r>
                      <a:r>
                        <a:rPr lang="fr-FR" sz="1200" dirty="0"/>
                        <a:t> </a:t>
                      </a:r>
                      <a:r>
                        <a:rPr lang="fr-FR" sz="1200" dirty="0" err="1"/>
                        <a:t>when</a:t>
                      </a:r>
                      <a:r>
                        <a:rPr lang="fr-FR" sz="1200" dirty="0"/>
                        <a:t> </a:t>
                      </a:r>
                      <a:r>
                        <a:rPr lang="fr-FR" sz="1200" dirty="0" err="1"/>
                        <a:t>ionic</a:t>
                      </a:r>
                      <a:r>
                        <a:rPr lang="fr-FR" sz="1200" dirty="0"/>
                        <a:t> medium.</a:t>
                      </a:r>
                    </a:p>
                  </a:txBody>
                  <a:tcPr/>
                </a:tc>
                <a:extLst>
                  <a:ext uri="{0D108BD9-81ED-4DB2-BD59-A6C34878D82A}">
                    <a16:rowId xmlns:a16="http://schemas.microsoft.com/office/drawing/2014/main" val="10002"/>
                  </a:ext>
                </a:extLst>
              </a:tr>
              <a:tr h="0">
                <a:tc>
                  <a:txBody>
                    <a:bodyPr/>
                    <a:lstStyle/>
                    <a:p>
                      <a:r>
                        <a:rPr lang="fr-FR" sz="1200" dirty="0" err="1"/>
                        <a:t>Sterility</a:t>
                      </a:r>
                      <a:endParaRPr lang="fr-FR" sz="1200" dirty="0"/>
                    </a:p>
                  </a:txBody>
                  <a:tcPr/>
                </a:tc>
                <a:tc>
                  <a:txBody>
                    <a:bodyPr/>
                    <a:lstStyle/>
                    <a:p>
                      <a:r>
                        <a:rPr lang="fr-FR" sz="1200" dirty="0"/>
                        <a:t>Test </a:t>
                      </a:r>
                      <a:r>
                        <a:rPr lang="fr-FR" sz="1200" dirty="0" err="1"/>
                        <a:t>procedure</a:t>
                      </a:r>
                      <a:r>
                        <a:rPr lang="fr-FR" sz="1200" dirty="0"/>
                        <a:t> and </a:t>
                      </a:r>
                      <a:r>
                        <a:rPr lang="fr-FR" sz="1200" dirty="0" err="1"/>
                        <a:t>acceptance</a:t>
                      </a:r>
                      <a:r>
                        <a:rPr lang="fr-FR" sz="1200" dirty="0"/>
                        <a:t> </a:t>
                      </a:r>
                      <a:r>
                        <a:rPr lang="fr-FR" sz="1200" dirty="0" err="1"/>
                        <a:t>criteria</a:t>
                      </a:r>
                      <a:r>
                        <a:rPr lang="fr-FR" sz="1200" dirty="0"/>
                        <a:t> </a:t>
                      </a:r>
                      <a:r>
                        <a:rPr lang="fr-FR" sz="1200" dirty="0" err="1"/>
                        <a:t>necessary</a:t>
                      </a:r>
                      <a:r>
                        <a:rPr lang="fr-FR" sz="1200" dirty="0"/>
                        <a:t>.</a:t>
                      </a:r>
                    </a:p>
                  </a:txBody>
                  <a:tcPr/>
                </a:tc>
                <a:tc>
                  <a:txBody>
                    <a:bodyPr/>
                    <a:lstStyle/>
                    <a:p>
                      <a:r>
                        <a:rPr lang="fr-FR" sz="1200" dirty="0" err="1"/>
                        <a:t>Parametric</a:t>
                      </a:r>
                      <a:r>
                        <a:rPr lang="fr-FR" sz="1200" dirty="0"/>
                        <a:t> release possible. Harmonised </a:t>
                      </a:r>
                      <a:r>
                        <a:rPr lang="fr-FR" sz="1200" dirty="0" err="1"/>
                        <a:t>text</a:t>
                      </a:r>
                      <a:r>
                        <a:rPr lang="fr-FR" sz="1200" dirty="0"/>
                        <a:t> (US/JP/EU).</a:t>
                      </a:r>
                    </a:p>
                  </a:txBody>
                  <a:tcPr/>
                </a:tc>
                <a:extLst>
                  <a:ext uri="{0D108BD9-81ED-4DB2-BD59-A6C34878D82A}">
                    <a16:rowId xmlns:a16="http://schemas.microsoft.com/office/drawing/2014/main" val="10003"/>
                  </a:ext>
                </a:extLst>
              </a:tr>
              <a:tr h="0">
                <a:tc>
                  <a:txBody>
                    <a:bodyPr/>
                    <a:lstStyle/>
                    <a:p>
                      <a:r>
                        <a:rPr lang="fr-FR" sz="1200" dirty="0" err="1"/>
                        <a:t>Endotoxins</a:t>
                      </a:r>
                      <a:r>
                        <a:rPr lang="fr-FR" sz="1200" dirty="0"/>
                        <a:t>/</a:t>
                      </a:r>
                      <a:r>
                        <a:rPr lang="fr-FR" sz="1200" dirty="0" err="1"/>
                        <a:t>pyrogens</a:t>
                      </a:r>
                      <a:endParaRPr lang="fr-FR" sz="1200" dirty="0"/>
                    </a:p>
                  </a:txBody>
                  <a:tcPr/>
                </a:tc>
                <a:tc>
                  <a:txBody>
                    <a:bodyPr/>
                    <a:lstStyle/>
                    <a:p>
                      <a:r>
                        <a:rPr lang="fr-FR" sz="1200" dirty="0" err="1"/>
                        <a:t>Endotoxins</a:t>
                      </a:r>
                      <a:r>
                        <a:rPr lang="fr-FR" sz="1200" dirty="0"/>
                        <a:t> </a:t>
                      </a:r>
                      <a:r>
                        <a:rPr lang="fr-FR" sz="1200" dirty="0" err="1"/>
                        <a:t>should</a:t>
                      </a:r>
                      <a:r>
                        <a:rPr lang="fr-FR" sz="1200" dirty="0"/>
                        <a:t> </a:t>
                      </a:r>
                      <a:r>
                        <a:rPr lang="fr-FR" sz="1200" dirty="0" err="1"/>
                        <a:t>be</a:t>
                      </a:r>
                      <a:r>
                        <a:rPr lang="fr-FR" sz="1200" dirty="0"/>
                        <a:t> </a:t>
                      </a:r>
                      <a:r>
                        <a:rPr lang="fr-FR" sz="1200" dirty="0" err="1"/>
                        <a:t>included</a:t>
                      </a:r>
                      <a:r>
                        <a:rPr lang="fr-FR" sz="1200" dirty="0"/>
                        <a:t> in</a:t>
                      </a:r>
                      <a:r>
                        <a:rPr lang="fr-FR" sz="1200" baseline="0" dirty="0"/>
                        <a:t> accordance </a:t>
                      </a:r>
                      <a:r>
                        <a:rPr lang="fr-FR" sz="1200" baseline="0" dirty="0" err="1"/>
                        <a:t>with</a:t>
                      </a:r>
                      <a:r>
                        <a:rPr lang="fr-FR" sz="1200" baseline="0" dirty="0"/>
                        <a:t> </a:t>
                      </a:r>
                      <a:r>
                        <a:rPr lang="fr-FR" sz="1200" baseline="0" dirty="0" err="1"/>
                        <a:t>regional</a:t>
                      </a:r>
                      <a:r>
                        <a:rPr lang="fr-FR" sz="1200" baseline="0" dirty="0"/>
                        <a:t> </a:t>
                      </a:r>
                      <a:r>
                        <a:rPr lang="fr-FR" sz="1200" baseline="0" dirty="0" err="1"/>
                        <a:t>requirements</a:t>
                      </a:r>
                      <a:r>
                        <a:rPr lang="fr-FR" sz="1200" baseline="0" dirty="0"/>
                        <a:t> (</a:t>
                      </a:r>
                      <a:r>
                        <a:rPr lang="fr-FR" sz="1200" baseline="0" dirty="0" err="1"/>
                        <a:t>Pharmacopoeia</a:t>
                      </a:r>
                      <a:r>
                        <a:rPr lang="fr-FR" sz="1200" baseline="0" dirty="0"/>
                        <a:t>).</a:t>
                      </a:r>
                      <a:endParaRPr lang="fr-FR" sz="1200" dirty="0"/>
                    </a:p>
                  </a:txBody>
                  <a:tcPr/>
                </a:tc>
                <a:tc>
                  <a:txBody>
                    <a:bodyPr/>
                    <a:lstStyle/>
                    <a:p>
                      <a:r>
                        <a:rPr lang="fr-FR" sz="1200" dirty="0" err="1"/>
                        <a:t>Pyrogenicity</a:t>
                      </a:r>
                      <a:r>
                        <a:rPr lang="fr-FR" sz="1200" dirty="0"/>
                        <a:t> </a:t>
                      </a:r>
                      <a:r>
                        <a:rPr lang="fr-FR" sz="1200" dirty="0" err="1"/>
                        <a:t>may</a:t>
                      </a:r>
                      <a:r>
                        <a:rPr lang="fr-FR" sz="1200" dirty="0"/>
                        <a:t> </a:t>
                      </a:r>
                      <a:r>
                        <a:rPr lang="fr-FR" sz="1200" dirty="0" err="1"/>
                        <a:t>be</a:t>
                      </a:r>
                      <a:r>
                        <a:rPr lang="fr-FR" sz="1200" dirty="0"/>
                        <a:t> an alternative.</a:t>
                      </a:r>
                    </a:p>
                  </a:txBody>
                  <a:tcPr/>
                </a:tc>
                <a:extLst>
                  <a:ext uri="{0D108BD9-81ED-4DB2-BD59-A6C34878D82A}">
                    <a16:rowId xmlns:a16="http://schemas.microsoft.com/office/drawing/2014/main" val="10004"/>
                  </a:ext>
                </a:extLst>
              </a:tr>
              <a:tr h="0">
                <a:tc>
                  <a:txBody>
                    <a:bodyPr/>
                    <a:lstStyle/>
                    <a:p>
                      <a:r>
                        <a:rPr lang="fr-FR" sz="1200" dirty="0" err="1"/>
                        <a:t>Particulate</a:t>
                      </a:r>
                      <a:r>
                        <a:rPr lang="fr-FR" sz="1200" dirty="0"/>
                        <a:t> </a:t>
                      </a:r>
                      <a:r>
                        <a:rPr lang="fr-FR" sz="1200" dirty="0" err="1"/>
                        <a:t>matter</a:t>
                      </a:r>
                      <a:endParaRPr lang="fr-FR" sz="1200" dirty="0"/>
                    </a:p>
                  </a:txBody>
                  <a:tcPr/>
                </a:tc>
                <a:tc>
                  <a:txBody>
                    <a:bodyPr/>
                    <a:lstStyle/>
                    <a:p>
                      <a:r>
                        <a:rPr lang="fr-FR" sz="1200" dirty="0" err="1"/>
                        <a:t>Includes</a:t>
                      </a:r>
                      <a:r>
                        <a:rPr lang="fr-FR" sz="1200" dirty="0"/>
                        <a:t> </a:t>
                      </a:r>
                      <a:r>
                        <a:rPr lang="fr-FR" sz="1200" baseline="0" dirty="0" err="1"/>
                        <a:t>clarity</a:t>
                      </a:r>
                      <a:r>
                        <a:rPr lang="fr-FR" sz="1200" baseline="0" dirty="0"/>
                        <a:t>,  </a:t>
                      </a:r>
                      <a:r>
                        <a:rPr lang="fr-FR" sz="1200" dirty="0"/>
                        <a:t>visible </a:t>
                      </a:r>
                      <a:r>
                        <a:rPr lang="fr-FR" sz="1200" baseline="0" dirty="0"/>
                        <a:t>and </a:t>
                      </a:r>
                      <a:r>
                        <a:rPr lang="fr-FR" sz="1200" baseline="0" dirty="0" err="1"/>
                        <a:t>sub</a:t>
                      </a:r>
                      <a:r>
                        <a:rPr lang="fr-FR" sz="1200" baseline="0" dirty="0"/>
                        <a:t>-visible </a:t>
                      </a:r>
                      <a:r>
                        <a:rPr lang="fr-FR" sz="1200" baseline="0" dirty="0" err="1"/>
                        <a:t>particulates</a:t>
                      </a:r>
                      <a:r>
                        <a:rPr lang="fr-FR" sz="1200" baseline="0" dirty="0"/>
                        <a:t>.</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In</a:t>
                      </a:r>
                      <a:r>
                        <a:rPr lang="fr-FR" sz="1200" baseline="0" dirty="0"/>
                        <a:t> accordance </a:t>
                      </a:r>
                      <a:r>
                        <a:rPr lang="fr-FR" sz="1200" baseline="0" dirty="0" err="1"/>
                        <a:t>with</a:t>
                      </a:r>
                      <a:r>
                        <a:rPr lang="fr-FR" sz="1200" baseline="0" dirty="0"/>
                        <a:t> </a:t>
                      </a:r>
                      <a:r>
                        <a:rPr lang="fr-FR" sz="1200" baseline="0" dirty="0" err="1"/>
                        <a:t>regional</a:t>
                      </a:r>
                      <a:r>
                        <a:rPr lang="fr-FR" sz="1200" baseline="0" dirty="0"/>
                        <a:t> </a:t>
                      </a:r>
                      <a:r>
                        <a:rPr lang="fr-FR" sz="1200" baseline="0" dirty="0" err="1"/>
                        <a:t>Pharmacopoeia</a:t>
                      </a:r>
                      <a:r>
                        <a:rPr lang="fr-FR" sz="1200" baseline="0" dirty="0"/>
                        <a:t>.</a:t>
                      </a:r>
                      <a:endParaRPr lang="fr-FR" sz="1200" dirty="0"/>
                    </a:p>
                  </a:txBody>
                  <a:tcPr/>
                </a:tc>
                <a:extLst>
                  <a:ext uri="{0D108BD9-81ED-4DB2-BD59-A6C34878D82A}">
                    <a16:rowId xmlns:a16="http://schemas.microsoft.com/office/drawing/2014/main" val="10005"/>
                  </a:ext>
                </a:extLst>
              </a:tr>
              <a:tr h="0">
                <a:tc>
                  <a:txBody>
                    <a:bodyPr/>
                    <a:lstStyle/>
                    <a:p>
                      <a:r>
                        <a:rPr lang="fr-FR" sz="1200" dirty="0"/>
                        <a:t>Water content</a:t>
                      </a:r>
                    </a:p>
                  </a:txBody>
                  <a:tcPr/>
                </a:tc>
                <a:tc>
                  <a:txBody>
                    <a:bodyPr/>
                    <a:lstStyle/>
                    <a:p>
                      <a:r>
                        <a:rPr lang="fr-FR" sz="1200" dirty="0"/>
                        <a:t>For non-</a:t>
                      </a:r>
                      <a:r>
                        <a:rPr lang="fr-FR" sz="1200" dirty="0" err="1"/>
                        <a:t>aqueous</a:t>
                      </a:r>
                      <a:r>
                        <a:rPr lang="fr-FR" sz="1200" dirty="0"/>
                        <a:t> or for </a:t>
                      </a:r>
                      <a:r>
                        <a:rPr lang="fr-FR" sz="1200" dirty="0" err="1"/>
                        <a:t>product</a:t>
                      </a:r>
                      <a:r>
                        <a:rPr lang="fr-FR" sz="1200" baseline="0" dirty="0"/>
                        <a:t> for </a:t>
                      </a:r>
                      <a:r>
                        <a:rPr lang="fr-FR" sz="1200" dirty="0"/>
                        <a:t>reconstitution.</a:t>
                      </a:r>
                    </a:p>
                  </a:txBody>
                  <a:tcPr/>
                </a:tc>
                <a:tc>
                  <a:txBody>
                    <a:bodyPr/>
                    <a:lstStyle/>
                    <a:p>
                      <a:r>
                        <a:rPr lang="fr-FR" sz="1200" dirty="0"/>
                        <a:t>-</a:t>
                      </a:r>
                    </a:p>
                  </a:txBody>
                  <a:tcPr/>
                </a:tc>
                <a:extLst>
                  <a:ext uri="{0D108BD9-81ED-4DB2-BD59-A6C34878D82A}">
                    <a16:rowId xmlns:a16="http://schemas.microsoft.com/office/drawing/2014/main" val="10006"/>
                  </a:ext>
                </a:extLst>
              </a:tr>
              <a:tr h="0">
                <a:tc>
                  <a:txBody>
                    <a:bodyPr/>
                    <a:lstStyle/>
                    <a:p>
                      <a:r>
                        <a:rPr lang="fr-FR" sz="1200" dirty="0" err="1"/>
                        <a:t>Antimicrobial</a:t>
                      </a:r>
                      <a:r>
                        <a:rPr lang="fr-FR" sz="1200" baseline="0" dirty="0"/>
                        <a:t> </a:t>
                      </a:r>
                      <a:r>
                        <a:rPr lang="fr-FR" sz="1200" baseline="0" dirty="0" err="1"/>
                        <a:t>preservative</a:t>
                      </a:r>
                      <a:r>
                        <a:rPr lang="fr-FR" sz="1200" baseline="0" dirty="0"/>
                        <a:t> content</a:t>
                      </a:r>
                      <a:endParaRPr lang="fr-FR" sz="1200" dirty="0"/>
                    </a:p>
                  </a:txBody>
                  <a:tcPr/>
                </a:tc>
                <a:tc>
                  <a:txBody>
                    <a:bodyPr/>
                    <a:lstStyle/>
                    <a:p>
                      <a:r>
                        <a:rPr lang="en-GB" sz="1200" dirty="0"/>
                        <a:t>limits for assay should be included</a:t>
                      </a:r>
                      <a:endParaRPr lang="fr-FR" sz="1200" dirty="0"/>
                    </a:p>
                  </a:txBody>
                  <a:tcPr/>
                </a:tc>
                <a:tc>
                  <a:txBody>
                    <a:bodyPr/>
                    <a:lstStyle/>
                    <a:p>
                      <a:r>
                        <a:rPr lang="en-GB" sz="1200" dirty="0"/>
                        <a:t>Effectiveness of the preservative should be demonstrated during development at the lower limit for the duration of shelf life and in-use shelf life</a:t>
                      </a:r>
                      <a:endParaRPr lang="fr-FR" sz="1200" dirty="0"/>
                    </a:p>
                  </a:txBody>
                  <a:tcPr/>
                </a:tc>
                <a:extLst>
                  <a:ext uri="{0D108BD9-81ED-4DB2-BD59-A6C34878D82A}">
                    <a16:rowId xmlns:a16="http://schemas.microsoft.com/office/drawing/2014/main" val="10007"/>
                  </a:ext>
                </a:extLst>
              </a:tr>
              <a:tr h="0">
                <a:tc>
                  <a:txBody>
                    <a:bodyPr/>
                    <a:lstStyle/>
                    <a:p>
                      <a:r>
                        <a:rPr lang="fr-FR" sz="1200" dirty="0" err="1"/>
                        <a:t>Antioxidant</a:t>
                      </a:r>
                      <a:r>
                        <a:rPr lang="fr-FR" sz="1200" dirty="0"/>
                        <a:t> </a:t>
                      </a:r>
                      <a:r>
                        <a:rPr lang="fr-FR" sz="1200" dirty="0" err="1"/>
                        <a:t>preservative</a:t>
                      </a:r>
                      <a:r>
                        <a:rPr lang="fr-FR" sz="1200" dirty="0"/>
                        <a:t> content</a:t>
                      </a:r>
                    </a:p>
                  </a:txBody>
                  <a:tcPr/>
                </a:tc>
                <a:tc>
                  <a:txBody>
                    <a:bodyPr/>
                    <a:lstStyle/>
                    <a:p>
                      <a:r>
                        <a:rPr lang="en-GB" sz="1200" dirty="0"/>
                        <a:t>Normally performed at release but omission can be justified. If an in-process test, the acceptance criteria to remain part of the release specification</a:t>
                      </a:r>
                      <a:endParaRPr lang="fr-FR" sz="1200" dirty="0"/>
                    </a:p>
                  </a:txBody>
                  <a:tcPr/>
                </a:tc>
                <a:tc>
                  <a:txBody>
                    <a:bodyPr/>
                    <a:lstStyle/>
                    <a:p>
                      <a:r>
                        <a:rPr lang="en-GB" sz="1200" dirty="0"/>
                        <a:t>If changes in manufacturing or packaging occur, levels throughout shelf life should be re-evaluated</a:t>
                      </a:r>
                      <a:endParaRPr lang="fr-FR" sz="1200" dirty="0"/>
                    </a:p>
                  </a:txBody>
                  <a:tcPr/>
                </a:tc>
                <a:extLst>
                  <a:ext uri="{0D108BD9-81ED-4DB2-BD59-A6C34878D82A}">
                    <a16:rowId xmlns:a16="http://schemas.microsoft.com/office/drawing/2014/main" val="10008"/>
                  </a:ext>
                </a:extLst>
              </a:tr>
              <a:tr h="0">
                <a:tc>
                  <a:txBody>
                    <a:bodyPr/>
                    <a:lstStyle/>
                    <a:p>
                      <a:r>
                        <a:rPr lang="fr-FR" sz="1200" dirty="0" err="1"/>
                        <a:t>Extractables</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Please</a:t>
                      </a:r>
                      <a:r>
                        <a:rPr lang="fr-FR" sz="1200" dirty="0"/>
                        <a:t> </a:t>
                      </a:r>
                      <a:r>
                        <a:rPr lang="fr-FR" sz="1200" dirty="0" err="1"/>
                        <a:t>refer</a:t>
                      </a:r>
                      <a:r>
                        <a:rPr lang="fr-FR" sz="1200" baseline="0" dirty="0"/>
                        <a:t> to </a:t>
                      </a:r>
                      <a:r>
                        <a:rPr lang="fr-FR" sz="1200" baseline="0" dirty="0" err="1"/>
                        <a:t>regional</a:t>
                      </a:r>
                      <a:r>
                        <a:rPr lang="fr-FR" sz="1200" baseline="0" dirty="0"/>
                        <a:t> GL on </a:t>
                      </a:r>
                      <a:r>
                        <a:rPr lang="fr-FR" sz="1200" baseline="0" dirty="0" err="1"/>
                        <a:t>extractables</a:t>
                      </a:r>
                      <a:r>
                        <a:rPr lang="fr-FR" sz="1200" baseline="0" dirty="0"/>
                        <a:t>.</a:t>
                      </a:r>
                      <a:endParaRPr lang="fr-FR" sz="1200" dirty="0"/>
                    </a:p>
                  </a:txBody>
                  <a:tcPr/>
                </a:tc>
                <a:tc>
                  <a:txBody>
                    <a:bodyPr/>
                    <a:lstStyle/>
                    <a:p>
                      <a:r>
                        <a:rPr lang="fr-FR" sz="1200" dirty="0"/>
                        <a:t>         </a:t>
                      </a:r>
                      <a:r>
                        <a:rPr lang="fr-FR" sz="1200" dirty="0" err="1"/>
                        <a:t>Significantly</a:t>
                      </a:r>
                      <a:r>
                        <a:rPr lang="fr-FR" sz="1200" dirty="0"/>
                        <a:t> </a:t>
                      </a:r>
                      <a:r>
                        <a:rPr lang="fr-FR" sz="1200" dirty="0" err="1"/>
                        <a:t>critical</a:t>
                      </a:r>
                      <a:r>
                        <a:rPr lang="fr-FR" sz="1200" dirty="0"/>
                        <a:t>.</a:t>
                      </a:r>
                    </a:p>
                  </a:txBody>
                  <a:tcPr/>
                </a:tc>
                <a:extLst>
                  <a:ext uri="{0D108BD9-81ED-4DB2-BD59-A6C34878D82A}">
                    <a16:rowId xmlns:a16="http://schemas.microsoft.com/office/drawing/2014/main" val="10009"/>
                  </a:ext>
                </a:extLst>
              </a:tr>
              <a:tr h="0">
                <a:tc>
                  <a:txBody>
                    <a:bodyPr/>
                    <a:lstStyle/>
                    <a:p>
                      <a:r>
                        <a:rPr lang="fr-FR" sz="1200" dirty="0" err="1"/>
                        <a:t>Functionality</a:t>
                      </a:r>
                      <a:r>
                        <a:rPr lang="fr-FR" sz="1200" dirty="0"/>
                        <a:t> </a:t>
                      </a:r>
                      <a:r>
                        <a:rPr lang="fr-FR" sz="1200" dirty="0" err="1"/>
                        <a:t>testing</a:t>
                      </a:r>
                      <a:r>
                        <a:rPr lang="fr-FR" sz="1200" dirty="0"/>
                        <a:t> of </a:t>
                      </a:r>
                      <a:r>
                        <a:rPr lang="fr-FR" sz="1200" dirty="0" err="1"/>
                        <a:t>delivery</a:t>
                      </a:r>
                      <a:r>
                        <a:rPr lang="fr-FR" sz="1200" dirty="0"/>
                        <a:t> </a:t>
                      </a:r>
                      <a:r>
                        <a:rPr lang="fr-FR" sz="1200" dirty="0" err="1"/>
                        <a:t>systems</a:t>
                      </a:r>
                      <a:endParaRPr lang="fr-FR" sz="1200" dirty="0"/>
                    </a:p>
                  </a:txBody>
                  <a:tcPr/>
                </a:tc>
                <a:tc>
                  <a:txBody>
                    <a:bodyPr/>
                    <a:lstStyle/>
                    <a:p>
                      <a:r>
                        <a:rPr lang="fr-FR" sz="1200" dirty="0"/>
                        <a:t>Test to </a:t>
                      </a:r>
                      <a:r>
                        <a:rPr lang="fr-FR" sz="1200" dirty="0" err="1"/>
                        <a:t>verify</a:t>
                      </a:r>
                      <a:r>
                        <a:rPr lang="fr-FR" sz="1200" dirty="0"/>
                        <a:t> if </a:t>
                      </a:r>
                      <a:r>
                        <a:rPr lang="fr-FR" sz="1200" dirty="0" err="1"/>
                        <a:t>prefilled</a:t>
                      </a:r>
                      <a:r>
                        <a:rPr lang="fr-FR" sz="1200" dirty="0"/>
                        <a:t> syringe, </a:t>
                      </a:r>
                      <a:r>
                        <a:rPr lang="fr-FR" sz="1200" dirty="0" err="1"/>
                        <a:t>autoinjector</a:t>
                      </a:r>
                      <a:r>
                        <a:rPr lang="fr-FR" sz="1200" dirty="0"/>
                        <a:t> </a:t>
                      </a:r>
                      <a:r>
                        <a:rPr lang="fr-FR" sz="1200" dirty="0" err="1"/>
                        <a:t>cartridges</a:t>
                      </a:r>
                      <a:r>
                        <a:rPr lang="fr-FR" sz="1200" dirty="0"/>
                        <a:t> are </a:t>
                      </a:r>
                      <a:r>
                        <a:rPr lang="fr-FR" sz="1200" dirty="0" err="1"/>
                        <a:t>functioning</a:t>
                      </a:r>
                      <a:r>
                        <a:rPr lang="fr-FR" sz="1200" dirty="0"/>
                        <a:t> </a:t>
                      </a:r>
                      <a:r>
                        <a:rPr lang="fr-FR" sz="1200" dirty="0" err="1"/>
                        <a:t>correctly</a:t>
                      </a:r>
                      <a:r>
                        <a:rPr lang="fr-FR" sz="1200" baseline="0" dirty="0"/>
                        <a:t>.</a:t>
                      </a:r>
                      <a:endParaRPr lang="fr-FR" sz="1200" dirty="0"/>
                    </a:p>
                  </a:txBody>
                  <a:tcPr/>
                </a:tc>
                <a:tc>
                  <a:txBody>
                    <a:bodyPr/>
                    <a:lstStyle/>
                    <a:p>
                      <a:r>
                        <a:rPr lang="en-GB" sz="1200" dirty="0"/>
                        <a:t>Skip testing or absence may be justified based on stability data</a:t>
                      </a:r>
                      <a:endParaRPr lang="fr-FR" sz="1200" dirty="0"/>
                    </a:p>
                  </a:txBody>
                  <a:tcPr/>
                </a:tc>
                <a:extLst>
                  <a:ext uri="{0D108BD9-81ED-4DB2-BD59-A6C34878D82A}">
                    <a16:rowId xmlns:a16="http://schemas.microsoft.com/office/drawing/2014/main" val="10010"/>
                  </a:ext>
                </a:extLst>
              </a:tr>
              <a:tr h="0">
                <a:tc>
                  <a:txBody>
                    <a:bodyPr/>
                    <a:lstStyle/>
                    <a:p>
                      <a:r>
                        <a:rPr lang="fr-FR" sz="1200" dirty="0" err="1"/>
                        <a:t>Osmolarity</a:t>
                      </a:r>
                      <a:endParaRPr lang="fr-FR" sz="1200" dirty="0"/>
                    </a:p>
                  </a:txBody>
                  <a:tcPr/>
                </a:tc>
                <a:tc>
                  <a:txBody>
                    <a:bodyPr/>
                    <a:lstStyle/>
                    <a:p>
                      <a:r>
                        <a:rPr lang="fr-FR" sz="1200" dirty="0" err="1"/>
                        <a:t>Appropriate</a:t>
                      </a:r>
                      <a:r>
                        <a:rPr lang="fr-FR" sz="1200" dirty="0"/>
                        <a:t> </a:t>
                      </a:r>
                      <a:r>
                        <a:rPr lang="fr-FR" sz="1200" dirty="0" err="1"/>
                        <a:t>when</a:t>
                      </a:r>
                      <a:r>
                        <a:rPr lang="fr-FR" sz="1200" dirty="0"/>
                        <a:t> </a:t>
                      </a:r>
                      <a:r>
                        <a:rPr lang="fr-FR" sz="1200" dirty="0" err="1"/>
                        <a:t>tonicity</a:t>
                      </a:r>
                      <a:r>
                        <a:rPr lang="fr-FR" sz="1200" dirty="0"/>
                        <a:t> </a:t>
                      </a:r>
                      <a:r>
                        <a:rPr lang="fr-FR" sz="1200" dirty="0" err="1"/>
                        <a:t>is</a:t>
                      </a:r>
                      <a:r>
                        <a:rPr lang="fr-FR" sz="1200" dirty="0"/>
                        <a:t> </a:t>
                      </a:r>
                      <a:r>
                        <a:rPr lang="fr-FR" sz="1200" dirty="0" err="1"/>
                        <a:t>declared</a:t>
                      </a:r>
                      <a:r>
                        <a:rPr lang="fr-FR" sz="1200" dirty="0"/>
                        <a:t> on</a:t>
                      </a:r>
                      <a:r>
                        <a:rPr lang="fr-FR" sz="1200" baseline="0" dirty="0"/>
                        <a:t> labelling.</a:t>
                      </a:r>
                      <a:endParaRPr lang="fr-FR" sz="1200" dirty="0"/>
                    </a:p>
                  </a:txBody>
                  <a:tcPr/>
                </a:tc>
                <a:tc>
                  <a:txBody>
                    <a:bodyPr/>
                    <a:lstStyle/>
                    <a:p>
                      <a:r>
                        <a:rPr lang="fr-FR" sz="1200" dirty="0" err="1"/>
                        <a:t>Commonly</a:t>
                      </a:r>
                      <a:r>
                        <a:rPr lang="fr-FR" sz="1200" dirty="0"/>
                        <a:t> absent on label.</a:t>
                      </a:r>
                    </a:p>
                  </a:txBody>
                  <a:tcPr/>
                </a:tc>
                <a:extLst>
                  <a:ext uri="{0D108BD9-81ED-4DB2-BD59-A6C34878D82A}">
                    <a16:rowId xmlns:a16="http://schemas.microsoft.com/office/drawing/2014/main" val="10011"/>
                  </a:ext>
                </a:extLst>
              </a:tr>
              <a:tr h="0">
                <a:tc>
                  <a:txBody>
                    <a:bodyPr/>
                    <a:lstStyle/>
                    <a:p>
                      <a:r>
                        <a:rPr lang="fr-FR" sz="1200" dirty="0" err="1"/>
                        <a:t>Particle</a:t>
                      </a:r>
                      <a:r>
                        <a:rPr lang="fr-FR" sz="1200" dirty="0"/>
                        <a:t> size distribution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Should be considered  for oral suspensions.</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Dissolution should also be considered when evaluating the need for particle size distribution test</a:t>
                      </a:r>
                      <a:endParaRPr lang="fr-FR" sz="1200" dirty="0"/>
                    </a:p>
                  </a:txBody>
                  <a:tcPr/>
                </a:tc>
                <a:extLst>
                  <a:ext uri="{0D108BD9-81ED-4DB2-BD59-A6C34878D82A}">
                    <a16:rowId xmlns:a16="http://schemas.microsoft.com/office/drawing/2014/main" val="10012"/>
                  </a:ext>
                </a:extLst>
              </a:tr>
              <a:tr h="0">
                <a:tc>
                  <a:txBody>
                    <a:bodyPr/>
                    <a:lstStyle/>
                    <a:p>
                      <a:r>
                        <a:rPr lang="fr-FR" sz="1200" dirty="0" err="1"/>
                        <a:t>Redispersibility</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Appropriate for suspension and time required to achieve resuspension should be specified </a:t>
                      </a:r>
                      <a:endParaRPr lang="fr-FR" sz="1200" dirty="0"/>
                    </a:p>
                  </a:txBody>
                  <a:tcPr/>
                </a:tc>
                <a:tc>
                  <a:txBody>
                    <a:bodyPr/>
                    <a:lstStyle/>
                    <a:p>
                      <a:r>
                        <a:rPr lang="en-GB" sz="1200" dirty="0"/>
                        <a:t>A simple test such as shaking may be sufficient</a:t>
                      </a:r>
                      <a:endParaRPr lang="fr-FR" sz="1200" dirty="0"/>
                    </a:p>
                  </a:txBody>
                  <a:tcPr/>
                </a:tc>
                <a:extLst>
                  <a:ext uri="{0D108BD9-81ED-4DB2-BD59-A6C34878D82A}">
                    <a16:rowId xmlns:a16="http://schemas.microsoft.com/office/drawing/2014/main" val="10013"/>
                  </a:ext>
                </a:extLst>
              </a:tr>
              <a:tr h="0">
                <a:tc>
                  <a:txBody>
                    <a:bodyPr/>
                    <a:lstStyle/>
                    <a:p>
                      <a:r>
                        <a:rPr lang="fr-FR" sz="1200" dirty="0"/>
                        <a:t>Reconstitution</a:t>
                      </a:r>
                      <a:r>
                        <a:rPr lang="fr-FR" sz="1200" baseline="0" dirty="0"/>
                        <a:t> time</a:t>
                      </a:r>
                      <a:endParaRPr lang="fr-FR" sz="1200" dirty="0"/>
                    </a:p>
                  </a:txBody>
                  <a:tcPr/>
                </a:tc>
                <a:tc>
                  <a:txBody>
                    <a:bodyPr/>
                    <a:lstStyle/>
                    <a:p>
                      <a:r>
                        <a:rPr lang="en-GB" sz="1200" dirty="0"/>
                        <a:t>Acceptance criteria to be provided for all parenteral products which require reconstitution.</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rapidly dissolving products: Skip lot testing or elimination of this attribute possible if justified</a:t>
                      </a:r>
                      <a:endParaRPr lang="fr-FR" sz="1200" dirty="0"/>
                    </a:p>
                  </a:txBody>
                  <a:tcPr/>
                </a:tc>
                <a:extLst>
                  <a:ext uri="{0D108BD9-81ED-4DB2-BD59-A6C34878D82A}">
                    <a16:rowId xmlns:a16="http://schemas.microsoft.com/office/drawing/2014/main" val="10014"/>
                  </a:ext>
                </a:extLst>
              </a:tr>
            </a:tbl>
          </a:graphicData>
        </a:graphic>
      </p:graphicFrame>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0905" y="4399694"/>
            <a:ext cx="319978" cy="29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61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198F91-CF4F-4FE9-93B2-75A87247A60C}"/>
              </a:ext>
            </a:extLst>
          </p:cNvPr>
          <p:cNvSpPr>
            <a:spLocks noGrp="1"/>
          </p:cNvSpPr>
          <p:nvPr>
            <p:ph type="body" sz="quarter" idx="10"/>
          </p:nvPr>
        </p:nvSpPr>
        <p:spPr/>
        <p:txBody>
          <a:bodyPr/>
          <a:lstStyle/>
          <a:p>
            <a:r>
              <a:rPr lang="en-GB" dirty="0"/>
              <a:t>Disclaimer</a:t>
            </a:r>
          </a:p>
        </p:txBody>
      </p:sp>
      <p:sp>
        <p:nvSpPr>
          <p:cNvPr id="3" name="Text Placeholder 2">
            <a:extLst>
              <a:ext uri="{FF2B5EF4-FFF2-40B4-BE49-F238E27FC236}">
                <a16:creationId xmlns:a16="http://schemas.microsoft.com/office/drawing/2014/main" id="{BA9B6BB1-34A0-4782-9561-F00A4D699D32}"/>
              </a:ext>
            </a:extLst>
          </p:cNvPr>
          <p:cNvSpPr>
            <a:spLocks noGrp="1"/>
          </p:cNvSpPr>
          <p:nvPr>
            <p:ph type="body" sz="quarter" idx="11"/>
          </p:nvPr>
        </p:nvSpPr>
        <p:spPr>
          <a:xfrm>
            <a:off x="1537792" y="1959211"/>
            <a:ext cx="6068415" cy="4419600"/>
          </a:xfrm>
        </p:spPr>
        <p:txBody>
          <a:bodyPr/>
          <a:lstStyle/>
          <a:p>
            <a:r>
              <a:rPr lang="en-US" dirty="0"/>
              <a:t>These slides have been provided for training purposes only.  The presenter has made every attempt to ensure that they are consistent with relevant VICH guideline(s).</a:t>
            </a:r>
          </a:p>
          <a:p>
            <a:r>
              <a:rPr lang="en-US" dirty="0"/>
              <a:t>As always, the original Guideline(s) should be used as the primary source of information for working with regulators.</a:t>
            </a:r>
          </a:p>
          <a:p>
            <a:endParaRPr lang="en-GB" dirty="0"/>
          </a:p>
        </p:txBody>
      </p:sp>
    </p:spTree>
    <p:extLst>
      <p:ext uri="{BB962C8B-B14F-4D97-AF65-F5344CB8AC3E}">
        <p14:creationId xmlns:p14="http://schemas.microsoft.com/office/powerpoint/2010/main" val="317606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8B278-1A8C-4221-B5E4-C0DD37ECF9A9}"/>
              </a:ext>
            </a:extLst>
          </p:cNvPr>
          <p:cNvSpPr>
            <a:spLocks noGrp="1"/>
          </p:cNvSpPr>
          <p:nvPr>
            <p:ph type="body" sz="quarter" idx="10"/>
          </p:nvPr>
        </p:nvSpPr>
        <p:spPr/>
        <p:txBody>
          <a:bodyPr/>
          <a:lstStyle/>
          <a:p>
            <a:endParaRPr lang="en-GB" dirty="0"/>
          </a:p>
        </p:txBody>
      </p:sp>
      <p:sp>
        <p:nvSpPr>
          <p:cNvPr id="3" name="Text Placeholder 2">
            <a:extLst>
              <a:ext uri="{FF2B5EF4-FFF2-40B4-BE49-F238E27FC236}">
                <a16:creationId xmlns:a16="http://schemas.microsoft.com/office/drawing/2014/main" id="{149CC501-04C8-40D0-8598-33FD22F9DB0D}"/>
              </a:ext>
            </a:extLst>
          </p:cNvPr>
          <p:cNvSpPr>
            <a:spLocks noGrp="1"/>
          </p:cNvSpPr>
          <p:nvPr>
            <p:ph type="body" sz="quarter" idx="11"/>
          </p:nvPr>
        </p:nvSpPr>
        <p:spPr>
          <a:xfrm>
            <a:off x="328474" y="1109709"/>
            <a:ext cx="8655727" cy="4816429"/>
          </a:xfrm>
        </p:spPr>
        <p:txBody>
          <a:bodyPr/>
          <a:lstStyle/>
          <a:p>
            <a:pPr marL="0" indent="0">
              <a:buNone/>
            </a:pPr>
            <a:r>
              <a:rPr lang="en-US" sz="2500" u="sng" dirty="0"/>
              <a:t>Table of contents</a:t>
            </a:r>
            <a:endParaRPr lang="en-US" sz="2500" dirty="0"/>
          </a:p>
          <a:p>
            <a:pPr marL="0" indent="0">
              <a:buNone/>
            </a:pPr>
            <a:r>
              <a:rPr lang="en-US" sz="1400" dirty="0"/>
              <a:t>Setting the scene: </a:t>
            </a:r>
          </a:p>
          <a:p>
            <a:pPr marL="0" indent="0">
              <a:buNone/>
            </a:pPr>
            <a:r>
              <a:rPr lang="en-US" sz="1400" dirty="0">
                <a:solidFill>
                  <a:schemeClr val="accent2"/>
                </a:solidFill>
              </a:rPr>
              <a:t>General introduction; GL Lifecycle</a:t>
            </a:r>
          </a:p>
          <a:p>
            <a:pPr marL="0" indent="0">
              <a:buNone/>
            </a:pPr>
            <a:r>
              <a:rPr lang="en-US" sz="1400" dirty="0"/>
              <a:t>Chapter 1. Introduction</a:t>
            </a:r>
          </a:p>
          <a:p>
            <a:pPr lvl="1"/>
            <a:r>
              <a:rPr lang="en-US" sz="1400" dirty="0"/>
              <a:t>Objectives of the GL; background; scope of the GL</a:t>
            </a:r>
          </a:p>
          <a:p>
            <a:pPr marL="0" indent="0">
              <a:buNone/>
            </a:pPr>
            <a:r>
              <a:rPr lang="en-US" sz="1400" dirty="0"/>
              <a:t>Chapter 2. General concepts</a:t>
            </a:r>
          </a:p>
          <a:p>
            <a:pPr lvl="1"/>
            <a:r>
              <a:rPr lang="en-US" sz="1400" dirty="0"/>
              <a:t>Definition of each concept and indication of the circumstances of their applicability</a:t>
            </a:r>
          </a:p>
          <a:p>
            <a:pPr marL="0" indent="0">
              <a:buNone/>
            </a:pPr>
            <a:r>
              <a:rPr lang="en-US" sz="1400" dirty="0"/>
              <a:t>Chapter 3. Guidelines</a:t>
            </a:r>
          </a:p>
          <a:p>
            <a:pPr lvl="1"/>
            <a:r>
              <a:rPr lang="en-US" sz="1400" dirty="0"/>
              <a:t>Specifications: definition and justification;  Universal tests / Criteria;  Specific tests / Criteria</a:t>
            </a:r>
          </a:p>
          <a:p>
            <a:pPr marL="0" indent="0">
              <a:buNone/>
            </a:pPr>
            <a:r>
              <a:rPr lang="en-US" sz="1400" dirty="0"/>
              <a:t>Chapter 4. Glossary: not included in this presentation, please refer to the guideline</a:t>
            </a:r>
          </a:p>
          <a:p>
            <a:pPr marL="0" indent="0">
              <a:buNone/>
            </a:pPr>
            <a:r>
              <a:rPr lang="en-US" sz="1400" dirty="0"/>
              <a:t>Chapter 5. References: not included in this presentation, please refer to the guideline</a:t>
            </a:r>
          </a:p>
          <a:p>
            <a:pPr marL="0" indent="0">
              <a:buNone/>
            </a:pPr>
            <a:r>
              <a:rPr lang="en-US" sz="1400" dirty="0"/>
              <a:t>Chapter 6. Decision trees 1 to 8: not included in this presentation, please refer to the attachment to GL39</a:t>
            </a:r>
          </a:p>
          <a:p>
            <a:pPr marL="0" indent="0">
              <a:buNone/>
            </a:pPr>
            <a:endParaRPr lang="en-GB" dirty="0"/>
          </a:p>
        </p:txBody>
      </p:sp>
    </p:spTree>
    <p:extLst>
      <p:ext uri="{BB962C8B-B14F-4D97-AF65-F5344CB8AC3E}">
        <p14:creationId xmlns:p14="http://schemas.microsoft.com/office/powerpoint/2010/main" val="406300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F72743-60BC-4E76-A1CC-5BE0AA1A22A1}"/>
              </a:ext>
            </a:extLst>
          </p:cNvPr>
          <p:cNvSpPr>
            <a:spLocks noGrp="1"/>
          </p:cNvSpPr>
          <p:nvPr>
            <p:ph type="body" sz="quarter" idx="10"/>
          </p:nvPr>
        </p:nvSpPr>
        <p:spPr>
          <a:xfrm>
            <a:off x="298281" y="81833"/>
            <a:ext cx="7643674" cy="797056"/>
          </a:xfrm>
        </p:spPr>
        <p:txBody>
          <a:bodyPr/>
          <a:lstStyle/>
          <a:p>
            <a:r>
              <a:rPr lang="en-GB" dirty="0"/>
              <a:t>Quality Guidelines on specifications – General introduction</a:t>
            </a:r>
          </a:p>
        </p:txBody>
      </p:sp>
      <p:sp>
        <p:nvSpPr>
          <p:cNvPr id="3" name="Text Placeholder 2">
            <a:extLst>
              <a:ext uri="{FF2B5EF4-FFF2-40B4-BE49-F238E27FC236}">
                <a16:creationId xmlns:a16="http://schemas.microsoft.com/office/drawing/2014/main" id="{E194C1EB-C7F8-45CD-9D28-E7A2C4450151}"/>
              </a:ext>
            </a:extLst>
          </p:cNvPr>
          <p:cNvSpPr>
            <a:spLocks noGrp="1"/>
          </p:cNvSpPr>
          <p:nvPr>
            <p:ph type="body" sz="quarter" idx="11"/>
          </p:nvPr>
        </p:nvSpPr>
        <p:spPr>
          <a:xfrm>
            <a:off x="404813" y="1296140"/>
            <a:ext cx="8335962" cy="5273336"/>
          </a:xfrm>
        </p:spPr>
        <p:txBody>
          <a:bodyPr/>
          <a:lstStyle/>
          <a:p>
            <a:pPr marL="0" indent="0">
              <a:buNone/>
            </a:pPr>
            <a:r>
              <a:rPr lang="en-US" sz="2500" u="sng" dirty="0"/>
              <a:t>GL39 is part of the specifications group of guidelines:</a:t>
            </a:r>
          </a:p>
          <a:p>
            <a:endParaRPr lang="en-US" dirty="0"/>
          </a:p>
          <a:p>
            <a:r>
              <a:rPr lang="en-US" dirty="0"/>
              <a:t>GL39 – Test Procedures and Acceptance Criteria for New Veterinary Drug Substances and New Medicinal Products: Chemical substances</a:t>
            </a:r>
            <a:br>
              <a:rPr lang="en-US" dirty="0"/>
            </a:br>
            <a:endParaRPr lang="en-US" dirty="0"/>
          </a:p>
          <a:p>
            <a:pPr lvl="1"/>
            <a:r>
              <a:rPr lang="en-US" sz="1800" dirty="0"/>
              <a:t>Attachment to GL39 – Decision trees 1 to 8</a:t>
            </a:r>
          </a:p>
          <a:p>
            <a:pPr lvl="1"/>
            <a:endParaRPr lang="en-US" dirty="0"/>
          </a:p>
          <a:p>
            <a:r>
              <a:rPr lang="en-US" dirty="0"/>
              <a:t>GL40 - </a:t>
            </a:r>
            <a:r>
              <a:rPr lang="en-GB" dirty="0"/>
              <a:t>Test Procedures and Acceptance Criteria for New Biotechnological/Biological Veterinary Medicinal Products</a:t>
            </a:r>
          </a:p>
        </p:txBody>
      </p:sp>
    </p:spTree>
    <p:extLst>
      <p:ext uri="{BB962C8B-B14F-4D97-AF65-F5344CB8AC3E}">
        <p14:creationId xmlns:p14="http://schemas.microsoft.com/office/powerpoint/2010/main" val="400378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99311" y="4032626"/>
            <a:ext cx="2652319" cy="938719"/>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8900" indent="-88900">
              <a:buFont typeface="Arial" panose="020B0604020202020204" pitchFamily="34" charset="0"/>
              <a:buChar char="•"/>
            </a:pPr>
            <a:r>
              <a:rPr lang="fr-FR" sz="1100" dirty="0" err="1"/>
              <a:t>Add</a:t>
            </a:r>
            <a:r>
              <a:rPr lang="fr-FR" sz="1100" dirty="0"/>
              <a:t> </a:t>
            </a:r>
            <a:r>
              <a:rPr lang="fr-FR" sz="1100" dirty="0" err="1"/>
              <a:t>specific</a:t>
            </a:r>
            <a:r>
              <a:rPr lang="fr-FR" sz="1100" dirty="0"/>
              <a:t> tests to DS/DP</a:t>
            </a:r>
          </a:p>
          <a:p>
            <a:pPr marL="88900" indent="-88900">
              <a:buFont typeface="Arial" panose="020B0604020202020204" pitchFamily="34" charset="0"/>
              <a:buChar char="•"/>
            </a:pPr>
            <a:r>
              <a:rPr lang="fr-FR" sz="1100" dirty="0" err="1"/>
              <a:t>Define</a:t>
            </a:r>
            <a:r>
              <a:rPr lang="fr-FR" sz="1100" dirty="0"/>
              <a:t> the </a:t>
            </a:r>
            <a:r>
              <a:rPr lang="fr-FR" sz="1100" dirty="0" err="1"/>
              <a:t>acceptance</a:t>
            </a:r>
            <a:r>
              <a:rPr lang="fr-FR" sz="1100" dirty="0"/>
              <a:t> </a:t>
            </a:r>
            <a:r>
              <a:rPr lang="fr-FR" sz="1100" dirty="0" err="1"/>
              <a:t>criteria</a:t>
            </a:r>
            <a:endParaRPr lang="fr-FR" sz="1100" dirty="0"/>
          </a:p>
          <a:p>
            <a:pPr marL="88900" indent="-88900">
              <a:buFont typeface="Arial" panose="020B0604020202020204" pitchFamily="34" charset="0"/>
              <a:buChar char="•"/>
            </a:pPr>
            <a:r>
              <a:rPr lang="fr-FR" sz="1100" dirty="0" err="1"/>
              <a:t>Think</a:t>
            </a:r>
            <a:r>
              <a:rPr lang="fr-FR" sz="1100" dirty="0"/>
              <a:t> about alternative </a:t>
            </a:r>
            <a:r>
              <a:rPr lang="fr-FR" sz="1100" dirty="0" err="1"/>
              <a:t>analytical</a:t>
            </a:r>
            <a:r>
              <a:rPr lang="fr-FR" sz="1100" dirty="0"/>
              <a:t> </a:t>
            </a:r>
            <a:r>
              <a:rPr lang="fr-FR" sz="1100" dirty="0" err="1"/>
              <a:t>procedure</a:t>
            </a:r>
            <a:endParaRPr lang="fr-FR" sz="1100" dirty="0"/>
          </a:p>
          <a:p>
            <a:pPr marL="88900" indent="-88900">
              <a:buFont typeface="Arial" panose="020B0604020202020204" pitchFamily="34" charset="0"/>
              <a:buChar char="•"/>
            </a:pPr>
            <a:r>
              <a:rPr lang="fr-FR" sz="1100" dirty="0" err="1"/>
              <a:t>Consider</a:t>
            </a:r>
            <a:r>
              <a:rPr lang="fr-FR" sz="1100" dirty="0"/>
              <a:t> </a:t>
            </a:r>
            <a:r>
              <a:rPr lang="fr-FR" sz="1100" dirty="0" err="1"/>
              <a:t>evolving</a:t>
            </a:r>
            <a:r>
              <a:rPr lang="fr-FR" sz="1100" dirty="0"/>
              <a:t> </a:t>
            </a:r>
            <a:r>
              <a:rPr lang="fr-FR" sz="1100" dirty="0" err="1"/>
              <a:t>technology</a:t>
            </a:r>
            <a:endParaRPr lang="fr-FR" sz="1100" dirty="0"/>
          </a:p>
        </p:txBody>
      </p:sp>
      <p:sp>
        <p:nvSpPr>
          <p:cNvPr id="2"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04813" y="202125"/>
            <a:ext cx="7000781" cy="571396"/>
          </a:xfrm>
        </p:spPr>
        <p:txBody>
          <a:bodyPr/>
          <a:lstStyle/>
          <a:p>
            <a:r>
              <a:rPr lang="en-GB" dirty="0"/>
              <a:t>How to set the specifications? – GL Lifecycle </a:t>
            </a:r>
          </a:p>
        </p:txBody>
      </p:sp>
      <p:pic>
        <p:nvPicPr>
          <p:cNvPr id="5" name="Espace réservé pour une image  4" descr="butterfly.jpg - Visionneuse de photos Windows"/>
          <p:cNvPicPr>
            <a:picLocks noGrp="1" noChangeAspect="1"/>
          </p:cNvPicPr>
          <p:nvPr>
            <p:ph type="pic" idx="4294967295"/>
          </p:nvPr>
        </p:nvPicPr>
        <p:blipFill>
          <a:blip r:embed="rId2">
            <a:extLst>
              <a:ext uri="{28A0092B-C50C-407E-A947-70E740481C1C}">
                <a14:useLocalDpi xmlns:a14="http://schemas.microsoft.com/office/drawing/2010/main" val="0"/>
              </a:ext>
            </a:extLst>
          </a:blip>
          <a:srcRect/>
          <a:stretch>
            <a:fillRect/>
          </a:stretch>
        </p:blipFill>
        <p:spPr>
          <a:xfrm>
            <a:off x="3081257" y="2473688"/>
            <a:ext cx="2846935" cy="1832893"/>
          </a:xfrm>
        </p:spPr>
      </p:pic>
      <p:pic>
        <p:nvPicPr>
          <p:cNvPr id="9" name="Espace réservé pour une image  4" descr="butterfly.jpg - Visionneuse de photos Window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25474" y="3053688"/>
            <a:ext cx="3153796" cy="203045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ZoneTexte 10"/>
          <p:cNvSpPr txBox="1"/>
          <p:nvPr/>
        </p:nvSpPr>
        <p:spPr>
          <a:xfrm>
            <a:off x="404813" y="985742"/>
            <a:ext cx="8671536" cy="677108"/>
          </a:xfrm>
          <a:prstGeom prst="rect">
            <a:avLst/>
          </a:prstGeom>
          <a:noFill/>
        </p:spPr>
        <p:txBody>
          <a:bodyPr wrap="square" rtlCol="0">
            <a:spAutoFit/>
          </a:bodyPr>
          <a:lstStyle/>
          <a:p>
            <a:r>
              <a:rPr lang="fr-FR" b="1" i="1" dirty="0" err="1"/>
              <a:t>When</a:t>
            </a:r>
            <a:r>
              <a:rPr lang="fr-FR" b="1" i="1" dirty="0"/>
              <a:t> </a:t>
            </a:r>
            <a:r>
              <a:rPr lang="fr-FR" b="1" i="1" dirty="0" err="1"/>
              <a:t>you</a:t>
            </a:r>
            <a:r>
              <a:rPr lang="fr-FR" b="1" i="1" dirty="0"/>
              <a:t> </a:t>
            </a:r>
            <a:r>
              <a:rPr lang="fr-FR" b="1" i="1" dirty="0" err="1"/>
              <a:t>read</a:t>
            </a:r>
            <a:r>
              <a:rPr lang="fr-FR" b="1" i="1" dirty="0"/>
              <a:t> </a:t>
            </a:r>
            <a:r>
              <a:rPr lang="fr-FR" b="1" i="1" dirty="0" err="1"/>
              <a:t>this</a:t>
            </a:r>
            <a:r>
              <a:rPr lang="fr-FR" b="1" i="1" dirty="0"/>
              <a:t> GL, imagine </a:t>
            </a:r>
            <a:r>
              <a:rPr lang="fr-FR" sz="2000" b="1" i="1" u="sng" dirty="0" err="1"/>
              <a:t>your</a:t>
            </a:r>
            <a:r>
              <a:rPr lang="fr-FR" b="1" i="1" dirty="0"/>
              <a:t> </a:t>
            </a:r>
            <a:r>
              <a:rPr lang="fr-FR" b="1" i="1" dirty="0" err="1"/>
              <a:t>specification</a:t>
            </a:r>
            <a:r>
              <a:rPr lang="fr-FR" b="1" i="1" dirty="0"/>
              <a:t> as the life cycle of a </a:t>
            </a:r>
            <a:r>
              <a:rPr lang="fr-FR" b="1" i="1" dirty="0" err="1"/>
              <a:t>butterfly</a:t>
            </a:r>
            <a:r>
              <a:rPr lang="fr-FR" b="1" i="1" dirty="0"/>
              <a:t>: </a:t>
            </a:r>
            <a:r>
              <a:rPr lang="fr-FR" b="1" i="1" dirty="0" err="1"/>
              <a:t>starting</a:t>
            </a:r>
            <a:r>
              <a:rPr lang="fr-FR" b="1" i="1" dirty="0"/>
              <a:t> </a:t>
            </a:r>
            <a:r>
              <a:rPr lang="fr-FR" b="1" i="1" dirty="0" err="1"/>
              <a:t>with</a:t>
            </a:r>
            <a:r>
              <a:rPr lang="fr-FR" b="1" i="1" dirty="0"/>
              <a:t> an </a:t>
            </a:r>
            <a:r>
              <a:rPr lang="fr-FR" b="1" i="1" dirty="0" err="1"/>
              <a:t>egg</a:t>
            </a:r>
            <a:r>
              <a:rPr lang="fr-FR" b="1" i="1" dirty="0"/>
              <a:t>…</a:t>
            </a:r>
          </a:p>
        </p:txBody>
      </p:sp>
      <p:sp>
        <p:nvSpPr>
          <p:cNvPr id="3" name="ZoneTexte 2"/>
          <p:cNvSpPr txBox="1"/>
          <p:nvPr/>
        </p:nvSpPr>
        <p:spPr>
          <a:xfrm>
            <a:off x="2318131" y="1622884"/>
            <a:ext cx="4114800" cy="353943"/>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700" b="1" dirty="0" err="1">
                <a:solidFill>
                  <a:schemeClr val="bg1"/>
                </a:solidFill>
              </a:rPr>
              <a:t>Specifications</a:t>
            </a:r>
            <a:r>
              <a:rPr lang="fr-FR" sz="1700" b="1" dirty="0">
                <a:solidFill>
                  <a:schemeClr val="bg1"/>
                </a:solidFill>
              </a:rPr>
              <a:t> « </a:t>
            </a:r>
            <a:r>
              <a:rPr lang="fr-FR" sz="1700" b="1" dirty="0" err="1">
                <a:solidFill>
                  <a:schemeClr val="bg1"/>
                </a:solidFill>
              </a:rPr>
              <a:t>Chrysalis</a:t>
            </a:r>
            <a:r>
              <a:rPr lang="fr-FR" sz="1700" b="1" dirty="0">
                <a:solidFill>
                  <a:schemeClr val="bg1"/>
                </a:solidFill>
              </a:rPr>
              <a:t> stage »</a:t>
            </a:r>
          </a:p>
        </p:txBody>
      </p:sp>
      <p:sp>
        <p:nvSpPr>
          <p:cNvPr id="7" name="ZoneTexte 6"/>
          <p:cNvSpPr txBox="1"/>
          <p:nvPr/>
        </p:nvSpPr>
        <p:spPr>
          <a:xfrm>
            <a:off x="2318131" y="1980038"/>
            <a:ext cx="4114800" cy="76944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88900" indent="-88900">
              <a:buFont typeface="Arial" panose="020B0604020202020204" pitchFamily="34" charset="0"/>
              <a:buChar char="•"/>
            </a:pPr>
            <a:r>
              <a:rPr lang="fr-FR" sz="1100" dirty="0" err="1"/>
              <a:t>Consider</a:t>
            </a:r>
            <a:r>
              <a:rPr lang="fr-FR" sz="1100" dirty="0"/>
              <a:t> GL39; </a:t>
            </a:r>
            <a:r>
              <a:rPr lang="fr-FR" sz="1100" dirty="0" err="1"/>
              <a:t>regional</a:t>
            </a:r>
            <a:r>
              <a:rPr lang="fr-FR" sz="1100" dirty="0"/>
              <a:t> </a:t>
            </a:r>
            <a:r>
              <a:rPr lang="fr-FR" sz="1100" dirty="0" err="1"/>
              <a:t>Pharmacopoeia</a:t>
            </a:r>
            <a:r>
              <a:rPr lang="fr-FR" sz="1100" dirty="0"/>
              <a:t>, </a:t>
            </a:r>
            <a:r>
              <a:rPr lang="fr-FR" sz="1100" dirty="0" err="1"/>
              <a:t>regional</a:t>
            </a:r>
            <a:r>
              <a:rPr lang="fr-FR" sz="1100" dirty="0"/>
              <a:t> GL</a:t>
            </a:r>
          </a:p>
          <a:p>
            <a:pPr marL="88900" indent="-88900">
              <a:buFont typeface="Arial" panose="020B0604020202020204" pitchFamily="34" charset="0"/>
              <a:buChar char="•"/>
            </a:pPr>
            <a:r>
              <a:rPr lang="fr-FR" sz="1100" dirty="0" err="1"/>
              <a:t>Define</a:t>
            </a:r>
            <a:r>
              <a:rPr lang="fr-FR" sz="1100" dirty="0"/>
              <a:t> in-process control</a:t>
            </a:r>
          </a:p>
          <a:p>
            <a:pPr marL="88900" indent="-88900">
              <a:buFont typeface="Arial" panose="020B0604020202020204" pitchFamily="34" charset="0"/>
              <a:buChar char="•"/>
            </a:pPr>
            <a:r>
              <a:rPr lang="fr-FR" sz="1100" dirty="0" err="1"/>
              <a:t>Decide</a:t>
            </a:r>
            <a:r>
              <a:rPr lang="fr-FR" sz="1100" dirty="0"/>
              <a:t> if </a:t>
            </a:r>
            <a:r>
              <a:rPr lang="fr-FR" sz="1100" dirty="0" err="1"/>
              <a:t>parametric</a:t>
            </a:r>
            <a:r>
              <a:rPr lang="fr-FR" sz="1100" dirty="0"/>
              <a:t> </a:t>
            </a:r>
            <a:r>
              <a:rPr lang="fr-FR" sz="1100" dirty="0" err="1"/>
              <a:t>testing</a:t>
            </a:r>
            <a:r>
              <a:rPr lang="fr-FR" sz="1100" dirty="0"/>
              <a:t> </a:t>
            </a:r>
            <a:r>
              <a:rPr lang="fr-FR" sz="1100" dirty="0" err="1"/>
              <a:t>is</a:t>
            </a:r>
            <a:r>
              <a:rPr lang="fr-FR" sz="1100" dirty="0"/>
              <a:t> possible</a:t>
            </a:r>
          </a:p>
          <a:p>
            <a:pPr marL="88900" indent="-88900">
              <a:buFont typeface="Arial" panose="020B0604020202020204" pitchFamily="34" charset="0"/>
              <a:buChar char="•"/>
            </a:pPr>
            <a:r>
              <a:rPr lang="fr-FR" sz="1100" dirty="0"/>
              <a:t>Propose </a:t>
            </a:r>
            <a:r>
              <a:rPr lang="fr-FR" sz="1100" dirty="0" err="1"/>
              <a:t>provisory</a:t>
            </a:r>
            <a:r>
              <a:rPr lang="fr-FR" sz="1100" dirty="0"/>
              <a:t> </a:t>
            </a:r>
            <a:r>
              <a:rPr lang="fr-FR" sz="1100" dirty="0" err="1"/>
              <a:t>specification</a:t>
            </a:r>
            <a:r>
              <a:rPr lang="fr-FR" sz="1100" dirty="0"/>
              <a:t>, </a:t>
            </a:r>
            <a:r>
              <a:rPr lang="fr-FR" sz="1100" dirty="0" err="1"/>
              <a:t>perhaps</a:t>
            </a:r>
            <a:r>
              <a:rPr lang="fr-FR" sz="1100" dirty="0"/>
              <a:t> release = End of </a:t>
            </a:r>
            <a:r>
              <a:rPr lang="fr-FR" sz="1100" dirty="0" err="1"/>
              <a:t>Shelf</a:t>
            </a:r>
            <a:r>
              <a:rPr lang="fr-FR" sz="1100" dirty="0"/>
              <a:t> Life</a:t>
            </a:r>
          </a:p>
        </p:txBody>
      </p:sp>
      <p:sp>
        <p:nvSpPr>
          <p:cNvPr id="4" name="ZoneTexte 3"/>
          <p:cNvSpPr txBox="1"/>
          <p:nvPr/>
        </p:nvSpPr>
        <p:spPr>
          <a:xfrm>
            <a:off x="3148013" y="3555234"/>
            <a:ext cx="992187" cy="246221"/>
          </a:xfrm>
          <a:prstGeom prst="rect">
            <a:avLst/>
          </a:prstGeom>
          <a:noFill/>
        </p:spPr>
        <p:txBody>
          <a:bodyPr wrap="square" rtlCol="0">
            <a:spAutoFit/>
          </a:bodyPr>
          <a:lstStyle/>
          <a:p>
            <a:r>
              <a:rPr lang="fr-FR" sz="1000" b="1" dirty="0" err="1">
                <a:solidFill>
                  <a:srgbClr val="FF0000"/>
                </a:solidFill>
              </a:rPr>
              <a:t>Scale</a:t>
            </a:r>
            <a:r>
              <a:rPr lang="fr-FR" sz="1000" b="1" dirty="0">
                <a:solidFill>
                  <a:srgbClr val="FF0000"/>
                </a:solidFill>
              </a:rPr>
              <a:t>-up</a:t>
            </a:r>
          </a:p>
        </p:txBody>
      </p:sp>
      <p:sp>
        <p:nvSpPr>
          <p:cNvPr id="10" name="ZoneTexte 9"/>
          <p:cNvSpPr txBox="1"/>
          <p:nvPr/>
        </p:nvSpPr>
        <p:spPr>
          <a:xfrm>
            <a:off x="3055858" y="4725641"/>
            <a:ext cx="1204946" cy="400110"/>
          </a:xfrm>
          <a:prstGeom prst="rect">
            <a:avLst/>
          </a:prstGeom>
          <a:noFill/>
        </p:spPr>
        <p:txBody>
          <a:bodyPr wrap="square" rtlCol="0">
            <a:spAutoFit/>
          </a:bodyPr>
          <a:lstStyle/>
          <a:p>
            <a:r>
              <a:rPr lang="fr-FR" sz="1000" b="1" dirty="0">
                <a:solidFill>
                  <a:srgbClr val="FF0000"/>
                </a:solidFill>
              </a:rPr>
              <a:t>Formulation </a:t>
            </a:r>
            <a:r>
              <a:rPr lang="fr-FR" sz="1000" b="1" dirty="0" err="1">
                <a:solidFill>
                  <a:srgbClr val="FF0000"/>
                </a:solidFill>
              </a:rPr>
              <a:t>development</a:t>
            </a:r>
            <a:endParaRPr lang="fr-FR" sz="1000" b="1" dirty="0">
              <a:solidFill>
                <a:srgbClr val="FF0000"/>
              </a:solidFill>
            </a:endParaRPr>
          </a:p>
        </p:txBody>
      </p:sp>
      <p:sp>
        <p:nvSpPr>
          <p:cNvPr id="12" name="ZoneTexte 11"/>
          <p:cNvSpPr txBox="1"/>
          <p:nvPr/>
        </p:nvSpPr>
        <p:spPr>
          <a:xfrm>
            <a:off x="5002761" y="3408229"/>
            <a:ext cx="992187" cy="246221"/>
          </a:xfrm>
          <a:prstGeom prst="rect">
            <a:avLst/>
          </a:prstGeom>
          <a:noFill/>
        </p:spPr>
        <p:txBody>
          <a:bodyPr wrap="square" rtlCol="0">
            <a:spAutoFit/>
          </a:bodyPr>
          <a:lstStyle/>
          <a:p>
            <a:r>
              <a:rPr lang="fr-FR" sz="1000" b="1" dirty="0">
                <a:solidFill>
                  <a:srgbClr val="FF0000"/>
                </a:solidFill>
              </a:rPr>
              <a:t>Validation</a:t>
            </a:r>
          </a:p>
        </p:txBody>
      </p:sp>
      <p:sp>
        <p:nvSpPr>
          <p:cNvPr id="13" name="ZoneTexte 12"/>
          <p:cNvSpPr txBox="1"/>
          <p:nvPr/>
        </p:nvSpPr>
        <p:spPr>
          <a:xfrm>
            <a:off x="4063758" y="5107619"/>
            <a:ext cx="998889" cy="246221"/>
          </a:xfrm>
          <a:prstGeom prst="rect">
            <a:avLst/>
          </a:prstGeom>
          <a:noFill/>
        </p:spPr>
        <p:txBody>
          <a:bodyPr wrap="square" rtlCol="0">
            <a:spAutoFit/>
          </a:bodyPr>
          <a:lstStyle/>
          <a:p>
            <a:r>
              <a:rPr lang="fr-FR" sz="1000" b="1" dirty="0">
                <a:solidFill>
                  <a:srgbClr val="FF0000"/>
                </a:solidFill>
              </a:rPr>
              <a:t>Start of </a:t>
            </a:r>
            <a:r>
              <a:rPr lang="fr-FR" sz="1000" b="1" dirty="0" err="1">
                <a:solidFill>
                  <a:srgbClr val="FF0000"/>
                </a:solidFill>
              </a:rPr>
              <a:t>project</a:t>
            </a:r>
            <a:endParaRPr lang="fr-FR" sz="1000" b="1" dirty="0">
              <a:solidFill>
                <a:srgbClr val="FF0000"/>
              </a:solidFill>
            </a:endParaRPr>
          </a:p>
        </p:txBody>
      </p:sp>
      <p:sp>
        <p:nvSpPr>
          <p:cNvPr id="14" name="ZoneTexte 13"/>
          <p:cNvSpPr txBox="1"/>
          <p:nvPr/>
        </p:nvSpPr>
        <p:spPr>
          <a:xfrm>
            <a:off x="5414757" y="4706763"/>
            <a:ext cx="1160382" cy="400110"/>
          </a:xfrm>
          <a:prstGeom prst="rect">
            <a:avLst/>
          </a:prstGeom>
          <a:noFill/>
        </p:spPr>
        <p:txBody>
          <a:bodyPr wrap="square" rtlCol="0">
            <a:spAutoFit/>
          </a:bodyPr>
          <a:lstStyle/>
          <a:p>
            <a:r>
              <a:rPr lang="fr-FR" sz="1000" b="1" dirty="0">
                <a:solidFill>
                  <a:srgbClr val="FF0000"/>
                </a:solidFill>
              </a:rPr>
              <a:t>Life cycle</a:t>
            </a:r>
          </a:p>
          <a:p>
            <a:r>
              <a:rPr lang="fr-FR" sz="1000" b="1" dirty="0">
                <a:solidFill>
                  <a:srgbClr val="FF0000"/>
                </a:solidFill>
              </a:rPr>
              <a:t>Change control</a:t>
            </a:r>
          </a:p>
        </p:txBody>
      </p:sp>
      <p:sp>
        <p:nvSpPr>
          <p:cNvPr id="15" name="ZoneTexte 14"/>
          <p:cNvSpPr txBox="1"/>
          <p:nvPr/>
        </p:nvSpPr>
        <p:spPr>
          <a:xfrm>
            <a:off x="5427910" y="4513956"/>
            <a:ext cx="689044" cy="246221"/>
          </a:xfrm>
          <a:prstGeom prst="rect">
            <a:avLst/>
          </a:prstGeom>
          <a:noFill/>
        </p:spPr>
        <p:txBody>
          <a:bodyPr wrap="square" rtlCol="0">
            <a:spAutoFit/>
          </a:bodyPr>
          <a:lstStyle/>
          <a:p>
            <a:r>
              <a:rPr lang="fr-FR" sz="1000" b="1" dirty="0">
                <a:solidFill>
                  <a:srgbClr val="FF0000"/>
                </a:solidFill>
              </a:rPr>
              <a:t>Routine</a:t>
            </a:r>
          </a:p>
        </p:txBody>
      </p:sp>
      <p:sp>
        <p:nvSpPr>
          <p:cNvPr id="16" name="ZoneTexte 15"/>
          <p:cNvSpPr txBox="1"/>
          <p:nvPr/>
        </p:nvSpPr>
        <p:spPr>
          <a:xfrm>
            <a:off x="99310" y="3408229"/>
            <a:ext cx="2652319" cy="61555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700" b="1" dirty="0" err="1">
                <a:solidFill>
                  <a:schemeClr val="bg1"/>
                </a:solidFill>
              </a:rPr>
              <a:t>Specifications</a:t>
            </a:r>
            <a:r>
              <a:rPr lang="fr-FR" sz="1700" b="1" dirty="0">
                <a:solidFill>
                  <a:schemeClr val="bg1"/>
                </a:solidFill>
              </a:rPr>
              <a:t> </a:t>
            </a:r>
            <a:br>
              <a:rPr lang="fr-FR" sz="1700" b="1" dirty="0">
                <a:solidFill>
                  <a:schemeClr val="bg1"/>
                </a:solidFill>
              </a:rPr>
            </a:br>
            <a:r>
              <a:rPr lang="fr-FR" sz="1700" b="1" dirty="0">
                <a:solidFill>
                  <a:schemeClr val="bg1"/>
                </a:solidFill>
              </a:rPr>
              <a:t>« </a:t>
            </a:r>
            <a:r>
              <a:rPr lang="fr-FR" sz="1700" b="1" dirty="0" err="1">
                <a:solidFill>
                  <a:schemeClr val="bg1"/>
                </a:solidFill>
              </a:rPr>
              <a:t>Larva</a:t>
            </a:r>
            <a:r>
              <a:rPr lang="fr-FR" sz="1700" b="1" dirty="0">
                <a:solidFill>
                  <a:schemeClr val="bg1"/>
                </a:solidFill>
              </a:rPr>
              <a:t> stage »</a:t>
            </a:r>
          </a:p>
        </p:txBody>
      </p:sp>
      <p:sp>
        <p:nvSpPr>
          <p:cNvPr id="18" name="ZoneTexte 17"/>
          <p:cNvSpPr txBox="1"/>
          <p:nvPr/>
        </p:nvSpPr>
        <p:spPr>
          <a:xfrm>
            <a:off x="2711299" y="5437002"/>
            <a:ext cx="3622298" cy="35394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700" b="1" dirty="0" err="1">
                <a:solidFill>
                  <a:schemeClr val="bg1"/>
                </a:solidFill>
              </a:rPr>
              <a:t>Specifications</a:t>
            </a:r>
            <a:r>
              <a:rPr lang="fr-FR" sz="1700" b="1" dirty="0">
                <a:solidFill>
                  <a:schemeClr val="bg1"/>
                </a:solidFill>
              </a:rPr>
              <a:t> « Egg stage »</a:t>
            </a:r>
          </a:p>
        </p:txBody>
      </p:sp>
      <p:sp>
        <p:nvSpPr>
          <p:cNvPr id="19" name="ZoneTexte 18"/>
          <p:cNvSpPr txBox="1"/>
          <p:nvPr/>
        </p:nvSpPr>
        <p:spPr>
          <a:xfrm>
            <a:off x="2711299" y="5799789"/>
            <a:ext cx="3622298" cy="769441"/>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71450" indent="-171450">
              <a:buFont typeface="Arial" panose="020B0604020202020204" pitchFamily="34" charset="0"/>
              <a:buChar char="•"/>
            </a:pPr>
            <a:r>
              <a:rPr lang="fr-FR" sz="1100" b="1" dirty="0"/>
              <a:t>Drug substance (DS): </a:t>
            </a:r>
            <a:r>
              <a:rPr lang="fr-FR" sz="1100" dirty="0" err="1"/>
              <a:t>universal</a:t>
            </a:r>
            <a:r>
              <a:rPr lang="fr-FR" sz="1100" dirty="0"/>
              <a:t> tests (</a:t>
            </a:r>
            <a:r>
              <a:rPr lang="fr-FR" sz="1100" dirty="0" err="1"/>
              <a:t>including</a:t>
            </a:r>
            <a:r>
              <a:rPr lang="fr-FR" sz="1100" dirty="0"/>
              <a:t> </a:t>
            </a:r>
            <a:r>
              <a:rPr lang="fr-FR" sz="1100" dirty="0" err="1"/>
              <a:t>pharmacopeia</a:t>
            </a:r>
            <a:r>
              <a:rPr lang="fr-FR" sz="1100" dirty="0"/>
              <a:t> if </a:t>
            </a:r>
            <a:r>
              <a:rPr lang="fr-FR" sz="1100" dirty="0" err="1"/>
              <a:t>it</a:t>
            </a:r>
            <a:r>
              <a:rPr lang="fr-FR" sz="1100" dirty="0"/>
              <a:t> </a:t>
            </a:r>
            <a:r>
              <a:rPr lang="fr-FR" sz="1100" dirty="0" err="1"/>
              <a:t>exists</a:t>
            </a:r>
            <a:r>
              <a:rPr lang="fr-FR" sz="1100" dirty="0"/>
              <a:t>)</a:t>
            </a:r>
          </a:p>
          <a:p>
            <a:pPr marL="171450" indent="-171450">
              <a:buFont typeface="Arial" panose="020B0604020202020204" pitchFamily="34" charset="0"/>
              <a:buChar char="•"/>
            </a:pPr>
            <a:r>
              <a:rPr lang="fr-FR" sz="1100" b="1" dirty="0"/>
              <a:t>Drug </a:t>
            </a:r>
            <a:r>
              <a:rPr lang="fr-FR" sz="1100" b="1" dirty="0" err="1"/>
              <a:t>product</a:t>
            </a:r>
            <a:r>
              <a:rPr lang="fr-FR" sz="1100" b="1" dirty="0"/>
              <a:t> (DP): </a:t>
            </a:r>
            <a:r>
              <a:rPr lang="fr-FR" sz="1100" dirty="0" err="1"/>
              <a:t>universal</a:t>
            </a:r>
            <a:r>
              <a:rPr lang="fr-FR" sz="1100" dirty="0"/>
              <a:t> test </a:t>
            </a:r>
            <a:r>
              <a:rPr lang="fr-FR" sz="1100" dirty="0" err="1"/>
              <a:t>according</a:t>
            </a:r>
            <a:r>
              <a:rPr lang="fr-FR" sz="1100" dirty="0"/>
              <a:t> to pharma </a:t>
            </a:r>
            <a:r>
              <a:rPr lang="fr-FR" sz="1100" dirty="0" err="1"/>
              <a:t>forms</a:t>
            </a:r>
            <a:r>
              <a:rPr lang="fr-FR" sz="1100" dirty="0"/>
              <a:t> (+ impact of DS or DP for </a:t>
            </a:r>
            <a:r>
              <a:rPr lang="fr-FR" sz="1100" dirty="0" err="1"/>
              <a:t>related</a:t>
            </a:r>
            <a:r>
              <a:rPr lang="fr-FR" sz="1100" dirty="0"/>
              <a:t> substances)</a:t>
            </a:r>
          </a:p>
        </p:txBody>
      </p:sp>
      <p:sp>
        <p:nvSpPr>
          <p:cNvPr id="26" name="ZoneTexte 25"/>
          <p:cNvSpPr txBox="1"/>
          <p:nvPr/>
        </p:nvSpPr>
        <p:spPr>
          <a:xfrm>
            <a:off x="6234648" y="3555936"/>
            <a:ext cx="2790333" cy="615553"/>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sz="1700" b="1" dirty="0" err="1">
                <a:solidFill>
                  <a:schemeClr val="bg1"/>
                </a:solidFill>
              </a:rPr>
              <a:t>Specifications</a:t>
            </a:r>
            <a:br>
              <a:rPr lang="fr-FR" sz="1700" b="1" dirty="0">
                <a:solidFill>
                  <a:schemeClr val="bg1"/>
                </a:solidFill>
              </a:rPr>
            </a:br>
            <a:r>
              <a:rPr lang="fr-FR" sz="1700" b="1" dirty="0">
                <a:solidFill>
                  <a:schemeClr val="bg1"/>
                </a:solidFill>
              </a:rPr>
              <a:t>« </a:t>
            </a:r>
            <a:r>
              <a:rPr lang="fr-FR" sz="1700" b="1" dirty="0" err="1">
                <a:solidFill>
                  <a:schemeClr val="bg1"/>
                </a:solidFill>
              </a:rPr>
              <a:t>Adult</a:t>
            </a:r>
            <a:r>
              <a:rPr lang="fr-FR" sz="1700" b="1" dirty="0">
                <a:solidFill>
                  <a:schemeClr val="bg1"/>
                </a:solidFill>
              </a:rPr>
              <a:t> </a:t>
            </a:r>
            <a:r>
              <a:rPr lang="fr-FR" sz="1700" b="1" dirty="0" err="1">
                <a:solidFill>
                  <a:schemeClr val="bg1"/>
                </a:solidFill>
              </a:rPr>
              <a:t>butterfly</a:t>
            </a:r>
            <a:r>
              <a:rPr lang="fr-FR" sz="1700" b="1" dirty="0">
                <a:solidFill>
                  <a:schemeClr val="bg1"/>
                </a:solidFill>
              </a:rPr>
              <a:t> stage » </a:t>
            </a:r>
          </a:p>
        </p:txBody>
      </p:sp>
      <p:sp>
        <p:nvSpPr>
          <p:cNvPr id="22" name="ZoneTexte 21"/>
          <p:cNvSpPr txBox="1"/>
          <p:nvPr/>
        </p:nvSpPr>
        <p:spPr>
          <a:xfrm>
            <a:off x="6234649" y="4197217"/>
            <a:ext cx="2801053" cy="430887"/>
          </a:xfrm>
          <a:prstGeom prst="rect">
            <a:avLst/>
          </a:prstGeom>
          <a:solidFill>
            <a:srgbClr val="CC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71450" indent="-171450">
              <a:buFont typeface="Arial" panose="020B0604020202020204" pitchFamily="34" charset="0"/>
              <a:buChar char="•"/>
            </a:pPr>
            <a:r>
              <a:rPr lang="fr-FR" sz="1100" dirty="0" err="1"/>
              <a:t>Accepted</a:t>
            </a:r>
            <a:r>
              <a:rPr lang="fr-FR" sz="1100" dirty="0"/>
              <a:t> by </a:t>
            </a:r>
            <a:r>
              <a:rPr lang="fr-FR" sz="1100" dirty="0" err="1"/>
              <a:t>Authorities</a:t>
            </a:r>
            <a:r>
              <a:rPr lang="fr-FR" sz="1100" dirty="0"/>
              <a:t> but </a:t>
            </a:r>
            <a:r>
              <a:rPr lang="fr-FR" sz="1100" dirty="0" err="1"/>
              <a:t>potentially</a:t>
            </a:r>
            <a:r>
              <a:rPr lang="fr-FR" sz="1100" dirty="0"/>
              <a:t> </a:t>
            </a:r>
            <a:r>
              <a:rPr lang="fr-FR" sz="1100" dirty="0" err="1"/>
              <a:t>with</a:t>
            </a:r>
            <a:r>
              <a:rPr lang="fr-FR" sz="1100" dirty="0"/>
              <a:t> </a:t>
            </a:r>
            <a:r>
              <a:rPr lang="fr-FR" sz="1100" dirty="0" err="1"/>
              <a:t>differences</a:t>
            </a:r>
            <a:r>
              <a:rPr lang="fr-FR" sz="1100" dirty="0"/>
              <a:t> </a:t>
            </a:r>
            <a:r>
              <a:rPr lang="fr-FR" sz="1100" dirty="0" err="1"/>
              <a:t>between</a:t>
            </a:r>
            <a:r>
              <a:rPr lang="fr-FR" sz="1100" dirty="0"/>
              <a:t> </a:t>
            </a:r>
            <a:r>
              <a:rPr lang="fr-FR" sz="1100" dirty="0" err="1"/>
              <a:t>regions</a:t>
            </a:r>
            <a:endParaRPr lang="fr-FR" sz="1100" dirty="0"/>
          </a:p>
        </p:txBody>
      </p:sp>
      <p:sp>
        <p:nvSpPr>
          <p:cNvPr id="20" name="Ellipse 19"/>
          <p:cNvSpPr/>
          <p:nvPr/>
        </p:nvSpPr>
        <p:spPr>
          <a:xfrm>
            <a:off x="7162800" y="4968504"/>
            <a:ext cx="1862182" cy="1675015"/>
          </a:xfrm>
          <a:prstGeom prst="ellipse">
            <a:avLst/>
          </a:prstGeom>
          <a:solidFill>
            <a:schemeClr val="bg1"/>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chemeClr val="tx1"/>
                </a:solidFill>
              </a:rPr>
              <a:t>In case of changes GL/</a:t>
            </a:r>
            <a:r>
              <a:rPr lang="fr-FR" sz="1100" b="1" dirty="0" err="1">
                <a:solidFill>
                  <a:schemeClr val="tx1"/>
                </a:solidFill>
              </a:rPr>
              <a:t>Pharmacopeia</a:t>
            </a:r>
            <a:r>
              <a:rPr lang="fr-FR" sz="1100" b="1" dirty="0">
                <a:solidFill>
                  <a:schemeClr val="tx1"/>
                </a:solidFill>
              </a:rPr>
              <a:t>, or </a:t>
            </a:r>
            <a:r>
              <a:rPr lang="fr-FR" sz="1100" b="1" dirty="0" err="1">
                <a:solidFill>
                  <a:schemeClr val="tx1"/>
                </a:solidFill>
              </a:rPr>
              <a:t>from</a:t>
            </a:r>
            <a:r>
              <a:rPr lang="fr-FR" sz="1100" b="1" dirty="0">
                <a:solidFill>
                  <a:schemeClr val="tx1"/>
                </a:solidFill>
              </a:rPr>
              <a:t> the </a:t>
            </a:r>
            <a:r>
              <a:rPr lang="fr-FR" sz="1100" b="1" dirty="0" err="1">
                <a:solidFill>
                  <a:schemeClr val="tx1"/>
                </a:solidFill>
              </a:rPr>
              <a:t>applicant</a:t>
            </a:r>
            <a:r>
              <a:rPr lang="fr-FR" sz="1100" b="1" dirty="0">
                <a:solidFill>
                  <a:schemeClr val="tx1"/>
                </a:solidFill>
              </a:rPr>
              <a:t> -&gt; </a:t>
            </a:r>
            <a:r>
              <a:rPr lang="fr-FR" sz="1100" b="1" dirty="0" err="1">
                <a:solidFill>
                  <a:schemeClr val="tx1"/>
                </a:solidFill>
              </a:rPr>
              <a:t>study</a:t>
            </a:r>
            <a:r>
              <a:rPr lang="fr-FR" sz="1100" b="1" dirty="0">
                <a:solidFill>
                  <a:schemeClr val="tx1"/>
                </a:solidFill>
              </a:rPr>
              <a:t> of impact on DS and DP</a:t>
            </a:r>
          </a:p>
        </p:txBody>
      </p:sp>
      <p:sp>
        <p:nvSpPr>
          <p:cNvPr id="23" name="Arrondir un rectangle avec un coin diagonal 22"/>
          <p:cNvSpPr/>
          <p:nvPr/>
        </p:nvSpPr>
        <p:spPr>
          <a:xfrm>
            <a:off x="6713859" y="1471677"/>
            <a:ext cx="2321843" cy="1721472"/>
          </a:xfrm>
          <a:prstGeom prst="round2Diag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Specifications for registration</a:t>
            </a:r>
          </a:p>
          <a:p>
            <a:pPr algn="ctr"/>
            <a:endParaRPr lang="en-US" sz="600" b="1" dirty="0">
              <a:solidFill>
                <a:schemeClr val="tx1"/>
              </a:solidFill>
            </a:endParaRPr>
          </a:p>
          <a:p>
            <a:pPr marL="88900" indent="-88900">
              <a:buFont typeface="Arial" panose="020B0604020202020204" pitchFamily="34" charset="0"/>
              <a:buChar char="•"/>
            </a:pPr>
            <a:r>
              <a:rPr lang="en-GB" sz="1000" dirty="0">
                <a:solidFill>
                  <a:schemeClr val="tx1"/>
                </a:solidFill>
              </a:rPr>
              <a:t>Fix the final set of tests for registration</a:t>
            </a:r>
          </a:p>
          <a:p>
            <a:pPr marL="88900" indent="-88900">
              <a:buFont typeface="Arial" panose="020B0604020202020204" pitchFamily="34" charset="0"/>
              <a:buChar char="•"/>
            </a:pPr>
            <a:r>
              <a:rPr lang="en-US" sz="1000" dirty="0">
                <a:solidFill>
                  <a:schemeClr val="tx1"/>
                </a:solidFill>
              </a:rPr>
              <a:t>Periodic/skip testing proposal</a:t>
            </a:r>
          </a:p>
          <a:p>
            <a:pPr marL="88900" indent="-88900">
              <a:buFont typeface="Arial" panose="020B0604020202020204" pitchFamily="34" charset="0"/>
              <a:buChar char="•"/>
            </a:pPr>
            <a:r>
              <a:rPr lang="en-US" sz="1000" dirty="0">
                <a:solidFill>
                  <a:schemeClr val="tx1"/>
                </a:solidFill>
              </a:rPr>
              <a:t>In-process controls fixed</a:t>
            </a:r>
          </a:p>
          <a:p>
            <a:pPr marL="88900" indent="-88900">
              <a:buFont typeface="Arial" panose="020B0604020202020204" pitchFamily="34" charset="0"/>
              <a:buChar char="•"/>
            </a:pPr>
            <a:r>
              <a:rPr lang="en-US" sz="1000" dirty="0">
                <a:solidFill>
                  <a:schemeClr val="tx1"/>
                </a:solidFill>
              </a:rPr>
              <a:t>Release potentially ≠ as End of Shelf Life </a:t>
            </a:r>
          </a:p>
          <a:p>
            <a:pPr marL="88900" indent="-88900">
              <a:buFont typeface="Arial" panose="020B0604020202020204" pitchFamily="34" charset="0"/>
              <a:buChar char="•"/>
            </a:pPr>
            <a:r>
              <a:rPr lang="en-US" sz="1000" dirty="0">
                <a:solidFill>
                  <a:schemeClr val="tx1"/>
                </a:solidFill>
              </a:rPr>
              <a:t>Stick to guidelines or scientifically justify</a:t>
            </a:r>
          </a:p>
        </p:txBody>
      </p:sp>
      <p:cxnSp>
        <p:nvCxnSpPr>
          <p:cNvPr id="8" name="Connecteur droit avec flèche 7"/>
          <p:cNvCxnSpPr/>
          <p:nvPr/>
        </p:nvCxnSpPr>
        <p:spPr>
          <a:xfrm flipH="1" flipV="1">
            <a:off x="6234649" y="5107619"/>
            <a:ext cx="928151" cy="329383"/>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6116954" y="3016179"/>
            <a:ext cx="702644" cy="39205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4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DBE5E5-A60E-4362-AF32-87117E55F96C}"/>
              </a:ext>
            </a:extLst>
          </p:cNvPr>
          <p:cNvSpPr>
            <a:spLocks noGrp="1"/>
          </p:cNvSpPr>
          <p:nvPr>
            <p:ph type="body" sz="quarter" idx="11"/>
          </p:nvPr>
        </p:nvSpPr>
        <p:spPr>
          <a:xfrm>
            <a:off x="404812" y="1154459"/>
            <a:ext cx="8529867" cy="5659056"/>
          </a:xfrm>
        </p:spPr>
        <p:txBody>
          <a:bodyPr/>
          <a:lstStyle/>
          <a:p>
            <a:pPr marL="0" indent="0">
              <a:buNone/>
            </a:pPr>
            <a:r>
              <a:rPr lang="en-US" sz="1600" b="1" u="sng" dirty="0"/>
              <a:t>Objective</a:t>
            </a:r>
            <a:r>
              <a:rPr lang="en-US" sz="1600" dirty="0"/>
              <a:t> </a:t>
            </a:r>
          </a:p>
          <a:p>
            <a:pPr marL="0" indent="0">
              <a:buNone/>
            </a:pPr>
            <a:r>
              <a:rPr lang="en-GB" sz="1600" dirty="0"/>
              <a:t>Establish a single set of global [USA, Europe and Japan] specifications</a:t>
            </a:r>
            <a:r>
              <a:rPr lang="en-GB" sz="1600" dirty="0">
                <a:solidFill>
                  <a:schemeClr val="tx1"/>
                </a:solidFill>
              </a:rPr>
              <a:t> </a:t>
            </a:r>
            <a:r>
              <a:rPr lang="en-GB" sz="1600" dirty="0"/>
              <a:t>for new veterinary drug substances and new medicinal products.</a:t>
            </a:r>
          </a:p>
          <a:p>
            <a:pPr marL="0" indent="0">
              <a:buNone/>
            </a:pPr>
            <a:r>
              <a:rPr lang="en-GB" sz="1600" dirty="0"/>
              <a:t>The specifications are designed to ensure product quality and consistency</a:t>
            </a:r>
          </a:p>
          <a:p>
            <a:pPr marL="0" indent="0">
              <a:buNone/>
            </a:pPr>
            <a:r>
              <a:rPr lang="en-GB" sz="1600" b="1" u="sng" dirty="0"/>
              <a:t>Background</a:t>
            </a:r>
          </a:p>
        </p:txBody>
      </p:sp>
      <p:sp>
        <p:nvSpPr>
          <p:cNvPr id="5" name="Text Placeholder 1">
            <a:extLst>
              <a:ext uri="{FF2B5EF4-FFF2-40B4-BE49-F238E27FC236}">
                <a16:creationId xmlns:a16="http://schemas.microsoft.com/office/drawing/2014/main" id="{1F7CDCD5-0034-4465-A160-17F077E3AC59}"/>
              </a:ext>
            </a:extLst>
          </p:cNvPr>
          <p:cNvSpPr>
            <a:spLocks noGrp="1"/>
          </p:cNvSpPr>
          <p:nvPr>
            <p:ph type="body" sz="quarter" idx="10"/>
          </p:nvPr>
        </p:nvSpPr>
        <p:spPr>
          <a:xfrm>
            <a:off x="404813" y="159896"/>
            <a:ext cx="7000781" cy="564094"/>
          </a:xfrm>
        </p:spPr>
        <p:txBody>
          <a:bodyPr/>
          <a:lstStyle/>
          <a:p>
            <a:r>
              <a:rPr lang="en-GB" dirty="0"/>
              <a:t>Chapter I: Introduction</a:t>
            </a:r>
          </a:p>
        </p:txBody>
      </p:sp>
      <p:sp>
        <p:nvSpPr>
          <p:cNvPr id="2" name="Ellipse 1"/>
          <p:cNvSpPr/>
          <p:nvPr/>
        </p:nvSpPr>
        <p:spPr>
          <a:xfrm>
            <a:off x="6963480" y="3708954"/>
            <a:ext cx="1542361" cy="1103292"/>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rgbClr val="FF0000"/>
                </a:solidFill>
              </a:rPr>
              <a:t>To </a:t>
            </a:r>
            <a:r>
              <a:rPr lang="fr-FR" sz="1100" dirty="0" err="1">
                <a:solidFill>
                  <a:srgbClr val="FF0000"/>
                </a:solidFill>
              </a:rPr>
              <a:t>be</a:t>
            </a:r>
            <a:r>
              <a:rPr lang="fr-FR" sz="1100" dirty="0">
                <a:solidFill>
                  <a:srgbClr val="FF0000"/>
                </a:solidFill>
              </a:rPr>
              <a:t> </a:t>
            </a:r>
            <a:r>
              <a:rPr lang="fr-FR" sz="1100" dirty="0" err="1">
                <a:solidFill>
                  <a:srgbClr val="FF0000"/>
                </a:solidFill>
              </a:rPr>
              <a:t>justified</a:t>
            </a:r>
            <a:r>
              <a:rPr lang="fr-FR" sz="1100" dirty="0">
                <a:solidFill>
                  <a:srgbClr val="FF0000"/>
                </a:solidFill>
              </a:rPr>
              <a:t> by the </a:t>
            </a:r>
            <a:r>
              <a:rPr lang="fr-FR" sz="1100" dirty="0" err="1">
                <a:solidFill>
                  <a:srgbClr val="FF0000"/>
                </a:solidFill>
              </a:rPr>
              <a:t>applicant</a:t>
            </a:r>
            <a:r>
              <a:rPr lang="fr-FR" sz="1100" dirty="0">
                <a:solidFill>
                  <a:srgbClr val="FF0000"/>
                </a:solidFill>
              </a:rPr>
              <a:t> and </a:t>
            </a:r>
            <a:r>
              <a:rPr lang="fr-FR" sz="1100" dirty="0" err="1">
                <a:solidFill>
                  <a:srgbClr val="FF0000"/>
                </a:solidFill>
              </a:rPr>
              <a:t>approved</a:t>
            </a:r>
            <a:r>
              <a:rPr lang="fr-FR" sz="1100" dirty="0">
                <a:solidFill>
                  <a:srgbClr val="FF0000"/>
                </a:solidFill>
              </a:rPr>
              <a:t> by </a:t>
            </a:r>
            <a:r>
              <a:rPr lang="fr-FR" sz="1100" dirty="0" err="1">
                <a:solidFill>
                  <a:srgbClr val="FF0000"/>
                </a:solidFill>
              </a:rPr>
              <a:t>Authorities</a:t>
            </a:r>
            <a:endParaRPr lang="fr-FR" sz="1100" dirty="0">
              <a:solidFill>
                <a:srgbClr val="FF0000"/>
              </a:solidFill>
            </a:endParaRPr>
          </a:p>
        </p:txBody>
      </p:sp>
      <p:graphicFrame>
        <p:nvGraphicFramePr>
          <p:cNvPr id="4" name="Diagramme 3"/>
          <p:cNvGraphicFramePr/>
          <p:nvPr>
            <p:extLst>
              <p:ext uri="{D42A27DB-BD31-4B8C-83A1-F6EECF244321}">
                <p14:modId xmlns:p14="http://schemas.microsoft.com/office/powerpoint/2010/main" val="1998386202"/>
              </p:ext>
            </p:extLst>
          </p:nvPr>
        </p:nvGraphicFramePr>
        <p:xfrm>
          <a:off x="451266" y="2814222"/>
          <a:ext cx="6180465" cy="343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00634" y="3176747"/>
            <a:ext cx="7000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97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F0F2B-63E6-47A8-BFEE-D38A61ACE3E4}"/>
              </a:ext>
            </a:extLst>
          </p:cNvPr>
          <p:cNvSpPr>
            <a:spLocks noGrp="1"/>
          </p:cNvSpPr>
          <p:nvPr>
            <p:ph type="body" sz="quarter" idx="10"/>
          </p:nvPr>
        </p:nvSpPr>
        <p:spPr/>
        <p:txBody>
          <a:bodyPr/>
          <a:lstStyle/>
          <a:p>
            <a:r>
              <a:rPr lang="en-GB" dirty="0"/>
              <a:t>Chapter I: Scope – What is quality?</a:t>
            </a:r>
          </a:p>
        </p:txBody>
      </p:sp>
      <p:pic>
        <p:nvPicPr>
          <p:cNvPr id="4" name="Picture 3">
            <a:extLst>
              <a:ext uri="{FF2B5EF4-FFF2-40B4-BE49-F238E27FC236}">
                <a16:creationId xmlns:a16="http://schemas.microsoft.com/office/drawing/2014/main" id="{8FFA2B36-25FB-4FA8-9ACC-DF6C9BFA43C3}"/>
              </a:ext>
            </a:extLst>
          </p:cNvPr>
          <p:cNvPicPr>
            <a:picLocks noChangeAspect="1"/>
          </p:cNvPicPr>
          <p:nvPr/>
        </p:nvPicPr>
        <p:blipFill>
          <a:blip r:embed="rId2"/>
          <a:stretch>
            <a:fillRect/>
          </a:stretch>
        </p:blipFill>
        <p:spPr>
          <a:xfrm>
            <a:off x="1761500" y="1750207"/>
            <a:ext cx="5620999" cy="3932261"/>
          </a:xfrm>
          <a:prstGeom prst="rect">
            <a:avLst/>
          </a:prstGeom>
        </p:spPr>
      </p:pic>
      <p:sp>
        <p:nvSpPr>
          <p:cNvPr id="3" name="Text Placeholder 2">
            <a:extLst>
              <a:ext uri="{FF2B5EF4-FFF2-40B4-BE49-F238E27FC236}">
                <a16:creationId xmlns:a16="http://schemas.microsoft.com/office/drawing/2014/main" id="{A852668E-4F12-4883-868D-4E5E28E272DB}"/>
              </a:ext>
            </a:extLst>
          </p:cNvPr>
          <p:cNvSpPr>
            <a:spLocks noGrp="1"/>
          </p:cNvSpPr>
          <p:nvPr>
            <p:ph type="body" sz="quarter" idx="11"/>
          </p:nvPr>
        </p:nvSpPr>
        <p:spPr>
          <a:xfrm>
            <a:off x="404813" y="1175532"/>
            <a:ext cx="8335962" cy="5385066"/>
          </a:xfrm>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2836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24D259-C5CD-4CEE-88B9-852DD42BC314}"/>
              </a:ext>
            </a:extLst>
          </p:cNvPr>
          <p:cNvSpPr>
            <a:spLocks noGrp="1"/>
          </p:cNvSpPr>
          <p:nvPr>
            <p:ph type="body" sz="quarter" idx="10"/>
          </p:nvPr>
        </p:nvSpPr>
        <p:spPr/>
        <p:txBody>
          <a:bodyPr/>
          <a:lstStyle/>
          <a:p>
            <a:r>
              <a:rPr lang="en-GB" dirty="0"/>
              <a:t>Chapter I: Scope</a:t>
            </a:r>
          </a:p>
        </p:txBody>
      </p:sp>
      <p:sp>
        <p:nvSpPr>
          <p:cNvPr id="3" name="Text Placeholder 2">
            <a:extLst>
              <a:ext uri="{FF2B5EF4-FFF2-40B4-BE49-F238E27FC236}">
                <a16:creationId xmlns:a16="http://schemas.microsoft.com/office/drawing/2014/main" id="{B6241E34-2D67-4AA8-A8F1-EE4B71942170}"/>
              </a:ext>
            </a:extLst>
          </p:cNvPr>
          <p:cNvSpPr>
            <a:spLocks noGrp="1"/>
          </p:cNvSpPr>
          <p:nvPr>
            <p:ph type="body" sz="quarter" idx="11"/>
          </p:nvPr>
        </p:nvSpPr>
        <p:spPr>
          <a:xfrm>
            <a:off x="404019" y="1367160"/>
            <a:ext cx="8335962" cy="4811697"/>
          </a:xfrm>
        </p:spPr>
        <p:txBody>
          <a:bodyPr/>
          <a:lstStyle/>
          <a:p>
            <a:pPr marL="0" indent="0">
              <a:buNone/>
            </a:pPr>
            <a:r>
              <a:rPr lang="en-US" sz="1600" b="1" u="sng" dirty="0"/>
              <a:t>In scope:</a:t>
            </a:r>
          </a:p>
          <a:p>
            <a:pPr marL="0" indent="0">
              <a:lnSpc>
                <a:spcPct val="100000"/>
              </a:lnSpc>
              <a:spcBef>
                <a:spcPts val="0"/>
              </a:spcBef>
              <a:buNone/>
            </a:pPr>
            <a:r>
              <a:rPr lang="en-GB" sz="1600" dirty="0">
                <a:solidFill>
                  <a:schemeClr val="accent2"/>
                </a:solidFill>
              </a:rPr>
              <a:t>&gt;</a:t>
            </a:r>
            <a:r>
              <a:rPr lang="en-GB" sz="1600" dirty="0"/>
              <a:t> </a:t>
            </a:r>
            <a:r>
              <a:rPr lang="en-GB" sz="1400" dirty="0"/>
              <a:t>This guideline addresses specifications, chosen to confirm the quality of the </a:t>
            </a:r>
            <a:r>
              <a:rPr lang="en-GB" sz="1400" u="sng" dirty="0"/>
              <a:t>new</a:t>
            </a:r>
            <a:r>
              <a:rPr lang="en-GB" sz="1400" dirty="0"/>
              <a:t> drug product (DP) (including combination product) and where applicable </a:t>
            </a:r>
            <a:r>
              <a:rPr lang="en-GB" sz="1400" u="sng" dirty="0"/>
              <a:t>new</a:t>
            </a:r>
            <a:r>
              <a:rPr lang="en-GB" sz="1400" dirty="0"/>
              <a:t> drug substances (DS)</a:t>
            </a:r>
          </a:p>
          <a:p>
            <a:pPr marL="0" indent="0">
              <a:buNone/>
            </a:pPr>
            <a:r>
              <a:rPr lang="en-GB" sz="1400" dirty="0"/>
              <a:t>	[“New” means not previously registered in the region or Member State]</a:t>
            </a:r>
          </a:p>
          <a:p>
            <a:pPr marL="0" indent="0">
              <a:buNone/>
            </a:pPr>
            <a:r>
              <a:rPr lang="en-GB" sz="1400" dirty="0">
                <a:solidFill>
                  <a:schemeClr val="accent2"/>
                </a:solidFill>
              </a:rPr>
              <a:t>&gt;</a:t>
            </a:r>
            <a:r>
              <a:rPr lang="en-GB" sz="1400" dirty="0"/>
              <a:t> This guideline may be applicable to synthetic and semi-synthetic antibiotics and synthetic peptides of low molecular weight</a:t>
            </a:r>
          </a:p>
          <a:p>
            <a:pPr marL="0" indent="0">
              <a:buNone/>
            </a:pPr>
            <a:r>
              <a:rPr lang="en-GB" sz="1400" dirty="0">
                <a:solidFill>
                  <a:schemeClr val="accent2"/>
                </a:solidFill>
              </a:rPr>
              <a:t>&gt;</a:t>
            </a:r>
            <a:r>
              <a:rPr lang="en-GB" sz="1400" dirty="0"/>
              <a:t> Dosage forms addressed in this guideline include solid oral dosage forms, powders, liquid oral dosage forms, and </a:t>
            </a:r>
            <a:r>
              <a:rPr lang="en-GB" sz="1400" dirty="0" err="1"/>
              <a:t>parenterals</a:t>
            </a:r>
            <a:r>
              <a:rPr lang="en-GB" sz="1400" dirty="0"/>
              <a:t> (small and large volume) however this is not meant to be an exhaustive list, or to limit the number of dosage forms</a:t>
            </a:r>
          </a:p>
          <a:p>
            <a:pPr marL="0" indent="0">
              <a:lnSpc>
                <a:spcPct val="100000"/>
              </a:lnSpc>
              <a:spcBef>
                <a:spcPts val="0"/>
              </a:spcBef>
              <a:buNone/>
            </a:pPr>
            <a:endParaRPr lang="en-GB" sz="1600" b="1" u="sng" dirty="0"/>
          </a:p>
          <a:p>
            <a:pPr marL="0" indent="0">
              <a:lnSpc>
                <a:spcPct val="100000"/>
              </a:lnSpc>
              <a:spcBef>
                <a:spcPts val="0"/>
              </a:spcBef>
              <a:buNone/>
            </a:pPr>
            <a:r>
              <a:rPr lang="en-GB" sz="1600" b="1" u="sng" dirty="0"/>
              <a:t>Not in scope</a:t>
            </a:r>
            <a:r>
              <a:rPr lang="en-GB" sz="1600" dirty="0"/>
              <a:t>: </a:t>
            </a:r>
          </a:p>
          <a:p>
            <a:pPr>
              <a:lnSpc>
                <a:spcPct val="100000"/>
              </a:lnSpc>
              <a:spcBef>
                <a:spcPts val="0"/>
              </a:spcBef>
            </a:pPr>
            <a:endParaRPr lang="en-GB" sz="1600" dirty="0"/>
          </a:p>
          <a:p>
            <a:pPr>
              <a:lnSpc>
                <a:spcPct val="100000"/>
              </a:lnSpc>
              <a:spcBef>
                <a:spcPts val="0"/>
              </a:spcBef>
            </a:pPr>
            <a:r>
              <a:rPr lang="en-GB" sz="1400" dirty="0"/>
              <a:t>This guideline does not apply to DPs during clinical research or development</a:t>
            </a:r>
            <a:endParaRPr lang="en-GB" sz="1400" b="1" dirty="0"/>
          </a:p>
          <a:p>
            <a:pPr>
              <a:lnSpc>
                <a:spcPct val="100000"/>
              </a:lnSpc>
              <a:spcBef>
                <a:spcPts val="0"/>
              </a:spcBef>
            </a:pPr>
            <a:r>
              <a:rPr lang="en-GB" sz="1400" dirty="0"/>
              <a:t>Higher molecular weight peptides and polypeptides</a:t>
            </a:r>
          </a:p>
          <a:p>
            <a:pPr>
              <a:lnSpc>
                <a:spcPct val="100000"/>
              </a:lnSpc>
              <a:spcBef>
                <a:spcPts val="0"/>
              </a:spcBef>
            </a:pPr>
            <a:r>
              <a:rPr lang="en-GB" sz="1400" dirty="0"/>
              <a:t>Biotechnological/biological products</a:t>
            </a:r>
          </a:p>
          <a:p>
            <a:pPr>
              <a:lnSpc>
                <a:spcPct val="100000"/>
              </a:lnSpc>
              <a:spcBef>
                <a:spcPts val="0"/>
              </a:spcBef>
            </a:pPr>
            <a:r>
              <a:rPr lang="en-GB" sz="1400" dirty="0"/>
              <a:t>Radiopharmaceuticals, products of fermentation, oligonucleotides, herbal products and crude products of animal or plant origin</a:t>
            </a:r>
          </a:p>
        </p:txBody>
      </p:sp>
    </p:spTree>
    <p:extLst>
      <p:ext uri="{BB962C8B-B14F-4D97-AF65-F5344CB8AC3E}">
        <p14:creationId xmlns:p14="http://schemas.microsoft.com/office/powerpoint/2010/main" val="246453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C619C-7614-44BD-B914-E9729D4A0AF1}"/>
              </a:ext>
            </a:extLst>
          </p:cNvPr>
          <p:cNvSpPr>
            <a:spLocks noGrp="1"/>
          </p:cNvSpPr>
          <p:nvPr>
            <p:ph type="body" sz="quarter" idx="10"/>
          </p:nvPr>
        </p:nvSpPr>
        <p:spPr/>
        <p:txBody>
          <a:bodyPr/>
          <a:lstStyle/>
          <a:p>
            <a:r>
              <a:rPr lang="en-GB" dirty="0"/>
              <a:t>Chapter II: General concepts (1/4)</a:t>
            </a:r>
          </a:p>
        </p:txBody>
      </p:sp>
      <p:sp>
        <p:nvSpPr>
          <p:cNvPr id="3" name="Text Placeholder 2">
            <a:extLst>
              <a:ext uri="{FF2B5EF4-FFF2-40B4-BE49-F238E27FC236}">
                <a16:creationId xmlns:a16="http://schemas.microsoft.com/office/drawing/2014/main" id="{A8A667F1-06F2-4E27-8C2E-91A6B3BC6222}"/>
              </a:ext>
            </a:extLst>
          </p:cNvPr>
          <p:cNvSpPr>
            <a:spLocks noGrp="1"/>
          </p:cNvSpPr>
          <p:nvPr>
            <p:ph type="body" sz="quarter" idx="11"/>
          </p:nvPr>
        </p:nvSpPr>
        <p:spPr>
          <a:xfrm>
            <a:off x="404066" y="1136342"/>
            <a:ext cx="8633402" cy="5551048"/>
          </a:xfrm>
        </p:spPr>
        <p:txBody>
          <a:bodyPr/>
          <a:lstStyle/>
          <a:p>
            <a:pPr marL="0" indent="0">
              <a:lnSpc>
                <a:spcPct val="100000"/>
              </a:lnSpc>
              <a:spcBef>
                <a:spcPts val="0"/>
              </a:spcBef>
              <a:buNone/>
            </a:pPr>
            <a:r>
              <a:rPr lang="en-US" sz="1400" dirty="0"/>
              <a:t>The following concepts should be considered to set specifications:</a:t>
            </a:r>
          </a:p>
          <a:p>
            <a:r>
              <a:rPr lang="de-DE" sz="1600" dirty="0">
                <a:solidFill>
                  <a:schemeClr val="accent2">
                    <a:lumMod val="75000"/>
                  </a:schemeClr>
                </a:solidFill>
              </a:rPr>
              <a:t>Periodic or skip testing: </a:t>
            </a:r>
            <a:r>
              <a:rPr lang="de-DE" sz="1400" dirty="0"/>
              <a:t>limited</a:t>
            </a:r>
            <a:r>
              <a:rPr lang="de-DE" sz="1600" dirty="0">
                <a:solidFill>
                  <a:schemeClr val="accent2">
                    <a:lumMod val="75000"/>
                  </a:schemeClr>
                </a:solidFill>
              </a:rPr>
              <a:t> </a:t>
            </a:r>
            <a:r>
              <a:rPr lang="de-DE" sz="1400" dirty="0"/>
              <a:t>possibility not to perform a specified test on every batch. Justification based on data and an associated low risk of out of specifications.</a:t>
            </a:r>
            <a:r>
              <a:rPr lang="de-DE" sz="1400" i="1" dirty="0"/>
              <a:t> E.g. Residual solvents, microbiological testing for solid oral forms</a:t>
            </a:r>
            <a:r>
              <a:rPr lang="de-DE" sz="1400" dirty="0"/>
              <a:t>.</a:t>
            </a:r>
          </a:p>
          <a:p>
            <a:pPr marL="0" indent="0">
              <a:buNone/>
            </a:pPr>
            <a:endParaRPr lang="de-DE" sz="1400" dirty="0"/>
          </a:p>
          <a:p>
            <a:pPr>
              <a:lnSpc>
                <a:spcPct val="100000"/>
              </a:lnSpc>
              <a:spcBef>
                <a:spcPts val="0"/>
              </a:spcBef>
            </a:pPr>
            <a:r>
              <a:rPr lang="fr-FR" sz="1600" dirty="0">
                <a:solidFill>
                  <a:schemeClr val="accent2">
                    <a:lumMod val="75000"/>
                  </a:schemeClr>
                </a:solidFill>
              </a:rPr>
              <a:t>Release vs. Shelf-life acceptance </a:t>
            </a:r>
            <a:r>
              <a:rPr lang="fr-FR" sz="1600" dirty="0" err="1">
                <a:solidFill>
                  <a:srgbClr val="C55A11"/>
                </a:solidFill>
              </a:rPr>
              <a:t>criteria</a:t>
            </a:r>
            <a:r>
              <a:rPr lang="fr-FR" sz="1600" dirty="0">
                <a:solidFill>
                  <a:schemeClr val="accent2">
                    <a:lumMod val="75000"/>
                  </a:schemeClr>
                </a:solidFill>
              </a:rPr>
              <a:t> </a:t>
            </a:r>
            <a:r>
              <a:rPr lang="fr-FR" sz="1600" dirty="0">
                <a:solidFill>
                  <a:srgbClr val="C55A11"/>
                </a:solidFill>
              </a:rPr>
              <a:t>(</a:t>
            </a:r>
            <a:r>
              <a:rPr lang="fr-FR" sz="1600" dirty="0" err="1">
                <a:solidFill>
                  <a:srgbClr val="C55A11"/>
                </a:solidFill>
              </a:rPr>
              <a:t>medicinal</a:t>
            </a:r>
            <a:r>
              <a:rPr lang="fr-FR" sz="1600" dirty="0">
                <a:solidFill>
                  <a:srgbClr val="C55A11"/>
                </a:solidFill>
              </a:rPr>
              <a:t> </a:t>
            </a:r>
            <a:r>
              <a:rPr lang="fr-FR" sz="1600" dirty="0" err="1">
                <a:solidFill>
                  <a:srgbClr val="C55A11"/>
                </a:solidFill>
              </a:rPr>
              <a:t>products</a:t>
            </a:r>
            <a:r>
              <a:rPr lang="fr-FR" sz="1600" dirty="0">
                <a:solidFill>
                  <a:srgbClr val="C55A11"/>
                </a:solidFill>
              </a:rPr>
              <a:t> </a:t>
            </a:r>
            <a:r>
              <a:rPr lang="fr-FR" sz="1600" dirty="0" err="1">
                <a:solidFill>
                  <a:srgbClr val="C55A11"/>
                </a:solidFill>
              </a:rPr>
              <a:t>only</a:t>
            </a:r>
            <a:r>
              <a:rPr lang="fr-FR" sz="1600" dirty="0">
                <a:solidFill>
                  <a:srgbClr val="C55A11"/>
                </a:solidFill>
              </a:rPr>
              <a:t>)</a:t>
            </a:r>
            <a:r>
              <a:rPr lang="fr-FR" sz="1400" dirty="0">
                <a:solidFill>
                  <a:schemeClr val="accent2">
                    <a:lumMod val="75000"/>
                  </a:schemeClr>
                </a:solidFill>
              </a:rPr>
              <a:t>:</a:t>
            </a:r>
            <a:endParaRPr lang="en-GB" sz="1200" dirty="0"/>
          </a:p>
          <a:p>
            <a:pPr marL="0" indent="0">
              <a:lnSpc>
                <a:spcPct val="100000"/>
              </a:lnSpc>
              <a:spcBef>
                <a:spcPts val="0"/>
              </a:spcBef>
              <a:buNone/>
            </a:pPr>
            <a:r>
              <a:rPr lang="en-GB" sz="1200" dirty="0"/>
              <a:t>     </a:t>
            </a:r>
            <a:r>
              <a:rPr lang="en-GB" sz="1400" dirty="0"/>
              <a:t>Release criteria more restrictive than shelf-life criteria. </a:t>
            </a:r>
          </a:p>
          <a:p>
            <a:pPr marL="0" indent="0">
              <a:lnSpc>
                <a:spcPct val="100000"/>
              </a:lnSpc>
              <a:spcBef>
                <a:spcPts val="0"/>
              </a:spcBef>
              <a:buNone/>
            </a:pPr>
            <a:r>
              <a:rPr lang="en-GB" sz="1400" i="1" dirty="0"/>
              <a:t>     E.g. assay and impurity (degradation product) levels</a:t>
            </a:r>
          </a:p>
          <a:p>
            <a:pPr marL="0" indent="0">
              <a:lnSpc>
                <a:spcPct val="100000"/>
              </a:lnSpc>
              <a:spcBef>
                <a:spcPts val="0"/>
              </a:spcBef>
              <a:buNone/>
            </a:pPr>
            <a:endParaRPr lang="en-GB" sz="1400" i="1" dirty="0"/>
          </a:p>
          <a:p>
            <a:pPr>
              <a:lnSpc>
                <a:spcPct val="100000"/>
              </a:lnSpc>
              <a:spcBef>
                <a:spcPts val="0"/>
              </a:spcBef>
            </a:pPr>
            <a:r>
              <a:rPr lang="fr-FR" sz="1600" dirty="0">
                <a:solidFill>
                  <a:schemeClr val="accent2">
                    <a:lumMod val="75000"/>
                  </a:schemeClr>
                </a:solidFill>
              </a:rPr>
              <a:t>In-process tests: </a:t>
            </a:r>
            <a:r>
              <a:rPr lang="en-GB" sz="1400" dirty="0"/>
              <a:t>tests performed during manufacture: to guide manufacturing, e.g. machine adjustment, or to follow the process, e.g. pH measurement</a:t>
            </a:r>
            <a:endParaRPr lang="fr-FR" sz="1400" dirty="0"/>
          </a:p>
          <a:p>
            <a:pPr marL="0" indent="0">
              <a:lnSpc>
                <a:spcPct val="100000"/>
              </a:lnSpc>
              <a:spcBef>
                <a:spcPts val="0"/>
              </a:spcBef>
              <a:buNone/>
            </a:pPr>
            <a:endParaRPr lang="fr-FR" sz="1400" dirty="0"/>
          </a:p>
          <a:p>
            <a:pPr>
              <a:lnSpc>
                <a:spcPct val="100000"/>
              </a:lnSpc>
              <a:spcBef>
                <a:spcPts val="0"/>
              </a:spcBef>
            </a:pPr>
            <a:r>
              <a:rPr lang="fr-FR" sz="1600" dirty="0">
                <a:solidFill>
                  <a:schemeClr val="accent2">
                    <a:lumMod val="75000"/>
                  </a:schemeClr>
                </a:solidFill>
              </a:rPr>
              <a:t>Design and </a:t>
            </a:r>
            <a:r>
              <a:rPr lang="fr-FR" sz="1600" dirty="0" err="1">
                <a:solidFill>
                  <a:schemeClr val="accent2">
                    <a:lumMod val="75000"/>
                  </a:schemeClr>
                </a:solidFill>
              </a:rPr>
              <a:t>development</a:t>
            </a:r>
            <a:r>
              <a:rPr lang="fr-FR" sz="1600" dirty="0">
                <a:solidFill>
                  <a:schemeClr val="accent2">
                    <a:lumMod val="75000"/>
                  </a:schemeClr>
                </a:solidFill>
              </a:rPr>
              <a:t> </a:t>
            </a:r>
            <a:r>
              <a:rPr lang="fr-FR" sz="1600" dirty="0" err="1">
                <a:solidFill>
                  <a:schemeClr val="accent2">
                    <a:lumMod val="75000"/>
                  </a:schemeClr>
                </a:solidFill>
              </a:rPr>
              <a:t>consideration</a:t>
            </a:r>
            <a:r>
              <a:rPr lang="fr-FR" sz="1600" dirty="0">
                <a:solidFill>
                  <a:schemeClr val="accent2">
                    <a:lumMod val="75000"/>
                  </a:schemeClr>
                </a:solidFill>
              </a:rPr>
              <a:t>: </a:t>
            </a:r>
            <a:r>
              <a:rPr lang="fr-FR" sz="1400" dirty="0" err="1"/>
              <a:t>experience</a:t>
            </a:r>
            <a:r>
              <a:rPr lang="fr-FR" sz="1400" dirty="0"/>
              <a:t> </a:t>
            </a:r>
            <a:r>
              <a:rPr lang="fr-FR" sz="1400" dirty="0" err="1"/>
              <a:t>gained</a:t>
            </a:r>
            <a:r>
              <a:rPr lang="fr-FR" sz="1400" dirty="0"/>
              <a:t> </a:t>
            </a:r>
            <a:r>
              <a:rPr lang="fr-FR" sz="1400" dirty="0" err="1"/>
              <a:t>during</a:t>
            </a:r>
            <a:r>
              <a:rPr lang="fr-FR" sz="1400" dirty="0"/>
              <a:t> </a:t>
            </a:r>
            <a:r>
              <a:rPr lang="fr-FR" sz="1400" dirty="0" err="1"/>
              <a:t>development</a:t>
            </a:r>
            <a:r>
              <a:rPr lang="fr-FR" sz="1400" dirty="0"/>
              <a:t> </a:t>
            </a:r>
            <a:r>
              <a:rPr lang="fr-FR" sz="1400" dirty="0" err="1"/>
              <a:t>should</a:t>
            </a:r>
            <a:r>
              <a:rPr lang="fr-FR" sz="1400" dirty="0"/>
              <a:t> </a:t>
            </a:r>
            <a:r>
              <a:rPr lang="fr-FR" sz="1400" dirty="0" err="1"/>
              <a:t>form</a:t>
            </a:r>
            <a:r>
              <a:rPr lang="fr-FR" sz="1400" dirty="0"/>
              <a:t> the basis for the setting of </a:t>
            </a:r>
            <a:r>
              <a:rPr lang="fr-FR" sz="1400" dirty="0" err="1"/>
              <a:t>specifications</a:t>
            </a:r>
            <a:r>
              <a:rPr lang="en-GB" sz="1400" dirty="0"/>
              <a:t>, and can also provide the rational to exclude or replace certain tests. Examples are given in the GL</a:t>
            </a:r>
            <a:r>
              <a:rPr lang="en-GB" sz="1600" dirty="0"/>
              <a:t>.</a:t>
            </a:r>
          </a:p>
          <a:p>
            <a:pPr marL="0" indent="0">
              <a:lnSpc>
                <a:spcPct val="100000"/>
              </a:lnSpc>
              <a:spcBef>
                <a:spcPts val="0"/>
              </a:spcBef>
              <a:buNone/>
            </a:pPr>
            <a:endParaRPr lang="en-GB" sz="1600" dirty="0"/>
          </a:p>
          <a:p>
            <a:pPr>
              <a:lnSpc>
                <a:spcPct val="100000"/>
              </a:lnSpc>
              <a:spcBef>
                <a:spcPts val="0"/>
              </a:spcBef>
            </a:pPr>
            <a:r>
              <a:rPr lang="fr-FR" sz="1600" dirty="0">
                <a:solidFill>
                  <a:schemeClr val="accent2">
                    <a:lumMod val="75000"/>
                  </a:schemeClr>
                </a:solidFill>
              </a:rPr>
              <a:t>Limited data </a:t>
            </a:r>
            <a:r>
              <a:rPr lang="fr-FR" sz="1600" dirty="0" err="1">
                <a:solidFill>
                  <a:schemeClr val="accent2">
                    <a:lumMod val="75000"/>
                  </a:schemeClr>
                </a:solidFill>
              </a:rPr>
              <a:t>available</a:t>
            </a:r>
            <a:r>
              <a:rPr lang="fr-FR" sz="1600" dirty="0">
                <a:solidFill>
                  <a:schemeClr val="accent2">
                    <a:lumMod val="75000"/>
                  </a:schemeClr>
                </a:solidFill>
              </a:rPr>
              <a:t> at </a:t>
            </a:r>
            <a:r>
              <a:rPr lang="fr-FR" sz="1600" dirty="0" err="1">
                <a:solidFill>
                  <a:schemeClr val="accent2">
                    <a:lumMod val="75000"/>
                  </a:schemeClr>
                </a:solidFill>
              </a:rPr>
              <a:t>filing</a:t>
            </a:r>
            <a:r>
              <a:rPr lang="fr-FR" sz="1600" dirty="0">
                <a:solidFill>
                  <a:schemeClr val="accent2">
                    <a:lumMod val="75000"/>
                  </a:schemeClr>
                </a:solidFill>
              </a:rPr>
              <a:t>: </a:t>
            </a:r>
            <a:r>
              <a:rPr lang="fr-FR" sz="1400" dirty="0" err="1"/>
              <a:t>it</a:t>
            </a:r>
            <a:r>
              <a:rPr lang="fr-FR" sz="1400" dirty="0"/>
              <a:t> </a:t>
            </a:r>
            <a:r>
              <a:rPr lang="fr-FR" sz="1400" dirty="0" err="1"/>
              <a:t>is</a:t>
            </a:r>
            <a:r>
              <a:rPr lang="fr-FR" sz="1400" dirty="0"/>
              <a:t> </a:t>
            </a:r>
            <a:r>
              <a:rPr lang="fr-FR" sz="1400" dirty="0" err="1"/>
              <a:t>understandable</a:t>
            </a:r>
            <a:r>
              <a:rPr lang="fr-FR" sz="1400" dirty="0"/>
              <a:t> </a:t>
            </a:r>
            <a:r>
              <a:rPr lang="fr-FR" sz="1400" dirty="0" err="1"/>
              <a:t>that</a:t>
            </a:r>
            <a:r>
              <a:rPr lang="fr-FR" sz="1400" dirty="0"/>
              <a:t> </a:t>
            </a:r>
            <a:r>
              <a:rPr lang="fr-FR" sz="1400" dirty="0" err="1"/>
              <a:t>initially</a:t>
            </a:r>
            <a:r>
              <a:rPr lang="fr-FR" sz="1400" dirty="0"/>
              <a:t> </a:t>
            </a:r>
            <a:r>
              <a:rPr lang="fr-FR" sz="1400" dirty="0" err="1"/>
              <a:t>approved</a:t>
            </a:r>
            <a:r>
              <a:rPr lang="fr-FR" sz="1400" dirty="0"/>
              <a:t> tests and acceptance </a:t>
            </a:r>
            <a:r>
              <a:rPr lang="fr-FR" sz="1400" dirty="0" err="1"/>
              <a:t>criteria</a:t>
            </a:r>
            <a:r>
              <a:rPr lang="fr-FR" sz="1400" dirty="0"/>
              <a:t> </a:t>
            </a:r>
            <a:r>
              <a:rPr lang="fr-FR" sz="1400" dirty="0" err="1"/>
              <a:t>shoud</a:t>
            </a:r>
            <a:r>
              <a:rPr lang="fr-FR" sz="1400" dirty="0"/>
              <a:t> </a:t>
            </a:r>
            <a:r>
              <a:rPr lang="fr-FR" sz="1400" dirty="0" err="1"/>
              <a:t>be</a:t>
            </a:r>
            <a:r>
              <a:rPr lang="fr-FR" sz="1400" dirty="0"/>
              <a:t> </a:t>
            </a:r>
            <a:r>
              <a:rPr lang="fr-FR" sz="1400" dirty="0" err="1"/>
              <a:t>reviewed</a:t>
            </a:r>
            <a:r>
              <a:rPr lang="fr-FR" sz="1400" dirty="0"/>
              <a:t> as more information </a:t>
            </a:r>
            <a:r>
              <a:rPr lang="fr-FR" sz="1400" dirty="0" err="1"/>
              <a:t>is</a:t>
            </a:r>
            <a:r>
              <a:rPr lang="fr-FR" sz="1400" dirty="0"/>
              <a:t> </a:t>
            </a:r>
            <a:r>
              <a:rPr lang="fr-FR" sz="1400" dirty="0" err="1"/>
              <a:t>collected</a:t>
            </a:r>
            <a:r>
              <a:rPr lang="fr-FR" sz="1400" dirty="0"/>
              <a:t>. </a:t>
            </a:r>
            <a:r>
              <a:rPr lang="fr-FR" sz="1400" i="1" dirty="0"/>
              <a:t>E.g. total </a:t>
            </a:r>
            <a:r>
              <a:rPr lang="fr-FR" sz="1400" i="1" dirty="0" err="1"/>
              <a:t>impurities</a:t>
            </a:r>
            <a:r>
              <a:rPr lang="fr-FR" sz="1400" i="1" dirty="0"/>
              <a:t>: </a:t>
            </a:r>
            <a:r>
              <a:rPr lang="fr-FR" sz="1400" i="1" dirty="0" err="1"/>
              <a:t>after</a:t>
            </a:r>
            <a:r>
              <a:rPr lang="fr-FR" sz="1400" i="1" dirty="0"/>
              <a:t> </a:t>
            </a:r>
            <a:r>
              <a:rPr lang="fr-FR" sz="1400" i="1" dirty="0" err="1"/>
              <a:t>industrial</a:t>
            </a:r>
            <a:r>
              <a:rPr lang="fr-FR" sz="1400" i="1" dirty="0"/>
              <a:t> scale-up and </a:t>
            </a:r>
            <a:r>
              <a:rPr lang="fr-FR" sz="1400" i="1" dirty="0" err="1"/>
              <a:t>stability</a:t>
            </a:r>
            <a:r>
              <a:rPr lang="fr-FR" sz="1400" i="1" dirty="0"/>
              <a:t> </a:t>
            </a:r>
            <a:r>
              <a:rPr lang="fr-FR" sz="1400" i="1" dirty="0" err="1"/>
              <a:t>study</a:t>
            </a:r>
            <a:r>
              <a:rPr lang="fr-FR" sz="1400" i="1" dirty="0"/>
              <a:t> </a:t>
            </a:r>
            <a:r>
              <a:rPr lang="fr-FR" sz="1400" i="1" dirty="0" err="1"/>
              <a:t>results</a:t>
            </a:r>
            <a:r>
              <a:rPr lang="fr-FR" sz="1400" i="1" dirty="0"/>
              <a:t>, the </a:t>
            </a:r>
            <a:r>
              <a:rPr lang="fr-FR" sz="1400" i="1" dirty="0" err="1"/>
              <a:t>limits</a:t>
            </a:r>
            <a:r>
              <a:rPr lang="fr-FR" sz="1400" i="1" dirty="0"/>
              <a:t> </a:t>
            </a:r>
            <a:r>
              <a:rPr lang="fr-FR" sz="1400" i="1" dirty="0" err="1"/>
              <a:t>could</a:t>
            </a:r>
            <a:r>
              <a:rPr lang="fr-FR" sz="1400" i="1" dirty="0"/>
              <a:t> </a:t>
            </a:r>
            <a:r>
              <a:rPr lang="fr-FR" sz="1400" i="1" dirty="0" err="1"/>
              <a:t>be</a:t>
            </a:r>
            <a:r>
              <a:rPr lang="fr-FR" sz="1400" i="1" dirty="0"/>
              <a:t> </a:t>
            </a:r>
            <a:r>
              <a:rPr lang="fr-FR" sz="1400" i="1" dirty="0" err="1"/>
              <a:t>tightened</a:t>
            </a:r>
            <a:r>
              <a:rPr lang="fr-FR" sz="1400" i="1" dirty="0"/>
              <a:t> or </a:t>
            </a:r>
            <a:r>
              <a:rPr lang="fr-FR" sz="1400" i="1" dirty="0" err="1"/>
              <a:t>widened</a:t>
            </a:r>
            <a:r>
              <a:rPr lang="fr-FR" sz="1400" i="1" dirty="0"/>
              <a:t>.</a:t>
            </a:r>
          </a:p>
          <a:p>
            <a:pPr marL="0" indent="0">
              <a:lnSpc>
                <a:spcPct val="100000"/>
              </a:lnSpc>
              <a:spcBef>
                <a:spcPts val="0"/>
              </a:spcBef>
              <a:buNone/>
            </a:pPr>
            <a:endParaRPr lang="fr-FR" sz="1400" dirty="0"/>
          </a:p>
          <a:p>
            <a:pPr marL="0" indent="0">
              <a:lnSpc>
                <a:spcPct val="100000"/>
              </a:lnSpc>
              <a:spcBef>
                <a:spcPts val="0"/>
              </a:spcBef>
              <a:buNone/>
            </a:pPr>
            <a:endParaRPr lang="en-GB" sz="1400" dirty="0"/>
          </a:p>
        </p:txBody>
      </p:sp>
      <p:pic>
        <p:nvPicPr>
          <p:cNvPr id="4" name="Picture 3">
            <a:extLst>
              <a:ext uri="{FF2B5EF4-FFF2-40B4-BE49-F238E27FC236}">
                <a16:creationId xmlns:a16="http://schemas.microsoft.com/office/drawing/2014/main" id="{4F236A1A-A3C5-48C1-94D3-22CF2FF0C6F8}"/>
              </a:ext>
            </a:extLst>
          </p:cNvPr>
          <p:cNvPicPr>
            <a:picLocks noChangeAspect="1"/>
          </p:cNvPicPr>
          <p:nvPr/>
        </p:nvPicPr>
        <p:blipFill>
          <a:blip r:embed="rId2"/>
          <a:stretch>
            <a:fillRect/>
          </a:stretch>
        </p:blipFill>
        <p:spPr>
          <a:xfrm>
            <a:off x="6969385" y="2069289"/>
            <a:ext cx="1652159" cy="1188823"/>
          </a:xfrm>
          <a:prstGeom prst="rect">
            <a:avLst/>
          </a:prstGeom>
        </p:spPr>
      </p:pic>
      <p:pic>
        <p:nvPicPr>
          <p:cNvPr id="5" name="Picture 4">
            <a:extLst>
              <a:ext uri="{FF2B5EF4-FFF2-40B4-BE49-F238E27FC236}">
                <a16:creationId xmlns:a16="http://schemas.microsoft.com/office/drawing/2014/main" id="{D0C07761-2F2B-49AA-86EE-544C3AC570D1}"/>
              </a:ext>
            </a:extLst>
          </p:cNvPr>
          <p:cNvPicPr>
            <a:picLocks noChangeAspect="1"/>
          </p:cNvPicPr>
          <p:nvPr/>
        </p:nvPicPr>
        <p:blipFill>
          <a:blip r:embed="rId3"/>
          <a:stretch>
            <a:fillRect/>
          </a:stretch>
        </p:blipFill>
        <p:spPr>
          <a:xfrm>
            <a:off x="167484" y="2663700"/>
            <a:ext cx="371888" cy="341406"/>
          </a:xfrm>
          <a:prstGeom prst="rect">
            <a:avLst/>
          </a:prstGeom>
        </p:spPr>
      </p:pic>
      <p:pic>
        <p:nvPicPr>
          <p:cNvPr id="6" name="Picture 5">
            <a:extLst>
              <a:ext uri="{FF2B5EF4-FFF2-40B4-BE49-F238E27FC236}">
                <a16:creationId xmlns:a16="http://schemas.microsoft.com/office/drawing/2014/main" id="{72BE98D6-0D42-497E-B899-4279D5ED1A4A}"/>
              </a:ext>
            </a:extLst>
          </p:cNvPr>
          <p:cNvPicPr>
            <a:picLocks noChangeAspect="1"/>
          </p:cNvPicPr>
          <p:nvPr/>
        </p:nvPicPr>
        <p:blipFill>
          <a:blip r:embed="rId3"/>
          <a:stretch>
            <a:fillRect/>
          </a:stretch>
        </p:blipFill>
        <p:spPr>
          <a:xfrm>
            <a:off x="3796509" y="6416550"/>
            <a:ext cx="371888" cy="341406"/>
          </a:xfrm>
          <a:prstGeom prst="rect">
            <a:avLst/>
          </a:prstGeom>
        </p:spPr>
      </p:pic>
      <p:sp>
        <p:nvSpPr>
          <p:cNvPr id="7" name="TextBox 6">
            <a:extLst>
              <a:ext uri="{FF2B5EF4-FFF2-40B4-BE49-F238E27FC236}">
                <a16:creationId xmlns:a16="http://schemas.microsoft.com/office/drawing/2014/main" id="{5BA8949E-CBAE-4BA9-B14A-3ABA33258281}"/>
              </a:ext>
            </a:extLst>
          </p:cNvPr>
          <p:cNvSpPr txBox="1"/>
          <p:nvPr/>
        </p:nvSpPr>
        <p:spPr>
          <a:xfrm>
            <a:off x="4168397" y="6462681"/>
            <a:ext cx="3127753" cy="307777"/>
          </a:xfrm>
          <a:prstGeom prst="rect">
            <a:avLst/>
          </a:prstGeom>
          <a:noFill/>
        </p:spPr>
        <p:txBody>
          <a:bodyPr wrap="square" rtlCol="0">
            <a:spAutoFit/>
          </a:bodyPr>
          <a:lstStyle/>
          <a:p>
            <a:r>
              <a:rPr lang="en-GB" sz="1400" dirty="0"/>
              <a:t>The guideline refers to the authorities</a:t>
            </a:r>
            <a:endParaRPr lang="en-BE" sz="1400" dirty="0"/>
          </a:p>
        </p:txBody>
      </p:sp>
    </p:spTree>
    <p:extLst>
      <p:ext uri="{BB962C8B-B14F-4D97-AF65-F5344CB8AC3E}">
        <p14:creationId xmlns:p14="http://schemas.microsoft.com/office/powerpoint/2010/main" val="2481412186"/>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s slide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445</TotalTime>
  <Words>2930</Words>
  <Application>Microsoft Office PowerPoint</Application>
  <PresentationFormat>On-screen Show (4:3)</PresentationFormat>
  <Paragraphs>358</Paragraphs>
  <Slides>20</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20</vt:i4>
      </vt:variant>
    </vt:vector>
  </HeadingPairs>
  <TitlesOfParts>
    <vt:vector size="33" baseType="lpstr">
      <vt:lpstr>Arial</vt:lpstr>
      <vt:lpstr>Calibri</vt:lpstr>
      <vt:lpstr>Calibri Light</vt:lpstr>
      <vt:lpstr>Cover slide</vt:lpstr>
      <vt:lpstr>1_Cover slide</vt:lpstr>
      <vt:lpstr>2_Cover slide</vt:lpstr>
      <vt:lpstr>3_Cover slide</vt:lpstr>
      <vt:lpstr>4_Cover slide</vt:lpstr>
      <vt:lpstr>Table of contents</vt:lpstr>
      <vt:lpstr>Chapter slide</vt:lpstr>
      <vt:lpstr>Content slide</vt:lpstr>
      <vt:lpstr>Closing slide</vt:lpstr>
      <vt:lpstr>Contents slide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Rick Clayton</cp:lastModifiedBy>
  <cp:revision>322</cp:revision>
  <cp:lastPrinted>2019-02-26T12:33:21Z</cp:lastPrinted>
  <dcterms:created xsi:type="dcterms:W3CDTF">2014-10-28T11:07:40Z</dcterms:created>
  <dcterms:modified xsi:type="dcterms:W3CDTF">2020-07-13T13:54:38Z</dcterms:modified>
</cp:coreProperties>
</file>