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19"/>
  </p:notesMasterIdLst>
  <p:sldIdLst>
    <p:sldId id="271" r:id="rId10"/>
    <p:sldId id="282" r:id="rId11"/>
    <p:sldId id="278" r:id="rId12"/>
    <p:sldId id="280" r:id="rId13"/>
    <p:sldId id="276" r:id="rId14"/>
    <p:sldId id="281" r:id="rId15"/>
    <p:sldId id="277" r:id="rId16"/>
    <p:sldId id="269" r:id="rId17"/>
    <p:sldId id="270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ume Colomer" initials="J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625" y="2133378"/>
            <a:ext cx="4962525" cy="876522"/>
          </a:xfrm>
        </p:spPr>
        <p:txBody>
          <a:bodyPr/>
          <a:lstStyle/>
          <a:p>
            <a:r>
              <a:rPr lang="en-GB" b="1" dirty="0"/>
              <a:t>GL8 (R) – Stability testing for medicated premixes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8625" y="5119548"/>
            <a:ext cx="5486400" cy="3939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6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7EB1C2E-B939-4484-875C-B3E6A2C8E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</p:spPr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C1EAC9-1EBC-43C0-9B3C-92613422B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792" y="1959211"/>
            <a:ext cx="6068415" cy="4419600"/>
          </a:xfrm>
        </p:spPr>
        <p:txBody>
          <a:bodyPr/>
          <a:lstStyle/>
          <a:p>
            <a:r>
              <a:rPr lang="en-US" dirty="0"/>
              <a:t>These slides have been provided for training purposes only.  The presenter has made every attempt to ensure that they are consistent with relevant VICH guideline(s).</a:t>
            </a:r>
          </a:p>
          <a:p>
            <a:r>
              <a:rPr lang="en-US" dirty="0"/>
              <a:t>As always, the original Guideline(s) should be used as the primary source of information for working with regulators.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5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26" y="284910"/>
            <a:ext cx="7000781" cy="5191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300" y="1878013"/>
            <a:ext cx="6334032" cy="181768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Scope and objective</a:t>
            </a:r>
          </a:p>
          <a:p>
            <a:pPr marL="457200" indent="-457200">
              <a:buAutoNum type="arabicPeriod"/>
            </a:pPr>
            <a:r>
              <a:rPr lang="en-GB" dirty="0"/>
              <a:t>Storage test conditions and test parameters</a:t>
            </a:r>
          </a:p>
        </p:txBody>
      </p:sp>
    </p:spTree>
    <p:extLst>
      <p:ext uri="{BB962C8B-B14F-4D97-AF65-F5344CB8AC3E}">
        <p14:creationId xmlns:p14="http://schemas.microsoft.com/office/powerpoint/2010/main" val="29162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1. Scope and objective</a:t>
            </a:r>
          </a:p>
        </p:txBody>
      </p:sp>
    </p:spTree>
    <p:extLst>
      <p:ext uri="{BB962C8B-B14F-4D97-AF65-F5344CB8AC3E}">
        <p14:creationId xmlns:p14="http://schemas.microsoft.com/office/powerpoint/2010/main" val="15527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84910"/>
            <a:ext cx="7000781" cy="519112"/>
          </a:xfrm>
        </p:spPr>
        <p:txBody>
          <a:bodyPr/>
          <a:lstStyle/>
          <a:p>
            <a:r>
              <a:rPr lang="en-GB" dirty="0"/>
              <a:t>1. Scope and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E6D7D-F219-4570-A15B-B10FC02CB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23875" indent="-342900">
              <a:buFont typeface="Wingdings" panose="05000000000000000000" pitchFamily="2" charset="2"/>
              <a:buChar char="Ø"/>
            </a:pPr>
            <a:r>
              <a:rPr lang="en-US" dirty="0"/>
              <a:t>VICH GL 8 is an annex to VICH GL3 - Stability testing of new veterinary drug substances and medicinal products. </a:t>
            </a:r>
          </a:p>
          <a:p>
            <a:pPr marL="523875" indent="-342900">
              <a:buFont typeface="Wingdings" panose="05000000000000000000" pitchFamily="2" charset="2"/>
              <a:buChar char="Ø"/>
            </a:pPr>
            <a:r>
              <a:rPr lang="en-US" dirty="0"/>
              <a:t>Objective is to recommend acceptable stability information for medicated premix drug products containing new molecular entities, in line with VICH GL3.</a:t>
            </a:r>
            <a:endParaRPr lang="en-GB" dirty="0"/>
          </a:p>
          <a:p>
            <a:pPr marL="523875" indent="-342900">
              <a:buFont typeface="Wingdings" panose="05000000000000000000" pitchFamily="2" charset="2"/>
              <a:buChar char="Ø"/>
            </a:pPr>
            <a:r>
              <a:rPr lang="en-GB" dirty="0"/>
              <a:t>Definition: A Medicated Premix is a veterinary medicinal product consisting of a mixture of one or more drug substances, generally with a carrier, that is prepared to facilitate oral administration of the drug to animals when mixed with feed.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6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BD057-8853-4FA0-B90A-4135108C1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2. Storage test conditions and test parameters</a:t>
            </a:r>
          </a:p>
        </p:txBody>
      </p:sp>
    </p:spTree>
    <p:extLst>
      <p:ext uri="{BB962C8B-B14F-4D97-AF65-F5344CB8AC3E}">
        <p14:creationId xmlns:p14="http://schemas.microsoft.com/office/powerpoint/2010/main" val="234775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72743-60BC-4E76-A1CC-5BE0AA1A2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265860"/>
            <a:ext cx="7000781" cy="519112"/>
          </a:xfrm>
        </p:spPr>
        <p:txBody>
          <a:bodyPr/>
          <a:lstStyle/>
          <a:p>
            <a:r>
              <a:rPr lang="en-GB" dirty="0"/>
              <a:t>2. Storage Test conditions and Test parameters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4C1EB-C7F8-45CD-9D28-E7A2C4450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481" y="1517651"/>
            <a:ext cx="7539037" cy="242728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Medicated premixes are recommended to be tested at 25°C +/- 2°C/ 60% RH +/- 5% (long-term testing) and 40°C +/- 2°C / 75% RH +/- 5% (accelerated testing)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significant change (= failure to meet specifications) is observed at the accelerated condition, additional testing at 30°C +/6 2°C/ 60 % RH +/6 5% should be performed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29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813" y="284910"/>
            <a:ext cx="7000781" cy="519112"/>
          </a:xfrm>
        </p:spPr>
        <p:txBody>
          <a:bodyPr/>
          <a:lstStyle/>
          <a:p>
            <a:r>
              <a:rPr lang="en-GB" dirty="0"/>
              <a:t>2. Storage Test conditions and Test parameters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4812" y="1192213"/>
            <a:ext cx="8415337" cy="4046537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800" dirty="0"/>
              <a:t>Same schedule intervals as described in VICH GL3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For long-term studies and products with a proposed shelf life of at least 12 months, the frequency of testing should normally be every 3 months over the first year, every 6 months over the second year, and annually thereafter through the proposed shelf life.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At the accelerated storage condition, a minimum of three time points, including the initial and final time points (e.g. 0, 3, and 6 months), from a 6-month study is recommended. </a:t>
            </a:r>
            <a:endParaRPr lang="en-GB" sz="1100" dirty="0">
              <a:solidFill>
                <a:schemeClr val="accent2"/>
              </a:solidFill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800" dirty="0"/>
              <a:t>Shelf-life specifications should include stability indicating test parameters</a:t>
            </a:r>
            <a:r>
              <a:rPr lang="en-GB" sz="1600" dirty="0"/>
              <a:t> </a:t>
            </a:r>
          </a:p>
          <a:p>
            <a:pPr lvl="1"/>
            <a:r>
              <a:rPr lang="en-GB" sz="1600" dirty="0"/>
              <a:t>i.e.</a:t>
            </a:r>
            <a:r>
              <a:rPr lang="en-US" sz="1600" dirty="0"/>
              <a:t> those attributes of the medicinal product that are susceptible to change during storage and are likely to influence quality, safety, and/or efficacy. The testing should cover, as appropriate, the physical, chemical, biological, and microbiological attributes, preservative content (e.g. antioxidant, antimicrobial preservative), and functionality tests (e.g. for a dose delivery system). Analytical procedures should be fully validated and stability indicating).</a:t>
            </a:r>
            <a:r>
              <a:rPr lang="en-GB" sz="1600" dirty="0"/>
              <a:t>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800" dirty="0"/>
              <a:t>Testing should be performed in the final packaging proposed for marketing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477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Calibri</vt:lpstr>
      <vt:lpstr>Wingdings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Sophie</cp:lastModifiedBy>
  <cp:revision>63</cp:revision>
  <dcterms:created xsi:type="dcterms:W3CDTF">2014-10-28T11:07:40Z</dcterms:created>
  <dcterms:modified xsi:type="dcterms:W3CDTF">2020-09-25T06:10:56Z</dcterms:modified>
</cp:coreProperties>
</file>