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7" r:id="rId3"/>
    <p:sldMasterId id="2147484299" r:id="rId4"/>
    <p:sldMasterId id="2147484301" r:id="rId5"/>
    <p:sldMasterId id="2147484303" r:id="rId6"/>
    <p:sldMasterId id="2147484305" r:id="rId7"/>
    <p:sldMasterId id="2147484307" r:id="rId8"/>
    <p:sldMasterId id="2147484316" r:id="rId9"/>
    <p:sldMasterId id="2147484318" r:id="rId10"/>
    <p:sldMasterId id="2147484320" r:id="rId11"/>
  </p:sldMasterIdLst>
  <p:notesMasterIdLst>
    <p:notesMasterId r:id="rId52"/>
  </p:notesMasterIdLst>
  <p:handoutMasterIdLst>
    <p:handoutMasterId r:id="rId53"/>
  </p:handoutMasterIdLst>
  <p:sldIdLst>
    <p:sldId id="599" r:id="rId12"/>
    <p:sldId id="600" r:id="rId13"/>
    <p:sldId id="564" r:id="rId14"/>
    <p:sldId id="565" r:id="rId15"/>
    <p:sldId id="484" r:id="rId16"/>
    <p:sldId id="486" r:id="rId17"/>
    <p:sldId id="567" r:id="rId18"/>
    <p:sldId id="566" r:id="rId19"/>
    <p:sldId id="568" r:id="rId20"/>
    <p:sldId id="570" r:id="rId21"/>
    <p:sldId id="496" r:id="rId22"/>
    <p:sldId id="569" r:id="rId23"/>
    <p:sldId id="572" r:id="rId24"/>
    <p:sldId id="515" r:id="rId25"/>
    <p:sldId id="586" r:id="rId26"/>
    <p:sldId id="516" r:id="rId27"/>
    <p:sldId id="578" r:id="rId28"/>
    <p:sldId id="518" r:id="rId29"/>
    <p:sldId id="577" r:id="rId30"/>
    <p:sldId id="517" r:id="rId31"/>
    <p:sldId id="579" r:id="rId32"/>
    <p:sldId id="513" r:id="rId33"/>
    <p:sldId id="514" r:id="rId34"/>
    <p:sldId id="501" r:id="rId35"/>
    <p:sldId id="502" r:id="rId36"/>
    <p:sldId id="508" r:id="rId37"/>
    <p:sldId id="509" r:id="rId38"/>
    <p:sldId id="526" r:id="rId39"/>
    <p:sldId id="587" r:id="rId40"/>
    <p:sldId id="530" r:id="rId41"/>
    <p:sldId id="588" r:id="rId42"/>
    <p:sldId id="589" r:id="rId43"/>
    <p:sldId id="590" r:id="rId44"/>
    <p:sldId id="591" r:id="rId45"/>
    <p:sldId id="592" r:id="rId46"/>
    <p:sldId id="593" r:id="rId47"/>
    <p:sldId id="594" r:id="rId48"/>
    <p:sldId id="595" r:id="rId49"/>
    <p:sldId id="596" r:id="rId50"/>
    <p:sldId id="598"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51">
          <p15:clr>
            <a:srgbClr val="A4A3A4"/>
          </p15:clr>
        </p15:guide>
        <p15:guide id="2" orient="horz" pos="3951">
          <p15:clr>
            <a:srgbClr val="A4A3A4"/>
          </p15:clr>
        </p15:guide>
        <p15:guide id="3" orient="horz" pos="849">
          <p15:clr>
            <a:srgbClr val="A4A3A4"/>
          </p15:clr>
        </p15:guide>
        <p15:guide id="4" pos="960">
          <p15:clr>
            <a:srgbClr val="A4A3A4"/>
          </p15:clr>
        </p15:guide>
        <p15:guide id="5" pos="408">
          <p15:clr>
            <a:srgbClr val="A4A3A4"/>
          </p15:clr>
        </p15:guide>
        <p15:guide id="6" pos="5370">
          <p15:clr>
            <a:srgbClr val="A4A3A4"/>
          </p15:clr>
        </p15:guide>
        <p15:guide id="7" pos="55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a:srgbClr val="ED8937"/>
    <a:srgbClr val="ED7D31"/>
    <a:srgbClr val="FFFFFF"/>
    <a:srgbClr val="F8F8F8"/>
    <a:srgbClr val="923222"/>
    <a:srgbClr val="F3B27D"/>
    <a:srgbClr val="EF974F"/>
    <a:srgbClr val="FBE6D5"/>
    <a:srgbClr val="F4B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86775" autoAdjust="0"/>
  </p:normalViewPr>
  <p:slideViewPr>
    <p:cSldViewPr snapToGrid="0">
      <p:cViewPr varScale="1">
        <p:scale>
          <a:sx n="55" d="100"/>
          <a:sy n="55" d="100"/>
        </p:scale>
        <p:origin x="1708" y="32"/>
      </p:cViewPr>
      <p:guideLst>
        <p:guide orient="horz" pos="2151"/>
        <p:guide orient="horz" pos="3951"/>
        <p:guide orient="horz" pos="849"/>
        <p:guide pos="960"/>
        <p:guide pos="408"/>
        <p:guide pos="5370"/>
        <p:guide pos="556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84" y="402"/>
      </p:cViewPr>
      <p:guideLst>
        <p:guide orient="horz" pos="2928"/>
        <p:guide pos="2208"/>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9.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3.xml"/><Relationship Id="rId19" Type="http://schemas.openxmlformats.org/officeDocument/2006/relationships/slide" Target="slides/slide8.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6.xml"/><Relationship Id="rId51" Type="http://schemas.openxmlformats.org/officeDocument/2006/relationships/slide" Target="slides/slide40.xml"/><Relationship Id="rId3"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59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dirty="0"/>
          </a:p>
        </p:txBody>
      </p:sp>
      <p:sp>
        <p:nvSpPr>
          <p:cNvPr id="7659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dirty="0"/>
          </a:p>
        </p:txBody>
      </p:sp>
      <p:sp>
        <p:nvSpPr>
          <p:cNvPr id="7659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dirty="0"/>
          </a:p>
        </p:txBody>
      </p:sp>
      <p:sp>
        <p:nvSpPr>
          <p:cNvPr id="7659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01AB3A8-E455-46DE-A839-8C3FBF0DD3EF}" type="slidenum">
              <a:rPr lang="en-US" altLang="en-US"/>
              <a:pPr/>
              <a:t>‹#›</a:t>
            </a:fld>
            <a:endParaRPr lang="en-US" altLang="en-US" dirty="0"/>
          </a:p>
        </p:txBody>
      </p:sp>
    </p:spTree>
    <p:extLst>
      <p:ext uri="{BB962C8B-B14F-4D97-AF65-F5344CB8AC3E}">
        <p14:creationId xmlns:p14="http://schemas.microsoft.com/office/powerpoint/2010/main" val="344769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ltLang="en-US" dirty="0"/>
          </a:p>
        </p:txBody>
      </p:sp>
      <p:sp>
        <p:nvSpPr>
          <p:cNvPr id="245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ltLang="en-US"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ltLang="en-US" dirty="0"/>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3EC6A051-F970-42C4-8894-DDFF98663E74}" type="slidenum">
              <a:rPr lang="en-US" altLang="en-US"/>
              <a:pPr/>
              <a:t>‹#›</a:t>
            </a:fld>
            <a:endParaRPr lang="en-US" altLang="en-US" dirty="0"/>
          </a:p>
        </p:txBody>
      </p:sp>
    </p:spTree>
    <p:extLst>
      <p:ext uri="{BB962C8B-B14F-4D97-AF65-F5344CB8AC3E}">
        <p14:creationId xmlns:p14="http://schemas.microsoft.com/office/powerpoint/2010/main" val="1502364751"/>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60000"/>
      </a:spcBef>
      <a:spcAft>
        <a:spcPct val="0"/>
      </a:spcAft>
      <a:defRPr sz="1200" kern="1200">
        <a:solidFill>
          <a:schemeClr val="tx1"/>
        </a:solidFill>
        <a:latin typeface="Arial" charset="0"/>
        <a:ea typeface="+mn-ea"/>
        <a:cs typeface="+mn-cs"/>
      </a:defRPr>
    </a:lvl1pPr>
    <a:lvl2pPr marL="114300" indent="-112713" algn="l" rtl="0" eaLnBrk="0" fontAlgn="base" hangingPunct="0">
      <a:lnSpc>
        <a:spcPct val="95000"/>
      </a:lnSpc>
      <a:spcBef>
        <a:spcPct val="40000"/>
      </a:spcBef>
      <a:spcAft>
        <a:spcPct val="0"/>
      </a:spcAft>
      <a:buChar char="•"/>
      <a:defRPr sz="1200" kern="1200">
        <a:solidFill>
          <a:schemeClr val="tx1"/>
        </a:solidFill>
        <a:latin typeface="Arial" charset="0"/>
        <a:ea typeface="+mn-ea"/>
        <a:cs typeface="+mn-cs"/>
      </a:defRPr>
    </a:lvl2pPr>
    <a:lvl3pPr marL="347663" indent="-119063" algn="l" rtl="0" eaLnBrk="0" fontAlgn="base" hangingPunct="0">
      <a:lnSpc>
        <a:spcPct val="95000"/>
      </a:lnSpc>
      <a:spcBef>
        <a:spcPct val="20000"/>
      </a:spcBef>
      <a:spcAft>
        <a:spcPct val="0"/>
      </a:spcAft>
      <a:buChar char="•"/>
      <a:defRPr sz="1000" kern="1200">
        <a:solidFill>
          <a:schemeClr val="tx1"/>
        </a:solidFill>
        <a:latin typeface="Arial" charset="0"/>
        <a:ea typeface="+mn-ea"/>
        <a:cs typeface="+mn-cs"/>
      </a:defRPr>
    </a:lvl3pPr>
    <a:lvl4pPr marL="566738" indent="-1047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4pPr>
    <a:lvl5pPr marL="798513" indent="-1174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B30B2AD8-CE27-46A6-A0D5-1D5BE8DE9373}" type="slidenum">
              <a:rPr lang="en-US" altLang="en-US"/>
              <a:pPr>
                <a:lnSpc>
                  <a:spcPct val="100000"/>
                </a:lnSpc>
                <a:spcBef>
                  <a:spcPct val="0"/>
                </a:spcBef>
              </a:pPr>
              <a:t>5</a:t>
            </a:fld>
            <a:endParaRPr lang="en-US" alt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en-US"/>
              <a:t>Validation is, of course, a basic requirement to ensure quality and reliability of the results for analytical application.</a:t>
            </a:r>
          </a:p>
          <a:p>
            <a:pPr eaLnBrk="1" hangingPunct="1"/>
            <a:r>
              <a:rPr lang="de-CH" altLang="en-US"/>
              <a:t>What does suitablity mean?</a:t>
            </a:r>
          </a:p>
          <a:p>
            <a:pPr eaLnBrk="1" hangingPunct="1"/>
            <a:r>
              <a:rPr lang="de-CH" altLang="en-US"/>
              <a:t>The suitability of an analytical prodedure is primarily determined by the requirements of the given test item, and secondly by its design. Usually, the requirements are defined by the acceptance limits of the specification.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t>Specificity is the ability of an analytical method to measure the analyte free from interference due to other components.</a:t>
            </a:r>
          </a:p>
          <a:p>
            <a:r>
              <a:rPr lang="de-CH" altLang="en-US"/>
              <a:t>Typically this might include impurities, degradants, matrix, etc..</a:t>
            </a:r>
          </a:p>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C2352634-51EB-42A0-84E0-06A735016744}" type="slidenum">
              <a:rPr lang="en-US" altLang="en-US"/>
              <a:pPr>
                <a:lnSpc>
                  <a:spcPct val="100000"/>
                </a:lnSpc>
                <a:spcBef>
                  <a:spcPct val="0"/>
                </a:spcBef>
              </a:pPr>
              <a:t>24</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t>For a practically relevant LOQ determination, impurities should be spiked to the drug substance or drug product, i.e. The respective matrix.</a:t>
            </a:r>
          </a:p>
          <a:p>
            <a:r>
              <a:rPr lang="de-CH" altLang="en-US"/>
              <a:t>If properly applied, all determination approaches lead to comparable and correct results, therefore the most pragmatic approach can be chosen.</a:t>
            </a:r>
          </a:p>
          <a:p>
            <a:r>
              <a:rPr lang="de-CH" altLang="en-US"/>
              <a:t>The validity of the established LOQ should be routinely confirmed within the system suitability test.</a:t>
            </a:r>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9B4D2528-29AF-4330-A40D-B9046D3AD4BB}" type="slidenum">
              <a:rPr lang="en-US" altLang="en-US"/>
              <a:pPr>
                <a:lnSpc>
                  <a:spcPct val="100000"/>
                </a:lnSpc>
                <a:spcBef>
                  <a:spcPct val="0"/>
                </a:spcBef>
              </a:pPr>
              <a:t>30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322FCD57-9808-4443-89D3-99A5F6DC1601}" type="slidenum">
              <a:rPr lang="en-US" altLang="en-US"/>
              <a:pPr>
                <a:lnSpc>
                  <a:spcPct val="100000"/>
                </a:lnSpc>
                <a:spcBef>
                  <a:spcPct val="0"/>
                </a:spcBef>
              </a:pPr>
              <a:t>6</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en-US"/>
              <a:t>The accuracy and precision of HPLC data collected begin with a well-behaved chromatographic system.</a:t>
            </a:r>
          </a:p>
          <a:p>
            <a:pPr eaLnBrk="1" hangingPunct="1"/>
            <a:r>
              <a:rPr lang="de-CH" altLang="en-US"/>
              <a:t>The system suitability test and specifications are parameters that provide assisstance in achieving this purpose.</a:t>
            </a:r>
          </a:p>
          <a:p>
            <a:pPr eaLnBrk="1" hangingPunct="1"/>
            <a:r>
              <a:rPr lang="de-CH" altLang="en-US"/>
              <a:t>System suitability criteria are limits applied to various analytical procedures.</a:t>
            </a:r>
          </a:p>
          <a:p>
            <a:pPr eaLnBrk="1" hangingPunct="1"/>
            <a:r>
              <a:rPr lang="de-CH" altLang="en-US"/>
              <a:t>They are designed to ensure their adequate performance.</a:t>
            </a:r>
          </a:p>
          <a:p>
            <a:pPr eaLnBrk="1" hangingPunct="1"/>
            <a:r>
              <a:rPr lang="de-CH" altLang="en-US"/>
              <a:t>These criteria are to be fulfilled before and / or during the analysis of the samples.</a:t>
            </a:r>
          </a:p>
          <a:p>
            <a:pPr eaLnBrk="1" hangingPunct="1"/>
            <a:r>
              <a:rPr lang="de-CH" altLang="en-US"/>
              <a:t>System suitability tests are therefore to be included in the written procedure.</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t>Specificity is the ability of an analytical method to measure the analyte free from interference due to other components.</a:t>
            </a:r>
          </a:p>
          <a:p>
            <a:r>
              <a:rPr lang="de-CH" altLang="en-US"/>
              <a:t>Typically this might include impurities, degradants, matrix, etc..</a:t>
            </a:r>
          </a:p>
          <a:p>
            <a:r>
              <a:rPr lang="de-CH" altLang="en-US"/>
              <a:t>Lack of specificity of an individual procedure may be compensated by other supporting analytical procedure(s).</a:t>
            </a:r>
          </a:p>
          <a:p>
            <a:r>
              <a:rPr lang="de-CH" altLang="en-US"/>
              <a:t>There has been some controversial discussion about the terminology for this validation characteristic. In contrast to ICH, most other analytical organizations define this as selectivity, whereas specificity is regarded in an absolute sense, as the ultimate degree of selectivity.</a:t>
            </a:r>
          </a:p>
          <a:p>
            <a:r>
              <a:rPr lang="de-CH" altLang="en-US"/>
              <a:t>Despite this controversy, there is a broad agreement that specificity / selectivity is the critical basis of each analytical procedure.</a:t>
            </a:r>
          </a:p>
          <a:p>
            <a:r>
              <a:rPr lang="de-CH" altLang="en-US"/>
              <a:t>Without a sufficient selectivity, all other performance parameters are meaningless.</a:t>
            </a:r>
          </a:p>
          <a:p>
            <a:r>
              <a:rPr lang="de-CH" altLang="en-US"/>
              <a:t>In order to remain a consitent terminology, specificity is used as a general term for the validation characteristic, whereas selectivity describes its qualitative grade.</a:t>
            </a:r>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0AB1DA68-994B-41A8-9656-963503FCB8D4}" type="slidenum">
              <a:rPr lang="en-US" altLang="en-US"/>
              <a:pPr>
                <a:lnSpc>
                  <a:spcPct val="100000"/>
                </a:lnSpc>
                <a:spcBef>
                  <a:spcPct val="0"/>
                </a:spcBef>
              </a:pPr>
              <a:t>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952CE721-C62B-4DD5-8F9C-A1F47BA5A651}" type="slidenum">
              <a:rPr lang="en-US" altLang="en-US"/>
              <a:pPr>
                <a:lnSpc>
                  <a:spcPct val="100000"/>
                </a:lnSpc>
                <a:spcBef>
                  <a:spcPct val="0"/>
                </a:spcBef>
              </a:pPr>
              <a:t>10</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en-US"/>
              <a:t>Identity method should be able to discriminate between compounds closely related in structure.</a:t>
            </a:r>
          </a:p>
          <a:p>
            <a:r>
              <a:rPr lang="de-CH" altLang="en-US"/>
              <a:t>Specificity is confirmed by obtaining negative results for samples spiked with related compounds and positive results for samples containing the analyte.</a:t>
            </a:r>
          </a:p>
          <a:p>
            <a:r>
              <a:rPr lang="de-CH" altLang="en-US"/>
              <a:t>The choice of potential interfering substances should be based on sensible scientific judgement considering substances that could likely occur.</a:t>
            </a:r>
          </a:p>
          <a:p>
            <a:r>
              <a:rPr lang="de-CH" altLang="en-US"/>
              <a:t>In case of chromatographic assay  and impurity methods, available impurities/degradands can be spiked at appropriate levels to the corresponding matrix or else degraded samples can be used.</a:t>
            </a:r>
          </a:p>
          <a:p>
            <a:r>
              <a:rPr lang="de-CH" altLang="en-US"/>
              <a:t>For assay, it can be demonstrated that the result is unaffected by the spiked impurities / excipients.</a:t>
            </a:r>
          </a:p>
          <a:p>
            <a:r>
              <a:rPr lang="de-CH" altLang="en-US"/>
              <a:t>Impurities should be separated individually and / or from the matrix components.</a:t>
            </a:r>
          </a:p>
          <a:p>
            <a:r>
              <a:rPr lang="de-CH" altLang="en-US"/>
              <a:t>In the case of chromatographic separations, resultion factors should be obtained for critical separations.</a:t>
            </a:r>
          </a:p>
          <a:p>
            <a:r>
              <a:rPr lang="de-CH" altLang="en-US"/>
              <a:t>Specificity can also be demonstrated by verfication of the results by a second, independent analytical procedure (orthogonal method).</a:t>
            </a:r>
          </a:p>
          <a:p>
            <a:r>
              <a:rPr lang="de-CH" altLang="en-US"/>
              <a:t>Test for peak homogeneity, for example, by diode array detection or mass spectrometry are recommended.</a:t>
            </a:r>
          </a:p>
          <a:p>
            <a:endParaRPr lang="en-US" alt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4B823567-581E-4A73-A96E-05EC0812B4A2}" type="slidenum">
              <a:rPr lang="en-US" altLang="en-US"/>
              <a:pPr>
                <a:lnSpc>
                  <a:spcPct val="100000"/>
                </a:lnSpc>
                <a:spcBef>
                  <a:spcPct val="0"/>
                </a:spcBef>
              </a:pPr>
              <a:t>11</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D1F52893-9EAB-41CC-8524-D0DD575751D5}" type="slidenum">
              <a:rPr lang="en-US" altLang="en-US"/>
              <a:pPr>
                <a:lnSpc>
                  <a:spcPct val="100000"/>
                </a:lnSpc>
                <a:spcBef>
                  <a:spcPct val="0"/>
                </a:spcBef>
              </a:pPr>
              <a:t>12</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lvl1pPr defTabSz="931863">
              <a:defRPr>
                <a:solidFill>
                  <a:schemeClr val="tx1"/>
                </a:solidFill>
                <a:latin typeface="Calibri" pitchFamily="34" charset="0"/>
              </a:defRPr>
            </a:lvl1pPr>
            <a:lvl2pPr marL="742950" indent="-285750" defTabSz="931863">
              <a:defRPr>
                <a:solidFill>
                  <a:schemeClr val="tx1"/>
                </a:solidFill>
                <a:latin typeface="Calibri" pitchFamily="34" charset="0"/>
              </a:defRPr>
            </a:lvl2pPr>
            <a:lvl3pPr marL="1143000" indent="-228600" defTabSz="931863">
              <a:defRPr>
                <a:solidFill>
                  <a:schemeClr val="tx1"/>
                </a:solidFill>
                <a:latin typeface="Calibri" pitchFamily="34" charset="0"/>
              </a:defRPr>
            </a:lvl3pPr>
            <a:lvl4pPr marL="1600200" indent="-228600" defTabSz="931863">
              <a:defRPr>
                <a:solidFill>
                  <a:schemeClr val="tx1"/>
                </a:solidFill>
                <a:latin typeface="Calibri" pitchFamily="34" charset="0"/>
              </a:defRPr>
            </a:lvl4pPr>
            <a:lvl5pPr marL="2057400" indent="-228600" defTabSz="931863">
              <a:defRPr>
                <a:solidFill>
                  <a:schemeClr val="tx1"/>
                </a:solidFill>
                <a:latin typeface="Calibri" pitchFamily="34" charset="0"/>
              </a:defRPr>
            </a:lvl5pPr>
            <a:lvl6pPr marL="2514600" indent="-228600" defTabSz="931863" eaLnBrk="0" fontAlgn="base" hangingPunct="0">
              <a:spcBef>
                <a:spcPct val="0"/>
              </a:spcBef>
              <a:spcAft>
                <a:spcPct val="0"/>
              </a:spcAft>
              <a:defRPr>
                <a:solidFill>
                  <a:schemeClr val="tx1"/>
                </a:solidFill>
                <a:latin typeface="Calibri" pitchFamily="34" charset="0"/>
              </a:defRPr>
            </a:lvl6pPr>
            <a:lvl7pPr marL="2971800" indent="-228600" defTabSz="931863" eaLnBrk="0" fontAlgn="base" hangingPunct="0">
              <a:spcBef>
                <a:spcPct val="0"/>
              </a:spcBef>
              <a:spcAft>
                <a:spcPct val="0"/>
              </a:spcAft>
              <a:defRPr>
                <a:solidFill>
                  <a:schemeClr val="tx1"/>
                </a:solidFill>
                <a:latin typeface="Calibri" pitchFamily="34" charset="0"/>
              </a:defRPr>
            </a:lvl7pPr>
            <a:lvl8pPr marL="3429000" indent="-228600" defTabSz="931863" eaLnBrk="0" fontAlgn="base" hangingPunct="0">
              <a:spcBef>
                <a:spcPct val="0"/>
              </a:spcBef>
              <a:spcAft>
                <a:spcPct val="0"/>
              </a:spcAft>
              <a:defRPr>
                <a:solidFill>
                  <a:schemeClr val="tx1"/>
                </a:solidFill>
                <a:latin typeface="Calibri" pitchFamily="34" charset="0"/>
              </a:defRPr>
            </a:lvl8pPr>
            <a:lvl9pPr marL="3886200" indent="-228600" defTabSz="931863" eaLnBrk="0" fontAlgn="base" hangingPunct="0">
              <a:spcBef>
                <a:spcPct val="0"/>
              </a:spcBef>
              <a:spcAft>
                <a:spcPct val="0"/>
              </a:spcAft>
              <a:defRPr>
                <a:solidFill>
                  <a:schemeClr val="tx1"/>
                </a:solidFill>
                <a:latin typeface="Calibri" pitchFamily="34" charset="0"/>
              </a:defRPr>
            </a:lvl9pPr>
          </a:lstStyle>
          <a:p>
            <a:fld id="{9972687D-E127-4892-960B-C26F39DDFD15}" type="slidenum">
              <a:rPr lang="en-US" altLang="en-US"/>
              <a:pPr/>
              <a:t>18</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95850332-801A-48F0-9A25-44D985E5D318}" type="slidenum">
              <a:rPr lang="en-US" altLang="en-US"/>
              <a:pPr>
                <a:lnSpc>
                  <a:spcPct val="100000"/>
                </a:lnSpc>
                <a:spcBef>
                  <a:spcPct val="0"/>
                </a:spcBef>
              </a:pPr>
              <a:t>19</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basic setup for the experimental design must contain</a:t>
            </a:r>
          </a:p>
          <a:p>
            <a:r>
              <a:rPr lang="en-US" altLang="en-US" dirty="0"/>
              <a:t>- Experiments at 6 different time points. 6 different days are preferable.</a:t>
            </a:r>
          </a:p>
          <a:p>
            <a:r>
              <a:rPr lang="en-US" altLang="en-US" dirty="0"/>
              <a:t>- 2 Operators</a:t>
            </a:r>
          </a:p>
          <a:p>
            <a:r>
              <a:rPr lang="en-US" altLang="en-US" dirty="0"/>
              <a:t>- 2 analytical instruments</a:t>
            </a:r>
          </a:p>
          <a:p>
            <a:r>
              <a:rPr lang="en-US" altLang="en-US" dirty="0"/>
              <a:t>In addition, one or more analytical conditions which are expected to influence the result should be varied, such as the HPLC column batch, batch of a used chemical, different test cell and so on.</a:t>
            </a:r>
          </a:p>
          <a:p>
            <a:r>
              <a:rPr lang="en-US" altLang="en-US" dirty="0"/>
              <a:t>In principle, the additional conditions can be selected as those points which naturally vary during a long term operation of the test method, for example consumables.</a:t>
            </a:r>
          </a:p>
          <a:p>
            <a:r>
              <a:rPr lang="en-US" altLang="en-US" dirty="0"/>
              <a:t>It is recommended to perform 2 measurements per experiment. This gives additional information about the repeatability of the method.</a:t>
            </a:r>
          </a:p>
          <a:p>
            <a:endParaRPr lang="en-US" altLang="en-US" dirty="0"/>
          </a:p>
          <a:p>
            <a:r>
              <a:rPr lang="en-US" alt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5000"/>
              </a:lnSpc>
              <a:spcBef>
                <a:spcPct val="60000"/>
              </a:spcBef>
              <a:defRPr sz="1200">
                <a:solidFill>
                  <a:schemeClr val="tx1"/>
                </a:solidFill>
                <a:latin typeface="Arial" charset="0"/>
              </a:defRPr>
            </a:lvl1pPr>
            <a:lvl2pPr marL="742950" indent="-285750" defTabSz="931863">
              <a:lnSpc>
                <a:spcPct val="95000"/>
              </a:lnSpc>
              <a:spcBef>
                <a:spcPct val="40000"/>
              </a:spcBef>
              <a:buChar char="•"/>
              <a:defRPr sz="1200">
                <a:solidFill>
                  <a:schemeClr val="tx1"/>
                </a:solidFill>
                <a:latin typeface="Arial" charset="0"/>
              </a:defRPr>
            </a:lvl2pPr>
            <a:lvl3pPr marL="1143000" indent="-228600" defTabSz="931863">
              <a:lnSpc>
                <a:spcPct val="95000"/>
              </a:lnSpc>
              <a:spcBef>
                <a:spcPct val="20000"/>
              </a:spcBef>
              <a:buChar char="•"/>
              <a:defRPr sz="1000">
                <a:solidFill>
                  <a:schemeClr val="tx1"/>
                </a:solidFill>
                <a:latin typeface="Arial" charset="0"/>
              </a:defRPr>
            </a:lvl3pPr>
            <a:lvl4pPr marL="1600200" indent="-228600" defTabSz="931863">
              <a:lnSpc>
                <a:spcPct val="95000"/>
              </a:lnSpc>
              <a:spcBef>
                <a:spcPct val="20000"/>
              </a:spcBef>
              <a:buChar char="•"/>
              <a:defRPr sz="900">
                <a:solidFill>
                  <a:schemeClr val="tx1"/>
                </a:solidFill>
                <a:latin typeface="Arial" charset="0"/>
              </a:defRPr>
            </a:lvl4pPr>
            <a:lvl5pPr marL="2057400" indent="-228600" defTabSz="931863">
              <a:lnSpc>
                <a:spcPct val="95000"/>
              </a:lnSpc>
              <a:spcBef>
                <a:spcPct val="20000"/>
              </a:spcBef>
              <a:buChar char="•"/>
              <a:defRPr sz="900">
                <a:solidFill>
                  <a:schemeClr val="tx1"/>
                </a:solidFill>
                <a:latin typeface="Arial" charset="0"/>
              </a:defRPr>
            </a:lvl5pPr>
            <a:lvl6pPr marL="2514600" indent="-228600" defTabSz="931863" eaLnBrk="0" fontAlgn="base" hangingPunct="0">
              <a:lnSpc>
                <a:spcPct val="95000"/>
              </a:lnSpc>
              <a:spcBef>
                <a:spcPct val="20000"/>
              </a:spcBef>
              <a:spcAft>
                <a:spcPct val="0"/>
              </a:spcAft>
              <a:buChar char="•"/>
              <a:defRPr sz="900">
                <a:solidFill>
                  <a:schemeClr val="tx1"/>
                </a:solidFill>
                <a:latin typeface="Arial" charset="0"/>
              </a:defRPr>
            </a:lvl6pPr>
            <a:lvl7pPr marL="2971800" indent="-228600" defTabSz="931863" eaLnBrk="0" fontAlgn="base" hangingPunct="0">
              <a:lnSpc>
                <a:spcPct val="95000"/>
              </a:lnSpc>
              <a:spcBef>
                <a:spcPct val="20000"/>
              </a:spcBef>
              <a:spcAft>
                <a:spcPct val="0"/>
              </a:spcAft>
              <a:buChar char="•"/>
              <a:defRPr sz="900">
                <a:solidFill>
                  <a:schemeClr val="tx1"/>
                </a:solidFill>
                <a:latin typeface="Arial" charset="0"/>
              </a:defRPr>
            </a:lvl7pPr>
            <a:lvl8pPr marL="3429000" indent="-228600" defTabSz="931863" eaLnBrk="0" fontAlgn="base" hangingPunct="0">
              <a:lnSpc>
                <a:spcPct val="95000"/>
              </a:lnSpc>
              <a:spcBef>
                <a:spcPct val="20000"/>
              </a:spcBef>
              <a:spcAft>
                <a:spcPct val="0"/>
              </a:spcAft>
              <a:buChar char="•"/>
              <a:defRPr sz="900">
                <a:solidFill>
                  <a:schemeClr val="tx1"/>
                </a:solidFill>
                <a:latin typeface="Arial" charset="0"/>
              </a:defRPr>
            </a:lvl8pPr>
            <a:lvl9pPr marL="3886200" indent="-228600" defTabSz="931863" eaLnBrk="0" fontAlgn="base" hangingPunct="0">
              <a:lnSpc>
                <a:spcPct val="95000"/>
              </a:lnSpc>
              <a:spcBef>
                <a:spcPct val="20000"/>
              </a:spcBef>
              <a:spcAft>
                <a:spcPct val="0"/>
              </a:spcAft>
              <a:buChar char="•"/>
              <a:defRPr sz="900">
                <a:solidFill>
                  <a:schemeClr val="tx1"/>
                </a:solidFill>
                <a:latin typeface="Arial" charset="0"/>
              </a:defRPr>
            </a:lvl9pPr>
          </a:lstStyle>
          <a:p>
            <a:pPr>
              <a:lnSpc>
                <a:spcPct val="100000"/>
              </a:lnSpc>
              <a:spcBef>
                <a:spcPct val="0"/>
              </a:spcBef>
            </a:pPr>
            <a:fld id="{BFF56608-5B3F-4F69-A99C-6478BD8BE441}" type="slidenum">
              <a:rPr lang="en-US" altLang="en-US"/>
              <a:pPr>
                <a:lnSpc>
                  <a:spcPct val="100000"/>
                </a:lnSpc>
                <a:spcBef>
                  <a:spcPct val="0"/>
                </a:spcBef>
              </a:pPr>
              <a:t>21</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basic setup for the experimental design must contain</a:t>
            </a:r>
          </a:p>
          <a:p>
            <a:r>
              <a:rPr lang="en-US" altLang="en-US" dirty="0"/>
              <a:t>- Experiments at 6 different time points. 6 different days are preferable.</a:t>
            </a:r>
          </a:p>
          <a:p>
            <a:r>
              <a:rPr lang="en-US" altLang="en-US" dirty="0"/>
              <a:t>- 2 Operators</a:t>
            </a:r>
          </a:p>
          <a:p>
            <a:r>
              <a:rPr lang="en-US" altLang="en-US" dirty="0"/>
              <a:t>- 2 analytical instruments</a:t>
            </a:r>
          </a:p>
          <a:p>
            <a:r>
              <a:rPr lang="en-US" altLang="en-US" dirty="0"/>
              <a:t>In addition, one or more analytical conditions which are expected to influence the result should be varied, such as the HPLC column batch, batch of a used chemical, different test cell and so on.</a:t>
            </a:r>
          </a:p>
          <a:p>
            <a:r>
              <a:rPr lang="en-US" altLang="en-US" dirty="0"/>
              <a:t>In principle, the additional conditions can be selected as those points which naturally vary during a long term operation of the test method, for example consumables.</a:t>
            </a:r>
          </a:p>
          <a:p>
            <a:r>
              <a:rPr lang="en-US" altLang="en-US" dirty="0"/>
              <a:t>It is recommended to perform 2 measurements per experiment. This gives additional information about the repeatability of the method.</a:t>
            </a:r>
          </a:p>
          <a:p>
            <a:endParaRPr lang="en-US" altLang="en-US" dirty="0"/>
          </a:p>
          <a:p>
            <a:r>
              <a:rPr lang="en-US" altLang="en-US"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dirty="0"/>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332473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3045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39077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140803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209774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NVS_P_BLANK_TA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0825" y="1125538"/>
            <a:ext cx="762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NVS_P_00047_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17650" y="1122363"/>
            <a:ext cx="762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Date Placeholder 3"/>
          <p:cNvSpPr>
            <a:spLocks noGrp="1"/>
          </p:cNvSpPr>
          <p:nvPr>
            <p:ph type="dt" sz="half" idx="10"/>
          </p:nvPr>
        </p:nvSpPr>
        <p:spPr>
          <a:xfrm>
            <a:off x="628650" y="6356350"/>
            <a:ext cx="2057400" cy="365125"/>
          </a:xfrm>
          <a:prstGeom prst="rect">
            <a:avLst/>
          </a:prstGeom>
        </p:spPr>
        <p:txBody>
          <a:bodyPr/>
          <a:lstStyle>
            <a:lvl1pPr>
              <a:defRPr/>
            </a:lvl1pPr>
          </a:lstStyle>
          <a:p>
            <a:fld id="{C67E0CB7-7C77-4654-9525-0E324648C7D7}" type="datetimeFigureOut">
              <a:rPr lang="en-GB" altLang="en-US"/>
              <a:pPr/>
              <a:t>12/10/2020</a:t>
            </a:fld>
            <a:endParaRPr lang="en-GB" altLang="en-US" dirty="0"/>
          </a:p>
        </p:txBody>
      </p:sp>
      <p:sp>
        <p:nvSpPr>
          <p:cNvPr id="7" name="Footer Placeholder 4"/>
          <p:cNvSpPr>
            <a:spLocks noGrp="1"/>
          </p:cNvSpPr>
          <p:nvPr>
            <p:ph type="ftr" sz="quarter" idx="11"/>
          </p:nvPr>
        </p:nvSpPr>
        <p:spPr>
          <a:xfrm>
            <a:off x="3028950" y="6356350"/>
            <a:ext cx="3086100" cy="365125"/>
          </a:xfrm>
          <a:prstGeom prst="rect">
            <a:avLst/>
          </a:prstGeom>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endParaRPr lang="en-GB" altLang="en-US" dirty="0"/>
          </a:p>
        </p:txBody>
      </p:sp>
      <p:sp>
        <p:nvSpPr>
          <p:cNvPr id="8" name="Slide Number Placeholder 5"/>
          <p:cNvSpPr>
            <a:spLocks noGrp="1"/>
          </p:cNvSpPr>
          <p:nvPr>
            <p:ph type="sldNum" sz="quarter" idx="12"/>
          </p:nvPr>
        </p:nvSpPr>
        <p:spPr/>
        <p:txBody>
          <a:bodyPr/>
          <a:lstStyle>
            <a:lvl1pPr>
              <a:defRPr/>
            </a:lvl1pPr>
          </a:lstStyle>
          <a:p>
            <a:fld id="{9D645A14-AC8F-4B82-8A4C-0906087A0D7F}" type="slidenum">
              <a:rPr lang="en-GB" altLang="en-US"/>
              <a:pPr/>
              <a:t>‹#›</a:t>
            </a:fld>
            <a:endParaRPr lang="en-GB" altLang="en-US" dirty="0"/>
          </a:p>
        </p:txBody>
      </p:sp>
    </p:spTree>
    <p:extLst>
      <p:ext uri="{BB962C8B-B14F-4D97-AF65-F5344CB8AC3E}">
        <p14:creationId xmlns:p14="http://schemas.microsoft.com/office/powerpoint/2010/main" val="100984260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dirty="0"/>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08002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dirty="0"/>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98735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dirty="0"/>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0509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dirty="0"/>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89415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58630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19869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056991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8.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1603721444"/>
      </p:ext>
    </p:extLst>
  </p:cSld>
  <p:clrMap bg1="lt1" tx1="dk1" bg2="lt2" tx2="dk2" accent1="accent1" accent2="accent2" accent3="accent3" accent4="accent4" accent5="accent5" accent6="accent6" hlink="hlink" folHlink="folHlink"/>
  <p:sldLayoutIdLst>
    <p:sldLayoutId id="2147484298" r:id="rId1"/>
    <p:sldLayoutId id="21474843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70247"/>
      </p:ext>
    </p:extLst>
  </p:cSld>
  <p:clrMap bg1="lt1" tx1="dk1" bg2="lt2" tx2="dk2" accent1="accent1" accent2="accent2" accent3="accent3" accent4="accent4" accent5="accent5" accent6="accent6" hlink="hlink" folHlink="folHlink"/>
  <p:sldLayoutIdLst>
    <p:sldLayoutId id="21474843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16147"/>
      </p:ext>
    </p:extLst>
  </p:cSld>
  <p:clrMap bg1="lt1" tx1="dk1" bg2="lt2" tx2="dk2" accent1="accent1" accent2="accent2" accent3="accent3" accent4="accent4" accent5="accent5" accent6="accent6" hlink="hlink" folHlink="folHlink"/>
  <p:sldLayoutIdLst>
    <p:sldLayoutId id="21474843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01225"/>
      </p:ext>
    </p:extLst>
  </p:cSld>
  <p:clrMap bg1="lt1" tx1="dk1" bg2="lt2" tx2="dk2" accent1="accent1" accent2="accent2" accent3="accent3" accent4="accent4" accent5="accent5" accent6="accent6" hlink="hlink" folHlink="folHlink"/>
  <p:sldLayoutIdLst>
    <p:sldLayoutId id="21474843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3479"/>
      </p:ext>
    </p:extLst>
  </p:cSld>
  <p:clrMap bg1="lt1" tx1="dk1" bg2="lt2" tx2="dk2" accent1="accent1" accent2="accent2" accent3="accent3" accent4="accent4" accent5="accent5" accent6="accent6" hlink="hlink" folHlink="folHlink"/>
  <p:sldLayoutIdLst>
    <p:sldLayoutId id="21474843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3261879688"/>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39092281"/>
      </p:ext>
    </p:extLst>
  </p:cSld>
  <p:clrMap bg1="lt1" tx1="dk1" bg2="lt2" tx2="dk2" accent1="accent1" accent2="accent2" accent3="accent3" accent4="accent4" accent5="accent5" accent6="accent6" hlink="hlink" folHlink="folHlink"/>
  <p:sldLayoutIdLst>
    <p:sldLayoutId id="21474843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009122395"/>
      </p:ext>
    </p:extLst>
  </p:cSld>
  <p:clrMap bg1="lt1" tx1="dk1" bg2="lt2" tx2="dk2" accent1="accent1" accent2="accent2" accent3="accent3" accent4="accent4" accent5="accent5" accent6="accent6" hlink="hlink" folHlink="folHlink"/>
  <p:sldLayoutIdLst>
    <p:sldLayoutId id="21474843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59779737"/>
      </p:ext>
    </p:extLst>
  </p:cSld>
  <p:clrMap bg1="lt1" tx1="dk1" bg2="lt2" tx2="dk2" accent1="accent1" accent2="accent2" accent3="accent3" accent4="accent4" accent5="accent5" accent6="accent6" hlink="hlink" folHlink="folHlink"/>
  <p:sldLayoutIdLst>
    <p:sldLayoutId id="21474843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4.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tLang="en-US" dirty="0"/>
              <a:t>VICH GL1/GL2 - Validation of analytical procedures</a:t>
            </a:r>
            <a:endParaRPr lang="en-GB" altLang="en-US" dirty="0"/>
          </a:p>
          <a:p>
            <a:endParaRPr lang="en-GB" dirty="0"/>
          </a:p>
        </p:txBody>
      </p:sp>
      <p:sp>
        <p:nvSpPr>
          <p:cNvPr id="3" name="Text Placeholder 2"/>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26298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Specificity</a:t>
            </a:r>
            <a:r>
              <a:rPr lang="en-US" dirty="0"/>
              <a:t> – Sources of interference</a:t>
            </a:r>
            <a:endParaRPr lang="en-US" b="1" dirty="0"/>
          </a:p>
        </p:txBody>
      </p:sp>
      <p:sp>
        <p:nvSpPr>
          <p:cNvPr id="11" name="Text Placeholder 8"/>
          <p:cNvSpPr>
            <a:spLocks noGrp="1"/>
          </p:cNvSpPr>
          <p:nvPr>
            <p:ph type="body" sz="quarter" idx="11"/>
          </p:nvPr>
        </p:nvSpPr>
        <p:spPr>
          <a:xfrm>
            <a:off x="404813" y="1506538"/>
            <a:ext cx="4094616" cy="4419600"/>
          </a:xfrm>
        </p:spPr>
        <p:txBody>
          <a:bodyPr/>
          <a:lstStyle/>
          <a:p>
            <a:r>
              <a:rPr lang="en-US" dirty="0"/>
              <a:t>Potential API interferences:</a:t>
            </a:r>
          </a:p>
          <a:p>
            <a:pPr lvl="1">
              <a:lnSpc>
                <a:spcPct val="150000"/>
              </a:lnSpc>
            </a:pPr>
            <a:r>
              <a:rPr lang="en-US" sz="1600" dirty="0"/>
              <a:t>Starting Materials</a:t>
            </a:r>
          </a:p>
          <a:p>
            <a:pPr lvl="1">
              <a:lnSpc>
                <a:spcPct val="150000"/>
              </a:lnSpc>
            </a:pPr>
            <a:r>
              <a:rPr lang="en-US" sz="1600" dirty="0"/>
              <a:t>Synthesis Intermediates</a:t>
            </a:r>
          </a:p>
          <a:p>
            <a:pPr lvl="1">
              <a:lnSpc>
                <a:spcPct val="150000"/>
              </a:lnSpc>
            </a:pPr>
            <a:r>
              <a:rPr lang="en-US" sz="1600" dirty="0"/>
              <a:t>Enantiomers / Isomers</a:t>
            </a:r>
          </a:p>
          <a:p>
            <a:pPr lvl="1">
              <a:lnSpc>
                <a:spcPct val="150000"/>
              </a:lnSpc>
            </a:pPr>
            <a:r>
              <a:rPr lang="en-US" sz="1600" dirty="0"/>
              <a:t>Salt Forming agents</a:t>
            </a:r>
          </a:p>
          <a:p>
            <a:pPr lvl="1">
              <a:lnSpc>
                <a:spcPct val="150000"/>
              </a:lnSpc>
            </a:pPr>
            <a:r>
              <a:rPr lang="en-US" sz="1600" dirty="0"/>
              <a:t>Structurally Similar Compounds</a:t>
            </a:r>
          </a:p>
        </p:txBody>
      </p:sp>
      <p:sp>
        <p:nvSpPr>
          <p:cNvPr id="12" name="Text Placeholder 8"/>
          <p:cNvSpPr txBox="1">
            <a:spLocks/>
          </p:cNvSpPr>
          <p:nvPr/>
        </p:nvSpPr>
        <p:spPr>
          <a:xfrm>
            <a:off x="4651829" y="1506538"/>
            <a:ext cx="4094616" cy="44196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Potential DP interferences:</a:t>
            </a:r>
          </a:p>
          <a:p>
            <a:pPr lvl="1" fontAlgn="auto">
              <a:lnSpc>
                <a:spcPct val="150000"/>
              </a:lnSpc>
              <a:spcAft>
                <a:spcPts val="0"/>
              </a:spcAft>
            </a:pPr>
            <a:r>
              <a:rPr lang="en-US" altLang="en-US" sz="1600" dirty="0"/>
              <a:t>Excipients</a:t>
            </a:r>
          </a:p>
          <a:p>
            <a:pPr lvl="1" fontAlgn="auto">
              <a:lnSpc>
                <a:spcPct val="150000"/>
              </a:lnSpc>
              <a:spcAft>
                <a:spcPts val="0"/>
              </a:spcAft>
            </a:pPr>
            <a:r>
              <a:rPr lang="en-US" altLang="en-US" sz="1600" dirty="0"/>
              <a:t>Drug Substance Degradants</a:t>
            </a:r>
          </a:p>
          <a:p>
            <a:pPr lvl="1" fontAlgn="auto">
              <a:lnSpc>
                <a:spcPct val="150000"/>
              </a:lnSpc>
              <a:spcAft>
                <a:spcPts val="0"/>
              </a:spcAft>
            </a:pPr>
            <a:r>
              <a:rPr lang="en-US" altLang="en-US" sz="1600" dirty="0"/>
              <a:t>Drug Product Degradants</a:t>
            </a:r>
          </a:p>
          <a:p>
            <a:pPr lvl="1" fontAlgn="auto">
              <a:lnSpc>
                <a:spcPct val="150000"/>
              </a:lnSpc>
              <a:spcAft>
                <a:spcPts val="0"/>
              </a:spcAft>
            </a:pPr>
            <a:r>
              <a:rPr lang="en-US" altLang="en-US" sz="1600" dirty="0"/>
              <a:t>Impurities / </a:t>
            </a:r>
            <a:br>
              <a:rPr lang="en-US" altLang="en-US" sz="1600" dirty="0"/>
            </a:br>
            <a:r>
              <a:rPr lang="en-US" altLang="en-US" sz="1600" dirty="0"/>
              <a:t>Related Substances</a:t>
            </a:r>
          </a:p>
          <a:p>
            <a:pPr lvl="1" fontAlgn="auto">
              <a:lnSpc>
                <a:spcPct val="150000"/>
              </a:lnSpc>
              <a:spcAft>
                <a:spcPts val="0"/>
              </a:spcAft>
            </a:pPr>
            <a:r>
              <a:rPr lang="en-US" altLang="en-US" sz="1600" dirty="0"/>
              <a:t>Packaging Extractables</a:t>
            </a:r>
            <a:endParaRPr lang="de-DE" altLang="en-US" sz="1600" dirty="0"/>
          </a:p>
          <a:p>
            <a:pPr marL="228600" lvl="1" indent="-228600" fontAlgn="auto">
              <a:spcBef>
                <a:spcPts val="1000"/>
              </a:spcBef>
              <a:spcAft>
                <a:spcPts val="0"/>
              </a:spcAft>
              <a:buClr>
                <a:schemeClr val="accent2"/>
              </a:buClr>
              <a:buFont typeface="Calibri" panose="020F0502020204030204" pitchFamily="34" charset="0"/>
              <a:buChar char="&gt;"/>
            </a:pPr>
            <a:endParaRPr lang="de-DE" altLang="en-US" sz="2500" dirty="0">
              <a:solidFill>
                <a:srgbClr val="218BA7"/>
              </a:solidFill>
            </a:endParaRPr>
          </a:p>
          <a:p>
            <a:pPr marL="230188" lvl="1" indent="0" fontAlgn="auto">
              <a:spcAft>
                <a:spcPts val="0"/>
              </a:spcAft>
              <a:buNone/>
            </a:pPr>
            <a:endParaRPr lang="de-DE" dirty="0"/>
          </a:p>
          <a:p>
            <a:pPr marL="230188" lvl="1" indent="0" fontAlgn="auto">
              <a:spcAft>
                <a:spcPts val="0"/>
              </a:spcAft>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Specificity is the „hallmark“ of any analytical procedure.</a:t>
            </a:r>
          </a:p>
          <a:p>
            <a:r>
              <a:rPr lang="en-US" dirty="0"/>
              <a:t>Required for identity tests, assay and impurity tests.</a:t>
            </a:r>
          </a:p>
          <a:p>
            <a:r>
              <a:rPr lang="en-US" dirty="0"/>
              <a:t>For identity tests, specificity is demonstrated by:</a:t>
            </a:r>
          </a:p>
          <a:p>
            <a:pPr lvl="1">
              <a:lnSpc>
                <a:spcPct val="100000"/>
              </a:lnSpc>
              <a:spcBef>
                <a:spcPts val="1000"/>
              </a:spcBef>
            </a:pPr>
            <a:r>
              <a:rPr lang="en-US" dirty="0"/>
              <a:t>Comparison with known reference standards (positive confirmation),</a:t>
            </a:r>
            <a:br>
              <a:rPr lang="en-US" dirty="0"/>
            </a:br>
            <a:r>
              <a:rPr lang="en-US" dirty="0"/>
              <a:t>e.g. for HPLC with Diode-Array-Detector: Retention time, UV-spectrum</a:t>
            </a:r>
          </a:p>
          <a:p>
            <a:pPr lvl="1">
              <a:lnSpc>
                <a:spcPct val="100000"/>
              </a:lnSpc>
            </a:pPr>
            <a:r>
              <a:rPr lang="en-US" dirty="0"/>
              <a:t>Discrimination between compounds closely related in structure.</a:t>
            </a:r>
          </a:p>
          <a:p>
            <a:pPr lvl="1">
              <a:lnSpc>
                <a:spcPct val="100000"/>
              </a:lnSpc>
            </a:pPr>
            <a:r>
              <a:rPr lang="en-US" dirty="0"/>
              <a:t>For drug products, excipients should not interfere with API.</a:t>
            </a:r>
          </a:p>
          <a:p>
            <a:pPr>
              <a:spcBef>
                <a:spcPts val="2000"/>
              </a:spcBef>
            </a:pPr>
            <a:r>
              <a:rPr lang="en-US" dirty="0"/>
              <a:t>For Assay and Impurities (Chromatographic methods), specificity is demonstrated by:</a:t>
            </a:r>
          </a:p>
          <a:p>
            <a:pPr lvl="1">
              <a:lnSpc>
                <a:spcPct val="100000"/>
              </a:lnSpc>
              <a:spcBef>
                <a:spcPts val="1000"/>
              </a:spcBef>
            </a:pPr>
            <a:r>
              <a:rPr lang="en-US" dirty="0"/>
              <a:t>Resolution of peaks</a:t>
            </a:r>
          </a:p>
          <a:p>
            <a:pPr lvl="1">
              <a:lnSpc>
                <a:spcPct val="100000"/>
              </a:lnSpc>
            </a:pPr>
            <a:r>
              <a:rPr lang="en-US" dirty="0"/>
              <a:t>Peak purity of main component (diode array or MS)</a:t>
            </a:r>
          </a:p>
          <a:p>
            <a:pPr lvl="1">
              <a:lnSpc>
                <a:spcPct val="100000"/>
              </a:lnSpc>
            </a:pPr>
            <a:r>
              <a:rPr lang="en-US" dirty="0"/>
              <a:t>Verification of the results by an independent, secondary method </a:t>
            </a:r>
            <a:br>
              <a:rPr lang="en-US" dirty="0"/>
            </a:br>
            <a:r>
              <a:rPr lang="en-US" dirty="0"/>
              <a:t>(e.g. TLC, CE, GC, NIR, Raman, etc.).</a:t>
            </a:r>
          </a:p>
          <a:p>
            <a:endParaRPr lang="en-US" dirty="0"/>
          </a:p>
        </p:txBody>
      </p:sp>
      <p:sp>
        <p:nvSpPr>
          <p:cNvPr id="3" name="Text Placeholder 2"/>
          <p:cNvSpPr>
            <a:spLocks noGrp="1"/>
          </p:cNvSpPr>
          <p:nvPr>
            <p:ph type="body" sz="quarter" idx="10"/>
          </p:nvPr>
        </p:nvSpPr>
        <p:spPr/>
        <p:txBody>
          <a:bodyPr/>
          <a:lstStyle/>
          <a:p>
            <a:r>
              <a:rPr lang="en-US" b="1" dirty="0"/>
              <a:t>Demonstration of </a:t>
            </a:r>
            <a:r>
              <a:rPr lang="en-US" b="1" dirty="0" err="1"/>
              <a:t>Specificty</a:t>
            </a:r>
            <a:endParaRPr lang="en-US" b="1"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Specificity - Impurities</a:t>
            </a:r>
          </a:p>
        </p:txBody>
      </p:sp>
      <p:sp>
        <p:nvSpPr>
          <p:cNvPr id="5" name="Text Placeholder 4"/>
          <p:cNvSpPr>
            <a:spLocks noGrp="1"/>
          </p:cNvSpPr>
          <p:nvPr>
            <p:ph type="body" sz="quarter" idx="11"/>
          </p:nvPr>
        </p:nvSpPr>
        <p:spPr/>
        <p:txBody>
          <a:bodyPr/>
          <a:lstStyle/>
          <a:p>
            <a:pPr marL="0" indent="0">
              <a:spcAft>
                <a:spcPts val="1000"/>
              </a:spcAft>
              <a:buNone/>
            </a:pPr>
            <a:r>
              <a:rPr lang="en-US" dirty="0"/>
              <a:t>VICH requirements for specificity testing:</a:t>
            </a:r>
          </a:p>
          <a:p>
            <a:r>
              <a:rPr lang="en-US" dirty="0"/>
              <a:t>If impurity/degradation product reference materials are available:</a:t>
            </a:r>
          </a:p>
          <a:p>
            <a:pPr lvl="1"/>
            <a:r>
              <a:rPr lang="en-US" dirty="0"/>
              <a:t>For Assay: </a:t>
            </a:r>
          </a:p>
          <a:p>
            <a:pPr marL="230188" lvl="1" indent="0">
              <a:buNone/>
            </a:pPr>
            <a:r>
              <a:rPr lang="en-US" dirty="0"/>
              <a:t>Spike impurities and/or excipients  demonstrate that the assay results is unaffected by the presence of these materials </a:t>
            </a:r>
            <a:br>
              <a:rPr lang="en-US" dirty="0"/>
            </a:br>
            <a:r>
              <a:rPr lang="en-US" dirty="0"/>
              <a:t>(e.g. by comparison with the assay result of un-spiked samples)</a:t>
            </a:r>
          </a:p>
          <a:p>
            <a:r>
              <a:rPr lang="en-US" dirty="0"/>
              <a:t>For impurities: </a:t>
            </a:r>
          </a:p>
          <a:p>
            <a:pPr lvl="1"/>
            <a:r>
              <a:rPr lang="en-US" dirty="0"/>
              <a:t>Spike with appropriate levels of impurities and/or excipients  demonstrate the separation of these impurities individually and/or from other components in the sample matrix. </a:t>
            </a:r>
          </a:p>
          <a:p>
            <a:r>
              <a:rPr lang="en-US" dirty="0"/>
              <a:t>If impurity/degradation product reference materials are not available:</a:t>
            </a:r>
          </a:p>
          <a:p>
            <a:pPr lvl="1"/>
            <a:r>
              <a:rPr lang="en-US" dirty="0"/>
              <a:t>Use relevant stressed samples (light, heat, humidity, pH, oxidation, etc..)</a:t>
            </a:r>
          </a:p>
          <a:p>
            <a:endParaRPr lang="en-US" dirty="0"/>
          </a:p>
        </p:txBody>
      </p:sp>
      <p:sp>
        <p:nvSpPr>
          <p:cNvPr id="6" name="TextBox 5"/>
          <p:cNvSpPr txBox="1"/>
          <p:nvPr/>
        </p:nvSpPr>
        <p:spPr>
          <a:xfrm>
            <a:off x="1745674" y="5140028"/>
            <a:ext cx="7051962" cy="784830"/>
          </a:xfrm>
          <a:prstGeom prst="rect">
            <a:avLst/>
          </a:prstGeom>
          <a:noFill/>
        </p:spPr>
        <p:txBody>
          <a:bodyPr wrap="square" rtlCol="0">
            <a:spAutoFit/>
          </a:bodyPr>
          <a:lstStyle/>
          <a:p>
            <a:r>
              <a:rPr lang="en-US" sz="1500" dirty="0">
                <a:solidFill>
                  <a:schemeClr val="accent2"/>
                </a:solidFill>
                <a:latin typeface="Arial" panose="020B0604020202020204" pitchFamily="34" charset="0"/>
                <a:cs typeface="Arial" panose="020B0604020202020204" pitchFamily="34" charset="0"/>
              </a:rPr>
              <a:t>Typically, forced degradation experiments with the drug substance and drug product (including excipients) are required. Omission of data is rare (e.g. with well known established substances with clear degradation pathways)</a:t>
            </a: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456" y="5140028"/>
            <a:ext cx="8620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Analytical Method Validation – Validation parameters - </a:t>
            </a:r>
            <a:r>
              <a:rPr lang="en-US" b="1" dirty="0"/>
              <a:t>Specificity</a:t>
            </a:r>
          </a:p>
        </p:txBody>
      </p:sp>
      <p:sp>
        <p:nvSpPr>
          <p:cNvPr id="9" name="Text Placeholder 8"/>
          <p:cNvSpPr>
            <a:spLocks noGrp="1"/>
          </p:cNvSpPr>
          <p:nvPr>
            <p:ph type="body" sz="quarter" idx="11"/>
          </p:nvPr>
        </p:nvSpPr>
        <p:spPr>
          <a:xfrm>
            <a:off x="404813" y="1506538"/>
            <a:ext cx="4094616" cy="4419600"/>
          </a:xfrm>
        </p:spPr>
        <p:txBody>
          <a:bodyPr/>
          <a:lstStyle/>
          <a:p>
            <a:pPr marL="0" indent="0">
              <a:buNone/>
            </a:pPr>
            <a:r>
              <a:rPr lang="en-US" dirty="0"/>
              <a:t>Forced decomposition testing:</a:t>
            </a:r>
          </a:p>
          <a:p>
            <a:pPr marL="0" indent="0">
              <a:buNone/>
            </a:pPr>
            <a:endParaRPr lang="en-US" dirty="0"/>
          </a:p>
          <a:p>
            <a:r>
              <a:rPr lang="en-US" dirty="0"/>
              <a:t>WHAT</a:t>
            </a:r>
          </a:p>
          <a:p>
            <a:pPr lvl="1">
              <a:lnSpc>
                <a:spcPct val="150000"/>
              </a:lnSpc>
            </a:pPr>
            <a:r>
              <a:rPr lang="en-US" sz="1600" dirty="0"/>
              <a:t>Acid / Base Hydrolysis</a:t>
            </a:r>
          </a:p>
          <a:p>
            <a:pPr lvl="1">
              <a:lnSpc>
                <a:spcPct val="150000"/>
              </a:lnSpc>
            </a:pPr>
            <a:r>
              <a:rPr lang="en-US" sz="1600" dirty="0"/>
              <a:t>Oxidation</a:t>
            </a:r>
          </a:p>
          <a:p>
            <a:pPr lvl="1">
              <a:lnSpc>
                <a:spcPct val="150000"/>
              </a:lnSpc>
            </a:pPr>
            <a:r>
              <a:rPr lang="en-US" sz="1600" dirty="0"/>
              <a:t>Thermal Degradation</a:t>
            </a:r>
          </a:p>
          <a:p>
            <a:pPr lvl="1">
              <a:lnSpc>
                <a:spcPct val="150000"/>
              </a:lnSpc>
            </a:pPr>
            <a:r>
              <a:rPr lang="en-US" sz="1600" dirty="0"/>
              <a:t>Photolysis</a:t>
            </a:r>
          </a:p>
        </p:txBody>
      </p:sp>
      <p:sp>
        <p:nvSpPr>
          <p:cNvPr id="10" name="Text Placeholder 8"/>
          <p:cNvSpPr txBox="1">
            <a:spLocks/>
          </p:cNvSpPr>
          <p:nvPr/>
        </p:nvSpPr>
        <p:spPr>
          <a:xfrm>
            <a:off x="4651829" y="1506538"/>
            <a:ext cx="4094616" cy="44196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dirty="0"/>
          </a:p>
          <a:p>
            <a:pPr fontAlgn="auto">
              <a:spcAft>
                <a:spcPts val="0"/>
              </a:spcAft>
            </a:pPr>
            <a:endParaRPr lang="en-US" dirty="0"/>
          </a:p>
          <a:p>
            <a:pPr fontAlgn="auto">
              <a:spcAft>
                <a:spcPts val="0"/>
              </a:spcAft>
            </a:pPr>
            <a:r>
              <a:rPr lang="en-US" dirty="0"/>
              <a:t>FOR</a:t>
            </a:r>
          </a:p>
          <a:p>
            <a:pPr lvl="1" fontAlgn="auto">
              <a:lnSpc>
                <a:spcPct val="150000"/>
              </a:lnSpc>
              <a:spcAft>
                <a:spcPts val="0"/>
              </a:spcAft>
            </a:pPr>
            <a:r>
              <a:rPr lang="fr-FR" altLang="en-US" sz="1600" dirty="0"/>
              <a:t>Drug Substance</a:t>
            </a:r>
          </a:p>
          <a:p>
            <a:pPr lvl="1" fontAlgn="auto">
              <a:lnSpc>
                <a:spcPct val="150000"/>
              </a:lnSpc>
              <a:spcAft>
                <a:spcPts val="0"/>
              </a:spcAft>
            </a:pPr>
            <a:r>
              <a:rPr lang="fr-FR" altLang="en-US" sz="1600" dirty="0"/>
              <a:t>Drug Product</a:t>
            </a:r>
          </a:p>
          <a:p>
            <a:pPr lvl="1" fontAlgn="auto">
              <a:lnSpc>
                <a:spcPct val="150000"/>
              </a:lnSpc>
              <a:spcAft>
                <a:spcPts val="0"/>
              </a:spcAft>
            </a:pPr>
            <a:r>
              <a:rPr lang="fr-FR" altLang="en-US" sz="1600" dirty="0"/>
              <a:t>Placebo (Matrix)</a:t>
            </a:r>
            <a:endParaRPr lang="de-DE" altLang="en-US" sz="1600" dirty="0">
              <a:solidFill>
                <a:srgbClr val="218BA7"/>
              </a:solidFill>
            </a:endParaRPr>
          </a:p>
          <a:p>
            <a:pPr marL="230188" lvl="1" indent="0" fontAlgn="auto">
              <a:spcAft>
                <a:spcPts val="0"/>
              </a:spcAft>
              <a:buNone/>
            </a:pPr>
            <a:endParaRPr lang="de-DE" dirty="0"/>
          </a:p>
          <a:p>
            <a:pPr marL="230188" lvl="1" indent="0" fontAlgn="auto">
              <a:spcAft>
                <a:spcPts val="0"/>
              </a:spcAft>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Precision and Accuracy</a:t>
            </a:r>
            <a:r>
              <a:rPr lang="en-US" dirty="0"/>
              <a:t> - Definitions</a:t>
            </a:r>
          </a:p>
        </p:txBody>
      </p:sp>
      <p:sp>
        <p:nvSpPr>
          <p:cNvPr id="4" name="Text Placeholder 3"/>
          <p:cNvSpPr>
            <a:spLocks noGrp="1"/>
          </p:cNvSpPr>
          <p:nvPr>
            <p:ph type="body" sz="quarter" idx="11"/>
          </p:nvPr>
        </p:nvSpPr>
        <p:spPr/>
        <p:txBody>
          <a:bodyPr/>
          <a:lstStyle/>
          <a:p>
            <a:r>
              <a:rPr lang="en-US" dirty="0"/>
              <a:t>Precision – Definition:</a:t>
            </a:r>
          </a:p>
          <a:p>
            <a:pPr marL="230188" lvl="1" indent="0">
              <a:lnSpc>
                <a:spcPct val="150000"/>
              </a:lnSpc>
              <a:buNone/>
            </a:pPr>
            <a:r>
              <a:rPr lang="en-US" sz="1600" dirty="0"/>
              <a:t>„The precision of an analytical procedure expresses the closeness of agreement between series of measurements (degree of scatter) obtained from multiple samplings of the same homogenous sample under prescribed conditions (GL1).“</a:t>
            </a:r>
          </a:p>
          <a:p>
            <a:pPr lvl="1"/>
            <a:endParaRPr lang="en-US" dirty="0"/>
          </a:p>
          <a:p>
            <a:r>
              <a:rPr lang="en-US" dirty="0"/>
              <a:t>Accuracy – Definition:</a:t>
            </a:r>
          </a:p>
          <a:p>
            <a:pPr marL="230188" lvl="1" indent="0">
              <a:lnSpc>
                <a:spcPct val="150000"/>
              </a:lnSpc>
              <a:buNone/>
            </a:pPr>
            <a:r>
              <a:rPr lang="en-US" sz="1600" dirty="0"/>
              <a:t>„The accuracy of an analytical procedure expresses the closeness of agreement between the value which is accepted either as a conventional true value or an accepted reference value and the value found (GL1).“</a:t>
            </a:r>
          </a:p>
        </p:txBody>
      </p:sp>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Accuracy versus Precision</a:t>
            </a:r>
          </a:p>
        </p:txBody>
      </p:sp>
      <p:grpSp>
        <p:nvGrpSpPr>
          <p:cNvPr id="4" name="Group 26"/>
          <p:cNvGrpSpPr>
            <a:grpSpLocks/>
          </p:cNvGrpSpPr>
          <p:nvPr/>
        </p:nvGrpSpPr>
        <p:grpSpPr bwMode="auto">
          <a:xfrm>
            <a:off x="1541839" y="1099410"/>
            <a:ext cx="2298700" cy="2159000"/>
            <a:chOff x="390" y="902"/>
            <a:chExt cx="1680" cy="1608"/>
          </a:xfrm>
        </p:grpSpPr>
        <p:sp>
          <p:nvSpPr>
            <p:cNvPr id="5" name="Oval 24"/>
            <p:cNvSpPr>
              <a:spLocks noChangeArrowheads="1"/>
            </p:cNvSpPr>
            <p:nvPr/>
          </p:nvSpPr>
          <p:spPr bwMode="auto">
            <a:xfrm>
              <a:off x="390" y="902"/>
              <a:ext cx="1680" cy="1608"/>
            </a:xfrm>
            <a:prstGeom prst="ellipse">
              <a:avLst/>
            </a:prstGeom>
            <a:solidFill>
              <a:schemeClr val="bg1"/>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6" name="Oval 23"/>
            <p:cNvSpPr>
              <a:spLocks noChangeArrowheads="1"/>
            </p:cNvSpPr>
            <p:nvPr/>
          </p:nvSpPr>
          <p:spPr bwMode="auto">
            <a:xfrm>
              <a:off x="658" y="1146"/>
              <a:ext cx="1144" cy="1120"/>
            </a:xfrm>
            <a:prstGeom prst="ellipse">
              <a:avLst/>
            </a:prstGeom>
            <a:solidFill>
              <a:schemeClr val="accent2"/>
            </a:solidFill>
            <a:ln w="38100">
              <a:solidFill>
                <a:schemeClr val="tx1"/>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7" name="Oval 22"/>
            <p:cNvSpPr>
              <a:spLocks noChangeArrowheads="1"/>
            </p:cNvSpPr>
            <p:nvPr/>
          </p:nvSpPr>
          <p:spPr bwMode="auto">
            <a:xfrm>
              <a:off x="854" y="1342"/>
              <a:ext cx="752" cy="728"/>
            </a:xfrm>
            <a:prstGeom prst="ellipse">
              <a:avLst/>
            </a:prstGeom>
            <a:solidFill>
              <a:schemeClr val="bg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8" name="Oval 21"/>
            <p:cNvSpPr>
              <a:spLocks noChangeArrowheads="1"/>
            </p:cNvSpPr>
            <p:nvPr/>
          </p:nvSpPr>
          <p:spPr bwMode="auto">
            <a:xfrm>
              <a:off x="1058" y="1554"/>
              <a:ext cx="344" cy="304"/>
            </a:xfrm>
            <a:prstGeom prst="ellipse">
              <a:avLst/>
            </a:prstGeom>
            <a:solidFill>
              <a:schemeClr val="accent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grpSp>
      <p:grpSp>
        <p:nvGrpSpPr>
          <p:cNvPr id="9" name="Group 27"/>
          <p:cNvGrpSpPr>
            <a:grpSpLocks/>
          </p:cNvGrpSpPr>
          <p:nvPr/>
        </p:nvGrpSpPr>
        <p:grpSpPr bwMode="auto">
          <a:xfrm>
            <a:off x="5108708" y="1099410"/>
            <a:ext cx="2298700" cy="2159000"/>
            <a:chOff x="390" y="902"/>
            <a:chExt cx="1680" cy="1608"/>
          </a:xfrm>
        </p:grpSpPr>
        <p:sp>
          <p:nvSpPr>
            <p:cNvPr id="10" name="Oval 28"/>
            <p:cNvSpPr>
              <a:spLocks noChangeArrowheads="1"/>
            </p:cNvSpPr>
            <p:nvPr/>
          </p:nvSpPr>
          <p:spPr bwMode="auto">
            <a:xfrm>
              <a:off x="390" y="902"/>
              <a:ext cx="1680" cy="1608"/>
            </a:xfrm>
            <a:prstGeom prst="ellipse">
              <a:avLst/>
            </a:prstGeom>
            <a:solidFill>
              <a:schemeClr val="bg1"/>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1" name="Oval 29"/>
            <p:cNvSpPr>
              <a:spLocks noChangeArrowheads="1"/>
            </p:cNvSpPr>
            <p:nvPr/>
          </p:nvSpPr>
          <p:spPr bwMode="auto">
            <a:xfrm>
              <a:off x="658" y="1146"/>
              <a:ext cx="1144" cy="1120"/>
            </a:xfrm>
            <a:prstGeom prst="ellipse">
              <a:avLst/>
            </a:prstGeom>
            <a:solidFill>
              <a:schemeClr val="accent2"/>
            </a:solidFill>
            <a:ln w="38100">
              <a:solidFill>
                <a:schemeClr val="tx1"/>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2" name="Oval 30"/>
            <p:cNvSpPr>
              <a:spLocks noChangeArrowheads="1"/>
            </p:cNvSpPr>
            <p:nvPr/>
          </p:nvSpPr>
          <p:spPr bwMode="auto">
            <a:xfrm>
              <a:off x="854" y="1342"/>
              <a:ext cx="752" cy="728"/>
            </a:xfrm>
            <a:prstGeom prst="ellipse">
              <a:avLst/>
            </a:prstGeom>
            <a:solidFill>
              <a:schemeClr val="bg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3" name="Oval 31"/>
            <p:cNvSpPr>
              <a:spLocks noChangeArrowheads="1"/>
            </p:cNvSpPr>
            <p:nvPr/>
          </p:nvSpPr>
          <p:spPr bwMode="auto">
            <a:xfrm>
              <a:off x="1058" y="1554"/>
              <a:ext cx="344" cy="304"/>
            </a:xfrm>
            <a:prstGeom prst="ellipse">
              <a:avLst/>
            </a:prstGeom>
            <a:solidFill>
              <a:schemeClr val="accent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grpSp>
      <p:grpSp>
        <p:nvGrpSpPr>
          <p:cNvPr id="14" name="Group 32"/>
          <p:cNvGrpSpPr>
            <a:grpSpLocks/>
          </p:cNvGrpSpPr>
          <p:nvPr/>
        </p:nvGrpSpPr>
        <p:grpSpPr bwMode="auto">
          <a:xfrm>
            <a:off x="5108708" y="3742598"/>
            <a:ext cx="2298700" cy="2159000"/>
            <a:chOff x="390" y="902"/>
            <a:chExt cx="1680" cy="1608"/>
          </a:xfrm>
        </p:grpSpPr>
        <p:sp>
          <p:nvSpPr>
            <p:cNvPr id="15" name="Oval 33"/>
            <p:cNvSpPr>
              <a:spLocks noChangeArrowheads="1"/>
            </p:cNvSpPr>
            <p:nvPr/>
          </p:nvSpPr>
          <p:spPr bwMode="auto">
            <a:xfrm>
              <a:off x="390" y="902"/>
              <a:ext cx="1680" cy="1608"/>
            </a:xfrm>
            <a:prstGeom prst="ellipse">
              <a:avLst/>
            </a:prstGeom>
            <a:solidFill>
              <a:schemeClr val="bg1"/>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6" name="Oval 34"/>
            <p:cNvSpPr>
              <a:spLocks noChangeArrowheads="1"/>
            </p:cNvSpPr>
            <p:nvPr/>
          </p:nvSpPr>
          <p:spPr bwMode="auto">
            <a:xfrm>
              <a:off x="658" y="1146"/>
              <a:ext cx="1144" cy="1120"/>
            </a:xfrm>
            <a:prstGeom prst="ellipse">
              <a:avLst/>
            </a:prstGeom>
            <a:solidFill>
              <a:schemeClr val="accent2"/>
            </a:solidFill>
            <a:ln w="38100">
              <a:solidFill>
                <a:schemeClr val="tx1"/>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7" name="Oval 35"/>
            <p:cNvSpPr>
              <a:spLocks noChangeArrowheads="1"/>
            </p:cNvSpPr>
            <p:nvPr/>
          </p:nvSpPr>
          <p:spPr bwMode="auto">
            <a:xfrm>
              <a:off x="854" y="1342"/>
              <a:ext cx="752" cy="728"/>
            </a:xfrm>
            <a:prstGeom prst="ellipse">
              <a:avLst/>
            </a:prstGeom>
            <a:solidFill>
              <a:schemeClr val="bg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8" name="Oval 36"/>
            <p:cNvSpPr>
              <a:spLocks noChangeArrowheads="1"/>
            </p:cNvSpPr>
            <p:nvPr/>
          </p:nvSpPr>
          <p:spPr bwMode="auto">
            <a:xfrm>
              <a:off x="1058" y="1554"/>
              <a:ext cx="344" cy="304"/>
            </a:xfrm>
            <a:prstGeom prst="ellipse">
              <a:avLst/>
            </a:prstGeom>
            <a:solidFill>
              <a:schemeClr val="accent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grpSp>
      <p:grpSp>
        <p:nvGrpSpPr>
          <p:cNvPr id="19" name="Group 37"/>
          <p:cNvGrpSpPr>
            <a:grpSpLocks/>
          </p:cNvGrpSpPr>
          <p:nvPr/>
        </p:nvGrpSpPr>
        <p:grpSpPr bwMode="auto">
          <a:xfrm>
            <a:off x="1541839" y="3742598"/>
            <a:ext cx="2298700" cy="2159000"/>
            <a:chOff x="390" y="902"/>
            <a:chExt cx="1680" cy="1608"/>
          </a:xfrm>
        </p:grpSpPr>
        <p:sp>
          <p:nvSpPr>
            <p:cNvPr id="20" name="Oval 38"/>
            <p:cNvSpPr>
              <a:spLocks noChangeArrowheads="1"/>
            </p:cNvSpPr>
            <p:nvPr/>
          </p:nvSpPr>
          <p:spPr bwMode="auto">
            <a:xfrm>
              <a:off x="390" y="902"/>
              <a:ext cx="1680" cy="1608"/>
            </a:xfrm>
            <a:prstGeom prst="ellipse">
              <a:avLst/>
            </a:prstGeom>
            <a:solidFill>
              <a:schemeClr val="bg1"/>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21" name="Oval 39"/>
            <p:cNvSpPr>
              <a:spLocks noChangeArrowheads="1"/>
            </p:cNvSpPr>
            <p:nvPr/>
          </p:nvSpPr>
          <p:spPr bwMode="auto">
            <a:xfrm>
              <a:off x="658" y="1146"/>
              <a:ext cx="1144" cy="1120"/>
            </a:xfrm>
            <a:prstGeom prst="ellipse">
              <a:avLst/>
            </a:prstGeom>
            <a:solidFill>
              <a:schemeClr val="accent2"/>
            </a:solidFill>
            <a:ln w="38100">
              <a:solidFill>
                <a:schemeClr val="tx1"/>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22" name="Oval 40"/>
            <p:cNvSpPr>
              <a:spLocks noChangeArrowheads="1"/>
            </p:cNvSpPr>
            <p:nvPr/>
          </p:nvSpPr>
          <p:spPr bwMode="auto">
            <a:xfrm>
              <a:off x="854" y="1342"/>
              <a:ext cx="752" cy="728"/>
            </a:xfrm>
            <a:prstGeom prst="ellipse">
              <a:avLst/>
            </a:prstGeom>
            <a:solidFill>
              <a:schemeClr val="bg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23" name="Oval 41"/>
            <p:cNvSpPr>
              <a:spLocks noChangeArrowheads="1"/>
            </p:cNvSpPr>
            <p:nvPr/>
          </p:nvSpPr>
          <p:spPr bwMode="auto">
            <a:xfrm>
              <a:off x="1058" y="1554"/>
              <a:ext cx="344" cy="304"/>
            </a:xfrm>
            <a:prstGeom prst="ellipse">
              <a:avLst/>
            </a:prstGeom>
            <a:solidFill>
              <a:schemeClr val="accent2"/>
            </a:solidFill>
            <a:ln w="38100">
              <a:solidFill>
                <a:schemeClr val="tx2"/>
              </a:solidFill>
              <a:round/>
              <a:headEnd/>
              <a:tailEnd/>
            </a:ln>
          </p:spPr>
          <p:txBody>
            <a:bodyPr wrap="none"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grpSp>
      <p:sp>
        <p:nvSpPr>
          <p:cNvPr id="24" name="Text Box 42"/>
          <p:cNvSpPr txBox="1">
            <a:spLocks noChangeArrowheads="1"/>
          </p:cNvSpPr>
          <p:nvPr/>
        </p:nvSpPr>
        <p:spPr bwMode="auto">
          <a:xfrm>
            <a:off x="1519614" y="3264760"/>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000" dirty="0">
                <a:latin typeface="Arial" charset="0"/>
              </a:rPr>
              <a:t>Accurate + Precise</a:t>
            </a:r>
          </a:p>
        </p:txBody>
      </p:sp>
      <p:sp>
        <p:nvSpPr>
          <p:cNvPr id="25" name="Text Box 43"/>
          <p:cNvSpPr txBox="1">
            <a:spLocks noChangeArrowheads="1"/>
          </p:cNvSpPr>
          <p:nvPr/>
        </p:nvSpPr>
        <p:spPr bwMode="auto">
          <a:xfrm>
            <a:off x="4784858" y="3318735"/>
            <a:ext cx="294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000" dirty="0">
                <a:latin typeface="Arial" charset="0"/>
              </a:rPr>
              <a:t>Accurate but not precise</a:t>
            </a:r>
          </a:p>
        </p:txBody>
      </p:sp>
      <p:sp>
        <p:nvSpPr>
          <p:cNvPr id="26" name="Text Box 44"/>
          <p:cNvSpPr txBox="1">
            <a:spLocks noChangeArrowheads="1"/>
          </p:cNvSpPr>
          <p:nvPr/>
        </p:nvSpPr>
        <p:spPr bwMode="auto">
          <a:xfrm>
            <a:off x="1217989" y="5926998"/>
            <a:ext cx="294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000" dirty="0">
                <a:latin typeface="Arial" charset="0"/>
              </a:rPr>
              <a:t>Precise but not accurate</a:t>
            </a:r>
          </a:p>
        </p:txBody>
      </p:sp>
      <p:sp>
        <p:nvSpPr>
          <p:cNvPr id="27" name="Text Box 45"/>
          <p:cNvSpPr txBox="1">
            <a:spLocks noChangeArrowheads="1"/>
          </p:cNvSpPr>
          <p:nvPr/>
        </p:nvSpPr>
        <p:spPr bwMode="auto">
          <a:xfrm>
            <a:off x="5403983" y="5926998"/>
            <a:ext cx="170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000" dirty="0">
                <a:latin typeface="Arial" charset="0"/>
              </a:rPr>
              <a:t>None of each</a:t>
            </a:r>
          </a:p>
        </p:txBody>
      </p:sp>
      <p:sp>
        <p:nvSpPr>
          <p:cNvPr id="28" name="Text Box 48"/>
          <p:cNvSpPr txBox="1">
            <a:spLocks noChangeArrowheads="1"/>
          </p:cNvSpPr>
          <p:nvPr/>
        </p:nvSpPr>
        <p:spPr bwMode="auto">
          <a:xfrm>
            <a:off x="2524150" y="182807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29" name="Text Box 49"/>
          <p:cNvSpPr txBox="1">
            <a:spLocks noChangeArrowheads="1"/>
          </p:cNvSpPr>
          <p:nvPr/>
        </p:nvSpPr>
        <p:spPr bwMode="auto">
          <a:xfrm>
            <a:off x="2668613" y="197253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0" name="Text Box 50"/>
          <p:cNvSpPr txBox="1">
            <a:spLocks noChangeArrowheads="1"/>
          </p:cNvSpPr>
          <p:nvPr/>
        </p:nvSpPr>
        <p:spPr bwMode="auto">
          <a:xfrm>
            <a:off x="2355875" y="192649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1" name="Text Box 51"/>
          <p:cNvSpPr txBox="1">
            <a:spLocks noChangeArrowheads="1"/>
          </p:cNvSpPr>
          <p:nvPr/>
        </p:nvSpPr>
        <p:spPr bwMode="auto">
          <a:xfrm>
            <a:off x="2424138" y="202016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2" name="Text Box 52"/>
          <p:cNvSpPr txBox="1">
            <a:spLocks noChangeArrowheads="1"/>
          </p:cNvSpPr>
          <p:nvPr/>
        </p:nvSpPr>
        <p:spPr bwMode="auto">
          <a:xfrm>
            <a:off x="2457475" y="187569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3" name="Text Box 53"/>
          <p:cNvSpPr txBox="1">
            <a:spLocks noChangeArrowheads="1"/>
          </p:cNvSpPr>
          <p:nvPr/>
        </p:nvSpPr>
        <p:spPr bwMode="auto">
          <a:xfrm>
            <a:off x="2551138" y="204556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grpSp>
        <p:nvGrpSpPr>
          <p:cNvPr id="34" name="Group 60"/>
          <p:cNvGrpSpPr>
            <a:grpSpLocks/>
          </p:cNvGrpSpPr>
          <p:nvPr/>
        </p:nvGrpSpPr>
        <p:grpSpPr bwMode="auto">
          <a:xfrm>
            <a:off x="5829295" y="1631223"/>
            <a:ext cx="954088" cy="982662"/>
            <a:chOff x="2344" y="1269"/>
            <a:chExt cx="292" cy="481"/>
          </a:xfrm>
        </p:grpSpPr>
        <p:sp>
          <p:nvSpPr>
            <p:cNvPr id="35" name="Text Box 54"/>
            <p:cNvSpPr txBox="1">
              <a:spLocks noChangeArrowheads="1"/>
            </p:cNvSpPr>
            <p:nvPr/>
          </p:nvSpPr>
          <p:spPr bwMode="auto">
            <a:xfrm>
              <a:off x="2410" y="1269"/>
              <a:ext cx="21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6" name="Text Box 55"/>
            <p:cNvSpPr txBox="1">
              <a:spLocks noChangeArrowheads="1"/>
            </p:cNvSpPr>
            <p:nvPr/>
          </p:nvSpPr>
          <p:spPr bwMode="auto">
            <a:xfrm>
              <a:off x="2386" y="1405"/>
              <a:ext cx="1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7" name="Text Box 56"/>
            <p:cNvSpPr txBox="1">
              <a:spLocks noChangeArrowheads="1"/>
            </p:cNvSpPr>
            <p:nvPr/>
          </p:nvSpPr>
          <p:spPr bwMode="auto">
            <a:xfrm>
              <a:off x="2533" y="1520"/>
              <a:ext cx="1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8" name="Text Box 57"/>
            <p:cNvSpPr txBox="1">
              <a:spLocks noChangeArrowheads="1"/>
            </p:cNvSpPr>
            <p:nvPr/>
          </p:nvSpPr>
          <p:spPr bwMode="auto">
            <a:xfrm>
              <a:off x="2344" y="1403"/>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39" name="Text Box 58"/>
            <p:cNvSpPr txBox="1">
              <a:spLocks noChangeArrowheads="1"/>
            </p:cNvSpPr>
            <p:nvPr/>
          </p:nvSpPr>
          <p:spPr bwMode="auto">
            <a:xfrm>
              <a:off x="2395" y="1526"/>
              <a:ext cx="21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0" name="Text Box 59"/>
            <p:cNvSpPr txBox="1">
              <a:spLocks noChangeArrowheads="1"/>
            </p:cNvSpPr>
            <p:nvPr/>
          </p:nvSpPr>
          <p:spPr bwMode="auto">
            <a:xfrm>
              <a:off x="2486" y="1385"/>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grpSp>
      <p:grpSp>
        <p:nvGrpSpPr>
          <p:cNvPr id="41" name="Group 69"/>
          <p:cNvGrpSpPr>
            <a:grpSpLocks/>
          </p:cNvGrpSpPr>
          <p:nvPr/>
        </p:nvGrpSpPr>
        <p:grpSpPr bwMode="auto">
          <a:xfrm>
            <a:off x="5162108" y="4252185"/>
            <a:ext cx="954087" cy="982663"/>
            <a:chOff x="2344" y="1269"/>
            <a:chExt cx="292" cy="481"/>
          </a:xfrm>
        </p:grpSpPr>
        <p:sp>
          <p:nvSpPr>
            <p:cNvPr id="42" name="Text Box 70"/>
            <p:cNvSpPr txBox="1">
              <a:spLocks noChangeArrowheads="1"/>
            </p:cNvSpPr>
            <p:nvPr/>
          </p:nvSpPr>
          <p:spPr bwMode="auto">
            <a:xfrm>
              <a:off x="2410" y="1269"/>
              <a:ext cx="21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3" name="Text Box 71"/>
            <p:cNvSpPr txBox="1">
              <a:spLocks noChangeArrowheads="1"/>
            </p:cNvSpPr>
            <p:nvPr/>
          </p:nvSpPr>
          <p:spPr bwMode="auto">
            <a:xfrm>
              <a:off x="2386" y="1405"/>
              <a:ext cx="1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4" name="Text Box 72"/>
            <p:cNvSpPr txBox="1">
              <a:spLocks noChangeArrowheads="1"/>
            </p:cNvSpPr>
            <p:nvPr/>
          </p:nvSpPr>
          <p:spPr bwMode="auto">
            <a:xfrm>
              <a:off x="2533" y="1520"/>
              <a:ext cx="1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5" name="Text Box 73"/>
            <p:cNvSpPr txBox="1">
              <a:spLocks noChangeArrowheads="1"/>
            </p:cNvSpPr>
            <p:nvPr/>
          </p:nvSpPr>
          <p:spPr bwMode="auto">
            <a:xfrm>
              <a:off x="2344" y="1403"/>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6" name="Text Box 74"/>
            <p:cNvSpPr txBox="1">
              <a:spLocks noChangeArrowheads="1"/>
            </p:cNvSpPr>
            <p:nvPr/>
          </p:nvSpPr>
          <p:spPr bwMode="auto">
            <a:xfrm>
              <a:off x="2395" y="1526"/>
              <a:ext cx="21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47" name="Text Box 75"/>
            <p:cNvSpPr txBox="1">
              <a:spLocks noChangeArrowheads="1"/>
            </p:cNvSpPr>
            <p:nvPr/>
          </p:nvSpPr>
          <p:spPr bwMode="auto">
            <a:xfrm>
              <a:off x="2486" y="1385"/>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grpSp>
      <p:grpSp>
        <p:nvGrpSpPr>
          <p:cNvPr id="48" name="Group 81"/>
          <p:cNvGrpSpPr>
            <a:grpSpLocks/>
          </p:cNvGrpSpPr>
          <p:nvPr/>
        </p:nvGrpSpPr>
        <p:grpSpPr bwMode="auto">
          <a:xfrm>
            <a:off x="1763738" y="4182335"/>
            <a:ext cx="649287" cy="649288"/>
            <a:chOff x="2431" y="1588"/>
            <a:chExt cx="409" cy="409"/>
          </a:xfrm>
        </p:grpSpPr>
        <p:sp>
          <p:nvSpPr>
            <p:cNvPr id="49" name="Text Box 76"/>
            <p:cNvSpPr txBox="1">
              <a:spLocks noChangeArrowheads="1"/>
            </p:cNvSpPr>
            <p:nvPr/>
          </p:nvSpPr>
          <p:spPr bwMode="auto">
            <a:xfrm>
              <a:off x="2537" y="15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50" name="Text Box 77"/>
            <p:cNvSpPr txBox="1">
              <a:spLocks noChangeArrowheads="1"/>
            </p:cNvSpPr>
            <p:nvPr/>
          </p:nvSpPr>
          <p:spPr bwMode="auto">
            <a:xfrm>
              <a:off x="2628" y="167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51" name="Text Box 78"/>
            <p:cNvSpPr txBox="1">
              <a:spLocks noChangeArrowheads="1"/>
            </p:cNvSpPr>
            <p:nvPr/>
          </p:nvSpPr>
          <p:spPr bwMode="auto">
            <a:xfrm>
              <a:off x="2431" y="16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52" name="Text Box 79"/>
            <p:cNvSpPr txBox="1">
              <a:spLocks noChangeArrowheads="1"/>
            </p:cNvSpPr>
            <p:nvPr/>
          </p:nvSpPr>
          <p:spPr bwMode="auto">
            <a:xfrm>
              <a:off x="2474" y="170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sp>
          <p:nvSpPr>
            <p:cNvPr id="53" name="Text Box 80"/>
            <p:cNvSpPr txBox="1">
              <a:spLocks noChangeArrowheads="1"/>
            </p:cNvSpPr>
            <p:nvPr/>
          </p:nvSpPr>
          <p:spPr bwMode="auto">
            <a:xfrm>
              <a:off x="2495" y="161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GB" altLang="en-US" sz="2400" dirty="0">
                  <a:latin typeface="Arial" charset="0"/>
                </a:rPr>
                <a:t>x</a:t>
              </a:r>
            </a:p>
          </p:txBody>
        </p:sp>
      </p:grpSp>
    </p:spTree>
    <p:extLst>
      <p:ext uri="{BB962C8B-B14F-4D97-AF65-F5344CB8AC3E}">
        <p14:creationId xmlns:p14="http://schemas.microsoft.com/office/powerpoint/2010/main" val="220352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Precision - </a:t>
            </a:r>
            <a:r>
              <a:rPr lang="en-US" dirty="0"/>
              <a:t>Methodology</a:t>
            </a:r>
          </a:p>
        </p:txBody>
      </p:sp>
      <p:sp>
        <p:nvSpPr>
          <p:cNvPr id="5" name="Text Placeholder 4"/>
          <p:cNvSpPr>
            <a:spLocks noGrp="1"/>
          </p:cNvSpPr>
          <p:nvPr>
            <p:ph type="body" sz="quarter" idx="11"/>
          </p:nvPr>
        </p:nvSpPr>
        <p:spPr>
          <a:xfrm>
            <a:off x="404813" y="1506538"/>
            <a:ext cx="7554199" cy="4419600"/>
          </a:xfrm>
        </p:spPr>
        <p:txBody>
          <a:bodyPr/>
          <a:lstStyle/>
          <a:p>
            <a:pPr>
              <a:lnSpc>
                <a:spcPct val="150000"/>
              </a:lnSpc>
            </a:pPr>
            <a:r>
              <a:rPr lang="en-US" dirty="0"/>
              <a:t>3 levels of precision:</a:t>
            </a:r>
          </a:p>
          <a:p>
            <a:pPr lvl="1">
              <a:lnSpc>
                <a:spcPct val="150000"/>
              </a:lnSpc>
            </a:pPr>
            <a:r>
              <a:rPr lang="en-US" sz="1600" dirty="0"/>
              <a:t>Repeatability</a:t>
            </a:r>
          </a:p>
          <a:p>
            <a:pPr lvl="1">
              <a:lnSpc>
                <a:spcPct val="150000"/>
              </a:lnSpc>
            </a:pPr>
            <a:r>
              <a:rPr lang="en-US" sz="1600" dirty="0"/>
              <a:t>Intermediate Precision</a:t>
            </a:r>
          </a:p>
          <a:p>
            <a:pPr lvl="1">
              <a:lnSpc>
                <a:spcPct val="150000"/>
              </a:lnSpc>
            </a:pPr>
            <a:r>
              <a:rPr lang="en-US" sz="1600" dirty="0"/>
              <a:t>Reproducibility</a:t>
            </a:r>
          </a:p>
          <a:p>
            <a:pPr>
              <a:lnSpc>
                <a:spcPct val="150000"/>
              </a:lnSpc>
              <a:spcBef>
                <a:spcPts val="2000"/>
              </a:spcBef>
            </a:pPr>
            <a:r>
              <a:rPr lang="en-US" dirty="0"/>
              <a:t>Experimental recommendations in GL1:</a:t>
            </a:r>
          </a:p>
          <a:p>
            <a:pPr lvl="1">
              <a:lnSpc>
                <a:spcPct val="150000"/>
              </a:lnSpc>
            </a:pPr>
            <a:r>
              <a:rPr lang="en-US" sz="1600" dirty="0"/>
              <a:t>Use of homogenous, authentic samples (if possible).</a:t>
            </a:r>
          </a:p>
          <a:p>
            <a:pPr lvl="1">
              <a:lnSpc>
                <a:spcPct val="100000"/>
              </a:lnSpc>
            </a:pPr>
            <a:r>
              <a:rPr lang="en-US" sz="1600" dirty="0"/>
              <a:t>Apply the whole analytical procedure (as described in the test method) including sample preparation, analysis, data integration and assessment.</a:t>
            </a:r>
          </a:p>
          <a:p>
            <a:pPr>
              <a:lnSpc>
                <a:spcPct val="150000"/>
              </a:lnSpc>
            </a:pPr>
            <a:endParaRPr lang="en-US" dirty="0"/>
          </a:p>
        </p:txBody>
      </p:sp>
    </p:spTree>
    <p:custDataLst>
      <p:tags r:id="rId1"/>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Repeatability - </a:t>
            </a:r>
            <a:r>
              <a:rPr lang="en-US" b="1" dirty="0"/>
              <a:t>Definition</a:t>
            </a:r>
          </a:p>
        </p:txBody>
      </p:sp>
      <p:sp>
        <p:nvSpPr>
          <p:cNvPr id="6" name="Text Placeholder 5"/>
          <p:cNvSpPr>
            <a:spLocks noGrp="1"/>
          </p:cNvSpPr>
          <p:nvPr>
            <p:ph type="body" sz="quarter" idx="11"/>
          </p:nvPr>
        </p:nvSpPr>
        <p:spPr/>
        <p:txBody>
          <a:bodyPr/>
          <a:lstStyle/>
          <a:p>
            <a:pPr marL="0" indent="0">
              <a:buNone/>
            </a:pPr>
            <a:r>
              <a:rPr lang="en-US" dirty="0"/>
              <a:t>“Repeatability expresses the precision under the same              operating conditions over a                                                                    short interval of time. Repeatability is also termed                                   intra-assay precision” (GL1)</a:t>
            </a:r>
          </a:p>
          <a:p>
            <a:pPr marL="0" indent="0">
              <a:buNone/>
            </a:pPr>
            <a:endParaRPr lang="en-US" dirty="0"/>
          </a:p>
          <a:p>
            <a:pPr lvl="1">
              <a:lnSpc>
                <a:spcPct val="200000"/>
              </a:lnSpc>
            </a:pPr>
            <a:r>
              <a:rPr lang="en-US" sz="1600" dirty="0"/>
              <a:t>Analytical variability under the same operating conditions</a:t>
            </a:r>
          </a:p>
          <a:p>
            <a:pPr lvl="1">
              <a:lnSpc>
                <a:spcPct val="200000"/>
              </a:lnSpc>
            </a:pPr>
            <a:r>
              <a:rPr lang="en-US" sz="1600" dirty="0"/>
              <a:t>Over a short time-interval</a:t>
            </a:r>
          </a:p>
          <a:p>
            <a:pPr lvl="1">
              <a:lnSpc>
                <a:spcPct val="200000"/>
              </a:lnSpc>
            </a:pPr>
            <a:r>
              <a:rPr lang="en-US" sz="1600" dirty="0"/>
              <a:t>Minimum of 6 determinations at the 100% level or</a:t>
            </a:r>
          </a:p>
          <a:p>
            <a:pPr lvl="1">
              <a:lnSpc>
                <a:spcPct val="100000"/>
              </a:lnSpc>
            </a:pPr>
            <a:r>
              <a:rPr lang="en-US" sz="1600" dirty="0"/>
              <a:t>Minimum of 9 determinations covering the specified range </a:t>
            </a:r>
            <a:br>
              <a:rPr lang="en-US" sz="1600" dirty="0"/>
            </a:br>
            <a:r>
              <a:rPr lang="en-US" sz="1600" dirty="0"/>
              <a:t>(e.g. 3 concentration levels x 3 replicates each)</a:t>
            </a:r>
          </a:p>
          <a:p>
            <a:pPr marL="0" indent="0">
              <a:buNone/>
            </a:pPr>
            <a:endParaRPr lang="en-US" dirty="0"/>
          </a:p>
          <a:p>
            <a:endParaRPr lang="en-US" dirty="0"/>
          </a:p>
        </p:txBody>
      </p:sp>
      <p:grpSp>
        <p:nvGrpSpPr>
          <p:cNvPr id="35846" name="Group 26"/>
          <p:cNvGrpSpPr>
            <a:grpSpLocks/>
          </p:cNvGrpSpPr>
          <p:nvPr/>
        </p:nvGrpSpPr>
        <p:grpSpPr bwMode="auto">
          <a:xfrm>
            <a:off x="7394575" y="1171575"/>
            <a:ext cx="1154113" cy="1517650"/>
            <a:chOff x="519113" y="1152525"/>
            <a:chExt cx="1154112" cy="1517650"/>
          </a:xfrm>
        </p:grpSpPr>
        <p:grpSp>
          <p:nvGrpSpPr>
            <p:cNvPr id="35848" name="Group 55"/>
            <p:cNvGrpSpPr>
              <a:grpSpLocks/>
            </p:cNvGrpSpPr>
            <p:nvPr/>
          </p:nvGrpSpPr>
          <p:grpSpPr bwMode="auto">
            <a:xfrm>
              <a:off x="784225" y="1449388"/>
              <a:ext cx="595313" cy="1003300"/>
              <a:chOff x="3065" y="1533"/>
              <a:chExt cx="360" cy="559"/>
            </a:xfrm>
          </p:grpSpPr>
          <p:sp>
            <p:nvSpPr>
              <p:cNvPr id="35851" name="Freeform 19"/>
              <p:cNvSpPr>
                <a:spLocks/>
              </p:cNvSpPr>
              <p:nvPr/>
            </p:nvSpPr>
            <p:spPr bwMode="auto">
              <a:xfrm>
                <a:off x="3065" y="1533"/>
                <a:ext cx="217" cy="559"/>
              </a:xfrm>
              <a:custGeom>
                <a:avLst/>
                <a:gdLst>
                  <a:gd name="T0" fmla="*/ 0 w 436"/>
                  <a:gd name="T1" fmla="*/ 0 h 1119"/>
                  <a:gd name="T2" fmla="*/ 0 w 436"/>
                  <a:gd name="T3" fmla="*/ 0 h 1119"/>
                  <a:gd name="T4" fmla="*/ 0 w 436"/>
                  <a:gd name="T5" fmla="*/ 0 h 1119"/>
                  <a:gd name="T6" fmla="*/ 0 w 436"/>
                  <a:gd name="T7" fmla="*/ 0 h 1119"/>
                  <a:gd name="T8" fmla="*/ 0 w 436"/>
                  <a:gd name="T9" fmla="*/ 0 h 1119"/>
                  <a:gd name="T10" fmla="*/ 0 w 436"/>
                  <a:gd name="T11" fmla="*/ 0 h 1119"/>
                  <a:gd name="T12" fmla="*/ 0 w 436"/>
                  <a:gd name="T13" fmla="*/ 0 h 1119"/>
                  <a:gd name="T14" fmla="*/ 0 w 436"/>
                  <a:gd name="T15" fmla="*/ 0 h 1119"/>
                  <a:gd name="T16" fmla="*/ 0 w 436"/>
                  <a:gd name="T17" fmla="*/ 0 h 1119"/>
                  <a:gd name="T18" fmla="*/ 0 w 436"/>
                  <a:gd name="T19" fmla="*/ 0 h 1119"/>
                  <a:gd name="T20" fmla="*/ 0 w 436"/>
                  <a:gd name="T21" fmla="*/ 0 h 1119"/>
                  <a:gd name="T22" fmla="*/ 0 w 436"/>
                  <a:gd name="T23" fmla="*/ 0 h 1119"/>
                  <a:gd name="T24" fmla="*/ 0 w 436"/>
                  <a:gd name="T25" fmla="*/ 0 h 1119"/>
                  <a:gd name="T26" fmla="*/ 0 w 436"/>
                  <a:gd name="T27" fmla="*/ 0 h 1119"/>
                  <a:gd name="T28" fmla="*/ 0 w 436"/>
                  <a:gd name="T29" fmla="*/ 0 h 1119"/>
                  <a:gd name="T30" fmla="*/ 0 w 436"/>
                  <a:gd name="T31" fmla="*/ 0 h 1119"/>
                  <a:gd name="T32" fmla="*/ 0 w 436"/>
                  <a:gd name="T33" fmla="*/ 0 h 1119"/>
                  <a:gd name="T34" fmla="*/ 0 w 436"/>
                  <a:gd name="T35" fmla="*/ 0 h 1119"/>
                  <a:gd name="T36" fmla="*/ 0 w 436"/>
                  <a:gd name="T37" fmla="*/ 0 h 1119"/>
                  <a:gd name="T38" fmla="*/ 0 w 436"/>
                  <a:gd name="T39" fmla="*/ 0 h 1119"/>
                  <a:gd name="T40" fmla="*/ 0 w 436"/>
                  <a:gd name="T41" fmla="*/ 0 h 1119"/>
                  <a:gd name="T42" fmla="*/ 0 w 436"/>
                  <a:gd name="T43" fmla="*/ 0 h 1119"/>
                  <a:gd name="T44" fmla="*/ 0 w 436"/>
                  <a:gd name="T45" fmla="*/ 0 h 1119"/>
                  <a:gd name="T46" fmla="*/ 0 w 436"/>
                  <a:gd name="T47" fmla="*/ 0 h 1119"/>
                  <a:gd name="T48" fmla="*/ 0 w 436"/>
                  <a:gd name="T49" fmla="*/ 0 h 1119"/>
                  <a:gd name="T50" fmla="*/ 0 w 436"/>
                  <a:gd name="T51" fmla="*/ 0 h 1119"/>
                  <a:gd name="T52" fmla="*/ 0 w 436"/>
                  <a:gd name="T53" fmla="*/ 0 h 1119"/>
                  <a:gd name="T54" fmla="*/ 0 w 436"/>
                  <a:gd name="T55" fmla="*/ 0 h 1119"/>
                  <a:gd name="T56" fmla="*/ 0 w 436"/>
                  <a:gd name="T57" fmla="*/ 0 h 1119"/>
                  <a:gd name="T58" fmla="*/ 0 w 436"/>
                  <a:gd name="T59" fmla="*/ 0 h 1119"/>
                  <a:gd name="T60" fmla="*/ 0 w 436"/>
                  <a:gd name="T61" fmla="*/ 0 h 1119"/>
                  <a:gd name="T62" fmla="*/ 0 w 436"/>
                  <a:gd name="T63" fmla="*/ 0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6"/>
                  <a:gd name="T97" fmla="*/ 0 h 1119"/>
                  <a:gd name="T98" fmla="*/ 436 w 436"/>
                  <a:gd name="T99" fmla="*/ 1119 h 1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2" name="Freeform 23"/>
              <p:cNvSpPr>
                <a:spLocks/>
              </p:cNvSpPr>
              <p:nvPr/>
            </p:nvSpPr>
            <p:spPr bwMode="auto">
              <a:xfrm>
                <a:off x="3248" y="1534"/>
                <a:ext cx="2" cy="2"/>
              </a:xfrm>
              <a:custGeom>
                <a:avLst/>
                <a:gdLst>
                  <a:gd name="T0" fmla="*/ 0 w 3"/>
                  <a:gd name="T1" fmla="*/ 0 h 3"/>
                  <a:gd name="T2" fmla="*/ 0 w 3"/>
                  <a:gd name="T3" fmla="*/ 0 h 3"/>
                  <a:gd name="T4" fmla="*/ 0 w 3"/>
                  <a:gd name="T5" fmla="*/ 0 h 3"/>
                  <a:gd name="T6" fmla="*/ 0 w 3"/>
                  <a:gd name="T7" fmla="*/ 0 h 3"/>
                  <a:gd name="T8" fmla="*/ 0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3" name="Freeform 24"/>
              <p:cNvSpPr>
                <a:spLocks/>
              </p:cNvSpPr>
              <p:nvPr/>
            </p:nvSpPr>
            <p:spPr bwMode="auto">
              <a:xfrm>
                <a:off x="3248" y="1534"/>
                <a:ext cx="160" cy="543"/>
              </a:xfrm>
              <a:custGeom>
                <a:avLst/>
                <a:gdLst>
                  <a:gd name="T0" fmla="*/ 33 w 160"/>
                  <a:gd name="T1" fmla="*/ 543 h 543"/>
                  <a:gd name="T2" fmla="*/ 36 w 160"/>
                  <a:gd name="T3" fmla="*/ 543 h 543"/>
                  <a:gd name="T4" fmla="*/ 38 w 160"/>
                  <a:gd name="T5" fmla="*/ 543 h 543"/>
                  <a:gd name="T6" fmla="*/ 41 w 160"/>
                  <a:gd name="T7" fmla="*/ 543 h 543"/>
                  <a:gd name="T8" fmla="*/ 43 w 160"/>
                  <a:gd name="T9" fmla="*/ 543 h 543"/>
                  <a:gd name="T10" fmla="*/ 46 w 160"/>
                  <a:gd name="T11" fmla="*/ 543 h 543"/>
                  <a:gd name="T12" fmla="*/ 49 w 160"/>
                  <a:gd name="T13" fmla="*/ 543 h 543"/>
                  <a:gd name="T14" fmla="*/ 51 w 160"/>
                  <a:gd name="T15" fmla="*/ 543 h 543"/>
                  <a:gd name="T16" fmla="*/ 54 w 160"/>
                  <a:gd name="T17" fmla="*/ 543 h 543"/>
                  <a:gd name="T18" fmla="*/ 160 w 160"/>
                  <a:gd name="T19" fmla="*/ 537 h 543"/>
                  <a:gd name="T20" fmla="*/ 125 w 160"/>
                  <a:gd name="T21" fmla="*/ 240 h 543"/>
                  <a:gd name="T22" fmla="*/ 122 w 160"/>
                  <a:gd name="T23" fmla="*/ 205 h 543"/>
                  <a:gd name="T24" fmla="*/ 118 w 160"/>
                  <a:gd name="T25" fmla="*/ 170 h 543"/>
                  <a:gd name="T26" fmla="*/ 114 w 160"/>
                  <a:gd name="T27" fmla="*/ 136 h 543"/>
                  <a:gd name="T28" fmla="*/ 109 w 160"/>
                  <a:gd name="T29" fmla="*/ 101 h 543"/>
                  <a:gd name="T30" fmla="*/ 102 w 160"/>
                  <a:gd name="T31" fmla="*/ 95 h 543"/>
                  <a:gd name="T32" fmla="*/ 95 w 160"/>
                  <a:gd name="T33" fmla="*/ 88 h 543"/>
                  <a:gd name="T34" fmla="*/ 88 w 160"/>
                  <a:gd name="T35" fmla="*/ 82 h 543"/>
                  <a:gd name="T36" fmla="*/ 81 w 160"/>
                  <a:gd name="T37" fmla="*/ 75 h 543"/>
                  <a:gd name="T38" fmla="*/ 74 w 160"/>
                  <a:gd name="T39" fmla="*/ 69 h 543"/>
                  <a:gd name="T40" fmla="*/ 68 w 160"/>
                  <a:gd name="T41" fmla="*/ 63 h 543"/>
                  <a:gd name="T42" fmla="*/ 61 w 160"/>
                  <a:gd name="T43" fmla="*/ 57 h 543"/>
                  <a:gd name="T44" fmla="*/ 54 w 160"/>
                  <a:gd name="T45" fmla="*/ 50 h 543"/>
                  <a:gd name="T46" fmla="*/ 47 w 160"/>
                  <a:gd name="T47" fmla="*/ 44 h 543"/>
                  <a:gd name="T48" fmla="*/ 40 w 160"/>
                  <a:gd name="T49" fmla="*/ 37 h 543"/>
                  <a:gd name="T50" fmla="*/ 34 w 160"/>
                  <a:gd name="T51" fmla="*/ 31 h 543"/>
                  <a:gd name="T52" fmla="*/ 27 w 160"/>
                  <a:gd name="T53" fmla="*/ 25 h 543"/>
                  <a:gd name="T54" fmla="*/ 20 w 160"/>
                  <a:gd name="T55" fmla="*/ 19 h 543"/>
                  <a:gd name="T56" fmla="*/ 13 w 160"/>
                  <a:gd name="T57" fmla="*/ 13 h 543"/>
                  <a:gd name="T58" fmla="*/ 7 w 160"/>
                  <a:gd name="T59" fmla="*/ 6 h 543"/>
                  <a:gd name="T60" fmla="*/ 0 w 160"/>
                  <a:gd name="T61" fmla="*/ 0 h 543"/>
                  <a:gd name="T62" fmla="*/ 9 w 160"/>
                  <a:gd name="T63" fmla="*/ 70 h 543"/>
                  <a:gd name="T64" fmla="*/ 17 w 160"/>
                  <a:gd name="T65" fmla="*/ 139 h 543"/>
                  <a:gd name="T66" fmla="*/ 24 w 160"/>
                  <a:gd name="T67" fmla="*/ 207 h 543"/>
                  <a:gd name="T68" fmla="*/ 32 w 160"/>
                  <a:gd name="T69" fmla="*/ 343 h 543"/>
                  <a:gd name="T70" fmla="*/ 34 w 160"/>
                  <a:gd name="T71" fmla="*/ 410 h 543"/>
                  <a:gd name="T72" fmla="*/ 34 w 160"/>
                  <a:gd name="T73" fmla="*/ 476 h 543"/>
                  <a:gd name="T74" fmla="*/ 33 w 160"/>
                  <a:gd name="T75" fmla="*/ 543 h 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543"/>
                  <a:gd name="T116" fmla="*/ 160 w 160"/>
                  <a:gd name="T117" fmla="*/ 543 h 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543">
                    <a:moveTo>
                      <a:pt x="33" y="543"/>
                    </a:moveTo>
                    <a:lnTo>
                      <a:pt x="36" y="543"/>
                    </a:lnTo>
                    <a:lnTo>
                      <a:pt x="38" y="543"/>
                    </a:lnTo>
                    <a:lnTo>
                      <a:pt x="41" y="543"/>
                    </a:lnTo>
                    <a:lnTo>
                      <a:pt x="43" y="543"/>
                    </a:lnTo>
                    <a:lnTo>
                      <a:pt x="46" y="543"/>
                    </a:lnTo>
                    <a:lnTo>
                      <a:pt x="49" y="543"/>
                    </a:lnTo>
                    <a:lnTo>
                      <a:pt x="51" y="543"/>
                    </a:lnTo>
                    <a:lnTo>
                      <a:pt x="54" y="543"/>
                    </a:lnTo>
                    <a:lnTo>
                      <a:pt x="160" y="537"/>
                    </a:lnTo>
                    <a:lnTo>
                      <a:pt x="125" y="240"/>
                    </a:lnTo>
                    <a:lnTo>
                      <a:pt x="122" y="205"/>
                    </a:lnTo>
                    <a:lnTo>
                      <a:pt x="118" y="170"/>
                    </a:lnTo>
                    <a:lnTo>
                      <a:pt x="114" y="136"/>
                    </a:lnTo>
                    <a:lnTo>
                      <a:pt x="109" y="101"/>
                    </a:lnTo>
                    <a:lnTo>
                      <a:pt x="102" y="95"/>
                    </a:lnTo>
                    <a:lnTo>
                      <a:pt x="95" y="88"/>
                    </a:lnTo>
                    <a:lnTo>
                      <a:pt x="88" y="82"/>
                    </a:lnTo>
                    <a:lnTo>
                      <a:pt x="81" y="75"/>
                    </a:lnTo>
                    <a:lnTo>
                      <a:pt x="74" y="69"/>
                    </a:lnTo>
                    <a:lnTo>
                      <a:pt x="68" y="63"/>
                    </a:lnTo>
                    <a:lnTo>
                      <a:pt x="61" y="57"/>
                    </a:lnTo>
                    <a:lnTo>
                      <a:pt x="54" y="50"/>
                    </a:lnTo>
                    <a:lnTo>
                      <a:pt x="47" y="44"/>
                    </a:lnTo>
                    <a:lnTo>
                      <a:pt x="40" y="37"/>
                    </a:lnTo>
                    <a:lnTo>
                      <a:pt x="34" y="31"/>
                    </a:lnTo>
                    <a:lnTo>
                      <a:pt x="27" y="25"/>
                    </a:lnTo>
                    <a:lnTo>
                      <a:pt x="20" y="19"/>
                    </a:lnTo>
                    <a:lnTo>
                      <a:pt x="13" y="13"/>
                    </a:lnTo>
                    <a:lnTo>
                      <a:pt x="7" y="6"/>
                    </a:lnTo>
                    <a:lnTo>
                      <a:pt x="0" y="0"/>
                    </a:lnTo>
                    <a:lnTo>
                      <a:pt x="9" y="70"/>
                    </a:lnTo>
                    <a:lnTo>
                      <a:pt x="17" y="139"/>
                    </a:lnTo>
                    <a:lnTo>
                      <a:pt x="24" y="207"/>
                    </a:lnTo>
                    <a:lnTo>
                      <a:pt x="32" y="343"/>
                    </a:lnTo>
                    <a:lnTo>
                      <a:pt x="34" y="410"/>
                    </a:lnTo>
                    <a:lnTo>
                      <a:pt x="34" y="476"/>
                    </a:lnTo>
                    <a:lnTo>
                      <a:pt x="33" y="54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4" name="Freeform 25"/>
              <p:cNvSpPr>
                <a:spLocks/>
              </p:cNvSpPr>
              <p:nvPr/>
            </p:nvSpPr>
            <p:spPr bwMode="auto">
              <a:xfrm>
                <a:off x="3105" y="1845"/>
                <a:ext cx="30" cy="50"/>
              </a:xfrm>
              <a:custGeom>
                <a:avLst/>
                <a:gdLst>
                  <a:gd name="T0" fmla="*/ 1 w 60"/>
                  <a:gd name="T1" fmla="*/ 0 h 100"/>
                  <a:gd name="T2" fmla="*/ 1 w 60"/>
                  <a:gd name="T3" fmla="*/ 1 h 100"/>
                  <a:gd name="T4" fmla="*/ 1 w 60"/>
                  <a:gd name="T5" fmla="*/ 1 h 100"/>
                  <a:gd name="T6" fmla="*/ 1 w 60"/>
                  <a:gd name="T7" fmla="*/ 1 h 100"/>
                  <a:gd name="T8" fmla="*/ 1 w 60"/>
                  <a:gd name="T9" fmla="*/ 1 h 100"/>
                  <a:gd name="T10" fmla="*/ 1 w 60"/>
                  <a:gd name="T11" fmla="*/ 1 h 100"/>
                  <a:gd name="T12" fmla="*/ 1 w 60"/>
                  <a:gd name="T13" fmla="*/ 1 h 100"/>
                  <a:gd name="T14" fmla="*/ 1 w 60"/>
                  <a:gd name="T15" fmla="*/ 1 h 100"/>
                  <a:gd name="T16" fmla="*/ 0 w 60"/>
                  <a:gd name="T17" fmla="*/ 1 h 100"/>
                  <a:gd name="T18" fmla="*/ 1 w 60"/>
                  <a:gd name="T19" fmla="*/ 1 h 100"/>
                  <a:gd name="T20" fmla="*/ 1 w 60"/>
                  <a:gd name="T21" fmla="*/ 1 h 100"/>
                  <a:gd name="T22" fmla="*/ 1 w 60"/>
                  <a:gd name="T23" fmla="*/ 1 h 100"/>
                  <a:gd name="T24" fmla="*/ 1 w 60"/>
                  <a:gd name="T25" fmla="*/ 1 h 100"/>
                  <a:gd name="T26" fmla="*/ 1 w 60"/>
                  <a:gd name="T27" fmla="*/ 1 h 100"/>
                  <a:gd name="T28" fmla="*/ 1 w 60"/>
                  <a:gd name="T29" fmla="*/ 1 h 100"/>
                  <a:gd name="T30" fmla="*/ 1 w 60"/>
                  <a:gd name="T31" fmla="*/ 1 h 100"/>
                  <a:gd name="T32" fmla="*/ 1 w 60"/>
                  <a:gd name="T33" fmla="*/ 1 h 100"/>
                  <a:gd name="T34" fmla="*/ 1 w 60"/>
                  <a:gd name="T35" fmla="*/ 1 h 100"/>
                  <a:gd name="T36" fmla="*/ 1 w 60"/>
                  <a:gd name="T37" fmla="*/ 1 h 100"/>
                  <a:gd name="T38" fmla="*/ 1 w 60"/>
                  <a:gd name="T39" fmla="*/ 1 h 100"/>
                  <a:gd name="T40" fmla="*/ 1 w 60"/>
                  <a:gd name="T41" fmla="*/ 1 h 100"/>
                  <a:gd name="T42" fmla="*/ 1 w 60"/>
                  <a:gd name="T43" fmla="*/ 1 h 100"/>
                  <a:gd name="T44" fmla="*/ 1 w 60"/>
                  <a:gd name="T45" fmla="*/ 1 h 100"/>
                  <a:gd name="T46" fmla="*/ 1 w 60"/>
                  <a:gd name="T47" fmla="*/ 1 h 100"/>
                  <a:gd name="T48" fmla="*/ 1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00"/>
                  <a:gd name="T77" fmla="*/ 60 w 60"/>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5" name="Freeform 26"/>
              <p:cNvSpPr>
                <a:spLocks/>
              </p:cNvSpPr>
              <p:nvPr/>
            </p:nvSpPr>
            <p:spPr bwMode="auto">
              <a:xfrm>
                <a:off x="3107" y="2008"/>
                <a:ext cx="30" cy="40"/>
              </a:xfrm>
              <a:custGeom>
                <a:avLst/>
                <a:gdLst>
                  <a:gd name="T0" fmla="*/ 1 w 58"/>
                  <a:gd name="T1" fmla="*/ 1 h 80"/>
                  <a:gd name="T2" fmla="*/ 1 w 58"/>
                  <a:gd name="T3" fmla="*/ 1 h 80"/>
                  <a:gd name="T4" fmla="*/ 1 w 58"/>
                  <a:gd name="T5" fmla="*/ 1 h 80"/>
                  <a:gd name="T6" fmla="*/ 0 w 58"/>
                  <a:gd name="T7" fmla="*/ 1 h 80"/>
                  <a:gd name="T8" fmla="*/ 0 w 58"/>
                  <a:gd name="T9" fmla="*/ 1 h 80"/>
                  <a:gd name="T10" fmla="*/ 1 w 58"/>
                  <a:gd name="T11" fmla="*/ 1 h 80"/>
                  <a:gd name="T12" fmla="*/ 1 w 58"/>
                  <a:gd name="T13" fmla="*/ 1 h 80"/>
                  <a:gd name="T14" fmla="*/ 1 w 58"/>
                  <a:gd name="T15" fmla="*/ 1 h 80"/>
                  <a:gd name="T16" fmla="*/ 1 w 58"/>
                  <a:gd name="T17" fmla="*/ 1 h 80"/>
                  <a:gd name="T18" fmla="*/ 1 w 58"/>
                  <a:gd name="T19" fmla="*/ 1 h 80"/>
                  <a:gd name="T20" fmla="*/ 1 w 58"/>
                  <a:gd name="T21" fmla="*/ 1 h 80"/>
                  <a:gd name="T22" fmla="*/ 1 w 58"/>
                  <a:gd name="T23" fmla="*/ 1 h 80"/>
                  <a:gd name="T24" fmla="*/ 1 w 58"/>
                  <a:gd name="T25" fmla="*/ 1 h 80"/>
                  <a:gd name="T26" fmla="*/ 1 w 58"/>
                  <a:gd name="T27" fmla="*/ 1 h 80"/>
                  <a:gd name="T28" fmla="*/ 1 w 58"/>
                  <a:gd name="T29" fmla="*/ 1 h 80"/>
                  <a:gd name="T30" fmla="*/ 1 w 58"/>
                  <a:gd name="T31" fmla="*/ 1 h 80"/>
                  <a:gd name="T32" fmla="*/ 1 w 58"/>
                  <a:gd name="T33" fmla="*/ 0 h 80"/>
                  <a:gd name="T34" fmla="*/ 1 w 58"/>
                  <a:gd name="T35" fmla="*/ 1 h 80"/>
                  <a:gd name="T36" fmla="*/ 1 w 58"/>
                  <a:gd name="T37" fmla="*/ 1 h 80"/>
                  <a:gd name="T38" fmla="*/ 1 w 58"/>
                  <a:gd name="T39" fmla="*/ 1 h 80"/>
                  <a:gd name="T40" fmla="*/ 1 w 58"/>
                  <a:gd name="T41" fmla="*/ 1 h 80"/>
                  <a:gd name="T42" fmla="*/ 1 w 58"/>
                  <a:gd name="T43" fmla="*/ 1 h 80"/>
                  <a:gd name="T44" fmla="*/ 1 w 58"/>
                  <a:gd name="T45" fmla="*/ 1 h 80"/>
                  <a:gd name="T46" fmla="*/ 1 w 58"/>
                  <a:gd name="T47" fmla="*/ 1 h 80"/>
                  <a:gd name="T48" fmla="*/ 1 w 58"/>
                  <a:gd name="T49" fmla="*/ 1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0"/>
                  <a:gd name="T77" fmla="*/ 58 w 58"/>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6" name="Freeform 27"/>
              <p:cNvSpPr>
                <a:spLocks/>
              </p:cNvSpPr>
              <p:nvPr/>
            </p:nvSpPr>
            <p:spPr bwMode="auto">
              <a:xfrm>
                <a:off x="3100" y="1758"/>
                <a:ext cx="31" cy="56"/>
              </a:xfrm>
              <a:custGeom>
                <a:avLst/>
                <a:gdLst>
                  <a:gd name="T0" fmla="*/ 1 w 62"/>
                  <a:gd name="T1" fmla="*/ 0 h 112"/>
                  <a:gd name="T2" fmla="*/ 1 w 62"/>
                  <a:gd name="T3" fmla="*/ 1 h 112"/>
                  <a:gd name="T4" fmla="*/ 1 w 62"/>
                  <a:gd name="T5" fmla="*/ 1 h 112"/>
                  <a:gd name="T6" fmla="*/ 1 w 62"/>
                  <a:gd name="T7" fmla="*/ 1 h 112"/>
                  <a:gd name="T8" fmla="*/ 1 w 62"/>
                  <a:gd name="T9" fmla="*/ 1 h 112"/>
                  <a:gd name="T10" fmla="*/ 1 w 62"/>
                  <a:gd name="T11" fmla="*/ 1 h 112"/>
                  <a:gd name="T12" fmla="*/ 1 w 62"/>
                  <a:gd name="T13" fmla="*/ 1 h 112"/>
                  <a:gd name="T14" fmla="*/ 1 w 62"/>
                  <a:gd name="T15" fmla="*/ 1 h 112"/>
                  <a:gd name="T16" fmla="*/ 0 w 62"/>
                  <a:gd name="T17" fmla="*/ 1 h 112"/>
                  <a:gd name="T18" fmla="*/ 1 w 62"/>
                  <a:gd name="T19" fmla="*/ 1 h 112"/>
                  <a:gd name="T20" fmla="*/ 1 w 62"/>
                  <a:gd name="T21" fmla="*/ 1 h 112"/>
                  <a:gd name="T22" fmla="*/ 1 w 62"/>
                  <a:gd name="T23" fmla="*/ 1 h 112"/>
                  <a:gd name="T24" fmla="*/ 1 w 62"/>
                  <a:gd name="T25" fmla="*/ 1 h 112"/>
                  <a:gd name="T26" fmla="*/ 1 w 62"/>
                  <a:gd name="T27" fmla="*/ 1 h 112"/>
                  <a:gd name="T28" fmla="*/ 1 w 62"/>
                  <a:gd name="T29" fmla="*/ 1 h 112"/>
                  <a:gd name="T30" fmla="*/ 1 w 62"/>
                  <a:gd name="T31" fmla="*/ 1 h 112"/>
                  <a:gd name="T32" fmla="*/ 1 w 62"/>
                  <a:gd name="T33" fmla="*/ 1 h 112"/>
                  <a:gd name="T34" fmla="*/ 1 w 62"/>
                  <a:gd name="T35" fmla="*/ 1 h 112"/>
                  <a:gd name="T36" fmla="*/ 1 w 62"/>
                  <a:gd name="T37" fmla="*/ 1 h 112"/>
                  <a:gd name="T38" fmla="*/ 1 w 62"/>
                  <a:gd name="T39" fmla="*/ 1 h 112"/>
                  <a:gd name="T40" fmla="*/ 1 w 62"/>
                  <a:gd name="T41" fmla="*/ 1 h 112"/>
                  <a:gd name="T42" fmla="*/ 1 w 62"/>
                  <a:gd name="T43" fmla="*/ 1 h 112"/>
                  <a:gd name="T44" fmla="*/ 1 w 62"/>
                  <a:gd name="T45" fmla="*/ 1 h 112"/>
                  <a:gd name="T46" fmla="*/ 1 w 62"/>
                  <a:gd name="T47" fmla="*/ 1 h 112"/>
                  <a:gd name="T48" fmla="*/ 1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12"/>
                  <a:gd name="T77" fmla="*/ 62 w 6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7" name="Freeform 28"/>
              <p:cNvSpPr>
                <a:spLocks/>
              </p:cNvSpPr>
              <p:nvPr/>
            </p:nvSpPr>
            <p:spPr bwMode="auto">
              <a:xfrm>
                <a:off x="3107" y="1928"/>
                <a:ext cx="30" cy="46"/>
              </a:xfrm>
              <a:custGeom>
                <a:avLst/>
                <a:gdLst>
                  <a:gd name="T0" fmla="*/ 1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0 w 58"/>
                  <a:gd name="T17" fmla="*/ 1 h 91"/>
                  <a:gd name="T18" fmla="*/ 1 w 58"/>
                  <a:gd name="T19" fmla="*/ 1 h 91"/>
                  <a:gd name="T20" fmla="*/ 1 w 58"/>
                  <a:gd name="T21" fmla="*/ 1 h 91"/>
                  <a:gd name="T22" fmla="*/ 1 w 58"/>
                  <a:gd name="T23" fmla="*/ 1 h 91"/>
                  <a:gd name="T24" fmla="*/ 1 w 58"/>
                  <a:gd name="T25" fmla="*/ 1 h 91"/>
                  <a:gd name="T26" fmla="*/ 1 w 58"/>
                  <a:gd name="T27" fmla="*/ 1 h 91"/>
                  <a:gd name="T28" fmla="*/ 1 w 58"/>
                  <a:gd name="T29" fmla="*/ 1 h 91"/>
                  <a:gd name="T30" fmla="*/ 1 w 58"/>
                  <a:gd name="T31" fmla="*/ 1 h 91"/>
                  <a:gd name="T32" fmla="*/ 1 w 58"/>
                  <a:gd name="T33" fmla="*/ 1 h 91"/>
                  <a:gd name="T34" fmla="*/ 1 w 58"/>
                  <a:gd name="T35" fmla="*/ 1 h 91"/>
                  <a:gd name="T36" fmla="*/ 1 w 58"/>
                  <a:gd name="T37" fmla="*/ 1 h 91"/>
                  <a:gd name="T38" fmla="*/ 1 w 58"/>
                  <a:gd name="T39" fmla="*/ 1 h 91"/>
                  <a:gd name="T40" fmla="*/ 1 w 58"/>
                  <a:gd name="T41" fmla="*/ 1 h 91"/>
                  <a:gd name="T42" fmla="*/ 1 w 58"/>
                  <a:gd name="T43" fmla="*/ 1 h 91"/>
                  <a:gd name="T44" fmla="*/ 1 w 58"/>
                  <a:gd name="T45" fmla="*/ 1 h 91"/>
                  <a:gd name="T46" fmla="*/ 1 w 58"/>
                  <a:gd name="T47" fmla="*/ 1 h 91"/>
                  <a:gd name="T48" fmla="*/ 1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91"/>
                  <a:gd name="T77" fmla="*/ 58 w 58"/>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8" name="Freeform 29"/>
              <p:cNvSpPr>
                <a:spLocks/>
              </p:cNvSpPr>
              <p:nvPr/>
            </p:nvSpPr>
            <p:spPr bwMode="auto">
              <a:xfrm>
                <a:off x="3092" y="1667"/>
                <a:ext cx="32" cy="61"/>
              </a:xfrm>
              <a:custGeom>
                <a:avLst/>
                <a:gdLst>
                  <a:gd name="T0" fmla="*/ 1 w 63"/>
                  <a:gd name="T1" fmla="*/ 0 h 122"/>
                  <a:gd name="T2" fmla="*/ 1 w 63"/>
                  <a:gd name="T3" fmla="*/ 1 h 122"/>
                  <a:gd name="T4" fmla="*/ 1 w 63"/>
                  <a:gd name="T5" fmla="*/ 1 h 122"/>
                  <a:gd name="T6" fmla="*/ 1 w 63"/>
                  <a:gd name="T7" fmla="*/ 1 h 122"/>
                  <a:gd name="T8" fmla="*/ 1 w 63"/>
                  <a:gd name="T9" fmla="*/ 1 h 122"/>
                  <a:gd name="T10" fmla="*/ 1 w 63"/>
                  <a:gd name="T11" fmla="*/ 1 h 122"/>
                  <a:gd name="T12" fmla="*/ 1 w 63"/>
                  <a:gd name="T13" fmla="*/ 1 h 122"/>
                  <a:gd name="T14" fmla="*/ 1 w 63"/>
                  <a:gd name="T15" fmla="*/ 1 h 122"/>
                  <a:gd name="T16" fmla="*/ 0 w 63"/>
                  <a:gd name="T17" fmla="*/ 1 h 122"/>
                  <a:gd name="T18" fmla="*/ 1 w 63"/>
                  <a:gd name="T19" fmla="*/ 1 h 122"/>
                  <a:gd name="T20" fmla="*/ 1 w 63"/>
                  <a:gd name="T21" fmla="*/ 1 h 122"/>
                  <a:gd name="T22" fmla="*/ 1 w 63"/>
                  <a:gd name="T23" fmla="*/ 1 h 122"/>
                  <a:gd name="T24" fmla="*/ 1 w 63"/>
                  <a:gd name="T25" fmla="*/ 1 h 122"/>
                  <a:gd name="T26" fmla="*/ 1 w 63"/>
                  <a:gd name="T27" fmla="*/ 1 h 122"/>
                  <a:gd name="T28" fmla="*/ 1 w 63"/>
                  <a:gd name="T29" fmla="*/ 1 h 122"/>
                  <a:gd name="T30" fmla="*/ 1 w 63"/>
                  <a:gd name="T31" fmla="*/ 1 h 122"/>
                  <a:gd name="T32" fmla="*/ 1 w 63"/>
                  <a:gd name="T33" fmla="*/ 1 h 122"/>
                  <a:gd name="T34" fmla="*/ 1 w 63"/>
                  <a:gd name="T35" fmla="*/ 1 h 122"/>
                  <a:gd name="T36" fmla="*/ 1 w 63"/>
                  <a:gd name="T37" fmla="*/ 1 h 122"/>
                  <a:gd name="T38" fmla="*/ 1 w 63"/>
                  <a:gd name="T39" fmla="*/ 1 h 122"/>
                  <a:gd name="T40" fmla="*/ 1 w 63"/>
                  <a:gd name="T41" fmla="*/ 1 h 122"/>
                  <a:gd name="T42" fmla="*/ 1 w 63"/>
                  <a:gd name="T43" fmla="*/ 1 h 122"/>
                  <a:gd name="T44" fmla="*/ 1 w 63"/>
                  <a:gd name="T45" fmla="*/ 1 h 122"/>
                  <a:gd name="T46" fmla="*/ 1 w 63"/>
                  <a:gd name="T47" fmla="*/ 1 h 122"/>
                  <a:gd name="T48" fmla="*/ 1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2"/>
                  <a:gd name="T77" fmla="*/ 63 w 6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59" name="Freeform 30"/>
              <p:cNvSpPr>
                <a:spLocks/>
              </p:cNvSpPr>
              <p:nvPr/>
            </p:nvSpPr>
            <p:spPr bwMode="auto">
              <a:xfrm>
                <a:off x="3154" y="1733"/>
                <a:ext cx="32" cy="59"/>
              </a:xfrm>
              <a:custGeom>
                <a:avLst/>
                <a:gdLst>
                  <a:gd name="T0" fmla="*/ 1 w 63"/>
                  <a:gd name="T1" fmla="*/ 0 h 118"/>
                  <a:gd name="T2" fmla="*/ 1 w 63"/>
                  <a:gd name="T3" fmla="*/ 1 h 118"/>
                  <a:gd name="T4" fmla="*/ 1 w 63"/>
                  <a:gd name="T5" fmla="*/ 1 h 118"/>
                  <a:gd name="T6" fmla="*/ 1 w 63"/>
                  <a:gd name="T7" fmla="*/ 1 h 118"/>
                  <a:gd name="T8" fmla="*/ 1 w 63"/>
                  <a:gd name="T9" fmla="*/ 1 h 118"/>
                  <a:gd name="T10" fmla="*/ 1 w 63"/>
                  <a:gd name="T11" fmla="*/ 1 h 118"/>
                  <a:gd name="T12" fmla="*/ 1 w 63"/>
                  <a:gd name="T13" fmla="*/ 1 h 118"/>
                  <a:gd name="T14" fmla="*/ 1 w 63"/>
                  <a:gd name="T15" fmla="*/ 1 h 118"/>
                  <a:gd name="T16" fmla="*/ 0 w 63"/>
                  <a:gd name="T17" fmla="*/ 1 h 118"/>
                  <a:gd name="T18" fmla="*/ 1 w 63"/>
                  <a:gd name="T19" fmla="*/ 1 h 118"/>
                  <a:gd name="T20" fmla="*/ 1 w 63"/>
                  <a:gd name="T21" fmla="*/ 1 h 118"/>
                  <a:gd name="T22" fmla="*/ 1 w 63"/>
                  <a:gd name="T23" fmla="*/ 1 h 118"/>
                  <a:gd name="T24" fmla="*/ 1 w 63"/>
                  <a:gd name="T25" fmla="*/ 1 h 118"/>
                  <a:gd name="T26" fmla="*/ 1 w 63"/>
                  <a:gd name="T27" fmla="*/ 1 h 118"/>
                  <a:gd name="T28" fmla="*/ 1 w 63"/>
                  <a:gd name="T29" fmla="*/ 1 h 118"/>
                  <a:gd name="T30" fmla="*/ 1 w 63"/>
                  <a:gd name="T31" fmla="*/ 1 h 118"/>
                  <a:gd name="T32" fmla="*/ 1 w 63"/>
                  <a:gd name="T33" fmla="*/ 1 h 118"/>
                  <a:gd name="T34" fmla="*/ 1 w 63"/>
                  <a:gd name="T35" fmla="*/ 1 h 118"/>
                  <a:gd name="T36" fmla="*/ 1 w 63"/>
                  <a:gd name="T37" fmla="*/ 1 h 118"/>
                  <a:gd name="T38" fmla="*/ 1 w 63"/>
                  <a:gd name="T39" fmla="*/ 1 h 118"/>
                  <a:gd name="T40" fmla="*/ 1 w 63"/>
                  <a:gd name="T41" fmla="*/ 1 h 118"/>
                  <a:gd name="T42" fmla="*/ 1 w 63"/>
                  <a:gd name="T43" fmla="*/ 1 h 118"/>
                  <a:gd name="T44" fmla="*/ 1 w 63"/>
                  <a:gd name="T45" fmla="*/ 1 h 118"/>
                  <a:gd name="T46" fmla="*/ 1 w 63"/>
                  <a:gd name="T47" fmla="*/ 1 h 118"/>
                  <a:gd name="T48" fmla="*/ 1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18"/>
                  <a:gd name="T77" fmla="*/ 63 w 6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0" name="Freeform 31"/>
              <p:cNvSpPr>
                <a:spLocks/>
              </p:cNvSpPr>
              <p:nvPr/>
            </p:nvSpPr>
            <p:spPr bwMode="auto">
              <a:xfrm>
                <a:off x="3163" y="1916"/>
                <a:ext cx="30" cy="48"/>
              </a:xfrm>
              <a:custGeom>
                <a:avLst/>
                <a:gdLst>
                  <a:gd name="T0" fmla="*/ 0 w 60"/>
                  <a:gd name="T1" fmla="*/ 1 h 96"/>
                  <a:gd name="T2" fmla="*/ 0 w 60"/>
                  <a:gd name="T3" fmla="*/ 1 h 96"/>
                  <a:gd name="T4" fmla="*/ 1 w 60"/>
                  <a:gd name="T5" fmla="*/ 1 h 96"/>
                  <a:gd name="T6" fmla="*/ 1 w 60"/>
                  <a:gd name="T7" fmla="*/ 1 h 96"/>
                  <a:gd name="T8" fmla="*/ 1 w 60"/>
                  <a:gd name="T9" fmla="*/ 1 h 96"/>
                  <a:gd name="T10" fmla="*/ 1 w 60"/>
                  <a:gd name="T11" fmla="*/ 1 h 96"/>
                  <a:gd name="T12" fmla="*/ 1 w 60"/>
                  <a:gd name="T13" fmla="*/ 1 h 96"/>
                  <a:gd name="T14" fmla="*/ 1 w 60"/>
                  <a:gd name="T15" fmla="*/ 1 h 96"/>
                  <a:gd name="T16" fmla="*/ 1 w 60"/>
                  <a:gd name="T17" fmla="*/ 1 h 96"/>
                  <a:gd name="T18" fmla="*/ 1 w 60"/>
                  <a:gd name="T19" fmla="*/ 1 h 96"/>
                  <a:gd name="T20" fmla="*/ 1 w 60"/>
                  <a:gd name="T21" fmla="*/ 1 h 96"/>
                  <a:gd name="T22" fmla="*/ 1 w 60"/>
                  <a:gd name="T23" fmla="*/ 1 h 96"/>
                  <a:gd name="T24" fmla="*/ 1 w 60"/>
                  <a:gd name="T25" fmla="*/ 1 h 96"/>
                  <a:gd name="T26" fmla="*/ 1 w 60"/>
                  <a:gd name="T27" fmla="*/ 1 h 96"/>
                  <a:gd name="T28" fmla="*/ 1 w 60"/>
                  <a:gd name="T29" fmla="*/ 1 h 96"/>
                  <a:gd name="T30" fmla="*/ 1 w 60"/>
                  <a:gd name="T31" fmla="*/ 1 h 96"/>
                  <a:gd name="T32" fmla="*/ 1 w 60"/>
                  <a:gd name="T33" fmla="*/ 0 h 96"/>
                  <a:gd name="T34" fmla="*/ 1 w 60"/>
                  <a:gd name="T35" fmla="*/ 1 h 96"/>
                  <a:gd name="T36" fmla="*/ 1 w 60"/>
                  <a:gd name="T37" fmla="*/ 1 h 96"/>
                  <a:gd name="T38" fmla="*/ 1 w 60"/>
                  <a:gd name="T39" fmla="*/ 1 h 96"/>
                  <a:gd name="T40" fmla="*/ 1 w 60"/>
                  <a:gd name="T41" fmla="*/ 1 h 96"/>
                  <a:gd name="T42" fmla="*/ 1 w 60"/>
                  <a:gd name="T43" fmla="*/ 1 h 96"/>
                  <a:gd name="T44" fmla="*/ 1 w 60"/>
                  <a:gd name="T45" fmla="*/ 1 h 96"/>
                  <a:gd name="T46" fmla="*/ 1 w 60"/>
                  <a:gd name="T47" fmla="*/ 1 h 96"/>
                  <a:gd name="T48" fmla="*/ 0 w 60"/>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96"/>
                  <a:gd name="T77" fmla="*/ 60 w 60"/>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1" name="Freeform 32"/>
              <p:cNvSpPr>
                <a:spLocks/>
              </p:cNvSpPr>
              <p:nvPr/>
            </p:nvSpPr>
            <p:spPr bwMode="auto">
              <a:xfrm>
                <a:off x="3160" y="1826"/>
                <a:ext cx="31" cy="54"/>
              </a:xfrm>
              <a:custGeom>
                <a:avLst/>
                <a:gdLst>
                  <a:gd name="T0" fmla="*/ 0 w 63"/>
                  <a:gd name="T1" fmla="*/ 0 h 107"/>
                  <a:gd name="T2" fmla="*/ 0 w 63"/>
                  <a:gd name="T3" fmla="*/ 1 h 107"/>
                  <a:gd name="T4" fmla="*/ 0 w 63"/>
                  <a:gd name="T5" fmla="*/ 1 h 107"/>
                  <a:gd name="T6" fmla="*/ 0 w 63"/>
                  <a:gd name="T7" fmla="*/ 1 h 107"/>
                  <a:gd name="T8" fmla="*/ 0 w 63"/>
                  <a:gd name="T9" fmla="*/ 1 h 107"/>
                  <a:gd name="T10" fmla="*/ 0 w 63"/>
                  <a:gd name="T11" fmla="*/ 1 h 107"/>
                  <a:gd name="T12" fmla="*/ 0 w 63"/>
                  <a:gd name="T13" fmla="*/ 1 h 107"/>
                  <a:gd name="T14" fmla="*/ 0 w 63"/>
                  <a:gd name="T15" fmla="*/ 1 h 107"/>
                  <a:gd name="T16" fmla="*/ 0 w 63"/>
                  <a:gd name="T17" fmla="*/ 1 h 107"/>
                  <a:gd name="T18" fmla="*/ 0 w 63"/>
                  <a:gd name="T19" fmla="*/ 1 h 107"/>
                  <a:gd name="T20" fmla="*/ 0 w 63"/>
                  <a:gd name="T21" fmla="*/ 1 h 107"/>
                  <a:gd name="T22" fmla="*/ 0 w 63"/>
                  <a:gd name="T23" fmla="*/ 1 h 107"/>
                  <a:gd name="T24" fmla="*/ 0 w 63"/>
                  <a:gd name="T25" fmla="*/ 1 h 107"/>
                  <a:gd name="T26" fmla="*/ 0 w 63"/>
                  <a:gd name="T27" fmla="*/ 1 h 107"/>
                  <a:gd name="T28" fmla="*/ 0 w 63"/>
                  <a:gd name="T29" fmla="*/ 1 h 107"/>
                  <a:gd name="T30" fmla="*/ 0 w 63"/>
                  <a:gd name="T31" fmla="*/ 1 h 107"/>
                  <a:gd name="T32" fmla="*/ 0 w 63"/>
                  <a:gd name="T33" fmla="*/ 1 h 107"/>
                  <a:gd name="T34" fmla="*/ 0 w 63"/>
                  <a:gd name="T35" fmla="*/ 1 h 107"/>
                  <a:gd name="T36" fmla="*/ 0 w 63"/>
                  <a:gd name="T37" fmla="*/ 1 h 107"/>
                  <a:gd name="T38" fmla="*/ 0 w 63"/>
                  <a:gd name="T39" fmla="*/ 1 h 107"/>
                  <a:gd name="T40" fmla="*/ 0 w 63"/>
                  <a:gd name="T41" fmla="*/ 1 h 107"/>
                  <a:gd name="T42" fmla="*/ 0 w 63"/>
                  <a:gd name="T43" fmla="*/ 1 h 107"/>
                  <a:gd name="T44" fmla="*/ 0 w 63"/>
                  <a:gd name="T45" fmla="*/ 1 h 107"/>
                  <a:gd name="T46" fmla="*/ 0 w 63"/>
                  <a:gd name="T47" fmla="*/ 1 h 107"/>
                  <a:gd name="T48" fmla="*/ 0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07"/>
                  <a:gd name="T77" fmla="*/ 63 w 6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2" name="Freeform 33"/>
              <p:cNvSpPr>
                <a:spLocks/>
              </p:cNvSpPr>
              <p:nvPr/>
            </p:nvSpPr>
            <p:spPr bwMode="auto">
              <a:xfrm>
                <a:off x="3164" y="2001"/>
                <a:ext cx="29" cy="44"/>
              </a:xfrm>
              <a:custGeom>
                <a:avLst/>
                <a:gdLst>
                  <a:gd name="T0" fmla="*/ 0 w 59"/>
                  <a:gd name="T1" fmla="*/ 1 h 86"/>
                  <a:gd name="T2" fmla="*/ 0 w 59"/>
                  <a:gd name="T3" fmla="*/ 1 h 86"/>
                  <a:gd name="T4" fmla="*/ 0 w 59"/>
                  <a:gd name="T5" fmla="*/ 1 h 86"/>
                  <a:gd name="T6" fmla="*/ 0 w 59"/>
                  <a:gd name="T7" fmla="*/ 1 h 86"/>
                  <a:gd name="T8" fmla="*/ 0 w 59"/>
                  <a:gd name="T9" fmla="*/ 1 h 86"/>
                  <a:gd name="T10" fmla="*/ 0 w 59"/>
                  <a:gd name="T11" fmla="*/ 1 h 86"/>
                  <a:gd name="T12" fmla="*/ 0 w 59"/>
                  <a:gd name="T13" fmla="*/ 1 h 86"/>
                  <a:gd name="T14" fmla="*/ 0 w 59"/>
                  <a:gd name="T15" fmla="*/ 1 h 86"/>
                  <a:gd name="T16" fmla="*/ 0 w 59"/>
                  <a:gd name="T17" fmla="*/ 1 h 86"/>
                  <a:gd name="T18" fmla="*/ 0 w 59"/>
                  <a:gd name="T19" fmla="*/ 1 h 86"/>
                  <a:gd name="T20" fmla="*/ 0 w 59"/>
                  <a:gd name="T21" fmla="*/ 1 h 86"/>
                  <a:gd name="T22" fmla="*/ 0 w 59"/>
                  <a:gd name="T23" fmla="*/ 1 h 86"/>
                  <a:gd name="T24" fmla="*/ 0 w 59"/>
                  <a:gd name="T25" fmla="*/ 1 h 86"/>
                  <a:gd name="T26" fmla="*/ 0 w 59"/>
                  <a:gd name="T27" fmla="*/ 1 h 86"/>
                  <a:gd name="T28" fmla="*/ 0 w 59"/>
                  <a:gd name="T29" fmla="*/ 1 h 86"/>
                  <a:gd name="T30" fmla="*/ 0 w 59"/>
                  <a:gd name="T31" fmla="*/ 1 h 86"/>
                  <a:gd name="T32" fmla="*/ 0 w 59"/>
                  <a:gd name="T33" fmla="*/ 0 h 86"/>
                  <a:gd name="T34" fmla="*/ 0 w 59"/>
                  <a:gd name="T35" fmla="*/ 1 h 86"/>
                  <a:gd name="T36" fmla="*/ 0 w 59"/>
                  <a:gd name="T37" fmla="*/ 1 h 86"/>
                  <a:gd name="T38" fmla="*/ 0 w 59"/>
                  <a:gd name="T39" fmla="*/ 1 h 86"/>
                  <a:gd name="T40" fmla="*/ 0 w 59"/>
                  <a:gd name="T41" fmla="*/ 1 h 86"/>
                  <a:gd name="T42" fmla="*/ 0 w 59"/>
                  <a:gd name="T43" fmla="*/ 1 h 86"/>
                  <a:gd name="T44" fmla="*/ 0 w 59"/>
                  <a:gd name="T45" fmla="*/ 1 h 86"/>
                  <a:gd name="T46" fmla="*/ 0 w 59"/>
                  <a:gd name="T47" fmla="*/ 1 h 86"/>
                  <a:gd name="T48" fmla="*/ 0 w 59"/>
                  <a:gd name="T49" fmla="*/ 1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6"/>
                  <a:gd name="T77" fmla="*/ 59 w 59"/>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3" name="Freeform 34"/>
              <p:cNvSpPr>
                <a:spLocks/>
              </p:cNvSpPr>
              <p:nvPr/>
            </p:nvSpPr>
            <p:spPr bwMode="auto">
              <a:xfrm>
                <a:off x="3145" y="1635"/>
                <a:ext cx="33" cy="64"/>
              </a:xfrm>
              <a:custGeom>
                <a:avLst/>
                <a:gdLst>
                  <a:gd name="T0" fmla="*/ 1 w 65"/>
                  <a:gd name="T1" fmla="*/ 1 h 128"/>
                  <a:gd name="T2" fmla="*/ 1 w 65"/>
                  <a:gd name="T3" fmla="*/ 1 h 128"/>
                  <a:gd name="T4" fmla="*/ 1 w 65"/>
                  <a:gd name="T5" fmla="*/ 1 h 128"/>
                  <a:gd name="T6" fmla="*/ 1 w 65"/>
                  <a:gd name="T7" fmla="*/ 1 h 128"/>
                  <a:gd name="T8" fmla="*/ 1 w 65"/>
                  <a:gd name="T9" fmla="*/ 0 h 128"/>
                  <a:gd name="T10" fmla="*/ 1 w 65"/>
                  <a:gd name="T11" fmla="*/ 1 h 128"/>
                  <a:gd name="T12" fmla="*/ 1 w 65"/>
                  <a:gd name="T13" fmla="*/ 1 h 128"/>
                  <a:gd name="T14" fmla="*/ 1 w 65"/>
                  <a:gd name="T15" fmla="*/ 1 h 128"/>
                  <a:gd name="T16" fmla="*/ 1 w 65"/>
                  <a:gd name="T17" fmla="*/ 1 h 128"/>
                  <a:gd name="T18" fmla="*/ 1 w 65"/>
                  <a:gd name="T19" fmla="*/ 1 h 128"/>
                  <a:gd name="T20" fmla="*/ 1 w 65"/>
                  <a:gd name="T21" fmla="*/ 1 h 128"/>
                  <a:gd name="T22" fmla="*/ 1 w 65"/>
                  <a:gd name="T23" fmla="*/ 1 h 128"/>
                  <a:gd name="T24" fmla="*/ 0 w 65"/>
                  <a:gd name="T25" fmla="*/ 1 h 128"/>
                  <a:gd name="T26" fmla="*/ 1 w 65"/>
                  <a:gd name="T27" fmla="*/ 1 h 128"/>
                  <a:gd name="T28" fmla="*/ 1 w 65"/>
                  <a:gd name="T29" fmla="*/ 1 h 128"/>
                  <a:gd name="T30" fmla="*/ 1 w 65"/>
                  <a:gd name="T31" fmla="*/ 1 h 128"/>
                  <a:gd name="T32" fmla="*/ 1 w 65"/>
                  <a:gd name="T33" fmla="*/ 1 h 128"/>
                  <a:gd name="T34" fmla="*/ 1 w 65"/>
                  <a:gd name="T35" fmla="*/ 1 h 128"/>
                  <a:gd name="T36" fmla="*/ 1 w 65"/>
                  <a:gd name="T37" fmla="*/ 1 h 128"/>
                  <a:gd name="T38" fmla="*/ 1 w 65"/>
                  <a:gd name="T39" fmla="*/ 1 h 128"/>
                  <a:gd name="T40" fmla="*/ 1 w 65"/>
                  <a:gd name="T41" fmla="*/ 1 h 128"/>
                  <a:gd name="T42" fmla="*/ 1 w 65"/>
                  <a:gd name="T43" fmla="*/ 1 h 128"/>
                  <a:gd name="T44" fmla="*/ 1 w 65"/>
                  <a:gd name="T45" fmla="*/ 1 h 128"/>
                  <a:gd name="T46" fmla="*/ 1 w 65"/>
                  <a:gd name="T47" fmla="*/ 1 h 128"/>
                  <a:gd name="T48" fmla="*/ 1 w 65"/>
                  <a:gd name="T49" fmla="*/ 1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28"/>
                  <a:gd name="T77" fmla="*/ 65 w 65"/>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4" name="Freeform 35"/>
              <p:cNvSpPr>
                <a:spLocks/>
              </p:cNvSpPr>
              <p:nvPr/>
            </p:nvSpPr>
            <p:spPr bwMode="auto">
              <a:xfrm>
                <a:off x="3209" y="1709"/>
                <a:ext cx="33" cy="61"/>
              </a:xfrm>
              <a:custGeom>
                <a:avLst/>
                <a:gdLst>
                  <a:gd name="T0" fmla="*/ 0 w 67"/>
                  <a:gd name="T1" fmla="*/ 1 h 122"/>
                  <a:gd name="T2" fmla="*/ 0 w 67"/>
                  <a:gd name="T3" fmla="*/ 1 h 122"/>
                  <a:gd name="T4" fmla="*/ 0 w 67"/>
                  <a:gd name="T5" fmla="*/ 1 h 122"/>
                  <a:gd name="T6" fmla="*/ 0 w 67"/>
                  <a:gd name="T7" fmla="*/ 1 h 122"/>
                  <a:gd name="T8" fmla="*/ 0 w 67"/>
                  <a:gd name="T9" fmla="*/ 1 h 122"/>
                  <a:gd name="T10" fmla="*/ 0 w 67"/>
                  <a:gd name="T11" fmla="*/ 1 h 122"/>
                  <a:gd name="T12" fmla="*/ 0 w 67"/>
                  <a:gd name="T13" fmla="*/ 1 h 122"/>
                  <a:gd name="T14" fmla="*/ 0 w 67"/>
                  <a:gd name="T15" fmla="*/ 1 h 122"/>
                  <a:gd name="T16" fmla="*/ 0 w 67"/>
                  <a:gd name="T17" fmla="*/ 1 h 122"/>
                  <a:gd name="T18" fmla="*/ 0 w 67"/>
                  <a:gd name="T19" fmla="*/ 1 h 122"/>
                  <a:gd name="T20" fmla="*/ 0 w 67"/>
                  <a:gd name="T21" fmla="*/ 1 h 122"/>
                  <a:gd name="T22" fmla="*/ 0 w 67"/>
                  <a:gd name="T23" fmla="*/ 1 h 122"/>
                  <a:gd name="T24" fmla="*/ 0 w 67"/>
                  <a:gd name="T25" fmla="*/ 0 h 122"/>
                  <a:gd name="T26" fmla="*/ 0 w 67"/>
                  <a:gd name="T27" fmla="*/ 1 h 122"/>
                  <a:gd name="T28" fmla="*/ 0 w 67"/>
                  <a:gd name="T29" fmla="*/ 1 h 122"/>
                  <a:gd name="T30" fmla="*/ 0 w 67"/>
                  <a:gd name="T31" fmla="*/ 1 h 122"/>
                  <a:gd name="T32" fmla="*/ 0 w 67"/>
                  <a:gd name="T33" fmla="*/ 1 h 122"/>
                  <a:gd name="T34" fmla="*/ 0 w 67"/>
                  <a:gd name="T35" fmla="*/ 1 h 122"/>
                  <a:gd name="T36" fmla="*/ 0 w 67"/>
                  <a:gd name="T37" fmla="*/ 1 h 122"/>
                  <a:gd name="T38" fmla="*/ 0 w 67"/>
                  <a:gd name="T39" fmla="*/ 1 h 122"/>
                  <a:gd name="T40" fmla="*/ 0 w 67"/>
                  <a:gd name="T41" fmla="*/ 1 h 122"/>
                  <a:gd name="T42" fmla="*/ 0 w 67"/>
                  <a:gd name="T43" fmla="*/ 1 h 122"/>
                  <a:gd name="T44" fmla="*/ 0 w 67"/>
                  <a:gd name="T45" fmla="*/ 1 h 122"/>
                  <a:gd name="T46" fmla="*/ 0 w 67"/>
                  <a:gd name="T47" fmla="*/ 1 h 122"/>
                  <a:gd name="T48" fmla="*/ 0 w 67"/>
                  <a:gd name="T49" fmla="*/ 1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22"/>
                  <a:gd name="T77" fmla="*/ 67 w 6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5" name="Freeform 36"/>
              <p:cNvSpPr>
                <a:spLocks/>
              </p:cNvSpPr>
              <p:nvPr/>
            </p:nvSpPr>
            <p:spPr bwMode="auto">
              <a:xfrm>
                <a:off x="3199" y="1605"/>
                <a:ext cx="34" cy="66"/>
              </a:xfrm>
              <a:custGeom>
                <a:avLst/>
                <a:gdLst>
                  <a:gd name="T0" fmla="*/ 1 w 68"/>
                  <a:gd name="T1" fmla="*/ 0 h 134"/>
                  <a:gd name="T2" fmla="*/ 1 w 68"/>
                  <a:gd name="T3" fmla="*/ 0 h 134"/>
                  <a:gd name="T4" fmla="*/ 1 w 68"/>
                  <a:gd name="T5" fmla="*/ 0 h 134"/>
                  <a:gd name="T6" fmla="*/ 1 w 68"/>
                  <a:gd name="T7" fmla="*/ 0 h 134"/>
                  <a:gd name="T8" fmla="*/ 1 w 68"/>
                  <a:gd name="T9" fmla="*/ 0 h 134"/>
                  <a:gd name="T10" fmla="*/ 1 w 68"/>
                  <a:gd name="T11" fmla="*/ 0 h 134"/>
                  <a:gd name="T12" fmla="*/ 1 w 68"/>
                  <a:gd name="T13" fmla="*/ 0 h 134"/>
                  <a:gd name="T14" fmla="*/ 1 w 68"/>
                  <a:gd name="T15" fmla="*/ 0 h 134"/>
                  <a:gd name="T16" fmla="*/ 1 w 68"/>
                  <a:gd name="T17" fmla="*/ 0 h 134"/>
                  <a:gd name="T18" fmla="*/ 1 w 68"/>
                  <a:gd name="T19" fmla="*/ 0 h 134"/>
                  <a:gd name="T20" fmla="*/ 1 w 68"/>
                  <a:gd name="T21" fmla="*/ 0 h 134"/>
                  <a:gd name="T22" fmla="*/ 1 w 68"/>
                  <a:gd name="T23" fmla="*/ 0 h 134"/>
                  <a:gd name="T24" fmla="*/ 0 w 68"/>
                  <a:gd name="T25" fmla="*/ 0 h 134"/>
                  <a:gd name="T26" fmla="*/ 1 w 68"/>
                  <a:gd name="T27" fmla="*/ 0 h 134"/>
                  <a:gd name="T28" fmla="*/ 1 w 68"/>
                  <a:gd name="T29" fmla="*/ 0 h 134"/>
                  <a:gd name="T30" fmla="*/ 1 w 68"/>
                  <a:gd name="T31" fmla="*/ 0 h 134"/>
                  <a:gd name="T32" fmla="*/ 1 w 68"/>
                  <a:gd name="T33" fmla="*/ 0 h 134"/>
                  <a:gd name="T34" fmla="*/ 1 w 68"/>
                  <a:gd name="T35" fmla="*/ 0 h 134"/>
                  <a:gd name="T36" fmla="*/ 1 w 68"/>
                  <a:gd name="T37" fmla="*/ 0 h 134"/>
                  <a:gd name="T38" fmla="*/ 1 w 68"/>
                  <a:gd name="T39" fmla="*/ 0 h 134"/>
                  <a:gd name="T40" fmla="*/ 1 w 68"/>
                  <a:gd name="T41" fmla="*/ 0 h 134"/>
                  <a:gd name="T42" fmla="*/ 1 w 68"/>
                  <a:gd name="T43" fmla="*/ 0 h 134"/>
                  <a:gd name="T44" fmla="*/ 1 w 68"/>
                  <a:gd name="T45" fmla="*/ 0 h 134"/>
                  <a:gd name="T46" fmla="*/ 1 w 68"/>
                  <a:gd name="T47" fmla="*/ 0 h 134"/>
                  <a:gd name="T48" fmla="*/ 1 w 68"/>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34"/>
                  <a:gd name="T77" fmla="*/ 68 w 68"/>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6" name="Freeform 37"/>
              <p:cNvSpPr>
                <a:spLocks/>
              </p:cNvSpPr>
              <p:nvPr/>
            </p:nvSpPr>
            <p:spPr bwMode="auto">
              <a:xfrm>
                <a:off x="3220" y="1905"/>
                <a:ext cx="31" cy="50"/>
              </a:xfrm>
              <a:custGeom>
                <a:avLst/>
                <a:gdLst>
                  <a:gd name="T0" fmla="*/ 1 w 62"/>
                  <a:gd name="T1" fmla="*/ 0 h 101"/>
                  <a:gd name="T2" fmla="*/ 1 w 62"/>
                  <a:gd name="T3" fmla="*/ 0 h 101"/>
                  <a:gd name="T4" fmla="*/ 1 w 62"/>
                  <a:gd name="T5" fmla="*/ 0 h 101"/>
                  <a:gd name="T6" fmla="*/ 1 w 62"/>
                  <a:gd name="T7" fmla="*/ 0 h 101"/>
                  <a:gd name="T8" fmla="*/ 1 w 62"/>
                  <a:gd name="T9" fmla="*/ 0 h 101"/>
                  <a:gd name="T10" fmla="*/ 1 w 62"/>
                  <a:gd name="T11" fmla="*/ 0 h 101"/>
                  <a:gd name="T12" fmla="*/ 1 w 62"/>
                  <a:gd name="T13" fmla="*/ 0 h 101"/>
                  <a:gd name="T14" fmla="*/ 1 w 62"/>
                  <a:gd name="T15" fmla="*/ 0 h 101"/>
                  <a:gd name="T16" fmla="*/ 1 w 62"/>
                  <a:gd name="T17" fmla="*/ 0 h 101"/>
                  <a:gd name="T18" fmla="*/ 1 w 62"/>
                  <a:gd name="T19" fmla="*/ 0 h 101"/>
                  <a:gd name="T20" fmla="*/ 1 w 62"/>
                  <a:gd name="T21" fmla="*/ 0 h 101"/>
                  <a:gd name="T22" fmla="*/ 1 w 62"/>
                  <a:gd name="T23" fmla="*/ 0 h 101"/>
                  <a:gd name="T24" fmla="*/ 1 w 62"/>
                  <a:gd name="T25" fmla="*/ 0 h 101"/>
                  <a:gd name="T26" fmla="*/ 1 w 62"/>
                  <a:gd name="T27" fmla="*/ 0 h 101"/>
                  <a:gd name="T28" fmla="*/ 1 w 62"/>
                  <a:gd name="T29" fmla="*/ 0 h 101"/>
                  <a:gd name="T30" fmla="*/ 1 w 62"/>
                  <a:gd name="T31" fmla="*/ 0 h 101"/>
                  <a:gd name="T32" fmla="*/ 1 w 62"/>
                  <a:gd name="T33" fmla="*/ 0 h 101"/>
                  <a:gd name="T34" fmla="*/ 1 w 62"/>
                  <a:gd name="T35" fmla="*/ 0 h 101"/>
                  <a:gd name="T36" fmla="*/ 1 w 62"/>
                  <a:gd name="T37" fmla="*/ 0 h 101"/>
                  <a:gd name="T38" fmla="*/ 1 w 62"/>
                  <a:gd name="T39" fmla="*/ 0 h 101"/>
                  <a:gd name="T40" fmla="*/ 0 w 62"/>
                  <a:gd name="T41" fmla="*/ 0 h 101"/>
                  <a:gd name="T42" fmla="*/ 1 w 62"/>
                  <a:gd name="T43" fmla="*/ 0 h 101"/>
                  <a:gd name="T44" fmla="*/ 1 w 62"/>
                  <a:gd name="T45" fmla="*/ 0 h 101"/>
                  <a:gd name="T46" fmla="*/ 1 w 62"/>
                  <a:gd name="T47" fmla="*/ 0 h 101"/>
                  <a:gd name="T48" fmla="*/ 1 w 62"/>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1"/>
                  <a:gd name="T77" fmla="*/ 62 w 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7" name="Freeform 38"/>
              <p:cNvSpPr>
                <a:spLocks/>
              </p:cNvSpPr>
              <p:nvPr/>
            </p:nvSpPr>
            <p:spPr bwMode="auto">
              <a:xfrm>
                <a:off x="3216" y="1809"/>
                <a:ext cx="32" cy="56"/>
              </a:xfrm>
              <a:custGeom>
                <a:avLst/>
                <a:gdLst>
                  <a:gd name="T0" fmla="*/ 0 w 65"/>
                  <a:gd name="T1" fmla="*/ 1 h 112"/>
                  <a:gd name="T2" fmla="*/ 0 w 65"/>
                  <a:gd name="T3" fmla="*/ 1 h 112"/>
                  <a:gd name="T4" fmla="*/ 0 w 65"/>
                  <a:gd name="T5" fmla="*/ 1 h 112"/>
                  <a:gd name="T6" fmla="*/ 0 w 65"/>
                  <a:gd name="T7" fmla="*/ 1 h 112"/>
                  <a:gd name="T8" fmla="*/ 0 w 65"/>
                  <a:gd name="T9" fmla="*/ 1 h 112"/>
                  <a:gd name="T10" fmla="*/ 0 w 65"/>
                  <a:gd name="T11" fmla="*/ 1 h 112"/>
                  <a:gd name="T12" fmla="*/ 0 w 65"/>
                  <a:gd name="T13" fmla="*/ 1 h 112"/>
                  <a:gd name="T14" fmla="*/ 0 w 65"/>
                  <a:gd name="T15" fmla="*/ 1 h 112"/>
                  <a:gd name="T16" fmla="*/ 0 w 65"/>
                  <a:gd name="T17" fmla="*/ 1 h 112"/>
                  <a:gd name="T18" fmla="*/ 0 w 65"/>
                  <a:gd name="T19" fmla="*/ 1 h 112"/>
                  <a:gd name="T20" fmla="*/ 0 w 65"/>
                  <a:gd name="T21" fmla="*/ 1 h 112"/>
                  <a:gd name="T22" fmla="*/ 0 w 65"/>
                  <a:gd name="T23" fmla="*/ 1 h 112"/>
                  <a:gd name="T24" fmla="*/ 0 w 65"/>
                  <a:gd name="T25" fmla="*/ 0 h 112"/>
                  <a:gd name="T26" fmla="*/ 0 w 65"/>
                  <a:gd name="T27" fmla="*/ 1 h 112"/>
                  <a:gd name="T28" fmla="*/ 0 w 65"/>
                  <a:gd name="T29" fmla="*/ 1 h 112"/>
                  <a:gd name="T30" fmla="*/ 0 w 65"/>
                  <a:gd name="T31" fmla="*/ 1 h 112"/>
                  <a:gd name="T32" fmla="*/ 0 w 65"/>
                  <a:gd name="T33" fmla="*/ 1 h 112"/>
                  <a:gd name="T34" fmla="*/ 0 w 65"/>
                  <a:gd name="T35" fmla="*/ 1 h 112"/>
                  <a:gd name="T36" fmla="*/ 0 w 65"/>
                  <a:gd name="T37" fmla="*/ 1 h 112"/>
                  <a:gd name="T38" fmla="*/ 0 w 65"/>
                  <a:gd name="T39" fmla="*/ 1 h 112"/>
                  <a:gd name="T40" fmla="*/ 0 w 65"/>
                  <a:gd name="T41" fmla="*/ 1 h 112"/>
                  <a:gd name="T42" fmla="*/ 0 w 65"/>
                  <a:gd name="T43" fmla="*/ 1 h 112"/>
                  <a:gd name="T44" fmla="*/ 0 w 65"/>
                  <a:gd name="T45" fmla="*/ 1 h 112"/>
                  <a:gd name="T46" fmla="*/ 0 w 65"/>
                  <a:gd name="T47" fmla="*/ 1 h 112"/>
                  <a:gd name="T48" fmla="*/ 0 w 65"/>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12"/>
                  <a:gd name="T77" fmla="*/ 65 w 6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8" name="Freeform 39"/>
              <p:cNvSpPr>
                <a:spLocks/>
              </p:cNvSpPr>
              <p:nvPr/>
            </p:nvSpPr>
            <p:spPr bwMode="auto">
              <a:xfrm>
                <a:off x="3221" y="1996"/>
                <a:ext cx="30" cy="45"/>
              </a:xfrm>
              <a:custGeom>
                <a:avLst/>
                <a:gdLst>
                  <a:gd name="T0" fmla="*/ 0 w 61"/>
                  <a:gd name="T1" fmla="*/ 0 h 91"/>
                  <a:gd name="T2" fmla="*/ 0 w 61"/>
                  <a:gd name="T3" fmla="*/ 0 h 91"/>
                  <a:gd name="T4" fmla="*/ 0 w 61"/>
                  <a:gd name="T5" fmla="*/ 0 h 91"/>
                  <a:gd name="T6" fmla="*/ 0 w 61"/>
                  <a:gd name="T7" fmla="*/ 0 h 91"/>
                  <a:gd name="T8" fmla="*/ 0 w 61"/>
                  <a:gd name="T9" fmla="*/ 0 h 91"/>
                  <a:gd name="T10" fmla="*/ 0 w 61"/>
                  <a:gd name="T11" fmla="*/ 0 h 91"/>
                  <a:gd name="T12" fmla="*/ 0 w 61"/>
                  <a:gd name="T13" fmla="*/ 0 h 91"/>
                  <a:gd name="T14" fmla="*/ 0 w 61"/>
                  <a:gd name="T15" fmla="*/ 0 h 91"/>
                  <a:gd name="T16" fmla="*/ 0 w 61"/>
                  <a:gd name="T17" fmla="*/ 0 h 91"/>
                  <a:gd name="T18" fmla="*/ 0 w 61"/>
                  <a:gd name="T19" fmla="*/ 0 h 91"/>
                  <a:gd name="T20" fmla="*/ 0 w 61"/>
                  <a:gd name="T21" fmla="*/ 0 h 91"/>
                  <a:gd name="T22" fmla="*/ 0 w 61"/>
                  <a:gd name="T23" fmla="*/ 0 h 91"/>
                  <a:gd name="T24" fmla="*/ 0 w 61"/>
                  <a:gd name="T25" fmla="*/ 0 h 91"/>
                  <a:gd name="T26" fmla="*/ 0 w 61"/>
                  <a:gd name="T27" fmla="*/ 0 h 91"/>
                  <a:gd name="T28" fmla="*/ 0 w 61"/>
                  <a:gd name="T29" fmla="*/ 0 h 91"/>
                  <a:gd name="T30" fmla="*/ 0 w 61"/>
                  <a:gd name="T31" fmla="*/ 0 h 91"/>
                  <a:gd name="T32" fmla="*/ 0 w 61"/>
                  <a:gd name="T33" fmla="*/ 0 h 91"/>
                  <a:gd name="T34" fmla="*/ 0 w 61"/>
                  <a:gd name="T35" fmla="*/ 0 h 91"/>
                  <a:gd name="T36" fmla="*/ 0 w 61"/>
                  <a:gd name="T37" fmla="*/ 0 h 91"/>
                  <a:gd name="T38" fmla="*/ 0 w 61"/>
                  <a:gd name="T39" fmla="*/ 0 h 91"/>
                  <a:gd name="T40" fmla="*/ 0 w 61"/>
                  <a:gd name="T41" fmla="*/ 0 h 91"/>
                  <a:gd name="T42" fmla="*/ 0 w 61"/>
                  <a:gd name="T43" fmla="*/ 0 h 91"/>
                  <a:gd name="T44" fmla="*/ 0 w 61"/>
                  <a:gd name="T45" fmla="*/ 0 h 91"/>
                  <a:gd name="T46" fmla="*/ 0 w 61"/>
                  <a:gd name="T47" fmla="*/ 0 h 91"/>
                  <a:gd name="T48" fmla="*/ 0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91"/>
                  <a:gd name="T77" fmla="*/ 61 w 61"/>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69" name="Freeform 45"/>
              <p:cNvSpPr>
                <a:spLocks/>
              </p:cNvSpPr>
              <p:nvPr/>
            </p:nvSpPr>
            <p:spPr bwMode="auto">
              <a:xfrm>
                <a:off x="3391" y="1817"/>
                <a:ext cx="34" cy="53"/>
              </a:xfrm>
              <a:custGeom>
                <a:avLst/>
                <a:gdLst>
                  <a:gd name="T0" fmla="*/ 1 w 68"/>
                  <a:gd name="T1" fmla="*/ 0 h 107"/>
                  <a:gd name="T2" fmla="*/ 1 w 68"/>
                  <a:gd name="T3" fmla="*/ 0 h 107"/>
                  <a:gd name="T4" fmla="*/ 1 w 68"/>
                  <a:gd name="T5" fmla="*/ 0 h 107"/>
                  <a:gd name="T6" fmla="*/ 1 w 68"/>
                  <a:gd name="T7" fmla="*/ 0 h 107"/>
                  <a:gd name="T8" fmla="*/ 1 w 68"/>
                  <a:gd name="T9" fmla="*/ 0 h 107"/>
                  <a:gd name="T10" fmla="*/ 1 w 68"/>
                  <a:gd name="T11" fmla="*/ 0 h 107"/>
                  <a:gd name="T12" fmla="*/ 1 w 68"/>
                  <a:gd name="T13" fmla="*/ 0 h 107"/>
                  <a:gd name="T14" fmla="*/ 1 w 68"/>
                  <a:gd name="T15" fmla="*/ 0 h 107"/>
                  <a:gd name="T16" fmla="*/ 1 w 68"/>
                  <a:gd name="T17" fmla="*/ 0 h 107"/>
                  <a:gd name="T18" fmla="*/ 1 w 68"/>
                  <a:gd name="T19" fmla="*/ 0 h 107"/>
                  <a:gd name="T20" fmla="*/ 1 w 68"/>
                  <a:gd name="T21" fmla="*/ 0 h 107"/>
                  <a:gd name="T22" fmla="*/ 1 w 68"/>
                  <a:gd name="T23" fmla="*/ 0 h 107"/>
                  <a:gd name="T24" fmla="*/ 0 w 68"/>
                  <a:gd name="T25" fmla="*/ 0 h 107"/>
                  <a:gd name="T26" fmla="*/ 1 w 68"/>
                  <a:gd name="T27" fmla="*/ 0 h 107"/>
                  <a:gd name="T28" fmla="*/ 1 w 68"/>
                  <a:gd name="T29" fmla="*/ 0 h 107"/>
                  <a:gd name="T30" fmla="*/ 1 w 68"/>
                  <a:gd name="T31" fmla="*/ 0 h 107"/>
                  <a:gd name="T32" fmla="*/ 1 w 68"/>
                  <a:gd name="T33" fmla="*/ 0 h 107"/>
                  <a:gd name="T34" fmla="*/ 1 w 68"/>
                  <a:gd name="T35" fmla="*/ 0 h 107"/>
                  <a:gd name="T36" fmla="*/ 1 w 68"/>
                  <a:gd name="T37" fmla="*/ 0 h 107"/>
                  <a:gd name="T38" fmla="*/ 1 w 68"/>
                  <a:gd name="T39" fmla="*/ 0 h 107"/>
                  <a:gd name="T40" fmla="*/ 1 w 68"/>
                  <a:gd name="T41" fmla="*/ 0 h 107"/>
                  <a:gd name="T42" fmla="*/ 1 w 68"/>
                  <a:gd name="T43" fmla="*/ 0 h 107"/>
                  <a:gd name="T44" fmla="*/ 1 w 68"/>
                  <a:gd name="T45" fmla="*/ 0 h 107"/>
                  <a:gd name="T46" fmla="*/ 1 w 68"/>
                  <a:gd name="T47" fmla="*/ 0 h 107"/>
                  <a:gd name="T48" fmla="*/ 1 w 68"/>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7"/>
                  <a:gd name="T77" fmla="*/ 68 w 68"/>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35849" name="Picture 10" descr="MCj025076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1152525"/>
              <a:ext cx="4667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1" descr="MCj025076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500" y="1152525"/>
              <a:ext cx="4667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Intermediate precision </a:t>
            </a:r>
            <a:r>
              <a:rPr lang="en-US" dirty="0"/>
              <a:t>- Definition</a:t>
            </a:r>
          </a:p>
        </p:txBody>
      </p:sp>
      <p:sp>
        <p:nvSpPr>
          <p:cNvPr id="4" name="Text Placeholder 3"/>
          <p:cNvSpPr>
            <a:spLocks noGrp="1"/>
          </p:cNvSpPr>
          <p:nvPr>
            <p:ph type="body" sz="quarter" idx="11"/>
          </p:nvPr>
        </p:nvSpPr>
        <p:spPr/>
        <p:txBody>
          <a:bodyPr/>
          <a:lstStyle/>
          <a:p>
            <a:pPr marL="0" indent="0">
              <a:buNone/>
            </a:pPr>
            <a:r>
              <a:rPr lang="en-US" dirty="0"/>
              <a:t>“Intermediate precision expresses within-laboratories                  variations: different days,                                                                       different analysts, different equipment, etc..” (GL1)</a:t>
            </a:r>
          </a:p>
          <a:p>
            <a:pPr lvl="1">
              <a:lnSpc>
                <a:spcPct val="150000"/>
              </a:lnSpc>
              <a:spcBef>
                <a:spcPts val="1000"/>
              </a:spcBef>
            </a:pPr>
            <a:r>
              <a:rPr lang="en-US" sz="1600" dirty="0"/>
              <a:t>Includes influences of additional random effects </a:t>
            </a:r>
            <a:br>
              <a:rPr lang="en-US" sz="1600" dirty="0"/>
            </a:br>
            <a:r>
              <a:rPr lang="en-US" sz="1600" dirty="0"/>
              <a:t>in the same laboratory (day-to-day variability)</a:t>
            </a:r>
          </a:p>
          <a:p>
            <a:pPr lvl="1">
              <a:lnSpc>
                <a:spcPct val="150000"/>
              </a:lnSpc>
            </a:pPr>
            <a:r>
              <a:rPr lang="en-US" sz="1600" dirty="0"/>
              <a:t>Initial estimate for the long-term variability</a:t>
            </a:r>
          </a:p>
          <a:p>
            <a:pPr lvl="1">
              <a:lnSpc>
                <a:spcPct val="150000"/>
              </a:lnSpc>
            </a:pPr>
            <a:r>
              <a:rPr lang="en-US" sz="1600" dirty="0"/>
              <a:t>Relevant factors as e.g. operators, instruments, days </a:t>
            </a:r>
            <a:br>
              <a:rPr lang="en-US" sz="1600" dirty="0"/>
            </a:br>
            <a:r>
              <a:rPr lang="en-US" sz="1600" dirty="0"/>
              <a:t>should be varied.</a:t>
            </a:r>
          </a:p>
          <a:p>
            <a:pPr lvl="1">
              <a:lnSpc>
                <a:spcPct val="150000"/>
              </a:lnSpc>
            </a:pPr>
            <a:r>
              <a:rPr lang="en-US" sz="1600" dirty="0"/>
              <a:t>The use of an experimental design (matrix) is encouraged.</a:t>
            </a:r>
          </a:p>
          <a:p>
            <a:endParaRPr lang="en-US" dirty="0"/>
          </a:p>
          <a:p>
            <a:endParaRPr lang="en-US" dirty="0"/>
          </a:p>
          <a:p>
            <a:endParaRPr lang="en-US" dirty="0"/>
          </a:p>
          <a:p>
            <a:endParaRPr lang="en-US" dirty="0"/>
          </a:p>
        </p:txBody>
      </p:sp>
      <p:grpSp>
        <p:nvGrpSpPr>
          <p:cNvPr id="36870" name="Group 27"/>
          <p:cNvGrpSpPr>
            <a:grpSpLocks/>
          </p:cNvGrpSpPr>
          <p:nvPr/>
        </p:nvGrpSpPr>
        <p:grpSpPr bwMode="auto">
          <a:xfrm>
            <a:off x="7025919" y="1291060"/>
            <a:ext cx="1431925" cy="1574800"/>
            <a:chOff x="676275" y="2917825"/>
            <a:chExt cx="1431925" cy="1574800"/>
          </a:xfrm>
        </p:grpSpPr>
        <p:grpSp>
          <p:nvGrpSpPr>
            <p:cNvPr id="36874" name="Group 56"/>
            <p:cNvGrpSpPr>
              <a:grpSpLocks/>
            </p:cNvGrpSpPr>
            <p:nvPr/>
          </p:nvGrpSpPr>
          <p:grpSpPr bwMode="auto">
            <a:xfrm>
              <a:off x="1017586" y="3267075"/>
              <a:ext cx="595312" cy="1003300"/>
              <a:chOff x="3065" y="1533"/>
              <a:chExt cx="360" cy="559"/>
            </a:xfrm>
          </p:grpSpPr>
          <p:sp>
            <p:nvSpPr>
              <p:cNvPr id="36877" name="Freeform 57"/>
              <p:cNvSpPr>
                <a:spLocks/>
              </p:cNvSpPr>
              <p:nvPr/>
            </p:nvSpPr>
            <p:spPr bwMode="auto">
              <a:xfrm>
                <a:off x="3065" y="1533"/>
                <a:ext cx="217" cy="559"/>
              </a:xfrm>
              <a:custGeom>
                <a:avLst/>
                <a:gdLst>
                  <a:gd name="T0" fmla="*/ 0 w 436"/>
                  <a:gd name="T1" fmla="*/ 0 h 1119"/>
                  <a:gd name="T2" fmla="*/ 0 w 436"/>
                  <a:gd name="T3" fmla="*/ 0 h 1119"/>
                  <a:gd name="T4" fmla="*/ 0 w 436"/>
                  <a:gd name="T5" fmla="*/ 0 h 1119"/>
                  <a:gd name="T6" fmla="*/ 0 w 436"/>
                  <a:gd name="T7" fmla="*/ 0 h 1119"/>
                  <a:gd name="T8" fmla="*/ 0 w 436"/>
                  <a:gd name="T9" fmla="*/ 0 h 1119"/>
                  <a:gd name="T10" fmla="*/ 0 w 436"/>
                  <a:gd name="T11" fmla="*/ 0 h 1119"/>
                  <a:gd name="T12" fmla="*/ 0 w 436"/>
                  <a:gd name="T13" fmla="*/ 0 h 1119"/>
                  <a:gd name="T14" fmla="*/ 0 w 436"/>
                  <a:gd name="T15" fmla="*/ 0 h 1119"/>
                  <a:gd name="T16" fmla="*/ 0 w 436"/>
                  <a:gd name="T17" fmla="*/ 0 h 1119"/>
                  <a:gd name="T18" fmla="*/ 0 w 436"/>
                  <a:gd name="T19" fmla="*/ 0 h 1119"/>
                  <a:gd name="T20" fmla="*/ 0 w 436"/>
                  <a:gd name="T21" fmla="*/ 0 h 1119"/>
                  <a:gd name="T22" fmla="*/ 0 w 436"/>
                  <a:gd name="T23" fmla="*/ 0 h 1119"/>
                  <a:gd name="T24" fmla="*/ 0 w 436"/>
                  <a:gd name="T25" fmla="*/ 0 h 1119"/>
                  <a:gd name="T26" fmla="*/ 0 w 436"/>
                  <a:gd name="T27" fmla="*/ 0 h 1119"/>
                  <a:gd name="T28" fmla="*/ 0 w 436"/>
                  <a:gd name="T29" fmla="*/ 0 h 1119"/>
                  <a:gd name="T30" fmla="*/ 0 w 436"/>
                  <a:gd name="T31" fmla="*/ 0 h 1119"/>
                  <a:gd name="T32" fmla="*/ 0 w 436"/>
                  <a:gd name="T33" fmla="*/ 0 h 1119"/>
                  <a:gd name="T34" fmla="*/ 0 w 436"/>
                  <a:gd name="T35" fmla="*/ 0 h 1119"/>
                  <a:gd name="T36" fmla="*/ 0 w 436"/>
                  <a:gd name="T37" fmla="*/ 0 h 1119"/>
                  <a:gd name="T38" fmla="*/ 0 w 436"/>
                  <a:gd name="T39" fmla="*/ 0 h 1119"/>
                  <a:gd name="T40" fmla="*/ 0 w 436"/>
                  <a:gd name="T41" fmla="*/ 0 h 1119"/>
                  <a:gd name="T42" fmla="*/ 0 w 436"/>
                  <a:gd name="T43" fmla="*/ 0 h 1119"/>
                  <a:gd name="T44" fmla="*/ 0 w 436"/>
                  <a:gd name="T45" fmla="*/ 0 h 1119"/>
                  <a:gd name="T46" fmla="*/ 0 w 436"/>
                  <a:gd name="T47" fmla="*/ 0 h 1119"/>
                  <a:gd name="T48" fmla="*/ 0 w 436"/>
                  <a:gd name="T49" fmla="*/ 0 h 1119"/>
                  <a:gd name="T50" fmla="*/ 0 w 436"/>
                  <a:gd name="T51" fmla="*/ 0 h 1119"/>
                  <a:gd name="T52" fmla="*/ 0 w 436"/>
                  <a:gd name="T53" fmla="*/ 0 h 1119"/>
                  <a:gd name="T54" fmla="*/ 0 w 436"/>
                  <a:gd name="T55" fmla="*/ 0 h 1119"/>
                  <a:gd name="T56" fmla="*/ 0 w 436"/>
                  <a:gd name="T57" fmla="*/ 0 h 1119"/>
                  <a:gd name="T58" fmla="*/ 0 w 436"/>
                  <a:gd name="T59" fmla="*/ 0 h 1119"/>
                  <a:gd name="T60" fmla="*/ 0 w 436"/>
                  <a:gd name="T61" fmla="*/ 0 h 1119"/>
                  <a:gd name="T62" fmla="*/ 0 w 436"/>
                  <a:gd name="T63" fmla="*/ 0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6"/>
                  <a:gd name="T97" fmla="*/ 0 h 1119"/>
                  <a:gd name="T98" fmla="*/ 436 w 436"/>
                  <a:gd name="T99" fmla="*/ 1119 h 1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78" name="Freeform 58"/>
              <p:cNvSpPr>
                <a:spLocks/>
              </p:cNvSpPr>
              <p:nvPr/>
            </p:nvSpPr>
            <p:spPr bwMode="auto">
              <a:xfrm>
                <a:off x="3248" y="1534"/>
                <a:ext cx="2" cy="2"/>
              </a:xfrm>
              <a:custGeom>
                <a:avLst/>
                <a:gdLst>
                  <a:gd name="T0" fmla="*/ 0 w 3"/>
                  <a:gd name="T1" fmla="*/ 0 h 3"/>
                  <a:gd name="T2" fmla="*/ 0 w 3"/>
                  <a:gd name="T3" fmla="*/ 0 h 3"/>
                  <a:gd name="T4" fmla="*/ 0 w 3"/>
                  <a:gd name="T5" fmla="*/ 0 h 3"/>
                  <a:gd name="T6" fmla="*/ 0 w 3"/>
                  <a:gd name="T7" fmla="*/ 0 h 3"/>
                  <a:gd name="T8" fmla="*/ 0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79" name="Freeform 59"/>
              <p:cNvSpPr>
                <a:spLocks/>
              </p:cNvSpPr>
              <p:nvPr/>
            </p:nvSpPr>
            <p:spPr bwMode="auto">
              <a:xfrm>
                <a:off x="3248" y="1534"/>
                <a:ext cx="160" cy="543"/>
              </a:xfrm>
              <a:custGeom>
                <a:avLst/>
                <a:gdLst>
                  <a:gd name="T0" fmla="*/ 33 w 160"/>
                  <a:gd name="T1" fmla="*/ 543 h 543"/>
                  <a:gd name="T2" fmla="*/ 36 w 160"/>
                  <a:gd name="T3" fmla="*/ 543 h 543"/>
                  <a:gd name="T4" fmla="*/ 38 w 160"/>
                  <a:gd name="T5" fmla="*/ 543 h 543"/>
                  <a:gd name="T6" fmla="*/ 41 w 160"/>
                  <a:gd name="T7" fmla="*/ 543 h 543"/>
                  <a:gd name="T8" fmla="*/ 43 w 160"/>
                  <a:gd name="T9" fmla="*/ 543 h 543"/>
                  <a:gd name="T10" fmla="*/ 46 w 160"/>
                  <a:gd name="T11" fmla="*/ 543 h 543"/>
                  <a:gd name="T12" fmla="*/ 49 w 160"/>
                  <a:gd name="T13" fmla="*/ 543 h 543"/>
                  <a:gd name="T14" fmla="*/ 51 w 160"/>
                  <a:gd name="T15" fmla="*/ 543 h 543"/>
                  <a:gd name="T16" fmla="*/ 54 w 160"/>
                  <a:gd name="T17" fmla="*/ 543 h 543"/>
                  <a:gd name="T18" fmla="*/ 160 w 160"/>
                  <a:gd name="T19" fmla="*/ 537 h 543"/>
                  <a:gd name="T20" fmla="*/ 125 w 160"/>
                  <a:gd name="T21" fmla="*/ 240 h 543"/>
                  <a:gd name="T22" fmla="*/ 122 w 160"/>
                  <a:gd name="T23" fmla="*/ 205 h 543"/>
                  <a:gd name="T24" fmla="*/ 118 w 160"/>
                  <a:gd name="T25" fmla="*/ 170 h 543"/>
                  <a:gd name="T26" fmla="*/ 114 w 160"/>
                  <a:gd name="T27" fmla="*/ 136 h 543"/>
                  <a:gd name="T28" fmla="*/ 109 w 160"/>
                  <a:gd name="T29" fmla="*/ 101 h 543"/>
                  <a:gd name="T30" fmla="*/ 102 w 160"/>
                  <a:gd name="T31" fmla="*/ 95 h 543"/>
                  <a:gd name="T32" fmla="*/ 95 w 160"/>
                  <a:gd name="T33" fmla="*/ 88 h 543"/>
                  <a:gd name="T34" fmla="*/ 88 w 160"/>
                  <a:gd name="T35" fmla="*/ 82 h 543"/>
                  <a:gd name="T36" fmla="*/ 81 w 160"/>
                  <a:gd name="T37" fmla="*/ 75 h 543"/>
                  <a:gd name="T38" fmla="*/ 74 w 160"/>
                  <a:gd name="T39" fmla="*/ 69 h 543"/>
                  <a:gd name="T40" fmla="*/ 68 w 160"/>
                  <a:gd name="T41" fmla="*/ 63 h 543"/>
                  <a:gd name="T42" fmla="*/ 61 w 160"/>
                  <a:gd name="T43" fmla="*/ 57 h 543"/>
                  <a:gd name="T44" fmla="*/ 54 w 160"/>
                  <a:gd name="T45" fmla="*/ 50 h 543"/>
                  <a:gd name="T46" fmla="*/ 47 w 160"/>
                  <a:gd name="T47" fmla="*/ 44 h 543"/>
                  <a:gd name="T48" fmla="*/ 40 w 160"/>
                  <a:gd name="T49" fmla="*/ 37 h 543"/>
                  <a:gd name="T50" fmla="*/ 34 w 160"/>
                  <a:gd name="T51" fmla="*/ 31 h 543"/>
                  <a:gd name="T52" fmla="*/ 27 w 160"/>
                  <a:gd name="T53" fmla="*/ 25 h 543"/>
                  <a:gd name="T54" fmla="*/ 20 w 160"/>
                  <a:gd name="T55" fmla="*/ 19 h 543"/>
                  <a:gd name="T56" fmla="*/ 13 w 160"/>
                  <a:gd name="T57" fmla="*/ 13 h 543"/>
                  <a:gd name="T58" fmla="*/ 7 w 160"/>
                  <a:gd name="T59" fmla="*/ 6 h 543"/>
                  <a:gd name="T60" fmla="*/ 0 w 160"/>
                  <a:gd name="T61" fmla="*/ 0 h 543"/>
                  <a:gd name="T62" fmla="*/ 9 w 160"/>
                  <a:gd name="T63" fmla="*/ 70 h 543"/>
                  <a:gd name="T64" fmla="*/ 17 w 160"/>
                  <a:gd name="T65" fmla="*/ 139 h 543"/>
                  <a:gd name="T66" fmla="*/ 24 w 160"/>
                  <a:gd name="T67" fmla="*/ 207 h 543"/>
                  <a:gd name="T68" fmla="*/ 32 w 160"/>
                  <a:gd name="T69" fmla="*/ 343 h 543"/>
                  <a:gd name="T70" fmla="*/ 34 w 160"/>
                  <a:gd name="T71" fmla="*/ 410 h 543"/>
                  <a:gd name="T72" fmla="*/ 34 w 160"/>
                  <a:gd name="T73" fmla="*/ 476 h 543"/>
                  <a:gd name="T74" fmla="*/ 33 w 160"/>
                  <a:gd name="T75" fmla="*/ 543 h 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543"/>
                  <a:gd name="T116" fmla="*/ 160 w 160"/>
                  <a:gd name="T117" fmla="*/ 543 h 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543">
                    <a:moveTo>
                      <a:pt x="33" y="543"/>
                    </a:moveTo>
                    <a:lnTo>
                      <a:pt x="36" y="543"/>
                    </a:lnTo>
                    <a:lnTo>
                      <a:pt x="38" y="543"/>
                    </a:lnTo>
                    <a:lnTo>
                      <a:pt x="41" y="543"/>
                    </a:lnTo>
                    <a:lnTo>
                      <a:pt x="43" y="543"/>
                    </a:lnTo>
                    <a:lnTo>
                      <a:pt x="46" y="543"/>
                    </a:lnTo>
                    <a:lnTo>
                      <a:pt x="49" y="543"/>
                    </a:lnTo>
                    <a:lnTo>
                      <a:pt x="51" y="543"/>
                    </a:lnTo>
                    <a:lnTo>
                      <a:pt x="54" y="543"/>
                    </a:lnTo>
                    <a:lnTo>
                      <a:pt x="160" y="537"/>
                    </a:lnTo>
                    <a:lnTo>
                      <a:pt x="125" y="240"/>
                    </a:lnTo>
                    <a:lnTo>
                      <a:pt x="122" y="205"/>
                    </a:lnTo>
                    <a:lnTo>
                      <a:pt x="118" y="170"/>
                    </a:lnTo>
                    <a:lnTo>
                      <a:pt x="114" y="136"/>
                    </a:lnTo>
                    <a:lnTo>
                      <a:pt x="109" y="101"/>
                    </a:lnTo>
                    <a:lnTo>
                      <a:pt x="102" y="95"/>
                    </a:lnTo>
                    <a:lnTo>
                      <a:pt x="95" y="88"/>
                    </a:lnTo>
                    <a:lnTo>
                      <a:pt x="88" y="82"/>
                    </a:lnTo>
                    <a:lnTo>
                      <a:pt x="81" y="75"/>
                    </a:lnTo>
                    <a:lnTo>
                      <a:pt x="74" y="69"/>
                    </a:lnTo>
                    <a:lnTo>
                      <a:pt x="68" y="63"/>
                    </a:lnTo>
                    <a:lnTo>
                      <a:pt x="61" y="57"/>
                    </a:lnTo>
                    <a:lnTo>
                      <a:pt x="54" y="50"/>
                    </a:lnTo>
                    <a:lnTo>
                      <a:pt x="47" y="44"/>
                    </a:lnTo>
                    <a:lnTo>
                      <a:pt x="40" y="37"/>
                    </a:lnTo>
                    <a:lnTo>
                      <a:pt x="34" y="31"/>
                    </a:lnTo>
                    <a:lnTo>
                      <a:pt x="27" y="25"/>
                    </a:lnTo>
                    <a:lnTo>
                      <a:pt x="20" y="19"/>
                    </a:lnTo>
                    <a:lnTo>
                      <a:pt x="13" y="13"/>
                    </a:lnTo>
                    <a:lnTo>
                      <a:pt x="7" y="6"/>
                    </a:lnTo>
                    <a:lnTo>
                      <a:pt x="0" y="0"/>
                    </a:lnTo>
                    <a:lnTo>
                      <a:pt x="9" y="70"/>
                    </a:lnTo>
                    <a:lnTo>
                      <a:pt x="17" y="139"/>
                    </a:lnTo>
                    <a:lnTo>
                      <a:pt x="24" y="207"/>
                    </a:lnTo>
                    <a:lnTo>
                      <a:pt x="32" y="343"/>
                    </a:lnTo>
                    <a:lnTo>
                      <a:pt x="34" y="410"/>
                    </a:lnTo>
                    <a:lnTo>
                      <a:pt x="34" y="476"/>
                    </a:lnTo>
                    <a:lnTo>
                      <a:pt x="33" y="54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0" name="Freeform 60"/>
              <p:cNvSpPr>
                <a:spLocks/>
              </p:cNvSpPr>
              <p:nvPr/>
            </p:nvSpPr>
            <p:spPr bwMode="auto">
              <a:xfrm>
                <a:off x="3105" y="1845"/>
                <a:ext cx="30" cy="50"/>
              </a:xfrm>
              <a:custGeom>
                <a:avLst/>
                <a:gdLst>
                  <a:gd name="T0" fmla="*/ 1 w 60"/>
                  <a:gd name="T1" fmla="*/ 0 h 100"/>
                  <a:gd name="T2" fmla="*/ 1 w 60"/>
                  <a:gd name="T3" fmla="*/ 1 h 100"/>
                  <a:gd name="T4" fmla="*/ 1 w 60"/>
                  <a:gd name="T5" fmla="*/ 1 h 100"/>
                  <a:gd name="T6" fmla="*/ 1 w 60"/>
                  <a:gd name="T7" fmla="*/ 1 h 100"/>
                  <a:gd name="T8" fmla="*/ 1 w 60"/>
                  <a:gd name="T9" fmla="*/ 1 h 100"/>
                  <a:gd name="T10" fmla="*/ 1 w 60"/>
                  <a:gd name="T11" fmla="*/ 1 h 100"/>
                  <a:gd name="T12" fmla="*/ 1 w 60"/>
                  <a:gd name="T13" fmla="*/ 1 h 100"/>
                  <a:gd name="T14" fmla="*/ 1 w 60"/>
                  <a:gd name="T15" fmla="*/ 1 h 100"/>
                  <a:gd name="T16" fmla="*/ 0 w 60"/>
                  <a:gd name="T17" fmla="*/ 1 h 100"/>
                  <a:gd name="T18" fmla="*/ 1 w 60"/>
                  <a:gd name="T19" fmla="*/ 1 h 100"/>
                  <a:gd name="T20" fmla="*/ 1 w 60"/>
                  <a:gd name="T21" fmla="*/ 1 h 100"/>
                  <a:gd name="T22" fmla="*/ 1 w 60"/>
                  <a:gd name="T23" fmla="*/ 1 h 100"/>
                  <a:gd name="T24" fmla="*/ 1 w 60"/>
                  <a:gd name="T25" fmla="*/ 1 h 100"/>
                  <a:gd name="T26" fmla="*/ 1 w 60"/>
                  <a:gd name="T27" fmla="*/ 1 h 100"/>
                  <a:gd name="T28" fmla="*/ 1 w 60"/>
                  <a:gd name="T29" fmla="*/ 1 h 100"/>
                  <a:gd name="T30" fmla="*/ 1 w 60"/>
                  <a:gd name="T31" fmla="*/ 1 h 100"/>
                  <a:gd name="T32" fmla="*/ 1 w 60"/>
                  <a:gd name="T33" fmla="*/ 1 h 100"/>
                  <a:gd name="T34" fmla="*/ 1 w 60"/>
                  <a:gd name="T35" fmla="*/ 1 h 100"/>
                  <a:gd name="T36" fmla="*/ 1 w 60"/>
                  <a:gd name="T37" fmla="*/ 1 h 100"/>
                  <a:gd name="T38" fmla="*/ 1 w 60"/>
                  <a:gd name="T39" fmla="*/ 1 h 100"/>
                  <a:gd name="T40" fmla="*/ 1 w 60"/>
                  <a:gd name="T41" fmla="*/ 1 h 100"/>
                  <a:gd name="T42" fmla="*/ 1 w 60"/>
                  <a:gd name="T43" fmla="*/ 1 h 100"/>
                  <a:gd name="T44" fmla="*/ 1 w 60"/>
                  <a:gd name="T45" fmla="*/ 1 h 100"/>
                  <a:gd name="T46" fmla="*/ 1 w 60"/>
                  <a:gd name="T47" fmla="*/ 1 h 100"/>
                  <a:gd name="T48" fmla="*/ 1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00"/>
                  <a:gd name="T77" fmla="*/ 60 w 60"/>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1" name="Freeform 61"/>
              <p:cNvSpPr>
                <a:spLocks/>
              </p:cNvSpPr>
              <p:nvPr/>
            </p:nvSpPr>
            <p:spPr bwMode="auto">
              <a:xfrm>
                <a:off x="3107" y="2008"/>
                <a:ext cx="30" cy="40"/>
              </a:xfrm>
              <a:custGeom>
                <a:avLst/>
                <a:gdLst>
                  <a:gd name="T0" fmla="*/ 1 w 58"/>
                  <a:gd name="T1" fmla="*/ 1 h 80"/>
                  <a:gd name="T2" fmla="*/ 1 w 58"/>
                  <a:gd name="T3" fmla="*/ 1 h 80"/>
                  <a:gd name="T4" fmla="*/ 1 w 58"/>
                  <a:gd name="T5" fmla="*/ 1 h 80"/>
                  <a:gd name="T6" fmla="*/ 0 w 58"/>
                  <a:gd name="T7" fmla="*/ 1 h 80"/>
                  <a:gd name="T8" fmla="*/ 0 w 58"/>
                  <a:gd name="T9" fmla="*/ 1 h 80"/>
                  <a:gd name="T10" fmla="*/ 1 w 58"/>
                  <a:gd name="T11" fmla="*/ 1 h 80"/>
                  <a:gd name="T12" fmla="*/ 1 w 58"/>
                  <a:gd name="T13" fmla="*/ 1 h 80"/>
                  <a:gd name="T14" fmla="*/ 1 w 58"/>
                  <a:gd name="T15" fmla="*/ 1 h 80"/>
                  <a:gd name="T16" fmla="*/ 1 w 58"/>
                  <a:gd name="T17" fmla="*/ 1 h 80"/>
                  <a:gd name="T18" fmla="*/ 1 w 58"/>
                  <a:gd name="T19" fmla="*/ 1 h 80"/>
                  <a:gd name="T20" fmla="*/ 1 w 58"/>
                  <a:gd name="T21" fmla="*/ 1 h 80"/>
                  <a:gd name="T22" fmla="*/ 1 w 58"/>
                  <a:gd name="T23" fmla="*/ 1 h 80"/>
                  <a:gd name="T24" fmla="*/ 1 w 58"/>
                  <a:gd name="T25" fmla="*/ 1 h 80"/>
                  <a:gd name="T26" fmla="*/ 1 w 58"/>
                  <a:gd name="T27" fmla="*/ 1 h 80"/>
                  <a:gd name="T28" fmla="*/ 1 w 58"/>
                  <a:gd name="T29" fmla="*/ 1 h 80"/>
                  <a:gd name="T30" fmla="*/ 1 w 58"/>
                  <a:gd name="T31" fmla="*/ 1 h 80"/>
                  <a:gd name="T32" fmla="*/ 1 w 58"/>
                  <a:gd name="T33" fmla="*/ 0 h 80"/>
                  <a:gd name="T34" fmla="*/ 1 w 58"/>
                  <a:gd name="T35" fmla="*/ 1 h 80"/>
                  <a:gd name="T36" fmla="*/ 1 w 58"/>
                  <a:gd name="T37" fmla="*/ 1 h 80"/>
                  <a:gd name="T38" fmla="*/ 1 w 58"/>
                  <a:gd name="T39" fmla="*/ 1 h 80"/>
                  <a:gd name="T40" fmla="*/ 1 w 58"/>
                  <a:gd name="T41" fmla="*/ 1 h 80"/>
                  <a:gd name="T42" fmla="*/ 1 w 58"/>
                  <a:gd name="T43" fmla="*/ 1 h 80"/>
                  <a:gd name="T44" fmla="*/ 1 w 58"/>
                  <a:gd name="T45" fmla="*/ 1 h 80"/>
                  <a:gd name="T46" fmla="*/ 1 w 58"/>
                  <a:gd name="T47" fmla="*/ 1 h 80"/>
                  <a:gd name="T48" fmla="*/ 1 w 58"/>
                  <a:gd name="T49" fmla="*/ 1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0"/>
                  <a:gd name="T77" fmla="*/ 58 w 58"/>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2" name="Freeform 62"/>
              <p:cNvSpPr>
                <a:spLocks/>
              </p:cNvSpPr>
              <p:nvPr/>
            </p:nvSpPr>
            <p:spPr bwMode="auto">
              <a:xfrm>
                <a:off x="3100" y="1758"/>
                <a:ext cx="31" cy="56"/>
              </a:xfrm>
              <a:custGeom>
                <a:avLst/>
                <a:gdLst>
                  <a:gd name="T0" fmla="*/ 1 w 62"/>
                  <a:gd name="T1" fmla="*/ 0 h 112"/>
                  <a:gd name="T2" fmla="*/ 1 w 62"/>
                  <a:gd name="T3" fmla="*/ 1 h 112"/>
                  <a:gd name="T4" fmla="*/ 1 w 62"/>
                  <a:gd name="T5" fmla="*/ 1 h 112"/>
                  <a:gd name="T6" fmla="*/ 1 w 62"/>
                  <a:gd name="T7" fmla="*/ 1 h 112"/>
                  <a:gd name="T8" fmla="*/ 1 w 62"/>
                  <a:gd name="T9" fmla="*/ 1 h 112"/>
                  <a:gd name="T10" fmla="*/ 1 w 62"/>
                  <a:gd name="T11" fmla="*/ 1 h 112"/>
                  <a:gd name="T12" fmla="*/ 1 w 62"/>
                  <a:gd name="T13" fmla="*/ 1 h 112"/>
                  <a:gd name="T14" fmla="*/ 1 w 62"/>
                  <a:gd name="T15" fmla="*/ 1 h 112"/>
                  <a:gd name="T16" fmla="*/ 0 w 62"/>
                  <a:gd name="T17" fmla="*/ 1 h 112"/>
                  <a:gd name="T18" fmla="*/ 1 w 62"/>
                  <a:gd name="T19" fmla="*/ 1 h 112"/>
                  <a:gd name="T20" fmla="*/ 1 w 62"/>
                  <a:gd name="T21" fmla="*/ 1 h 112"/>
                  <a:gd name="T22" fmla="*/ 1 w 62"/>
                  <a:gd name="T23" fmla="*/ 1 h 112"/>
                  <a:gd name="T24" fmla="*/ 1 w 62"/>
                  <a:gd name="T25" fmla="*/ 1 h 112"/>
                  <a:gd name="T26" fmla="*/ 1 w 62"/>
                  <a:gd name="T27" fmla="*/ 1 h 112"/>
                  <a:gd name="T28" fmla="*/ 1 w 62"/>
                  <a:gd name="T29" fmla="*/ 1 h 112"/>
                  <a:gd name="T30" fmla="*/ 1 w 62"/>
                  <a:gd name="T31" fmla="*/ 1 h 112"/>
                  <a:gd name="T32" fmla="*/ 1 w 62"/>
                  <a:gd name="T33" fmla="*/ 1 h 112"/>
                  <a:gd name="T34" fmla="*/ 1 w 62"/>
                  <a:gd name="T35" fmla="*/ 1 h 112"/>
                  <a:gd name="T36" fmla="*/ 1 w 62"/>
                  <a:gd name="T37" fmla="*/ 1 h 112"/>
                  <a:gd name="T38" fmla="*/ 1 w 62"/>
                  <a:gd name="T39" fmla="*/ 1 h 112"/>
                  <a:gd name="T40" fmla="*/ 1 w 62"/>
                  <a:gd name="T41" fmla="*/ 1 h 112"/>
                  <a:gd name="T42" fmla="*/ 1 w 62"/>
                  <a:gd name="T43" fmla="*/ 1 h 112"/>
                  <a:gd name="T44" fmla="*/ 1 w 62"/>
                  <a:gd name="T45" fmla="*/ 1 h 112"/>
                  <a:gd name="T46" fmla="*/ 1 w 62"/>
                  <a:gd name="T47" fmla="*/ 1 h 112"/>
                  <a:gd name="T48" fmla="*/ 1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12"/>
                  <a:gd name="T77" fmla="*/ 62 w 6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3" name="Freeform 63"/>
              <p:cNvSpPr>
                <a:spLocks/>
              </p:cNvSpPr>
              <p:nvPr/>
            </p:nvSpPr>
            <p:spPr bwMode="auto">
              <a:xfrm>
                <a:off x="3107" y="1928"/>
                <a:ext cx="30" cy="46"/>
              </a:xfrm>
              <a:custGeom>
                <a:avLst/>
                <a:gdLst>
                  <a:gd name="T0" fmla="*/ 1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0 w 58"/>
                  <a:gd name="T17" fmla="*/ 1 h 91"/>
                  <a:gd name="T18" fmla="*/ 1 w 58"/>
                  <a:gd name="T19" fmla="*/ 1 h 91"/>
                  <a:gd name="T20" fmla="*/ 1 w 58"/>
                  <a:gd name="T21" fmla="*/ 1 h 91"/>
                  <a:gd name="T22" fmla="*/ 1 w 58"/>
                  <a:gd name="T23" fmla="*/ 1 h 91"/>
                  <a:gd name="T24" fmla="*/ 1 w 58"/>
                  <a:gd name="T25" fmla="*/ 1 h 91"/>
                  <a:gd name="T26" fmla="*/ 1 w 58"/>
                  <a:gd name="T27" fmla="*/ 1 h 91"/>
                  <a:gd name="T28" fmla="*/ 1 w 58"/>
                  <a:gd name="T29" fmla="*/ 1 h 91"/>
                  <a:gd name="T30" fmla="*/ 1 w 58"/>
                  <a:gd name="T31" fmla="*/ 1 h 91"/>
                  <a:gd name="T32" fmla="*/ 1 w 58"/>
                  <a:gd name="T33" fmla="*/ 1 h 91"/>
                  <a:gd name="T34" fmla="*/ 1 w 58"/>
                  <a:gd name="T35" fmla="*/ 1 h 91"/>
                  <a:gd name="T36" fmla="*/ 1 w 58"/>
                  <a:gd name="T37" fmla="*/ 1 h 91"/>
                  <a:gd name="T38" fmla="*/ 1 w 58"/>
                  <a:gd name="T39" fmla="*/ 1 h 91"/>
                  <a:gd name="T40" fmla="*/ 1 w 58"/>
                  <a:gd name="T41" fmla="*/ 1 h 91"/>
                  <a:gd name="T42" fmla="*/ 1 w 58"/>
                  <a:gd name="T43" fmla="*/ 1 h 91"/>
                  <a:gd name="T44" fmla="*/ 1 w 58"/>
                  <a:gd name="T45" fmla="*/ 1 h 91"/>
                  <a:gd name="T46" fmla="*/ 1 w 58"/>
                  <a:gd name="T47" fmla="*/ 1 h 91"/>
                  <a:gd name="T48" fmla="*/ 1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91"/>
                  <a:gd name="T77" fmla="*/ 58 w 58"/>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4" name="Freeform 64"/>
              <p:cNvSpPr>
                <a:spLocks/>
              </p:cNvSpPr>
              <p:nvPr/>
            </p:nvSpPr>
            <p:spPr bwMode="auto">
              <a:xfrm>
                <a:off x="3092" y="1667"/>
                <a:ext cx="32" cy="61"/>
              </a:xfrm>
              <a:custGeom>
                <a:avLst/>
                <a:gdLst>
                  <a:gd name="T0" fmla="*/ 1 w 63"/>
                  <a:gd name="T1" fmla="*/ 0 h 122"/>
                  <a:gd name="T2" fmla="*/ 1 w 63"/>
                  <a:gd name="T3" fmla="*/ 1 h 122"/>
                  <a:gd name="T4" fmla="*/ 1 w 63"/>
                  <a:gd name="T5" fmla="*/ 1 h 122"/>
                  <a:gd name="T6" fmla="*/ 1 w 63"/>
                  <a:gd name="T7" fmla="*/ 1 h 122"/>
                  <a:gd name="T8" fmla="*/ 1 w 63"/>
                  <a:gd name="T9" fmla="*/ 1 h 122"/>
                  <a:gd name="T10" fmla="*/ 1 w 63"/>
                  <a:gd name="T11" fmla="*/ 1 h 122"/>
                  <a:gd name="T12" fmla="*/ 1 w 63"/>
                  <a:gd name="T13" fmla="*/ 1 h 122"/>
                  <a:gd name="T14" fmla="*/ 1 w 63"/>
                  <a:gd name="T15" fmla="*/ 1 h 122"/>
                  <a:gd name="T16" fmla="*/ 0 w 63"/>
                  <a:gd name="T17" fmla="*/ 1 h 122"/>
                  <a:gd name="T18" fmla="*/ 1 w 63"/>
                  <a:gd name="T19" fmla="*/ 1 h 122"/>
                  <a:gd name="T20" fmla="*/ 1 w 63"/>
                  <a:gd name="T21" fmla="*/ 1 h 122"/>
                  <a:gd name="T22" fmla="*/ 1 w 63"/>
                  <a:gd name="T23" fmla="*/ 1 h 122"/>
                  <a:gd name="T24" fmla="*/ 1 w 63"/>
                  <a:gd name="T25" fmla="*/ 1 h 122"/>
                  <a:gd name="T26" fmla="*/ 1 w 63"/>
                  <a:gd name="T27" fmla="*/ 1 h 122"/>
                  <a:gd name="T28" fmla="*/ 1 w 63"/>
                  <a:gd name="T29" fmla="*/ 1 h 122"/>
                  <a:gd name="T30" fmla="*/ 1 w 63"/>
                  <a:gd name="T31" fmla="*/ 1 h 122"/>
                  <a:gd name="T32" fmla="*/ 1 w 63"/>
                  <a:gd name="T33" fmla="*/ 1 h 122"/>
                  <a:gd name="T34" fmla="*/ 1 w 63"/>
                  <a:gd name="T35" fmla="*/ 1 h 122"/>
                  <a:gd name="T36" fmla="*/ 1 w 63"/>
                  <a:gd name="T37" fmla="*/ 1 h 122"/>
                  <a:gd name="T38" fmla="*/ 1 w 63"/>
                  <a:gd name="T39" fmla="*/ 1 h 122"/>
                  <a:gd name="T40" fmla="*/ 1 w 63"/>
                  <a:gd name="T41" fmla="*/ 1 h 122"/>
                  <a:gd name="T42" fmla="*/ 1 w 63"/>
                  <a:gd name="T43" fmla="*/ 1 h 122"/>
                  <a:gd name="T44" fmla="*/ 1 w 63"/>
                  <a:gd name="T45" fmla="*/ 1 h 122"/>
                  <a:gd name="T46" fmla="*/ 1 w 63"/>
                  <a:gd name="T47" fmla="*/ 1 h 122"/>
                  <a:gd name="T48" fmla="*/ 1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2"/>
                  <a:gd name="T77" fmla="*/ 63 w 6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5" name="Freeform 65"/>
              <p:cNvSpPr>
                <a:spLocks/>
              </p:cNvSpPr>
              <p:nvPr/>
            </p:nvSpPr>
            <p:spPr bwMode="auto">
              <a:xfrm>
                <a:off x="3154" y="1733"/>
                <a:ext cx="32" cy="59"/>
              </a:xfrm>
              <a:custGeom>
                <a:avLst/>
                <a:gdLst>
                  <a:gd name="T0" fmla="*/ 1 w 63"/>
                  <a:gd name="T1" fmla="*/ 0 h 118"/>
                  <a:gd name="T2" fmla="*/ 1 w 63"/>
                  <a:gd name="T3" fmla="*/ 1 h 118"/>
                  <a:gd name="T4" fmla="*/ 1 w 63"/>
                  <a:gd name="T5" fmla="*/ 1 h 118"/>
                  <a:gd name="T6" fmla="*/ 1 w 63"/>
                  <a:gd name="T7" fmla="*/ 1 h 118"/>
                  <a:gd name="T8" fmla="*/ 1 w 63"/>
                  <a:gd name="T9" fmla="*/ 1 h 118"/>
                  <a:gd name="T10" fmla="*/ 1 w 63"/>
                  <a:gd name="T11" fmla="*/ 1 h 118"/>
                  <a:gd name="T12" fmla="*/ 1 w 63"/>
                  <a:gd name="T13" fmla="*/ 1 h 118"/>
                  <a:gd name="T14" fmla="*/ 1 w 63"/>
                  <a:gd name="T15" fmla="*/ 1 h 118"/>
                  <a:gd name="T16" fmla="*/ 0 w 63"/>
                  <a:gd name="T17" fmla="*/ 1 h 118"/>
                  <a:gd name="T18" fmla="*/ 1 w 63"/>
                  <a:gd name="T19" fmla="*/ 1 h 118"/>
                  <a:gd name="T20" fmla="*/ 1 w 63"/>
                  <a:gd name="T21" fmla="*/ 1 h 118"/>
                  <a:gd name="T22" fmla="*/ 1 w 63"/>
                  <a:gd name="T23" fmla="*/ 1 h 118"/>
                  <a:gd name="T24" fmla="*/ 1 w 63"/>
                  <a:gd name="T25" fmla="*/ 1 h 118"/>
                  <a:gd name="T26" fmla="*/ 1 w 63"/>
                  <a:gd name="T27" fmla="*/ 1 h 118"/>
                  <a:gd name="T28" fmla="*/ 1 w 63"/>
                  <a:gd name="T29" fmla="*/ 1 h 118"/>
                  <a:gd name="T30" fmla="*/ 1 w 63"/>
                  <a:gd name="T31" fmla="*/ 1 h 118"/>
                  <a:gd name="T32" fmla="*/ 1 w 63"/>
                  <a:gd name="T33" fmla="*/ 1 h 118"/>
                  <a:gd name="T34" fmla="*/ 1 w 63"/>
                  <a:gd name="T35" fmla="*/ 1 h 118"/>
                  <a:gd name="T36" fmla="*/ 1 w 63"/>
                  <a:gd name="T37" fmla="*/ 1 h 118"/>
                  <a:gd name="T38" fmla="*/ 1 w 63"/>
                  <a:gd name="T39" fmla="*/ 1 h 118"/>
                  <a:gd name="T40" fmla="*/ 1 w 63"/>
                  <a:gd name="T41" fmla="*/ 1 h 118"/>
                  <a:gd name="T42" fmla="*/ 1 w 63"/>
                  <a:gd name="T43" fmla="*/ 1 h 118"/>
                  <a:gd name="T44" fmla="*/ 1 w 63"/>
                  <a:gd name="T45" fmla="*/ 1 h 118"/>
                  <a:gd name="T46" fmla="*/ 1 w 63"/>
                  <a:gd name="T47" fmla="*/ 1 h 118"/>
                  <a:gd name="T48" fmla="*/ 1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18"/>
                  <a:gd name="T77" fmla="*/ 63 w 6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6" name="Freeform 66"/>
              <p:cNvSpPr>
                <a:spLocks/>
              </p:cNvSpPr>
              <p:nvPr/>
            </p:nvSpPr>
            <p:spPr bwMode="auto">
              <a:xfrm>
                <a:off x="3163" y="1916"/>
                <a:ext cx="30" cy="48"/>
              </a:xfrm>
              <a:custGeom>
                <a:avLst/>
                <a:gdLst>
                  <a:gd name="T0" fmla="*/ 0 w 60"/>
                  <a:gd name="T1" fmla="*/ 1 h 96"/>
                  <a:gd name="T2" fmla="*/ 0 w 60"/>
                  <a:gd name="T3" fmla="*/ 1 h 96"/>
                  <a:gd name="T4" fmla="*/ 1 w 60"/>
                  <a:gd name="T5" fmla="*/ 1 h 96"/>
                  <a:gd name="T6" fmla="*/ 1 w 60"/>
                  <a:gd name="T7" fmla="*/ 1 h 96"/>
                  <a:gd name="T8" fmla="*/ 1 w 60"/>
                  <a:gd name="T9" fmla="*/ 1 h 96"/>
                  <a:gd name="T10" fmla="*/ 1 w 60"/>
                  <a:gd name="T11" fmla="*/ 1 h 96"/>
                  <a:gd name="T12" fmla="*/ 1 w 60"/>
                  <a:gd name="T13" fmla="*/ 1 h 96"/>
                  <a:gd name="T14" fmla="*/ 1 w 60"/>
                  <a:gd name="T15" fmla="*/ 1 h 96"/>
                  <a:gd name="T16" fmla="*/ 1 w 60"/>
                  <a:gd name="T17" fmla="*/ 1 h 96"/>
                  <a:gd name="T18" fmla="*/ 1 w 60"/>
                  <a:gd name="T19" fmla="*/ 1 h 96"/>
                  <a:gd name="T20" fmla="*/ 1 w 60"/>
                  <a:gd name="T21" fmla="*/ 1 h 96"/>
                  <a:gd name="T22" fmla="*/ 1 w 60"/>
                  <a:gd name="T23" fmla="*/ 1 h 96"/>
                  <a:gd name="T24" fmla="*/ 1 w 60"/>
                  <a:gd name="T25" fmla="*/ 1 h 96"/>
                  <a:gd name="T26" fmla="*/ 1 w 60"/>
                  <a:gd name="T27" fmla="*/ 1 h 96"/>
                  <a:gd name="T28" fmla="*/ 1 w 60"/>
                  <a:gd name="T29" fmla="*/ 1 h 96"/>
                  <a:gd name="T30" fmla="*/ 1 w 60"/>
                  <a:gd name="T31" fmla="*/ 1 h 96"/>
                  <a:gd name="T32" fmla="*/ 1 w 60"/>
                  <a:gd name="T33" fmla="*/ 0 h 96"/>
                  <a:gd name="T34" fmla="*/ 1 w 60"/>
                  <a:gd name="T35" fmla="*/ 1 h 96"/>
                  <a:gd name="T36" fmla="*/ 1 w 60"/>
                  <a:gd name="T37" fmla="*/ 1 h 96"/>
                  <a:gd name="T38" fmla="*/ 1 w 60"/>
                  <a:gd name="T39" fmla="*/ 1 h 96"/>
                  <a:gd name="T40" fmla="*/ 1 w 60"/>
                  <a:gd name="T41" fmla="*/ 1 h 96"/>
                  <a:gd name="T42" fmla="*/ 1 w 60"/>
                  <a:gd name="T43" fmla="*/ 1 h 96"/>
                  <a:gd name="T44" fmla="*/ 1 w 60"/>
                  <a:gd name="T45" fmla="*/ 1 h 96"/>
                  <a:gd name="T46" fmla="*/ 1 w 60"/>
                  <a:gd name="T47" fmla="*/ 1 h 96"/>
                  <a:gd name="T48" fmla="*/ 0 w 60"/>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96"/>
                  <a:gd name="T77" fmla="*/ 60 w 60"/>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7" name="Freeform 67"/>
              <p:cNvSpPr>
                <a:spLocks/>
              </p:cNvSpPr>
              <p:nvPr/>
            </p:nvSpPr>
            <p:spPr bwMode="auto">
              <a:xfrm>
                <a:off x="3160" y="1826"/>
                <a:ext cx="31" cy="54"/>
              </a:xfrm>
              <a:custGeom>
                <a:avLst/>
                <a:gdLst>
                  <a:gd name="T0" fmla="*/ 0 w 63"/>
                  <a:gd name="T1" fmla="*/ 0 h 107"/>
                  <a:gd name="T2" fmla="*/ 0 w 63"/>
                  <a:gd name="T3" fmla="*/ 1 h 107"/>
                  <a:gd name="T4" fmla="*/ 0 w 63"/>
                  <a:gd name="T5" fmla="*/ 1 h 107"/>
                  <a:gd name="T6" fmla="*/ 0 w 63"/>
                  <a:gd name="T7" fmla="*/ 1 h 107"/>
                  <a:gd name="T8" fmla="*/ 0 w 63"/>
                  <a:gd name="T9" fmla="*/ 1 h 107"/>
                  <a:gd name="T10" fmla="*/ 0 w 63"/>
                  <a:gd name="T11" fmla="*/ 1 h 107"/>
                  <a:gd name="T12" fmla="*/ 0 w 63"/>
                  <a:gd name="T13" fmla="*/ 1 h 107"/>
                  <a:gd name="T14" fmla="*/ 0 w 63"/>
                  <a:gd name="T15" fmla="*/ 1 h 107"/>
                  <a:gd name="T16" fmla="*/ 0 w 63"/>
                  <a:gd name="T17" fmla="*/ 1 h 107"/>
                  <a:gd name="T18" fmla="*/ 0 w 63"/>
                  <a:gd name="T19" fmla="*/ 1 h 107"/>
                  <a:gd name="T20" fmla="*/ 0 w 63"/>
                  <a:gd name="T21" fmla="*/ 1 h 107"/>
                  <a:gd name="T22" fmla="*/ 0 w 63"/>
                  <a:gd name="T23" fmla="*/ 1 h 107"/>
                  <a:gd name="T24" fmla="*/ 0 w 63"/>
                  <a:gd name="T25" fmla="*/ 1 h 107"/>
                  <a:gd name="T26" fmla="*/ 0 w 63"/>
                  <a:gd name="T27" fmla="*/ 1 h 107"/>
                  <a:gd name="T28" fmla="*/ 0 w 63"/>
                  <a:gd name="T29" fmla="*/ 1 h 107"/>
                  <a:gd name="T30" fmla="*/ 0 w 63"/>
                  <a:gd name="T31" fmla="*/ 1 h 107"/>
                  <a:gd name="T32" fmla="*/ 0 w 63"/>
                  <a:gd name="T33" fmla="*/ 1 h 107"/>
                  <a:gd name="T34" fmla="*/ 0 w 63"/>
                  <a:gd name="T35" fmla="*/ 1 h 107"/>
                  <a:gd name="T36" fmla="*/ 0 w 63"/>
                  <a:gd name="T37" fmla="*/ 1 h 107"/>
                  <a:gd name="T38" fmla="*/ 0 w 63"/>
                  <a:gd name="T39" fmla="*/ 1 h 107"/>
                  <a:gd name="T40" fmla="*/ 0 w 63"/>
                  <a:gd name="T41" fmla="*/ 1 h 107"/>
                  <a:gd name="T42" fmla="*/ 0 w 63"/>
                  <a:gd name="T43" fmla="*/ 1 h 107"/>
                  <a:gd name="T44" fmla="*/ 0 w 63"/>
                  <a:gd name="T45" fmla="*/ 1 h 107"/>
                  <a:gd name="T46" fmla="*/ 0 w 63"/>
                  <a:gd name="T47" fmla="*/ 1 h 107"/>
                  <a:gd name="T48" fmla="*/ 0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07"/>
                  <a:gd name="T77" fmla="*/ 63 w 6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8" name="Freeform 68"/>
              <p:cNvSpPr>
                <a:spLocks/>
              </p:cNvSpPr>
              <p:nvPr/>
            </p:nvSpPr>
            <p:spPr bwMode="auto">
              <a:xfrm>
                <a:off x="3164" y="2001"/>
                <a:ext cx="29" cy="44"/>
              </a:xfrm>
              <a:custGeom>
                <a:avLst/>
                <a:gdLst>
                  <a:gd name="T0" fmla="*/ 0 w 59"/>
                  <a:gd name="T1" fmla="*/ 1 h 86"/>
                  <a:gd name="T2" fmla="*/ 0 w 59"/>
                  <a:gd name="T3" fmla="*/ 1 h 86"/>
                  <a:gd name="T4" fmla="*/ 0 w 59"/>
                  <a:gd name="T5" fmla="*/ 1 h 86"/>
                  <a:gd name="T6" fmla="*/ 0 w 59"/>
                  <a:gd name="T7" fmla="*/ 1 h 86"/>
                  <a:gd name="T8" fmla="*/ 0 w 59"/>
                  <a:gd name="T9" fmla="*/ 1 h 86"/>
                  <a:gd name="T10" fmla="*/ 0 w 59"/>
                  <a:gd name="T11" fmla="*/ 1 h 86"/>
                  <a:gd name="T12" fmla="*/ 0 w 59"/>
                  <a:gd name="T13" fmla="*/ 1 h 86"/>
                  <a:gd name="T14" fmla="*/ 0 w 59"/>
                  <a:gd name="T15" fmla="*/ 1 h 86"/>
                  <a:gd name="T16" fmla="*/ 0 w 59"/>
                  <a:gd name="T17" fmla="*/ 1 h 86"/>
                  <a:gd name="T18" fmla="*/ 0 w 59"/>
                  <a:gd name="T19" fmla="*/ 1 h 86"/>
                  <a:gd name="T20" fmla="*/ 0 w 59"/>
                  <a:gd name="T21" fmla="*/ 1 h 86"/>
                  <a:gd name="T22" fmla="*/ 0 w 59"/>
                  <a:gd name="T23" fmla="*/ 1 h 86"/>
                  <a:gd name="T24" fmla="*/ 0 w 59"/>
                  <a:gd name="T25" fmla="*/ 1 h 86"/>
                  <a:gd name="T26" fmla="*/ 0 w 59"/>
                  <a:gd name="T27" fmla="*/ 1 h 86"/>
                  <a:gd name="T28" fmla="*/ 0 w 59"/>
                  <a:gd name="T29" fmla="*/ 1 h 86"/>
                  <a:gd name="T30" fmla="*/ 0 w 59"/>
                  <a:gd name="T31" fmla="*/ 1 h 86"/>
                  <a:gd name="T32" fmla="*/ 0 w 59"/>
                  <a:gd name="T33" fmla="*/ 0 h 86"/>
                  <a:gd name="T34" fmla="*/ 0 w 59"/>
                  <a:gd name="T35" fmla="*/ 1 h 86"/>
                  <a:gd name="T36" fmla="*/ 0 w 59"/>
                  <a:gd name="T37" fmla="*/ 1 h 86"/>
                  <a:gd name="T38" fmla="*/ 0 w 59"/>
                  <a:gd name="T39" fmla="*/ 1 h 86"/>
                  <a:gd name="T40" fmla="*/ 0 w 59"/>
                  <a:gd name="T41" fmla="*/ 1 h 86"/>
                  <a:gd name="T42" fmla="*/ 0 w 59"/>
                  <a:gd name="T43" fmla="*/ 1 h 86"/>
                  <a:gd name="T44" fmla="*/ 0 w 59"/>
                  <a:gd name="T45" fmla="*/ 1 h 86"/>
                  <a:gd name="T46" fmla="*/ 0 w 59"/>
                  <a:gd name="T47" fmla="*/ 1 h 86"/>
                  <a:gd name="T48" fmla="*/ 0 w 59"/>
                  <a:gd name="T49" fmla="*/ 1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6"/>
                  <a:gd name="T77" fmla="*/ 59 w 59"/>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89" name="Freeform 69"/>
              <p:cNvSpPr>
                <a:spLocks/>
              </p:cNvSpPr>
              <p:nvPr/>
            </p:nvSpPr>
            <p:spPr bwMode="auto">
              <a:xfrm>
                <a:off x="3145" y="1635"/>
                <a:ext cx="33" cy="64"/>
              </a:xfrm>
              <a:custGeom>
                <a:avLst/>
                <a:gdLst>
                  <a:gd name="T0" fmla="*/ 1 w 65"/>
                  <a:gd name="T1" fmla="*/ 1 h 128"/>
                  <a:gd name="T2" fmla="*/ 1 w 65"/>
                  <a:gd name="T3" fmla="*/ 1 h 128"/>
                  <a:gd name="T4" fmla="*/ 1 w 65"/>
                  <a:gd name="T5" fmla="*/ 1 h 128"/>
                  <a:gd name="T6" fmla="*/ 1 w 65"/>
                  <a:gd name="T7" fmla="*/ 1 h 128"/>
                  <a:gd name="T8" fmla="*/ 1 w 65"/>
                  <a:gd name="T9" fmla="*/ 0 h 128"/>
                  <a:gd name="T10" fmla="*/ 1 w 65"/>
                  <a:gd name="T11" fmla="*/ 1 h 128"/>
                  <a:gd name="T12" fmla="*/ 1 w 65"/>
                  <a:gd name="T13" fmla="*/ 1 h 128"/>
                  <a:gd name="T14" fmla="*/ 1 w 65"/>
                  <a:gd name="T15" fmla="*/ 1 h 128"/>
                  <a:gd name="T16" fmla="*/ 1 w 65"/>
                  <a:gd name="T17" fmla="*/ 1 h 128"/>
                  <a:gd name="T18" fmla="*/ 1 w 65"/>
                  <a:gd name="T19" fmla="*/ 1 h 128"/>
                  <a:gd name="T20" fmla="*/ 1 w 65"/>
                  <a:gd name="T21" fmla="*/ 1 h 128"/>
                  <a:gd name="T22" fmla="*/ 1 w 65"/>
                  <a:gd name="T23" fmla="*/ 1 h 128"/>
                  <a:gd name="T24" fmla="*/ 0 w 65"/>
                  <a:gd name="T25" fmla="*/ 1 h 128"/>
                  <a:gd name="T26" fmla="*/ 1 w 65"/>
                  <a:gd name="T27" fmla="*/ 1 h 128"/>
                  <a:gd name="T28" fmla="*/ 1 w 65"/>
                  <a:gd name="T29" fmla="*/ 1 h 128"/>
                  <a:gd name="T30" fmla="*/ 1 w 65"/>
                  <a:gd name="T31" fmla="*/ 1 h 128"/>
                  <a:gd name="T32" fmla="*/ 1 w 65"/>
                  <a:gd name="T33" fmla="*/ 1 h 128"/>
                  <a:gd name="T34" fmla="*/ 1 w 65"/>
                  <a:gd name="T35" fmla="*/ 1 h 128"/>
                  <a:gd name="T36" fmla="*/ 1 w 65"/>
                  <a:gd name="T37" fmla="*/ 1 h 128"/>
                  <a:gd name="T38" fmla="*/ 1 w 65"/>
                  <a:gd name="T39" fmla="*/ 1 h 128"/>
                  <a:gd name="T40" fmla="*/ 1 w 65"/>
                  <a:gd name="T41" fmla="*/ 1 h 128"/>
                  <a:gd name="T42" fmla="*/ 1 w 65"/>
                  <a:gd name="T43" fmla="*/ 1 h 128"/>
                  <a:gd name="T44" fmla="*/ 1 w 65"/>
                  <a:gd name="T45" fmla="*/ 1 h 128"/>
                  <a:gd name="T46" fmla="*/ 1 w 65"/>
                  <a:gd name="T47" fmla="*/ 1 h 128"/>
                  <a:gd name="T48" fmla="*/ 1 w 65"/>
                  <a:gd name="T49" fmla="*/ 1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28"/>
                  <a:gd name="T77" fmla="*/ 65 w 65"/>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0" name="Freeform 70"/>
              <p:cNvSpPr>
                <a:spLocks/>
              </p:cNvSpPr>
              <p:nvPr/>
            </p:nvSpPr>
            <p:spPr bwMode="auto">
              <a:xfrm>
                <a:off x="3209" y="1709"/>
                <a:ext cx="33" cy="61"/>
              </a:xfrm>
              <a:custGeom>
                <a:avLst/>
                <a:gdLst>
                  <a:gd name="T0" fmla="*/ 0 w 67"/>
                  <a:gd name="T1" fmla="*/ 1 h 122"/>
                  <a:gd name="T2" fmla="*/ 0 w 67"/>
                  <a:gd name="T3" fmla="*/ 1 h 122"/>
                  <a:gd name="T4" fmla="*/ 0 w 67"/>
                  <a:gd name="T5" fmla="*/ 1 h 122"/>
                  <a:gd name="T6" fmla="*/ 0 w 67"/>
                  <a:gd name="T7" fmla="*/ 1 h 122"/>
                  <a:gd name="T8" fmla="*/ 0 w 67"/>
                  <a:gd name="T9" fmla="*/ 1 h 122"/>
                  <a:gd name="T10" fmla="*/ 0 w 67"/>
                  <a:gd name="T11" fmla="*/ 1 h 122"/>
                  <a:gd name="T12" fmla="*/ 0 w 67"/>
                  <a:gd name="T13" fmla="*/ 1 h 122"/>
                  <a:gd name="T14" fmla="*/ 0 w 67"/>
                  <a:gd name="T15" fmla="*/ 1 h 122"/>
                  <a:gd name="T16" fmla="*/ 0 w 67"/>
                  <a:gd name="T17" fmla="*/ 1 h 122"/>
                  <a:gd name="T18" fmla="*/ 0 w 67"/>
                  <a:gd name="T19" fmla="*/ 1 h 122"/>
                  <a:gd name="T20" fmla="*/ 0 w 67"/>
                  <a:gd name="T21" fmla="*/ 1 h 122"/>
                  <a:gd name="T22" fmla="*/ 0 w 67"/>
                  <a:gd name="T23" fmla="*/ 1 h 122"/>
                  <a:gd name="T24" fmla="*/ 0 w 67"/>
                  <a:gd name="T25" fmla="*/ 0 h 122"/>
                  <a:gd name="T26" fmla="*/ 0 w 67"/>
                  <a:gd name="T27" fmla="*/ 1 h 122"/>
                  <a:gd name="T28" fmla="*/ 0 w 67"/>
                  <a:gd name="T29" fmla="*/ 1 h 122"/>
                  <a:gd name="T30" fmla="*/ 0 w 67"/>
                  <a:gd name="T31" fmla="*/ 1 h 122"/>
                  <a:gd name="T32" fmla="*/ 0 w 67"/>
                  <a:gd name="T33" fmla="*/ 1 h 122"/>
                  <a:gd name="T34" fmla="*/ 0 w 67"/>
                  <a:gd name="T35" fmla="*/ 1 h 122"/>
                  <a:gd name="T36" fmla="*/ 0 w 67"/>
                  <a:gd name="T37" fmla="*/ 1 h 122"/>
                  <a:gd name="T38" fmla="*/ 0 w 67"/>
                  <a:gd name="T39" fmla="*/ 1 h 122"/>
                  <a:gd name="T40" fmla="*/ 0 w 67"/>
                  <a:gd name="T41" fmla="*/ 1 h 122"/>
                  <a:gd name="T42" fmla="*/ 0 w 67"/>
                  <a:gd name="T43" fmla="*/ 1 h 122"/>
                  <a:gd name="T44" fmla="*/ 0 w 67"/>
                  <a:gd name="T45" fmla="*/ 1 h 122"/>
                  <a:gd name="T46" fmla="*/ 0 w 67"/>
                  <a:gd name="T47" fmla="*/ 1 h 122"/>
                  <a:gd name="T48" fmla="*/ 0 w 67"/>
                  <a:gd name="T49" fmla="*/ 1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22"/>
                  <a:gd name="T77" fmla="*/ 67 w 6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1" name="Freeform 71"/>
              <p:cNvSpPr>
                <a:spLocks/>
              </p:cNvSpPr>
              <p:nvPr/>
            </p:nvSpPr>
            <p:spPr bwMode="auto">
              <a:xfrm>
                <a:off x="3199" y="1605"/>
                <a:ext cx="34" cy="66"/>
              </a:xfrm>
              <a:custGeom>
                <a:avLst/>
                <a:gdLst>
                  <a:gd name="T0" fmla="*/ 1 w 68"/>
                  <a:gd name="T1" fmla="*/ 0 h 134"/>
                  <a:gd name="T2" fmla="*/ 1 w 68"/>
                  <a:gd name="T3" fmla="*/ 0 h 134"/>
                  <a:gd name="T4" fmla="*/ 1 w 68"/>
                  <a:gd name="T5" fmla="*/ 0 h 134"/>
                  <a:gd name="T6" fmla="*/ 1 w 68"/>
                  <a:gd name="T7" fmla="*/ 0 h 134"/>
                  <a:gd name="T8" fmla="*/ 1 w 68"/>
                  <a:gd name="T9" fmla="*/ 0 h 134"/>
                  <a:gd name="T10" fmla="*/ 1 w 68"/>
                  <a:gd name="T11" fmla="*/ 0 h 134"/>
                  <a:gd name="T12" fmla="*/ 1 w 68"/>
                  <a:gd name="T13" fmla="*/ 0 h 134"/>
                  <a:gd name="T14" fmla="*/ 1 w 68"/>
                  <a:gd name="T15" fmla="*/ 0 h 134"/>
                  <a:gd name="T16" fmla="*/ 1 w 68"/>
                  <a:gd name="T17" fmla="*/ 0 h 134"/>
                  <a:gd name="T18" fmla="*/ 1 w 68"/>
                  <a:gd name="T19" fmla="*/ 0 h 134"/>
                  <a:gd name="T20" fmla="*/ 1 w 68"/>
                  <a:gd name="T21" fmla="*/ 0 h 134"/>
                  <a:gd name="T22" fmla="*/ 1 w 68"/>
                  <a:gd name="T23" fmla="*/ 0 h 134"/>
                  <a:gd name="T24" fmla="*/ 0 w 68"/>
                  <a:gd name="T25" fmla="*/ 0 h 134"/>
                  <a:gd name="T26" fmla="*/ 1 w 68"/>
                  <a:gd name="T27" fmla="*/ 0 h 134"/>
                  <a:gd name="T28" fmla="*/ 1 w 68"/>
                  <a:gd name="T29" fmla="*/ 0 h 134"/>
                  <a:gd name="T30" fmla="*/ 1 w 68"/>
                  <a:gd name="T31" fmla="*/ 0 h 134"/>
                  <a:gd name="T32" fmla="*/ 1 w 68"/>
                  <a:gd name="T33" fmla="*/ 0 h 134"/>
                  <a:gd name="T34" fmla="*/ 1 w 68"/>
                  <a:gd name="T35" fmla="*/ 0 h 134"/>
                  <a:gd name="T36" fmla="*/ 1 w 68"/>
                  <a:gd name="T37" fmla="*/ 0 h 134"/>
                  <a:gd name="T38" fmla="*/ 1 w 68"/>
                  <a:gd name="T39" fmla="*/ 0 h 134"/>
                  <a:gd name="T40" fmla="*/ 1 w 68"/>
                  <a:gd name="T41" fmla="*/ 0 h 134"/>
                  <a:gd name="T42" fmla="*/ 1 w 68"/>
                  <a:gd name="T43" fmla="*/ 0 h 134"/>
                  <a:gd name="T44" fmla="*/ 1 w 68"/>
                  <a:gd name="T45" fmla="*/ 0 h 134"/>
                  <a:gd name="T46" fmla="*/ 1 w 68"/>
                  <a:gd name="T47" fmla="*/ 0 h 134"/>
                  <a:gd name="T48" fmla="*/ 1 w 68"/>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34"/>
                  <a:gd name="T77" fmla="*/ 68 w 68"/>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2" name="Freeform 72"/>
              <p:cNvSpPr>
                <a:spLocks/>
              </p:cNvSpPr>
              <p:nvPr/>
            </p:nvSpPr>
            <p:spPr bwMode="auto">
              <a:xfrm>
                <a:off x="3220" y="1905"/>
                <a:ext cx="31" cy="50"/>
              </a:xfrm>
              <a:custGeom>
                <a:avLst/>
                <a:gdLst>
                  <a:gd name="T0" fmla="*/ 1 w 62"/>
                  <a:gd name="T1" fmla="*/ 0 h 101"/>
                  <a:gd name="T2" fmla="*/ 1 w 62"/>
                  <a:gd name="T3" fmla="*/ 0 h 101"/>
                  <a:gd name="T4" fmla="*/ 1 w 62"/>
                  <a:gd name="T5" fmla="*/ 0 h 101"/>
                  <a:gd name="T6" fmla="*/ 1 w 62"/>
                  <a:gd name="T7" fmla="*/ 0 h 101"/>
                  <a:gd name="T8" fmla="*/ 1 w 62"/>
                  <a:gd name="T9" fmla="*/ 0 h 101"/>
                  <a:gd name="T10" fmla="*/ 1 w 62"/>
                  <a:gd name="T11" fmla="*/ 0 h 101"/>
                  <a:gd name="T12" fmla="*/ 1 w 62"/>
                  <a:gd name="T13" fmla="*/ 0 h 101"/>
                  <a:gd name="T14" fmla="*/ 1 w 62"/>
                  <a:gd name="T15" fmla="*/ 0 h 101"/>
                  <a:gd name="T16" fmla="*/ 1 w 62"/>
                  <a:gd name="T17" fmla="*/ 0 h 101"/>
                  <a:gd name="T18" fmla="*/ 1 w 62"/>
                  <a:gd name="T19" fmla="*/ 0 h 101"/>
                  <a:gd name="T20" fmla="*/ 1 w 62"/>
                  <a:gd name="T21" fmla="*/ 0 h 101"/>
                  <a:gd name="T22" fmla="*/ 1 w 62"/>
                  <a:gd name="T23" fmla="*/ 0 h 101"/>
                  <a:gd name="T24" fmla="*/ 1 w 62"/>
                  <a:gd name="T25" fmla="*/ 0 h 101"/>
                  <a:gd name="T26" fmla="*/ 1 w 62"/>
                  <a:gd name="T27" fmla="*/ 0 h 101"/>
                  <a:gd name="T28" fmla="*/ 1 w 62"/>
                  <a:gd name="T29" fmla="*/ 0 h 101"/>
                  <a:gd name="T30" fmla="*/ 1 w 62"/>
                  <a:gd name="T31" fmla="*/ 0 h 101"/>
                  <a:gd name="T32" fmla="*/ 1 w 62"/>
                  <a:gd name="T33" fmla="*/ 0 h 101"/>
                  <a:gd name="T34" fmla="*/ 1 w 62"/>
                  <a:gd name="T35" fmla="*/ 0 h 101"/>
                  <a:gd name="T36" fmla="*/ 1 w 62"/>
                  <a:gd name="T37" fmla="*/ 0 h 101"/>
                  <a:gd name="T38" fmla="*/ 1 w 62"/>
                  <a:gd name="T39" fmla="*/ 0 h 101"/>
                  <a:gd name="T40" fmla="*/ 0 w 62"/>
                  <a:gd name="T41" fmla="*/ 0 h 101"/>
                  <a:gd name="T42" fmla="*/ 1 w 62"/>
                  <a:gd name="T43" fmla="*/ 0 h 101"/>
                  <a:gd name="T44" fmla="*/ 1 w 62"/>
                  <a:gd name="T45" fmla="*/ 0 h 101"/>
                  <a:gd name="T46" fmla="*/ 1 w 62"/>
                  <a:gd name="T47" fmla="*/ 0 h 101"/>
                  <a:gd name="T48" fmla="*/ 1 w 62"/>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1"/>
                  <a:gd name="T77" fmla="*/ 62 w 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3" name="Freeform 73"/>
              <p:cNvSpPr>
                <a:spLocks/>
              </p:cNvSpPr>
              <p:nvPr/>
            </p:nvSpPr>
            <p:spPr bwMode="auto">
              <a:xfrm>
                <a:off x="3216" y="1809"/>
                <a:ext cx="32" cy="56"/>
              </a:xfrm>
              <a:custGeom>
                <a:avLst/>
                <a:gdLst>
                  <a:gd name="T0" fmla="*/ 0 w 65"/>
                  <a:gd name="T1" fmla="*/ 1 h 112"/>
                  <a:gd name="T2" fmla="*/ 0 w 65"/>
                  <a:gd name="T3" fmla="*/ 1 h 112"/>
                  <a:gd name="T4" fmla="*/ 0 w 65"/>
                  <a:gd name="T5" fmla="*/ 1 h 112"/>
                  <a:gd name="T6" fmla="*/ 0 w 65"/>
                  <a:gd name="T7" fmla="*/ 1 h 112"/>
                  <a:gd name="T8" fmla="*/ 0 w 65"/>
                  <a:gd name="T9" fmla="*/ 1 h 112"/>
                  <a:gd name="T10" fmla="*/ 0 w 65"/>
                  <a:gd name="T11" fmla="*/ 1 h 112"/>
                  <a:gd name="T12" fmla="*/ 0 w 65"/>
                  <a:gd name="T13" fmla="*/ 1 h 112"/>
                  <a:gd name="T14" fmla="*/ 0 w 65"/>
                  <a:gd name="T15" fmla="*/ 1 h 112"/>
                  <a:gd name="T16" fmla="*/ 0 w 65"/>
                  <a:gd name="T17" fmla="*/ 1 h 112"/>
                  <a:gd name="T18" fmla="*/ 0 w 65"/>
                  <a:gd name="T19" fmla="*/ 1 h 112"/>
                  <a:gd name="T20" fmla="*/ 0 w 65"/>
                  <a:gd name="T21" fmla="*/ 1 h 112"/>
                  <a:gd name="T22" fmla="*/ 0 w 65"/>
                  <a:gd name="T23" fmla="*/ 1 h 112"/>
                  <a:gd name="T24" fmla="*/ 0 w 65"/>
                  <a:gd name="T25" fmla="*/ 0 h 112"/>
                  <a:gd name="T26" fmla="*/ 0 w 65"/>
                  <a:gd name="T27" fmla="*/ 1 h 112"/>
                  <a:gd name="T28" fmla="*/ 0 w 65"/>
                  <a:gd name="T29" fmla="*/ 1 h 112"/>
                  <a:gd name="T30" fmla="*/ 0 w 65"/>
                  <a:gd name="T31" fmla="*/ 1 h 112"/>
                  <a:gd name="T32" fmla="*/ 0 w 65"/>
                  <a:gd name="T33" fmla="*/ 1 h 112"/>
                  <a:gd name="T34" fmla="*/ 0 w 65"/>
                  <a:gd name="T35" fmla="*/ 1 h 112"/>
                  <a:gd name="T36" fmla="*/ 0 w 65"/>
                  <a:gd name="T37" fmla="*/ 1 h 112"/>
                  <a:gd name="T38" fmla="*/ 0 w 65"/>
                  <a:gd name="T39" fmla="*/ 1 h 112"/>
                  <a:gd name="T40" fmla="*/ 0 w 65"/>
                  <a:gd name="T41" fmla="*/ 1 h 112"/>
                  <a:gd name="T42" fmla="*/ 0 w 65"/>
                  <a:gd name="T43" fmla="*/ 1 h 112"/>
                  <a:gd name="T44" fmla="*/ 0 w 65"/>
                  <a:gd name="T45" fmla="*/ 1 h 112"/>
                  <a:gd name="T46" fmla="*/ 0 w 65"/>
                  <a:gd name="T47" fmla="*/ 1 h 112"/>
                  <a:gd name="T48" fmla="*/ 0 w 65"/>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12"/>
                  <a:gd name="T77" fmla="*/ 65 w 6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4" name="Freeform 74"/>
              <p:cNvSpPr>
                <a:spLocks/>
              </p:cNvSpPr>
              <p:nvPr/>
            </p:nvSpPr>
            <p:spPr bwMode="auto">
              <a:xfrm>
                <a:off x="3221" y="1996"/>
                <a:ext cx="30" cy="45"/>
              </a:xfrm>
              <a:custGeom>
                <a:avLst/>
                <a:gdLst>
                  <a:gd name="T0" fmla="*/ 0 w 61"/>
                  <a:gd name="T1" fmla="*/ 0 h 91"/>
                  <a:gd name="T2" fmla="*/ 0 w 61"/>
                  <a:gd name="T3" fmla="*/ 0 h 91"/>
                  <a:gd name="T4" fmla="*/ 0 w 61"/>
                  <a:gd name="T5" fmla="*/ 0 h 91"/>
                  <a:gd name="T6" fmla="*/ 0 w 61"/>
                  <a:gd name="T7" fmla="*/ 0 h 91"/>
                  <a:gd name="T8" fmla="*/ 0 w 61"/>
                  <a:gd name="T9" fmla="*/ 0 h 91"/>
                  <a:gd name="T10" fmla="*/ 0 w 61"/>
                  <a:gd name="T11" fmla="*/ 0 h 91"/>
                  <a:gd name="T12" fmla="*/ 0 w 61"/>
                  <a:gd name="T13" fmla="*/ 0 h 91"/>
                  <a:gd name="T14" fmla="*/ 0 w 61"/>
                  <a:gd name="T15" fmla="*/ 0 h 91"/>
                  <a:gd name="T16" fmla="*/ 0 w 61"/>
                  <a:gd name="T17" fmla="*/ 0 h 91"/>
                  <a:gd name="T18" fmla="*/ 0 w 61"/>
                  <a:gd name="T19" fmla="*/ 0 h 91"/>
                  <a:gd name="T20" fmla="*/ 0 w 61"/>
                  <a:gd name="T21" fmla="*/ 0 h 91"/>
                  <a:gd name="T22" fmla="*/ 0 w 61"/>
                  <a:gd name="T23" fmla="*/ 0 h 91"/>
                  <a:gd name="T24" fmla="*/ 0 w 61"/>
                  <a:gd name="T25" fmla="*/ 0 h 91"/>
                  <a:gd name="T26" fmla="*/ 0 w 61"/>
                  <a:gd name="T27" fmla="*/ 0 h 91"/>
                  <a:gd name="T28" fmla="*/ 0 w 61"/>
                  <a:gd name="T29" fmla="*/ 0 h 91"/>
                  <a:gd name="T30" fmla="*/ 0 w 61"/>
                  <a:gd name="T31" fmla="*/ 0 h 91"/>
                  <a:gd name="T32" fmla="*/ 0 w 61"/>
                  <a:gd name="T33" fmla="*/ 0 h 91"/>
                  <a:gd name="T34" fmla="*/ 0 w 61"/>
                  <a:gd name="T35" fmla="*/ 0 h 91"/>
                  <a:gd name="T36" fmla="*/ 0 w 61"/>
                  <a:gd name="T37" fmla="*/ 0 h 91"/>
                  <a:gd name="T38" fmla="*/ 0 w 61"/>
                  <a:gd name="T39" fmla="*/ 0 h 91"/>
                  <a:gd name="T40" fmla="*/ 0 w 61"/>
                  <a:gd name="T41" fmla="*/ 0 h 91"/>
                  <a:gd name="T42" fmla="*/ 0 w 61"/>
                  <a:gd name="T43" fmla="*/ 0 h 91"/>
                  <a:gd name="T44" fmla="*/ 0 w 61"/>
                  <a:gd name="T45" fmla="*/ 0 h 91"/>
                  <a:gd name="T46" fmla="*/ 0 w 61"/>
                  <a:gd name="T47" fmla="*/ 0 h 91"/>
                  <a:gd name="T48" fmla="*/ 0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91"/>
                  <a:gd name="T77" fmla="*/ 61 w 61"/>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95" name="Freeform 75"/>
              <p:cNvSpPr>
                <a:spLocks/>
              </p:cNvSpPr>
              <p:nvPr/>
            </p:nvSpPr>
            <p:spPr bwMode="auto">
              <a:xfrm>
                <a:off x="3391" y="1817"/>
                <a:ext cx="34" cy="53"/>
              </a:xfrm>
              <a:custGeom>
                <a:avLst/>
                <a:gdLst>
                  <a:gd name="T0" fmla="*/ 1 w 68"/>
                  <a:gd name="T1" fmla="*/ 0 h 107"/>
                  <a:gd name="T2" fmla="*/ 1 w 68"/>
                  <a:gd name="T3" fmla="*/ 0 h 107"/>
                  <a:gd name="T4" fmla="*/ 1 w 68"/>
                  <a:gd name="T5" fmla="*/ 0 h 107"/>
                  <a:gd name="T6" fmla="*/ 1 w 68"/>
                  <a:gd name="T7" fmla="*/ 0 h 107"/>
                  <a:gd name="T8" fmla="*/ 1 w 68"/>
                  <a:gd name="T9" fmla="*/ 0 h 107"/>
                  <a:gd name="T10" fmla="*/ 1 w 68"/>
                  <a:gd name="T11" fmla="*/ 0 h 107"/>
                  <a:gd name="T12" fmla="*/ 1 w 68"/>
                  <a:gd name="T13" fmla="*/ 0 h 107"/>
                  <a:gd name="T14" fmla="*/ 1 w 68"/>
                  <a:gd name="T15" fmla="*/ 0 h 107"/>
                  <a:gd name="T16" fmla="*/ 1 w 68"/>
                  <a:gd name="T17" fmla="*/ 0 h 107"/>
                  <a:gd name="T18" fmla="*/ 1 w 68"/>
                  <a:gd name="T19" fmla="*/ 0 h 107"/>
                  <a:gd name="T20" fmla="*/ 1 w 68"/>
                  <a:gd name="T21" fmla="*/ 0 h 107"/>
                  <a:gd name="T22" fmla="*/ 1 w 68"/>
                  <a:gd name="T23" fmla="*/ 0 h 107"/>
                  <a:gd name="T24" fmla="*/ 0 w 68"/>
                  <a:gd name="T25" fmla="*/ 0 h 107"/>
                  <a:gd name="T26" fmla="*/ 1 w 68"/>
                  <a:gd name="T27" fmla="*/ 0 h 107"/>
                  <a:gd name="T28" fmla="*/ 1 w 68"/>
                  <a:gd name="T29" fmla="*/ 0 h 107"/>
                  <a:gd name="T30" fmla="*/ 1 w 68"/>
                  <a:gd name="T31" fmla="*/ 0 h 107"/>
                  <a:gd name="T32" fmla="*/ 1 w 68"/>
                  <a:gd name="T33" fmla="*/ 0 h 107"/>
                  <a:gd name="T34" fmla="*/ 1 w 68"/>
                  <a:gd name="T35" fmla="*/ 0 h 107"/>
                  <a:gd name="T36" fmla="*/ 1 w 68"/>
                  <a:gd name="T37" fmla="*/ 0 h 107"/>
                  <a:gd name="T38" fmla="*/ 1 w 68"/>
                  <a:gd name="T39" fmla="*/ 0 h 107"/>
                  <a:gd name="T40" fmla="*/ 1 w 68"/>
                  <a:gd name="T41" fmla="*/ 0 h 107"/>
                  <a:gd name="T42" fmla="*/ 1 w 68"/>
                  <a:gd name="T43" fmla="*/ 0 h 107"/>
                  <a:gd name="T44" fmla="*/ 1 w 68"/>
                  <a:gd name="T45" fmla="*/ 0 h 107"/>
                  <a:gd name="T46" fmla="*/ 1 w 68"/>
                  <a:gd name="T47" fmla="*/ 0 h 107"/>
                  <a:gd name="T48" fmla="*/ 1 w 68"/>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7"/>
                  <a:gd name="T77" fmla="*/ 68 w 68"/>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36875" name="Picture 8" descr="MCj025076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75" y="2917825"/>
              <a:ext cx="4667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9" descr="MCj025076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550" y="2963863"/>
              <a:ext cx="7556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a:xfrm>
            <a:off x="2057782" y="5310619"/>
            <a:ext cx="6245037" cy="830997"/>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Stability studies are very often a good source to estimate the intermediate precision additionally as typically operators, reagents or instruments vary over a longer time period.</a:t>
            </a:r>
          </a:p>
        </p:txBody>
      </p:sp>
      <p:pic>
        <p:nvPicPr>
          <p:cNvPr id="38" name="Picture 5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5751" y="5106199"/>
            <a:ext cx="8540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Reproducibility</a:t>
            </a:r>
            <a:r>
              <a:rPr lang="en-US" dirty="0"/>
              <a:t> - Definition</a:t>
            </a:r>
          </a:p>
        </p:txBody>
      </p:sp>
      <p:grpSp>
        <p:nvGrpSpPr>
          <p:cNvPr id="38917" name="Group 6"/>
          <p:cNvGrpSpPr>
            <a:grpSpLocks/>
          </p:cNvGrpSpPr>
          <p:nvPr/>
        </p:nvGrpSpPr>
        <p:grpSpPr bwMode="auto">
          <a:xfrm>
            <a:off x="6670838" y="1335768"/>
            <a:ext cx="2270125" cy="1528763"/>
            <a:chOff x="742950" y="4579938"/>
            <a:chExt cx="2270125" cy="1528762"/>
          </a:xfrm>
        </p:grpSpPr>
        <p:grpSp>
          <p:nvGrpSpPr>
            <p:cNvPr id="38920" name="Group 118"/>
            <p:cNvGrpSpPr>
              <a:grpSpLocks/>
            </p:cNvGrpSpPr>
            <p:nvPr/>
          </p:nvGrpSpPr>
          <p:grpSpPr bwMode="auto">
            <a:xfrm>
              <a:off x="2417763" y="4872038"/>
              <a:ext cx="595312" cy="1003300"/>
              <a:chOff x="2221" y="3083"/>
              <a:chExt cx="756" cy="862"/>
            </a:xfrm>
          </p:grpSpPr>
          <p:sp>
            <p:nvSpPr>
              <p:cNvPr id="38943" name="Freeform 99"/>
              <p:cNvSpPr>
                <a:spLocks/>
              </p:cNvSpPr>
              <p:nvPr/>
            </p:nvSpPr>
            <p:spPr bwMode="auto">
              <a:xfrm>
                <a:off x="2221" y="3083"/>
                <a:ext cx="456" cy="862"/>
              </a:xfrm>
              <a:custGeom>
                <a:avLst/>
                <a:gdLst>
                  <a:gd name="T0" fmla="*/ 117 w 436"/>
                  <a:gd name="T1" fmla="*/ 22 h 1119"/>
                  <a:gd name="T2" fmla="*/ 207 w 436"/>
                  <a:gd name="T3" fmla="*/ 22 h 1119"/>
                  <a:gd name="T4" fmla="*/ 294 w 436"/>
                  <a:gd name="T5" fmla="*/ 22 h 1119"/>
                  <a:gd name="T6" fmla="*/ 383 w 436"/>
                  <a:gd name="T7" fmla="*/ 22 h 1119"/>
                  <a:gd name="T8" fmla="*/ 473 w 436"/>
                  <a:gd name="T9" fmla="*/ 22 h 1119"/>
                  <a:gd name="T10" fmla="*/ 564 w 436"/>
                  <a:gd name="T11" fmla="*/ 22 h 1119"/>
                  <a:gd name="T12" fmla="*/ 651 w 436"/>
                  <a:gd name="T13" fmla="*/ 22 h 1119"/>
                  <a:gd name="T14" fmla="*/ 742 w 436"/>
                  <a:gd name="T15" fmla="*/ 22 h 1119"/>
                  <a:gd name="T16" fmla="*/ 806 w 436"/>
                  <a:gd name="T17" fmla="*/ 22 h 1119"/>
                  <a:gd name="T18" fmla="*/ 829 w 436"/>
                  <a:gd name="T19" fmla="*/ 22 h 1119"/>
                  <a:gd name="T20" fmla="*/ 854 w 436"/>
                  <a:gd name="T21" fmla="*/ 19 h 1119"/>
                  <a:gd name="T22" fmla="*/ 849 w 436"/>
                  <a:gd name="T23" fmla="*/ 14 h 1119"/>
                  <a:gd name="T24" fmla="*/ 815 w 436"/>
                  <a:gd name="T25" fmla="*/ 9 h 1119"/>
                  <a:gd name="T26" fmla="*/ 755 w 436"/>
                  <a:gd name="T27" fmla="*/ 3 h 1119"/>
                  <a:gd name="T28" fmla="*/ 716 w 436"/>
                  <a:gd name="T29" fmla="*/ 2 h 1119"/>
                  <a:gd name="T30" fmla="*/ 712 w 436"/>
                  <a:gd name="T31" fmla="*/ 1 h 1119"/>
                  <a:gd name="T32" fmla="*/ 666 w 436"/>
                  <a:gd name="T33" fmla="*/ 2 h 1119"/>
                  <a:gd name="T34" fmla="*/ 578 w 436"/>
                  <a:gd name="T35" fmla="*/ 2 h 1119"/>
                  <a:gd name="T36" fmla="*/ 491 w 436"/>
                  <a:gd name="T37" fmla="*/ 2 h 1119"/>
                  <a:gd name="T38" fmla="*/ 401 w 436"/>
                  <a:gd name="T39" fmla="*/ 2 h 1119"/>
                  <a:gd name="T40" fmla="*/ 317 w 436"/>
                  <a:gd name="T41" fmla="*/ 3 h 1119"/>
                  <a:gd name="T42" fmla="*/ 229 w 436"/>
                  <a:gd name="T43" fmla="*/ 3 h 1119"/>
                  <a:gd name="T44" fmla="*/ 140 w 436"/>
                  <a:gd name="T45" fmla="*/ 4 h 1119"/>
                  <a:gd name="T46" fmla="*/ 51 w 436"/>
                  <a:gd name="T47" fmla="*/ 5 h 1119"/>
                  <a:gd name="T48" fmla="*/ 28 w 436"/>
                  <a:gd name="T49" fmla="*/ 7 h 1119"/>
                  <a:gd name="T50" fmla="*/ 49 w 436"/>
                  <a:gd name="T51" fmla="*/ 9 h 1119"/>
                  <a:gd name="T52" fmla="*/ 43 w 436"/>
                  <a:gd name="T53" fmla="*/ 12 h 1119"/>
                  <a:gd name="T54" fmla="*/ 8 w 436"/>
                  <a:gd name="T55" fmla="*/ 12 h 1119"/>
                  <a:gd name="T56" fmla="*/ 8 w 436"/>
                  <a:gd name="T57" fmla="*/ 12 h 1119"/>
                  <a:gd name="T58" fmla="*/ 41 w 436"/>
                  <a:gd name="T59" fmla="*/ 12 h 1119"/>
                  <a:gd name="T60" fmla="*/ 73 w 436"/>
                  <a:gd name="T61" fmla="*/ 14 h 1119"/>
                  <a:gd name="T62" fmla="*/ 79 w 436"/>
                  <a:gd name="T63" fmla="*/ 19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6"/>
                  <a:gd name="T97" fmla="*/ 0 h 1119"/>
                  <a:gd name="T98" fmla="*/ 436 w 436"/>
                  <a:gd name="T99" fmla="*/ 1119 h 1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A5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4" name="Freeform 100"/>
              <p:cNvSpPr>
                <a:spLocks/>
              </p:cNvSpPr>
              <p:nvPr/>
            </p:nvSpPr>
            <p:spPr bwMode="auto">
              <a:xfrm>
                <a:off x="2605" y="3085"/>
                <a:ext cx="5" cy="3"/>
              </a:xfrm>
              <a:custGeom>
                <a:avLst/>
                <a:gdLst>
                  <a:gd name="T0" fmla="*/ 0 w 3"/>
                  <a:gd name="T1" fmla="*/ 0 h 3"/>
                  <a:gd name="T2" fmla="*/ 0 w 3"/>
                  <a:gd name="T3" fmla="*/ 0 h 3"/>
                  <a:gd name="T4" fmla="*/ 0 w 3"/>
                  <a:gd name="T5" fmla="*/ 0 h 3"/>
                  <a:gd name="T6" fmla="*/ 0 w 3"/>
                  <a:gd name="T7" fmla="*/ 0 h 3"/>
                  <a:gd name="T8" fmla="*/ 0 w 3"/>
                  <a:gd name="T9" fmla="*/ 0 h 3"/>
                  <a:gd name="T10" fmla="*/ 2213 w 3"/>
                  <a:gd name="T11" fmla="*/ 1 h 3"/>
                  <a:gd name="T12" fmla="*/ 3688 w 3"/>
                  <a:gd name="T13" fmla="*/ 1 h 3"/>
                  <a:gd name="T14" fmla="*/ 3688 w 3"/>
                  <a:gd name="T15" fmla="*/ 2 h 3"/>
                  <a:gd name="T16" fmla="*/ 6147 w 3"/>
                  <a:gd name="T17" fmla="*/ 3 h 3"/>
                  <a:gd name="T18" fmla="*/ 3688 w 3"/>
                  <a:gd name="T19" fmla="*/ 2 h 3"/>
                  <a:gd name="T20" fmla="*/ 3688 w 3"/>
                  <a:gd name="T21" fmla="*/ 1 h 3"/>
                  <a:gd name="T22" fmla="*/ 2213 w 3"/>
                  <a:gd name="T23" fmla="*/ 1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5" name="Freeform 101"/>
              <p:cNvSpPr>
                <a:spLocks/>
              </p:cNvSpPr>
              <p:nvPr/>
            </p:nvSpPr>
            <p:spPr bwMode="auto">
              <a:xfrm>
                <a:off x="2605" y="3085"/>
                <a:ext cx="336" cy="837"/>
              </a:xfrm>
              <a:custGeom>
                <a:avLst/>
                <a:gdLst>
                  <a:gd name="T0" fmla="*/ 2245599 w 160"/>
                  <a:gd name="T1" fmla="*/ 357673 h 543"/>
                  <a:gd name="T2" fmla="*/ 2473252 w 160"/>
                  <a:gd name="T3" fmla="*/ 357673 h 543"/>
                  <a:gd name="T4" fmla="*/ 2595699 w 160"/>
                  <a:gd name="T5" fmla="*/ 357673 h 543"/>
                  <a:gd name="T6" fmla="*/ 2795820 w 160"/>
                  <a:gd name="T7" fmla="*/ 357673 h 543"/>
                  <a:gd name="T8" fmla="*/ 2920659 w 160"/>
                  <a:gd name="T9" fmla="*/ 357673 h 543"/>
                  <a:gd name="T10" fmla="*/ 3149252 w 160"/>
                  <a:gd name="T11" fmla="*/ 357673 h 543"/>
                  <a:gd name="T12" fmla="*/ 3337412 w 160"/>
                  <a:gd name="T13" fmla="*/ 357673 h 543"/>
                  <a:gd name="T14" fmla="*/ 3471040 w 160"/>
                  <a:gd name="T15" fmla="*/ 357673 h 543"/>
                  <a:gd name="T16" fmla="*/ 3664706 w 160"/>
                  <a:gd name="T17" fmla="*/ 357673 h 543"/>
                  <a:gd name="T18" fmla="*/ 10907041 w 160"/>
                  <a:gd name="T19" fmla="*/ 353962 h 543"/>
                  <a:gd name="T20" fmla="*/ 8498820 w 160"/>
                  <a:gd name="T21" fmla="*/ 158184 h 543"/>
                  <a:gd name="T22" fmla="*/ 8311073 w 160"/>
                  <a:gd name="T23" fmla="*/ 135145 h 543"/>
                  <a:gd name="T24" fmla="*/ 8045974 w 160"/>
                  <a:gd name="T25" fmla="*/ 112075 h 543"/>
                  <a:gd name="T26" fmla="*/ 7751373 w 160"/>
                  <a:gd name="T27" fmla="*/ 89752 h 543"/>
                  <a:gd name="T28" fmla="*/ 7428821 w 160"/>
                  <a:gd name="T29" fmla="*/ 66575 h 543"/>
                  <a:gd name="T30" fmla="*/ 6935655 w 160"/>
                  <a:gd name="T31" fmla="*/ 62508 h 543"/>
                  <a:gd name="T32" fmla="*/ 6458344 w 160"/>
                  <a:gd name="T33" fmla="*/ 58226 h 543"/>
                  <a:gd name="T34" fmla="*/ 5992564 w 160"/>
                  <a:gd name="T35" fmla="*/ 53812 h 543"/>
                  <a:gd name="T36" fmla="*/ 5516028 w 160"/>
                  <a:gd name="T37" fmla="*/ 49619 h 543"/>
                  <a:gd name="T38" fmla="*/ 5037291 w 160"/>
                  <a:gd name="T39" fmla="*/ 45209 h 543"/>
                  <a:gd name="T40" fmla="*/ 4633707 w 160"/>
                  <a:gd name="T41" fmla="*/ 41553 h 543"/>
                  <a:gd name="T42" fmla="*/ 4157775 w 160"/>
                  <a:gd name="T43" fmla="*/ 37774 h 543"/>
                  <a:gd name="T44" fmla="*/ 3664706 w 160"/>
                  <a:gd name="T45" fmla="*/ 32951 h 543"/>
                  <a:gd name="T46" fmla="*/ 3216077 w 160"/>
                  <a:gd name="T47" fmla="*/ 29135 h 543"/>
                  <a:gd name="T48" fmla="*/ 2722133 w 160"/>
                  <a:gd name="T49" fmla="*/ 24506 h 543"/>
                  <a:gd name="T50" fmla="*/ 2301949 w 160"/>
                  <a:gd name="T51" fmla="*/ 20538 h 543"/>
                  <a:gd name="T52" fmla="*/ 1852958 w 160"/>
                  <a:gd name="T53" fmla="*/ 16601 h 543"/>
                  <a:gd name="T54" fmla="*/ 1358858 w 160"/>
                  <a:gd name="T55" fmla="*/ 12344 h 543"/>
                  <a:gd name="T56" fmla="*/ 882380 w 160"/>
                  <a:gd name="T57" fmla="*/ 8644 h 543"/>
                  <a:gd name="T58" fmla="*/ 480703 w 160"/>
                  <a:gd name="T59" fmla="*/ 3935 h 543"/>
                  <a:gd name="T60" fmla="*/ 0 w 160"/>
                  <a:gd name="T61" fmla="*/ 0 h 543"/>
                  <a:gd name="T62" fmla="*/ 617264 w 160"/>
                  <a:gd name="T63" fmla="*/ 46107 h 543"/>
                  <a:gd name="T64" fmla="*/ 1177739 w 160"/>
                  <a:gd name="T65" fmla="*/ 91643 h 543"/>
                  <a:gd name="T66" fmla="*/ 1618082 w 160"/>
                  <a:gd name="T67" fmla="*/ 136329 h 543"/>
                  <a:gd name="T68" fmla="*/ 2178616 w 160"/>
                  <a:gd name="T69" fmla="*/ 225993 h 543"/>
                  <a:gd name="T70" fmla="*/ 2301949 w 160"/>
                  <a:gd name="T71" fmla="*/ 270117 h 543"/>
                  <a:gd name="T72" fmla="*/ 2301949 w 160"/>
                  <a:gd name="T73" fmla="*/ 313681 h 543"/>
                  <a:gd name="T74" fmla="*/ 2245599 w 160"/>
                  <a:gd name="T75" fmla="*/ 357673 h 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543"/>
                  <a:gd name="T116" fmla="*/ 160 w 160"/>
                  <a:gd name="T117" fmla="*/ 543 h 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543">
                    <a:moveTo>
                      <a:pt x="33" y="543"/>
                    </a:moveTo>
                    <a:lnTo>
                      <a:pt x="36" y="543"/>
                    </a:lnTo>
                    <a:lnTo>
                      <a:pt x="38" y="543"/>
                    </a:lnTo>
                    <a:lnTo>
                      <a:pt x="41" y="543"/>
                    </a:lnTo>
                    <a:lnTo>
                      <a:pt x="43" y="543"/>
                    </a:lnTo>
                    <a:lnTo>
                      <a:pt x="46" y="543"/>
                    </a:lnTo>
                    <a:lnTo>
                      <a:pt x="49" y="543"/>
                    </a:lnTo>
                    <a:lnTo>
                      <a:pt x="51" y="543"/>
                    </a:lnTo>
                    <a:lnTo>
                      <a:pt x="54" y="543"/>
                    </a:lnTo>
                    <a:lnTo>
                      <a:pt x="160" y="537"/>
                    </a:lnTo>
                    <a:lnTo>
                      <a:pt x="125" y="240"/>
                    </a:lnTo>
                    <a:lnTo>
                      <a:pt x="122" y="205"/>
                    </a:lnTo>
                    <a:lnTo>
                      <a:pt x="118" y="170"/>
                    </a:lnTo>
                    <a:lnTo>
                      <a:pt x="114" y="136"/>
                    </a:lnTo>
                    <a:lnTo>
                      <a:pt x="109" y="101"/>
                    </a:lnTo>
                    <a:lnTo>
                      <a:pt x="102" y="95"/>
                    </a:lnTo>
                    <a:lnTo>
                      <a:pt x="95" y="88"/>
                    </a:lnTo>
                    <a:lnTo>
                      <a:pt x="88" y="82"/>
                    </a:lnTo>
                    <a:lnTo>
                      <a:pt x="81" y="75"/>
                    </a:lnTo>
                    <a:lnTo>
                      <a:pt x="74" y="69"/>
                    </a:lnTo>
                    <a:lnTo>
                      <a:pt x="68" y="63"/>
                    </a:lnTo>
                    <a:lnTo>
                      <a:pt x="61" y="57"/>
                    </a:lnTo>
                    <a:lnTo>
                      <a:pt x="54" y="50"/>
                    </a:lnTo>
                    <a:lnTo>
                      <a:pt x="47" y="44"/>
                    </a:lnTo>
                    <a:lnTo>
                      <a:pt x="40" y="37"/>
                    </a:lnTo>
                    <a:lnTo>
                      <a:pt x="34" y="31"/>
                    </a:lnTo>
                    <a:lnTo>
                      <a:pt x="27" y="25"/>
                    </a:lnTo>
                    <a:lnTo>
                      <a:pt x="20" y="19"/>
                    </a:lnTo>
                    <a:lnTo>
                      <a:pt x="13" y="13"/>
                    </a:lnTo>
                    <a:lnTo>
                      <a:pt x="7" y="6"/>
                    </a:lnTo>
                    <a:lnTo>
                      <a:pt x="0" y="0"/>
                    </a:lnTo>
                    <a:lnTo>
                      <a:pt x="9" y="70"/>
                    </a:lnTo>
                    <a:lnTo>
                      <a:pt x="17" y="139"/>
                    </a:lnTo>
                    <a:lnTo>
                      <a:pt x="24" y="207"/>
                    </a:lnTo>
                    <a:lnTo>
                      <a:pt x="32" y="343"/>
                    </a:lnTo>
                    <a:lnTo>
                      <a:pt x="34" y="410"/>
                    </a:lnTo>
                    <a:lnTo>
                      <a:pt x="34" y="476"/>
                    </a:lnTo>
                    <a:lnTo>
                      <a:pt x="33" y="543"/>
                    </a:lnTo>
                    <a:close/>
                  </a:path>
                </a:pathLst>
              </a:custGeom>
              <a:solidFill>
                <a:srgbClr val="615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6" name="Freeform 102"/>
              <p:cNvSpPr>
                <a:spLocks/>
              </p:cNvSpPr>
              <p:nvPr/>
            </p:nvSpPr>
            <p:spPr bwMode="auto">
              <a:xfrm>
                <a:off x="2305" y="3564"/>
                <a:ext cx="63" cy="77"/>
              </a:xfrm>
              <a:custGeom>
                <a:avLst/>
                <a:gdLst>
                  <a:gd name="T0" fmla="*/ 117 w 60"/>
                  <a:gd name="T1" fmla="*/ 0 h 100"/>
                  <a:gd name="T2" fmla="*/ 102 w 60"/>
                  <a:gd name="T3" fmla="*/ 2 h 100"/>
                  <a:gd name="T4" fmla="*/ 84 w 60"/>
                  <a:gd name="T5" fmla="*/ 2 h 100"/>
                  <a:gd name="T6" fmla="*/ 71 w 60"/>
                  <a:gd name="T7" fmla="*/ 2 h 100"/>
                  <a:gd name="T8" fmla="*/ 59 w 60"/>
                  <a:gd name="T9" fmla="*/ 2 h 100"/>
                  <a:gd name="T10" fmla="*/ 42 w 60"/>
                  <a:gd name="T11" fmla="*/ 2 h 100"/>
                  <a:gd name="T12" fmla="*/ 29 w 60"/>
                  <a:gd name="T13" fmla="*/ 2 h 100"/>
                  <a:gd name="T14" fmla="*/ 7 w 60"/>
                  <a:gd name="T15" fmla="*/ 2 h 100"/>
                  <a:gd name="T16" fmla="*/ 0 w 60"/>
                  <a:gd name="T17" fmla="*/ 2 h 100"/>
                  <a:gd name="T18" fmla="*/ 1 w 60"/>
                  <a:gd name="T19" fmla="*/ 2 h 100"/>
                  <a:gd name="T20" fmla="*/ 1 w 60"/>
                  <a:gd name="T21" fmla="*/ 2 h 100"/>
                  <a:gd name="T22" fmla="*/ 2 w 60"/>
                  <a:gd name="T23" fmla="*/ 2 h 100"/>
                  <a:gd name="T24" fmla="*/ 2 w 60"/>
                  <a:gd name="T25" fmla="*/ 2 h 100"/>
                  <a:gd name="T26" fmla="*/ 9 w 60"/>
                  <a:gd name="T27" fmla="*/ 2 h 100"/>
                  <a:gd name="T28" fmla="*/ 34 w 60"/>
                  <a:gd name="T29" fmla="*/ 2 h 100"/>
                  <a:gd name="T30" fmla="*/ 48 w 60"/>
                  <a:gd name="T31" fmla="*/ 2 h 100"/>
                  <a:gd name="T32" fmla="*/ 66 w 60"/>
                  <a:gd name="T33" fmla="*/ 2 h 100"/>
                  <a:gd name="T34" fmla="*/ 79 w 60"/>
                  <a:gd name="T35" fmla="*/ 2 h 100"/>
                  <a:gd name="T36" fmla="*/ 92 w 60"/>
                  <a:gd name="T37" fmla="*/ 2 h 100"/>
                  <a:gd name="T38" fmla="*/ 111 w 60"/>
                  <a:gd name="T39" fmla="*/ 2 h 100"/>
                  <a:gd name="T40" fmla="*/ 124 w 60"/>
                  <a:gd name="T41" fmla="*/ 2 h 100"/>
                  <a:gd name="T42" fmla="*/ 123 w 60"/>
                  <a:gd name="T43" fmla="*/ 2 h 100"/>
                  <a:gd name="T44" fmla="*/ 123 w 60"/>
                  <a:gd name="T45" fmla="*/ 2 h 100"/>
                  <a:gd name="T46" fmla="*/ 122 w 60"/>
                  <a:gd name="T47" fmla="*/ 2 h 100"/>
                  <a:gd name="T48" fmla="*/ 117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00"/>
                  <a:gd name="T77" fmla="*/ 60 w 60"/>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7" name="Freeform 103"/>
              <p:cNvSpPr>
                <a:spLocks/>
              </p:cNvSpPr>
              <p:nvPr/>
            </p:nvSpPr>
            <p:spPr bwMode="auto">
              <a:xfrm>
                <a:off x="2309" y="3815"/>
                <a:ext cx="63" cy="62"/>
              </a:xfrm>
              <a:custGeom>
                <a:avLst/>
                <a:gdLst>
                  <a:gd name="T0" fmla="*/ 1 w 58"/>
                  <a:gd name="T1" fmla="*/ 2 h 80"/>
                  <a:gd name="T2" fmla="*/ 1 w 58"/>
                  <a:gd name="T3" fmla="*/ 2 h 80"/>
                  <a:gd name="T4" fmla="*/ 1 w 58"/>
                  <a:gd name="T5" fmla="*/ 2 h 80"/>
                  <a:gd name="T6" fmla="*/ 0 w 58"/>
                  <a:gd name="T7" fmla="*/ 2 h 80"/>
                  <a:gd name="T8" fmla="*/ 0 w 58"/>
                  <a:gd name="T9" fmla="*/ 2 h 80"/>
                  <a:gd name="T10" fmla="*/ 24 w 58"/>
                  <a:gd name="T11" fmla="*/ 2 h 80"/>
                  <a:gd name="T12" fmla="*/ 46 w 58"/>
                  <a:gd name="T13" fmla="*/ 2 h 80"/>
                  <a:gd name="T14" fmla="*/ 74 w 58"/>
                  <a:gd name="T15" fmla="*/ 2 h 80"/>
                  <a:gd name="T16" fmla="*/ 98 w 58"/>
                  <a:gd name="T17" fmla="*/ 2 h 80"/>
                  <a:gd name="T18" fmla="*/ 122 w 58"/>
                  <a:gd name="T19" fmla="*/ 2 h 80"/>
                  <a:gd name="T20" fmla="*/ 148 w 58"/>
                  <a:gd name="T21" fmla="*/ 2 h 80"/>
                  <a:gd name="T22" fmla="*/ 175 w 58"/>
                  <a:gd name="T23" fmla="*/ 2 h 80"/>
                  <a:gd name="T24" fmla="*/ 194 w 58"/>
                  <a:gd name="T25" fmla="*/ 2 h 80"/>
                  <a:gd name="T26" fmla="*/ 200 w 58"/>
                  <a:gd name="T27" fmla="*/ 2 h 80"/>
                  <a:gd name="T28" fmla="*/ 200 w 58"/>
                  <a:gd name="T29" fmla="*/ 2 h 80"/>
                  <a:gd name="T30" fmla="*/ 200 w 58"/>
                  <a:gd name="T31" fmla="*/ 2 h 80"/>
                  <a:gd name="T32" fmla="*/ 200 w 58"/>
                  <a:gd name="T33" fmla="*/ 0 h 80"/>
                  <a:gd name="T34" fmla="*/ 177 w 58"/>
                  <a:gd name="T35" fmla="*/ 1 h 80"/>
                  <a:gd name="T36" fmla="*/ 150 w 58"/>
                  <a:gd name="T37" fmla="*/ 2 h 80"/>
                  <a:gd name="T38" fmla="*/ 125 w 58"/>
                  <a:gd name="T39" fmla="*/ 2 h 80"/>
                  <a:gd name="T40" fmla="*/ 103 w 58"/>
                  <a:gd name="T41" fmla="*/ 2 h 80"/>
                  <a:gd name="T42" fmla="*/ 80 w 58"/>
                  <a:gd name="T43" fmla="*/ 2 h 80"/>
                  <a:gd name="T44" fmla="*/ 54 w 58"/>
                  <a:gd name="T45" fmla="*/ 2 h 80"/>
                  <a:gd name="T46" fmla="*/ 28 w 58"/>
                  <a:gd name="T47" fmla="*/ 2 h 80"/>
                  <a:gd name="T48" fmla="*/ 1 w 58"/>
                  <a:gd name="T49" fmla="*/ 2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0"/>
                  <a:gd name="T77" fmla="*/ 58 w 58"/>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8" name="Freeform 104"/>
              <p:cNvSpPr>
                <a:spLocks/>
              </p:cNvSpPr>
              <p:nvPr/>
            </p:nvSpPr>
            <p:spPr bwMode="auto">
              <a:xfrm>
                <a:off x="2295" y="3430"/>
                <a:ext cx="65" cy="86"/>
              </a:xfrm>
              <a:custGeom>
                <a:avLst/>
                <a:gdLst>
                  <a:gd name="T0" fmla="*/ 114 w 62"/>
                  <a:gd name="T1" fmla="*/ 0 h 112"/>
                  <a:gd name="T2" fmla="*/ 99 w 62"/>
                  <a:gd name="T3" fmla="*/ 2 h 112"/>
                  <a:gd name="T4" fmla="*/ 85 w 62"/>
                  <a:gd name="T5" fmla="*/ 2 h 112"/>
                  <a:gd name="T6" fmla="*/ 71 w 62"/>
                  <a:gd name="T7" fmla="*/ 2 h 112"/>
                  <a:gd name="T8" fmla="*/ 56 w 62"/>
                  <a:gd name="T9" fmla="*/ 2 h 112"/>
                  <a:gd name="T10" fmla="*/ 39 w 62"/>
                  <a:gd name="T11" fmla="*/ 2 h 112"/>
                  <a:gd name="T12" fmla="*/ 28 w 62"/>
                  <a:gd name="T13" fmla="*/ 2 h 112"/>
                  <a:gd name="T14" fmla="*/ 6 w 62"/>
                  <a:gd name="T15" fmla="*/ 2 h 112"/>
                  <a:gd name="T16" fmla="*/ 0 w 62"/>
                  <a:gd name="T17" fmla="*/ 2 h 112"/>
                  <a:gd name="T18" fmla="*/ 1 w 62"/>
                  <a:gd name="T19" fmla="*/ 2 h 112"/>
                  <a:gd name="T20" fmla="*/ 3 w 62"/>
                  <a:gd name="T21" fmla="*/ 2 h 112"/>
                  <a:gd name="T22" fmla="*/ 4 w 62"/>
                  <a:gd name="T23" fmla="*/ 2 h 112"/>
                  <a:gd name="T24" fmla="*/ 5 w 62"/>
                  <a:gd name="T25" fmla="*/ 2 h 112"/>
                  <a:gd name="T26" fmla="*/ 27 w 62"/>
                  <a:gd name="T27" fmla="*/ 2 h 112"/>
                  <a:gd name="T28" fmla="*/ 37 w 62"/>
                  <a:gd name="T29" fmla="*/ 2 h 112"/>
                  <a:gd name="T30" fmla="*/ 51 w 62"/>
                  <a:gd name="T31" fmla="*/ 2 h 112"/>
                  <a:gd name="T32" fmla="*/ 68 w 62"/>
                  <a:gd name="T33" fmla="*/ 2 h 112"/>
                  <a:gd name="T34" fmla="*/ 81 w 62"/>
                  <a:gd name="T35" fmla="*/ 2 h 112"/>
                  <a:gd name="T36" fmla="*/ 94 w 62"/>
                  <a:gd name="T37" fmla="*/ 2 h 112"/>
                  <a:gd name="T38" fmla="*/ 113 w 62"/>
                  <a:gd name="T39" fmla="*/ 2 h 112"/>
                  <a:gd name="T40" fmla="*/ 126 w 62"/>
                  <a:gd name="T41" fmla="*/ 2 h 112"/>
                  <a:gd name="T42" fmla="*/ 124 w 62"/>
                  <a:gd name="T43" fmla="*/ 2 h 112"/>
                  <a:gd name="T44" fmla="*/ 120 w 62"/>
                  <a:gd name="T45" fmla="*/ 2 h 112"/>
                  <a:gd name="T46" fmla="*/ 115 w 62"/>
                  <a:gd name="T47" fmla="*/ 2 h 112"/>
                  <a:gd name="T48" fmla="*/ 114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12"/>
                  <a:gd name="T77" fmla="*/ 62 w 6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9" name="Freeform 105"/>
              <p:cNvSpPr>
                <a:spLocks/>
              </p:cNvSpPr>
              <p:nvPr/>
            </p:nvSpPr>
            <p:spPr bwMode="auto">
              <a:xfrm>
                <a:off x="2309" y="3692"/>
                <a:ext cx="63" cy="71"/>
              </a:xfrm>
              <a:custGeom>
                <a:avLst/>
                <a:gdLst>
                  <a:gd name="T0" fmla="*/ 194 w 58"/>
                  <a:gd name="T1" fmla="*/ 0 h 91"/>
                  <a:gd name="T2" fmla="*/ 175 w 58"/>
                  <a:gd name="T3" fmla="*/ 1 h 91"/>
                  <a:gd name="T4" fmla="*/ 148 w 58"/>
                  <a:gd name="T5" fmla="*/ 2 h 91"/>
                  <a:gd name="T6" fmla="*/ 122 w 58"/>
                  <a:gd name="T7" fmla="*/ 2 h 91"/>
                  <a:gd name="T8" fmla="*/ 98 w 58"/>
                  <a:gd name="T9" fmla="*/ 2 h 91"/>
                  <a:gd name="T10" fmla="*/ 74 w 58"/>
                  <a:gd name="T11" fmla="*/ 2 h 91"/>
                  <a:gd name="T12" fmla="*/ 46 w 58"/>
                  <a:gd name="T13" fmla="*/ 2 h 91"/>
                  <a:gd name="T14" fmla="*/ 24 w 58"/>
                  <a:gd name="T15" fmla="*/ 2 h 91"/>
                  <a:gd name="T16" fmla="*/ 0 w 58"/>
                  <a:gd name="T17" fmla="*/ 2 h 91"/>
                  <a:gd name="T18" fmla="*/ 1 w 58"/>
                  <a:gd name="T19" fmla="*/ 2 h 91"/>
                  <a:gd name="T20" fmla="*/ 1 w 58"/>
                  <a:gd name="T21" fmla="*/ 2 h 91"/>
                  <a:gd name="T22" fmla="*/ 1 w 58"/>
                  <a:gd name="T23" fmla="*/ 2 h 91"/>
                  <a:gd name="T24" fmla="*/ 1 w 58"/>
                  <a:gd name="T25" fmla="*/ 2 h 91"/>
                  <a:gd name="T26" fmla="*/ 28 w 58"/>
                  <a:gd name="T27" fmla="*/ 2 h 91"/>
                  <a:gd name="T28" fmla="*/ 54 w 58"/>
                  <a:gd name="T29" fmla="*/ 2 h 91"/>
                  <a:gd name="T30" fmla="*/ 80 w 58"/>
                  <a:gd name="T31" fmla="*/ 2 h 91"/>
                  <a:gd name="T32" fmla="*/ 103 w 58"/>
                  <a:gd name="T33" fmla="*/ 2 h 91"/>
                  <a:gd name="T34" fmla="*/ 125 w 58"/>
                  <a:gd name="T35" fmla="*/ 2 h 91"/>
                  <a:gd name="T36" fmla="*/ 150 w 58"/>
                  <a:gd name="T37" fmla="*/ 2 h 91"/>
                  <a:gd name="T38" fmla="*/ 177 w 58"/>
                  <a:gd name="T39" fmla="*/ 2 h 91"/>
                  <a:gd name="T40" fmla="*/ 200 w 58"/>
                  <a:gd name="T41" fmla="*/ 2 h 91"/>
                  <a:gd name="T42" fmla="*/ 200 w 58"/>
                  <a:gd name="T43" fmla="*/ 2 h 91"/>
                  <a:gd name="T44" fmla="*/ 200 w 58"/>
                  <a:gd name="T45" fmla="*/ 2 h 91"/>
                  <a:gd name="T46" fmla="*/ 194 w 58"/>
                  <a:gd name="T47" fmla="*/ 2 h 91"/>
                  <a:gd name="T48" fmla="*/ 194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91"/>
                  <a:gd name="T77" fmla="*/ 58 w 58"/>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0" name="Freeform 106"/>
              <p:cNvSpPr>
                <a:spLocks/>
              </p:cNvSpPr>
              <p:nvPr/>
            </p:nvSpPr>
            <p:spPr bwMode="auto">
              <a:xfrm>
                <a:off x="2278" y="3290"/>
                <a:ext cx="67" cy="94"/>
              </a:xfrm>
              <a:custGeom>
                <a:avLst/>
                <a:gdLst>
                  <a:gd name="T0" fmla="*/ 137 w 63"/>
                  <a:gd name="T1" fmla="*/ 0 h 122"/>
                  <a:gd name="T2" fmla="*/ 120 w 63"/>
                  <a:gd name="T3" fmla="*/ 2 h 122"/>
                  <a:gd name="T4" fmla="*/ 105 w 63"/>
                  <a:gd name="T5" fmla="*/ 2 h 122"/>
                  <a:gd name="T6" fmla="*/ 84 w 63"/>
                  <a:gd name="T7" fmla="*/ 2 h 122"/>
                  <a:gd name="T8" fmla="*/ 68 w 63"/>
                  <a:gd name="T9" fmla="*/ 2 h 122"/>
                  <a:gd name="T10" fmla="*/ 49 w 63"/>
                  <a:gd name="T11" fmla="*/ 2 h 122"/>
                  <a:gd name="T12" fmla="*/ 32 w 63"/>
                  <a:gd name="T13" fmla="*/ 2 h 122"/>
                  <a:gd name="T14" fmla="*/ 6 w 63"/>
                  <a:gd name="T15" fmla="*/ 2 h 122"/>
                  <a:gd name="T16" fmla="*/ 0 w 63"/>
                  <a:gd name="T17" fmla="*/ 2 h 122"/>
                  <a:gd name="T18" fmla="*/ 2 w 63"/>
                  <a:gd name="T19" fmla="*/ 2 h 122"/>
                  <a:gd name="T20" fmla="*/ 4 w 63"/>
                  <a:gd name="T21" fmla="*/ 2 h 122"/>
                  <a:gd name="T22" fmla="*/ 6 w 63"/>
                  <a:gd name="T23" fmla="*/ 2 h 122"/>
                  <a:gd name="T24" fmla="*/ 24 w 63"/>
                  <a:gd name="T25" fmla="*/ 2 h 122"/>
                  <a:gd name="T26" fmla="*/ 38 w 63"/>
                  <a:gd name="T27" fmla="*/ 2 h 122"/>
                  <a:gd name="T28" fmla="*/ 58 w 63"/>
                  <a:gd name="T29" fmla="*/ 2 h 122"/>
                  <a:gd name="T30" fmla="*/ 74 w 63"/>
                  <a:gd name="T31" fmla="*/ 2 h 122"/>
                  <a:gd name="T32" fmla="*/ 89 w 63"/>
                  <a:gd name="T33" fmla="*/ 2 h 122"/>
                  <a:gd name="T34" fmla="*/ 106 w 63"/>
                  <a:gd name="T35" fmla="*/ 2 h 122"/>
                  <a:gd name="T36" fmla="*/ 121 w 63"/>
                  <a:gd name="T37" fmla="*/ 2 h 122"/>
                  <a:gd name="T38" fmla="*/ 144 w 63"/>
                  <a:gd name="T39" fmla="*/ 2 h 122"/>
                  <a:gd name="T40" fmla="*/ 158 w 63"/>
                  <a:gd name="T41" fmla="*/ 2 h 122"/>
                  <a:gd name="T42" fmla="*/ 154 w 63"/>
                  <a:gd name="T43" fmla="*/ 2 h 122"/>
                  <a:gd name="T44" fmla="*/ 149 w 63"/>
                  <a:gd name="T45" fmla="*/ 2 h 122"/>
                  <a:gd name="T46" fmla="*/ 145 w 63"/>
                  <a:gd name="T47" fmla="*/ 2 h 122"/>
                  <a:gd name="T48" fmla="*/ 137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2"/>
                  <a:gd name="T77" fmla="*/ 63 w 6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1" name="Freeform 107"/>
              <p:cNvSpPr>
                <a:spLocks/>
              </p:cNvSpPr>
              <p:nvPr/>
            </p:nvSpPr>
            <p:spPr bwMode="auto">
              <a:xfrm>
                <a:off x="2408" y="3391"/>
                <a:ext cx="67" cy="91"/>
              </a:xfrm>
              <a:custGeom>
                <a:avLst/>
                <a:gdLst>
                  <a:gd name="T0" fmla="*/ 144 w 63"/>
                  <a:gd name="T1" fmla="*/ 0 h 118"/>
                  <a:gd name="T2" fmla="*/ 121 w 63"/>
                  <a:gd name="T3" fmla="*/ 2 h 118"/>
                  <a:gd name="T4" fmla="*/ 106 w 63"/>
                  <a:gd name="T5" fmla="*/ 2 h 118"/>
                  <a:gd name="T6" fmla="*/ 89 w 63"/>
                  <a:gd name="T7" fmla="*/ 2 h 118"/>
                  <a:gd name="T8" fmla="*/ 72 w 63"/>
                  <a:gd name="T9" fmla="*/ 2 h 118"/>
                  <a:gd name="T10" fmla="*/ 55 w 63"/>
                  <a:gd name="T11" fmla="*/ 2 h 118"/>
                  <a:gd name="T12" fmla="*/ 36 w 63"/>
                  <a:gd name="T13" fmla="*/ 2 h 118"/>
                  <a:gd name="T14" fmla="*/ 7 w 63"/>
                  <a:gd name="T15" fmla="*/ 2 h 118"/>
                  <a:gd name="T16" fmla="*/ 0 w 63"/>
                  <a:gd name="T17" fmla="*/ 2 h 118"/>
                  <a:gd name="T18" fmla="*/ 2 w 63"/>
                  <a:gd name="T19" fmla="*/ 2 h 118"/>
                  <a:gd name="T20" fmla="*/ 3 w 63"/>
                  <a:gd name="T21" fmla="*/ 2 h 118"/>
                  <a:gd name="T22" fmla="*/ 6 w 63"/>
                  <a:gd name="T23" fmla="*/ 2 h 118"/>
                  <a:gd name="T24" fmla="*/ 7 w 63"/>
                  <a:gd name="T25" fmla="*/ 2 h 118"/>
                  <a:gd name="T26" fmla="*/ 34 w 63"/>
                  <a:gd name="T27" fmla="*/ 2 h 118"/>
                  <a:gd name="T28" fmla="*/ 52 w 63"/>
                  <a:gd name="T29" fmla="*/ 2 h 118"/>
                  <a:gd name="T30" fmla="*/ 68 w 63"/>
                  <a:gd name="T31" fmla="*/ 2 h 118"/>
                  <a:gd name="T32" fmla="*/ 84 w 63"/>
                  <a:gd name="T33" fmla="*/ 2 h 118"/>
                  <a:gd name="T34" fmla="*/ 105 w 63"/>
                  <a:gd name="T35" fmla="*/ 2 h 118"/>
                  <a:gd name="T36" fmla="*/ 120 w 63"/>
                  <a:gd name="T37" fmla="*/ 2 h 118"/>
                  <a:gd name="T38" fmla="*/ 144 w 63"/>
                  <a:gd name="T39" fmla="*/ 2 h 118"/>
                  <a:gd name="T40" fmla="*/ 158 w 63"/>
                  <a:gd name="T41" fmla="*/ 2 h 118"/>
                  <a:gd name="T42" fmla="*/ 155 w 63"/>
                  <a:gd name="T43" fmla="*/ 2 h 118"/>
                  <a:gd name="T44" fmla="*/ 154 w 63"/>
                  <a:gd name="T45" fmla="*/ 2 h 118"/>
                  <a:gd name="T46" fmla="*/ 149 w 63"/>
                  <a:gd name="T47" fmla="*/ 2 h 118"/>
                  <a:gd name="T48" fmla="*/ 144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18"/>
                  <a:gd name="T77" fmla="*/ 63 w 6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2" name="Freeform 108"/>
              <p:cNvSpPr>
                <a:spLocks/>
              </p:cNvSpPr>
              <p:nvPr/>
            </p:nvSpPr>
            <p:spPr bwMode="auto">
              <a:xfrm>
                <a:off x="2427" y="3674"/>
                <a:ext cx="63" cy="74"/>
              </a:xfrm>
              <a:custGeom>
                <a:avLst/>
                <a:gdLst>
                  <a:gd name="T0" fmla="*/ 0 w 60"/>
                  <a:gd name="T1" fmla="*/ 2 h 96"/>
                  <a:gd name="T2" fmla="*/ 0 w 60"/>
                  <a:gd name="T3" fmla="*/ 2 h 96"/>
                  <a:gd name="T4" fmla="*/ 1 w 60"/>
                  <a:gd name="T5" fmla="*/ 2 h 96"/>
                  <a:gd name="T6" fmla="*/ 1 w 60"/>
                  <a:gd name="T7" fmla="*/ 2 h 96"/>
                  <a:gd name="T8" fmla="*/ 1 w 60"/>
                  <a:gd name="T9" fmla="*/ 2 h 96"/>
                  <a:gd name="T10" fmla="*/ 8 w 60"/>
                  <a:gd name="T11" fmla="*/ 2 h 96"/>
                  <a:gd name="T12" fmla="*/ 32 w 60"/>
                  <a:gd name="T13" fmla="*/ 2 h 96"/>
                  <a:gd name="T14" fmla="*/ 46 w 60"/>
                  <a:gd name="T15" fmla="*/ 2 h 96"/>
                  <a:gd name="T16" fmla="*/ 65 w 60"/>
                  <a:gd name="T17" fmla="*/ 2 h 96"/>
                  <a:gd name="T18" fmla="*/ 76 w 60"/>
                  <a:gd name="T19" fmla="*/ 2 h 96"/>
                  <a:gd name="T20" fmla="*/ 92 w 60"/>
                  <a:gd name="T21" fmla="*/ 2 h 96"/>
                  <a:gd name="T22" fmla="*/ 110 w 60"/>
                  <a:gd name="T23" fmla="*/ 2 h 96"/>
                  <a:gd name="T24" fmla="*/ 124 w 60"/>
                  <a:gd name="T25" fmla="*/ 2 h 96"/>
                  <a:gd name="T26" fmla="*/ 124 w 60"/>
                  <a:gd name="T27" fmla="*/ 2 h 96"/>
                  <a:gd name="T28" fmla="*/ 123 w 60"/>
                  <a:gd name="T29" fmla="*/ 2 h 96"/>
                  <a:gd name="T30" fmla="*/ 123 w 60"/>
                  <a:gd name="T31" fmla="*/ 2 h 96"/>
                  <a:gd name="T32" fmla="*/ 122 w 60"/>
                  <a:gd name="T33" fmla="*/ 0 h 96"/>
                  <a:gd name="T34" fmla="*/ 107 w 60"/>
                  <a:gd name="T35" fmla="*/ 2 h 96"/>
                  <a:gd name="T36" fmla="*/ 88 w 60"/>
                  <a:gd name="T37" fmla="*/ 2 h 96"/>
                  <a:gd name="T38" fmla="*/ 75 w 60"/>
                  <a:gd name="T39" fmla="*/ 2 h 96"/>
                  <a:gd name="T40" fmla="*/ 62 w 60"/>
                  <a:gd name="T41" fmla="*/ 2 h 96"/>
                  <a:gd name="T42" fmla="*/ 43 w 60"/>
                  <a:gd name="T43" fmla="*/ 2 h 96"/>
                  <a:gd name="T44" fmla="*/ 30 w 60"/>
                  <a:gd name="T45" fmla="*/ 2 h 96"/>
                  <a:gd name="T46" fmla="*/ 7 w 60"/>
                  <a:gd name="T47" fmla="*/ 2 h 96"/>
                  <a:gd name="T48" fmla="*/ 0 w 60"/>
                  <a:gd name="T49" fmla="*/ 2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96"/>
                  <a:gd name="T77" fmla="*/ 60 w 60"/>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3" name="Freeform 109"/>
              <p:cNvSpPr>
                <a:spLocks/>
              </p:cNvSpPr>
              <p:nvPr/>
            </p:nvSpPr>
            <p:spPr bwMode="auto">
              <a:xfrm>
                <a:off x="2421" y="3535"/>
                <a:ext cx="65" cy="83"/>
              </a:xfrm>
              <a:custGeom>
                <a:avLst/>
                <a:gdLst>
                  <a:gd name="T0" fmla="*/ 92 w 63"/>
                  <a:gd name="T1" fmla="*/ 0 h 107"/>
                  <a:gd name="T2" fmla="*/ 82 w 63"/>
                  <a:gd name="T3" fmla="*/ 2 h 107"/>
                  <a:gd name="T4" fmla="*/ 68 w 63"/>
                  <a:gd name="T5" fmla="*/ 2 h 107"/>
                  <a:gd name="T6" fmla="*/ 54 w 63"/>
                  <a:gd name="T7" fmla="*/ 2 h 107"/>
                  <a:gd name="T8" fmla="*/ 44 w 63"/>
                  <a:gd name="T9" fmla="*/ 2 h 107"/>
                  <a:gd name="T10" fmla="*/ 37 w 63"/>
                  <a:gd name="T11" fmla="*/ 2 h 107"/>
                  <a:gd name="T12" fmla="*/ 15 w 63"/>
                  <a:gd name="T13" fmla="*/ 2 h 107"/>
                  <a:gd name="T14" fmla="*/ 7 w 63"/>
                  <a:gd name="T15" fmla="*/ 2 h 107"/>
                  <a:gd name="T16" fmla="*/ 0 w 63"/>
                  <a:gd name="T17" fmla="*/ 2 h 107"/>
                  <a:gd name="T18" fmla="*/ 2 w 63"/>
                  <a:gd name="T19" fmla="*/ 2 h 107"/>
                  <a:gd name="T20" fmla="*/ 3 w 63"/>
                  <a:gd name="T21" fmla="*/ 2 h 107"/>
                  <a:gd name="T22" fmla="*/ 3 w 63"/>
                  <a:gd name="T23" fmla="*/ 2 h 107"/>
                  <a:gd name="T24" fmla="*/ 4 w 63"/>
                  <a:gd name="T25" fmla="*/ 2 h 107"/>
                  <a:gd name="T26" fmla="*/ 11 w 63"/>
                  <a:gd name="T27" fmla="*/ 2 h 107"/>
                  <a:gd name="T28" fmla="*/ 34 w 63"/>
                  <a:gd name="T29" fmla="*/ 2 h 107"/>
                  <a:gd name="T30" fmla="*/ 41 w 63"/>
                  <a:gd name="T31" fmla="*/ 2 h 107"/>
                  <a:gd name="T32" fmla="*/ 50 w 63"/>
                  <a:gd name="T33" fmla="*/ 2 h 107"/>
                  <a:gd name="T34" fmla="*/ 64 w 63"/>
                  <a:gd name="T35" fmla="*/ 2 h 107"/>
                  <a:gd name="T36" fmla="*/ 78 w 63"/>
                  <a:gd name="T37" fmla="*/ 2 h 107"/>
                  <a:gd name="T38" fmla="*/ 89 w 63"/>
                  <a:gd name="T39" fmla="*/ 2 h 107"/>
                  <a:gd name="T40" fmla="*/ 100 w 63"/>
                  <a:gd name="T41" fmla="*/ 2 h 107"/>
                  <a:gd name="T42" fmla="*/ 97 w 63"/>
                  <a:gd name="T43" fmla="*/ 2 h 107"/>
                  <a:gd name="T44" fmla="*/ 95 w 63"/>
                  <a:gd name="T45" fmla="*/ 2 h 107"/>
                  <a:gd name="T46" fmla="*/ 94 w 63"/>
                  <a:gd name="T47" fmla="*/ 2 h 107"/>
                  <a:gd name="T48" fmla="*/ 92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07"/>
                  <a:gd name="T77" fmla="*/ 63 w 6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4" name="Freeform 110"/>
              <p:cNvSpPr>
                <a:spLocks/>
              </p:cNvSpPr>
              <p:nvPr/>
            </p:nvSpPr>
            <p:spPr bwMode="auto">
              <a:xfrm>
                <a:off x="2429" y="3805"/>
                <a:ext cx="61" cy="68"/>
              </a:xfrm>
              <a:custGeom>
                <a:avLst/>
                <a:gdLst>
                  <a:gd name="T0" fmla="*/ 0 w 59"/>
                  <a:gd name="T1" fmla="*/ 2 h 86"/>
                  <a:gd name="T2" fmla="*/ 0 w 59"/>
                  <a:gd name="T3" fmla="*/ 2 h 86"/>
                  <a:gd name="T4" fmla="*/ 0 w 59"/>
                  <a:gd name="T5" fmla="*/ 2 h 86"/>
                  <a:gd name="T6" fmla="*/ 0 w 59"/>
                  <a:gd name="T7" fmla="*/ 2 h 86"/>
                  <a:gd name="T8" fmla="*/ 0 w 59"/>
                  <a:gd name="T9" fmla="*/ 2 h 86"/>
                  <a:gd name="T10" fmla="*/ 7 w 59"/>
                  <a:gd name="T11" fmla="*/ 2 h 86"/>
                  <a:gd name="T12" fmla="*/ 30 w 59"/>
                  <a:gd name="T13" fmla="*/ 2 h 86"/>
                  <a:gd name="T14" fmla="*/ 37 w 59"/>
                  <a:gd name="T15" fmla="*/ 2 h 86"/>
                  <a:gd name="T16" fmla="*/ 44 w 59"/>
                  <a:gd name="T17" fmla="*/ 2 h 86"/>
                  <a:gd name="T18" fmla="*/ 57 w 59"/>
                  <a:gd name="T19" fmla="*/ 2 h 86"/>
                  <a:gd name="T20" fmla="*/ 73 w 59"/>
                  <a:gd name="T21" fmla="*/ 2 h 86"/>
                  <a:gd name="T22" fmla="*/ 84 w 59"/>
                  <a:gd name="T23" fmla="*/ 2 h 86"/>
                  <a:gd name="T24" fmla="*/ 96 w 59"/>
                  <a:gd name="T25" fmla="*/ 2 h 86"/>
                  <a:gd name="T26" fmla="*/ 96 w 59"/>
                  <a:gd name="T27" fmla="*/ 2 h 86"/>
                  <a:gd name="T28" fmla="*/ 96 w 59"/>
                  <a:gd name="T29" fmla="*/ 2 h 86"/>
                  <a:gd name="T30" fmla="*/ 96 w 59"/>
                  <a:gd name="T31" fmla="*/ 2 h 86"/>
                  <a:gd name="T32" fmla="*/ 96 w 59"/>
                  <a:gd name="T33" fmla="*/ 0 h 86"/>
                  <a:gd name="T34" fmla="*/ 86 w 59"/>
                  <a:gd name="T35" fmla="*/ 1 h 86"/>
                  <a:gd name="T36" fmla="*/ 73 w 59"/>
                  <a:gd name="T37" fmla="*/ 1 h 86"/>
                  <a:gd name="T38" fmla="*/ 59 w 59"/>
                  <a:gd name="T39" fmla="*/ 2 h 86"/>
                  <a:gd name="T40" fmla="*/ 45 w 59"/>
                  <a:gd name="T41" fmla="*/ 2 h 86"/>
                  <a:gd name="T42" fmla="*/ 37 w 59"/>
                  <a:gd name="T43" fmla="*/ 2 h 86"/>
                  <a:gd name="T44" fmla="*/ 30 w 59"/>
                  <a:gd name="T45" fmla="*/ 2 h 86"/>
                  <a:gd name="T46" fmla="*/ 7 w 59"/>
                  <a:gd name="T47" fmla="*/ 2 h 86"/>
                  <a:gd name="T48" fmla="*/ 0 w 59"/>
                  <a:gd name="T49" fmla="*/ 2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6"/>
                  <a:gd name="T77" fmla="*/ 59 w 59"/>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5" name="Freeform 111"/>
              <p:cNvSpPr>
                <a:spLocks/>
              </p:cNvSpPr>
              <p:nvPr/>
            </p:nvSpPr>
            <p:spPr bwMode="auto">
              <a:xfrm>
                <a:off x="2389" y="3240"/>
                <a:ext cx="69" cy="99"/>
              </a:xfrm>
              <a:custGeom>
                <a:avLst/>
                <a:gdLst>
                  <a:gd name="T0" fmla="*/ 158 w 65"/>
                  <a:gd name="T1" fmla="*/ 2 h 128"/>
                  <a:gd name="T2" fmla="*/ 155 w 65"/>
                  <a:gd name="T3" fmla="*/ 2 h 128"/>
                  <a:gd name="T4" fmla="*/ 149 w 65"/>
                  <a:gd name="T5" fmla="*/ 2 h 128"/>
                  <a:gd name="T6" fmla="*/ 140 w 65"/>
                  <a:gd name="T7" fmla="*/ 2 h 128"/>
                  <a:gd name="T8" fmla="*/ 135 w 65"/>
                  <a:gd name="T9" fmla="*/ 0 h 128"/>
                  <a:gd name="T10" fmla="*/ 117 w 65"/>
                  <a:gd name="T11" fmla="*/ 2 h 128"/>
                  <a:gd name="T12" fmla="*/ 102 w 65"/>
                  <a:gd name="T13" fmla="*/ 2 h 128"/>
                  <a:gd name="T14" fmla="*/ 82 w 65"/>
                  <a:gd name="T15" fmla="*/ 2 h 128"/>
                  <a:gd name="T16" fmla="*/ 67 w 65"/>
                  <a:gd name="T17" fmla="*/ 2 h 128"/>
                  <a:gd name="T18" fmla="*/ 47 w 65"/>
                  <a:gd name="T19" fmla="*/ 2 h 128"/>
                  <a:gd name="T20" fmla="*/ 31 w 65"/>
                  <a:gd name="T21" fmla="*/ 2 h 128"/>
                  <a:gd name="T22" fmla="*/ 6 w 65"/>
                  <a:gd name="T23" fmla="*/ 2 h 128"/>
                  <a:gd name="T24" fmla="*/ 0 w 65"/>
                  <a:gd name="T25" fmla="*/ 2 h 128"/>
                  <a:gd name="T26" fmla="*/ 2 w 65"/>
                  <a:gd name="T27" fmla="*/ 2 h 128"/>
                  <a:gd name="T28" fmla="*/ 4 w 65"/>
                  <a:gd name="T29" fmla="*/ 2 h 128"/>
                  <a:gd name="T30" fmla="*/ 6 w 65"/>
                  <a:gd name="T31" fmla="*/ 2 h 128"/>
                  <a:gd name="T32" fmla="*/ 24 w 65"/>
                  <a:gd name="T33" fmla="*/ 3 h 128"/>
                  <a:gd name="T34" fmla="*/ 37 w 65"/>
                  <a:gd name="T35" fmla="*/ 2 h 128"/>
                  <a:gd name="T36" fmla="*/ 59 w 65"/>
                  <a:gd name="T37" fmla="*/ 2 h 128"/>
                  <a:gd name="T38" fmla="*/ 75 w 65"/>
                  <a:gd name="T39" fmla="*/ 2 h 128"/>
                  <a:gd name="T40" fmla="*/ 92 w 65"/>
                  <a:gd name="T41" fmla="*/ 2 h 128"/>
                  <a:gd name="T42" fmla="*/ 108 w 65"/>
                  <a:gd name="T43" fmla="*/ 2 h 128"/>
                  <a:gd name="T44" fmla="*/ 124 w 65"/>
                  <a:gd name="T45" fmla="*/ 2 h 128"/>
                  <a:gd name="T46" fmla="*/ 143 w 65"/>
                  <a:gd name="T47" fmla="*/ 2 h 128"/>
                  <a:gd name="T48" fmla="*/ 158 w 65"/>
                  <a:gd name="T49" fmla="*/ 2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28"/>
                  <a:gd name="T77" fmla="*/ 65 w 65"/>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6" name="Freeform 112"/>
              <p:cNvSpPr>
                <a:spLocks/>
              </p:cNvSpPr>
              <p:nvPr/>
            </p:nvSpPr>
            <p:spPr bwMode="auto">
              <a:xfrm>
                <a:off x="2523" y="3354"/>
                <a:ext cx="70" cy="94"/>
              </a:xfrm>
              <a:custGeom>
                <a:avLst/>
                <a:gdLst>
                  <a:gd name="T0" fmla="*/ 8 w 67"/>
                  <a:gd name="T1" fmla="*/ 2 h 122"/>
                  <a:gd name="T2" fmla="*/ 30 w 67"/>
                  <a:gd name="T3" fmla="*/ 2 h 122"/>
                  <a:gd name="T4" fmla="*/ 42 w 67"/>
                  <a:gd name="T5" fmla="*/ 2 h 122"/>
                  <a:gd name="T6" fmla="*/ 56 w 67"/>
                  <a:gd name="T7" fmla="*/ 2 h 122"/>
                  <a:gd name="T8" fmla="*/ 72 w 67"/>
                  <a:gd name="T9" fmla="*/ 2 h 122"/>
                  <a:gd name="T10" fmla="*/ 84 w 67"/>
                  <a:gd name="T11" fmla="*/ 2 h 122"/>
                  <a:gd name="T12" fmla="*/ 100 w 67"/>
                  <a:gd name="T13" fmla="*/ 2 h 122"/>
                  <a:gd name="T14" fmla="*/ 114 w 67"/>
                  <a:gd name="T15" fmla="*/ 2 h 122"/>
                  <a:gd name="T16" fmla="*/ 129 w 67"/>
                  <a:gd name="T17" fmla="*/ 2 h 122"/>
                  <a:gd name="T18" fmla="*/ 124 w 67"/>
                  <a:gd name="T19" fmla="*/ 2 h 122"/>
                  <a:gd name="T20" fmla="*/ 121 w 67"/>
                  <a:gd name="T21" fmla="*/ 2 h 122"/>
                  <a:gd name="T22" fmla="*/ 116 w 67"/>
                  <a:gd name="T23" fmla="*/ 2 h 122"/>
                  <a:gd name="T24" fmla="*/ 113 w 67"/>
                  <a:gd name="T25" fmla="*/ 0 h 122"/>
                  <a:gd name="T26" fmla="*/ 97 w 67"/>
                  <a:gd name="T27" fmla="*/ 2 h 122"/>
                  <a:gd name="T28" fmla="*/ 81 w 67"/>
                  <a:gd name="T29" fmla="*/ 2 h 122"/>
                  <a:gd name="T30" fmla="*/ 71 w 67"/>
                  <a:gd name="T31" fmla="*/ 2 h 122"/>
                  <a:gd name="T32" fmla="*/ 54 w 67"/>
                  <a:gd name="T33" fmla="*/ 2 h 122"/>
                  <a:gd name="T34" fmla="*/ 40 w 67"/>
                  <a:gd name="T35" fmla="*/ 2 h 122"/>
                  <a:gd name="T36" fmla="*/ 30 w 67"/>
                  <a:gd name="T37" fmla="*/ 2 h 122"/>
                  <a:gd name="T38" fmla="*/ 7 w 67"/>
                  <a:gd name="T39" fmla="*/ 2 h 122"/>
                  <a:gd name="T40" fmla="*/ 0 w 67"/>
                  <a:gd name="T41" fmla="*/ 2 h 122"/>
                  <a:gd name="T42" fmla="*/ 3 w 67"/>
                  <a:gd name="T43" fmla="*/ 2 h 122"/>
                  <a:gd name="T44" fmla="*/ 5 w 67"/>
                  <a:gd name="T45" fmla="*/ 2 h 122"/>
                  <a:gd name="T46" fmla="*/ 6 w 67"/>
                  <a:gd name="T47" fmla="*/ 2 h 122"/>
                  <a:gd name="T48" fmla="*/ 8 w 67"/>
                  <a:gd name="T49" fmla="*/ 2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22"/>
                  <a:gd name="T77" fmla="*/ 67 w 6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7" name="Freeform 113"/>
              <p:cNvSpPr>
                <a:spLocks/>
              </p:cNvSpPr>
              <p:nvPr/>
            </p:nvSpPr>
            <p:spPr bwMode="auto">
              <a:xfrm>
                <a:off x="2509" y="3194"/>
                <a:ext cx="72" cy="102"/>
              </a:xfrm>
              <a:custGeom>
                <a:avLst/>
                <a:gdLst>
                  <a:gd name="T0" fmla="*/ 159 w 68"/>
                  <a:gd name="T1" fmla="*/ 2 h 134"/>
                  <a:gd name="T2" fmla="*/ 150 w 68"/>
                  <a:gd name="T3" fmla="*/ 2 h 134"/>
                  <a:gd name="T4" fmla="*/ 146 w 68"/>
                  <a:gd name="T5" fmla="*/ 2 h 134"/>
                  <a:gd name="T6" fmla="*/ 137 w 68"/>
                  <a:gd name="T7" fmla="*/ 2 h 134"/>
                  <a:gd name="T8" fmla="*/ 129 w 68"/>
                  <a:gd name="T9" fmla="*/ 0 h 134"/>
                  <a:gd name="T10" fmla="*/ 113 w 68"/>
                  <a:gd name="T11" fmla="*/ 2 h 134"/>
                  <a:gd name="T12" fmla="*/ 97 w 68"/>
                  <a:gd name="T13" fmla="*/ 2 h 134"/>
                  <a:gd name="T14" fmla="*/ 78 w 68"/>
                  <a:gd name="T15" fmla="*/ 2 h 134"/>
                  <a:gd name="T16" fmla="*/ 65 w 68"/>
                  <a:gd name="T17" fmla="*/ 2 h 134"/>
                  <a:gd name="T18" fmla="*/ 44 w 68"/>
                  <a:gd name="T19" fmla="*/ 2 h 134"/>
                  <a:gd name="T20" fmla="*/ 32 w 68"/>
                  <a:gd name="T21" fmla="*/ 2 h 134"/>
                  <a:gd name="T22" fmla="*/ 7 w 68"/>
                  <a:gd name="T23" fmla="*/ 2 h 134"/>
                  <a:gd name="T24" fmla="*/ 0 w 68"/>
                  <a:gd name="T25" fmla="*/ 2 h 134"/>
                  <a:gd name="T26" fmla="*/ 2 w 68"/>
                  <a:gd name="T27" fmla="*/ 2 h 134"/>
                  <a:gd name="T28" fmla="*/ 5 w 68"/>
                  <a:gd name="T29" fmla="*/ 2 h 134"/>
                  <a:gd name="T30" fmla="*/ 8 w 68"/>
                  <a:gd name="T31" fmla="*/ 2 h 134"/>
                  <a:gd name="T32" fmla="*/ 25 w 68"/>
                  <a:gd name="T33" fmla="*/ 2 h 134"/>
                  <a:gd name="T34" fmla="*/ 38 w 68"/>
                  <a:gd name="T35" fmla="*/ 2 h 134"/>
                  <a:gd name="T36" fmla="*/ 59 w 68"/>
                  <a:gd name="T37" fmla="*/ 2 h 134"/>
                  <a:gd name="T38" fmla="*/ 74 w 68"/>
                  <a:gd name="T39" fmla="*/ 2 h 134"/>
                  <a:gd name="T40" fmla="*/ 92 w 68"/>
                  <a:gd name="T41" fmla="*/ 2 h 134"/>
                  <a:gd name="T42" fmla="*/ 109 w 68"/>
                  <a:gd name="T43" fmla="*/ 2 h 134"/>
                  <a:gd name="T44" fmla="*/ 123 w 68"/>
                  <a:gd name="T45" fmla="*/ 2 h 134"/>
                  <a:gd name="T46" fmla="*/ 145 w 68"/>
                  <a:gd name="T47" fmla="*/ 2 h 134"/>
                  <a:gd name="T48" fmla="*/ 159 w 68"/>
                  <a:gd name="T49" fmla="*/ 2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34"/>
                  <a:gd name="T77" fmla="*/ 68 w 68"/>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8" name="Freeform 114"/>
              <p:cNvSpPr>
                <a:spLocks/>
              </p:cNvSpPr>
              <p:nvPr/>
            </p:nvSpPr>
            <p:spPr bwMode="auto">
              <a:xfrm>
                <a:off x="2547" y="3657"/>
                <a:ext cx="65" cy="77"/>
              </a:xfrm>
              <a:custGeom>
                <a:avLst/>
                <a:gdLst>
                  <a:gd name="T0" fmla="*/ 3 w 62"/>
                  <a:gd name="T1" fmla="*/ 2 h 101"/>
                  <a:gd name="T2" fmla="*/ 9 w 62"/>
                  <a:gd name="T3" fmla="*/ 2 h 101"/>
                  <a:gd name="T4" fmla="*/ 33 w 62"/>
                  <a:gd name="T5" fmla="*/ 2 h 101"/>
                  <a:gd name="T6" fmla="*/ 47 w 62"/>
                  <a:gd name="T7" fmla="*/ 2 h 101"/>
                  <a:gd name="T8" fmla="*/ 67 w 62"/>
                  <a:gd name="T9" fmla="*/ 2 h 101"/>
                  <a:gd name="T10" fmla="*/ 78 w 62"/>
                  <a:gd name="T11" fmla="*/ 2 h 101"/>
                  <a:gd name="T12" fmla="*/ 94 w 62"/>
                  <a:gd name="T13" fmla="*/ 2 h 101"/>
                  <a:gd name="T14" fmla="*/ 110 w 62"/>
                  <a:gd name="T15" fmla="*/ 2 h 101"/>
                  <a:gd name="T16" fmla="*/ 126 w 62"/>
                  <a:gd name="T17" fmla="*/ 2 h 101"/>
                  <a:gd name="T18" fmla="*/ 124 w 62"/>
                  <a:gd name="T19" fmla="*/ 2 h 101"/>
                  <a:gd name="T20" fmla="*/ 124 w 62"/>
                  <a:gd name="T21" fmla="*/ 2 h 101"/>
                  <a:gd name="T22" fmla="*/ 124 w 62"/>
                  <a:gd name="T23" fmla="*/ 2 h 101"/>
                  <a:gd name="T24" fmla="*/ 121 w 62"/>
                  <a:gd name="T25" fmla="*/ 0 h 101"/>
                  <a:gd name="T26" fmla="*/ 108 w 62"/>
                  <a:gd name="T27" fmla="*/ 2 h 101"/>
                  <a:gd name="T28" fmla="*/ 90 w 62"/>
                  <a:gd name="T29" fmla="*/ 2 h 101"/>
                  <a:gd name="T30" fmla="*/ 74 w 62"/>
                  <a:gd name="T31" fmla="*/ 2 h 101"/>
                  <a:gd name="T32" fmla="*/ 62 w 62"/>
                  <a:gd name="T33" fmla="*/ 2 h 101"/>
                  <a:gd name="T34" fmla="*/ 45 w 62"/>
                  <a:gd name="T35" fmla="*/ 2 h 101"/>
                  <a:gd name="T36" fmla="*/ 30 w 62"/>
                  <a:gd name="T37" fmla="*/ 2 h 101"/>
                  <a:gd name="T38" fmla="*/ 8 w 62"/>
                  <a:gd name="T39" fmla="*/ 2 h 101"/>
                  <a:gd name="T40" fmla="*/ 0 w 62"/>
                  <a:gd name="T41" fmla="*/ 2 h 101"/>
                  <a:gd name="T42" fmla="*/ 1 w 62"/>
                  <a:gd name="T43" fmla="*/ 2 h 101"/>
                  <a:gd name="T44" fmla="*/ 1 w 62"/>
                  <a:gd name="T45" fmla="*/ 2 h 101"/>
                  <a:gd name="T46" fmla="*/ 1 w 62"/>
                  <a:gd name="T47" fmla="*/ 2 h 101"/>
                  <a:gd name="T48" fmla="*/ 3 w 62"/>
                  <a:gd name="T49" fmla="*/ 2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1"/>
                  <a:gd name="T77" fmla="*/ 62 w 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59" name="Freeform 115"/>
              <p:cNvSpPr>
                <a:spLocks/>
              </p:cNvSpPr>
              <p:nvPr/>
            </p:nvSpPr>
            <p:spPr bwMode="auto">
              <a:xfrm>
                <a:off x="2538" y="3509"/>
                <a:ext cx="67" cy="86"/>
              </a:xfrm>
              <a:custGeom>
                <a:avLst/>
                <a:gdLst>
                  <a:gd name="T0" fmla="*/ 5 w 65"/>
                  <a:gd name="T1" fmla="*/ 2 h 112"/>
                  <a:gd name="T2" fmla="*/ 13 w 65"/>
                  <a:gd name="T3" fmla="*/ 2 h 112"/>
                  <a:gd name="T4" fmla="*/ 35 w 65"/>
                  <a:gd name="T5" fmla="*/ 2 h 112"/>
                  <a:gd name="T6" fmla="*/ 43 w 65"/>
                  <a:gd name="T7" fmla="*/ 2 h 112"/>
                  <a:gd name="T8" fmla="*/ 51 w 65"/>
                  <a:gd name="T9" fmla="*/ 2 h 112"/>
                  <a:gd name="T10" fmla="*/ 65 w 65"/>
                  <a:gd name="T11" fmla="*/ 2 h 112"/>
                  <a:gd name="T12" fmla="*/ 80 w 65"/>
                  <a:gd name="T13" fmla="*/ 2 h 112"/>
                  <a:gd name="T14" fmla="*/ 89 w 65"/>
                  <a:gd name="T15" fmla="*/ 2 h 112"/>
                  <a:gd name="T16" fmla="*/ 101 w 65"/>
                  <a:gd name="T17" fmla="*/ 2 h 112"/>
                  <a:gd name="T18" fmla="*/ 100 w 65"/>
                  <a:gd name="T19" fmla="*/ 2 h 112"/>
                  <a:gd name="T20" fmla="*/ 97 w 65"/>
                  <a:gd name="T21" fmla="*/ 2 h 112"/>
                  <a:gd name="T22" fmla="*/ 94 w 65"/>
                  <a:gd name="T23" fmla="*/ 2 h 112"/>
                  <a:gd name="T24" fmla="*/ 92 w 65"/>
                  <a:gd name="T25" fmla="*/ 0 h 112"/>
                  <a:gd name="T26" fmla="*/ 82 w 65"/>
                  <a:gd name="T27" fmla="*/ 2 h 112"/>
                  <a:gd name="T28" fmla="*/ 69 w 65"/>
                  <a:gd name="T29" fmla="*/ 2 h 112"/>
                  <a:gd name="T30" fmla="*/ 55 w 65"/>
                  <a:gd name="T31" fmla="*/ 2 h 112"/>
                  <a:gd name="T32" fmla="*/ 45 w 65"/>
                  <a:gd name="T33" fmla="*/ 2 h 112"/>
                  <a:gd name="T34" fmla="*/ 38 w 65"/>
                  <a:gd name="T35" fmla="*/ 2 h 112"/>
                  <a:gd name="T36" fmla="*/ 15 w 65"/>
                  <a:gd name="T37" fmla="*/ 2 h 112"/>
                  <a:gd name="T38" fmla="*/ 8 w 65"/>
                  <a:gd name="T39" fmla="*/ 2 h 112"/>
                  <a:gd name="T40" fmla="*/ 0 w 65"/>
                  <a:gd name="T41" fmla="*/ 2 h 112"/>
                  <a:gd name="T42" fmla="*/ 1 w 65"/>
                  <a:gd name="T43" fmla="*/ 2 h 112"/>
                  <a:gd name="T44" fmla="*/ 2 w 65"/>
                  <a:gd name="T45" fmla="*/ 2 h 112"/>
                  <a:gd name="T46" fmla="*/ 4 w 65"/>
                  <a:gd name="T47" fmla="*/ 2 h 112"/>
                  <a:gd name="T48" fmla="*/ 5 w 65"/>
                  <a:gd name="T49" fmla="*/ 2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12"/>
                  <a:gd name="T77" fmla="*/ 65 w 6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60" name="Freeform 116"/>
              <p:cNvSpPr>
                <a:spLocks/>
              </p:cNvSpPr>
              <p:nvPr/>
            </p:nvSpPr>
            <p:spPr bwMode="auto">
              <a:xfrm>
                <a:off x="2549" y="3797"/>
                <a:ext cx="63" cy="69"/>
              </a:xfrm>
              <a:custGeom>
                <a:avLst/>
                <a:gdLst>
                  <a:gd name="T0" fmla="*/ 98 w 61"/>
                  <a:gd name="T1" fmla="*/ 0 h 91"/>
                  <a:gd name="T2" fmla="*/ 86 w 61"/>
                  <a:gd name="T3" fmla="*/ 0 h 91"/>
                  <a:gd name="T4" fmla="*/ 76 w 61"/>
                  <a:gd name="T5" fmla="*/ 2 h 91"/>
                  <a:gd name="T6" fmla="*/ 60 w 61"/>
                  <a:gd name="T7" fmla="*/ 2 h 91"/>
                  <a:gd name="T8" fmla="*/ 46 w 61"/>
                  <a:gd name="T9" fmla="*/ 2 h 91"/>
                  <a:gd name="T10" fmla="*/ 38 w 61"/>
                  <a:gd name="T11" fmla="*/ 2 h 91"/>
                  <a:gd name="T12" fmla="*/ 14 w 61"/>
                  <a:gd name="T13" fmla="*/ 2 h 91"/>
                  <a:gd name="T14" fmla="*/ 8 w 61"/>
                  <a:gd name="T15" fmla="*/ 2 h 91"/>
                  <a:gd name="T16" fmla="*/ 0 w 61"/>
                  <a:gd name="T17" fmla="*/ 2 h 91"/>
                  <a:gd name="T18" fmla="*/ 0 w 61"/>
                  <a:gd name="T19" fmla="*/ 2 h 91"/>
                  <a:gd name="T20" fmla="*/ 0 w 61"/>
                  <a:gd name="T21" fmla="*/ 2 h 91"/>
                  <a:gd name="T22" fmla="*/ 0 w 61"/>
                  <a:gd name="T23" fmla="*/ 2 h 91"/>
                  <a:gd name="T24" fmla="*/ 0 w 61"/>
                  <a:gd name="T25" fmla="*/ 2 h 91"/>
                  <a:gd name="T26" fmla="*/ 6 w 61"/>
                  <a:gd name="T27" fmla="*/ 2 h 91"/>
                  <a:gd name="T28" fmla="*/ 14 w 61"/>
                  <a:gd name="T29" fmla="*/ 2 h 91"/>
                  <a:gd name="T30" fmla="*/ 36 w 61"/>
                  <a:gd name="T31" fmla="*/ 2 h 91"/>
                  <a:gd name="T32" fmla="*/ 44 w 61"/>
                  <a:gd name="T33" fmla="*/ 2 h 91"/>
                  <a:gd name="T34" fmla="*/ 56 w 61"/>
                  <a:gd name="T35" fmla="*/ 2 h 91"/>
                  <a:gd name="T36" fmla="*/ 72 w 61"/>
                  <a:gd name="T37" fmla="*/ 2 h 91"/>
                  <a:gd name="T38" fmla="*/ 83 w 61"/>
                  <a:gd name="T39" fmla="*/ 2 h 91"/>
                  <a:gd name="T40" fmla="*/ 95 w 61"/>
                  <a:gd name="T41" fmla="*/ 2 h 91"/>
                  <a:gd name="T42" fmla="*/ 95 w 61"/>
                  <a:gd name="T43" fmla="*/ 2 h 91"/>
                  <a:gd name="T44" fmla="*/ 98 w 61"/>
                  <a:gd name="T45" fmla="*/ 2 h 91"/>
                  <a:gd name="T46" fmla="*/ 98 w 61"/>
                  <a:gd name="T47" fmla="*/ 2 h 91"/>
                  <a:gd name="T48" fmla="*/ 98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91"/>
                  <a:gd name="T77" fmla="*/ 61 w 61"/>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61" name="Freeform 117"/>
              <p:cNvSpPr>
                <a:spLocks/>
              </p:cNvSpPr>
              <p:nvPr/>
            </p:nvSpPr>
            <p:spPr bwMode="auto">
              <a:xfrm>
                <a:off x="2906" y="3521"/>
                <a:ext cx="71" cy="82"/>
              </a:xfrm>
              <a:custGeom>
                <a:avLst/>
                <a:gdLst>
                  <a:gd name="T0" fmla="*/ 129 w 68"/>
                  <a:gd name="T1" fmla="*/ 2 h 107"/>
                  <a:gd name="T2" fmla="*/ 127 w 68"/>
                  <a:gd name="T3" fmla="*/ 2 h 107"/>
                  <a:gd name="T4" fmla="*/ 125 w 68"/>
                  <a:gd name="T5" fmla="*/ 2 h 107"/>
                  <a:gd name="T6" fmla="*/ 122 w 68"/>
                  <a:gd name="T7" fmla="*/ 2 h 107"/>
                  <a:gd name="T8" fmla="*/ 120 w 68"/>
                  <a:gd name="T9" fmla="*/ 0 h 107"/>
                  <a:gd name="T10" fmla="*/ 105 w 68"/>
                  <a:gd name="T11" fmla="*/ 1 h 107"/>
                  <a:gd name="T12" fmla="*/ 90 w 68"/>
                  <a:gd name="T13" fmla="*/ 2 h 107"/>
                  <a:gd name="T14" fmla="*/ 76 w 68"/>
                  <a:gd name="T15" fmla="*/ 2 h 107"/>
                  <a:gd name="T16" fmla="*/ 61 w 68"/>
                  <a:gd name="T17" fmla="*/ 2 h 107"/>
                  <a:gd name="T18" fmla="*/ 44 w 68"/>
                  <a:gd name="T19" fmla="*/ 2 h 107"/>
                  <a:gd name="T20" fmla="*/ 32 w 68"/>
                  <a:gd name="T21" fmla="*/ 2 h 107"/>
                  <a:gd name="T22" fmla="*/ 9 w 68"/>
                  <a:gd name="T23" fmla="*/ 2 h 107"/>
                  <a:gd name="T24" fmla="*/ 0 w 68"/>
                  <a:gd name="T25" fmla="*/ 2 h 107"/>
                  <a:gd name="T26" fmla="*/ 2 w 68"/>
                  <a:gd name="T27" fmla="*/ 2 h 107"/>
                  <a:gd name="T28" fmla="*/ 4 w 68"/>
                  <a:gd name="T29" fmla="*/ 2 h 107"/>
                  <a:gd name="T30" fmla="*/ 5 w 68"/>
                  <a:gd name="T31" fmla="*/ 2 h 107"/>
                  <a:gd name="T32" fmla="*/ 6 w 68"/>
                  <a:gd name="T33" fmla="*/ 2 h 107"/>
                  <a:gd name="T34" fmla="*/ 29 w 68"/>
                  <a:gd name="T35" fmla="*/ 2 h 107"/>
                  <a:gd name="T36" fmla="*/ 40 w 68"/>
                  <a:gd name="T37" fmla="*/ 2 h 107"/>
                  <a:gd name="T38" fmla="*/ 54 w 68"/>
                  <a:gd name="T39" fmla="*/ 2 h 107"/>
                  <a:gd name="T40" fmla="*/ 72 w 68"/>
                  <a:gd name="T41" fmla="*/ 2 h 107"/>
                  <a:gd name="T42" fmla="*/ 85 w 68"/>
                  <a:gd name="T43" fmla="*/ 2 h 107"/>
                  <a:gd name="T44" fmla="*/ 101 w 68"/>
                  <a:gd name="T45" fmla="*/ 2 h 107"/>
                  <a:gd name="T46" fmla="*/ 115 w 68"/>
                  <a:gd name="T47" fmla="*/ 2 h 107"/>
                  <a:gd name="T48" fmla="*/ 129 w 68"/>
                  <a:gd name="T49" fmla="*/ 2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7"/>
                  <a:gd name="T77" fmla="*/ 68 w 68"/>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38921" name="Picture 77" descr="MCj025076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013" y="4579938"/>
              <a:ext cx="7556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2" name="Group 78"/>
            <p:cNvGrpSpPr>
              <a:grpSpLocks/>
            </p:cNvGrpSpPr>
            <p:nvPr/>
          </p:nvGrpSpPr>
          <p:grpSpPr bwMode="auto">
            <a:xfrm>
              <a:off x="1060440" y="4940300"/>
              <a:ext cx="595312" cy="1003300"/>
              <a:chOff x="3065" y="1533"/>
              <a:chExt cx="360" cy="559"/>
            </a:xfrm>
          </p:grpSpPr>
          <p:sp>
            <p:nvSpPr>
              <p:cNvPr id="38924" name="Freeform 79"/>
              <p:cNvSpPr>
                <a:spLocks/>
              </p:cNvSpPr>
              <p:nvPr/>
            </p:nvSpPr>
            <p:spPr bwMode="auto">
              <a:xfrm>
                <a:off x="3065" y="1533"/>
                <a:ext cx="217" cy="559"/>
              </a:xfrm>
              <a:custGeom>
                <a:avLst/>
                <a:gdLst>
                  <a:gd name="T0" fmla="*/ 0 w 436"/>
                  <a:gd name="T1" fmla="*/ 0 h 1119"/>
                  <a:gd name="T2" fmla="*/ 0 w 436"/>
                  <a:gd name="T3" fmla="*/ 0 h 1119"/>
                  <a:gd name="T4" fmla="*/ 0 w 436"/>
                  <a:gd name="T5" fmla="*/ 0 h 1119"/>
                  <a:gd name="T6" fmla="*/ 0 w 436"/>
                  <a:gd name="T7" fmla="*/ 0 h 1119"/>
                  <a:gd name="T8" fmla="*/ 0 w 436"/>
                  <a:gd name="T9" fmla="*/ 0 h 1119"/>
                  <a:gd name="T10" fmla="*/ 0 w 436"/>
                  <a:gd name="T11" fmla="*/ 0 h 1119"/>
                  <a:gd name="T12" fmla="*/ 0 w 436"/>
                  <a:gd name="T13" fmla="*/ 0 h 1119"/>
                  <a:gd name="T14" fmla="*/ 0 w 436"/>
                  <a:gd name="T15" fmla="*/ 0 h 1119"/>
                  <a:gd name="T16" fmla="*/ 0 w 436"/>
                  <a:gd name="T17" fmla="*/ 0 h 1119"/>
                  <a:gd name="T18" fmla="*/ 0 w 436"/>
                  <a:gd name="T19" fmla="*/ 0 h 1119"/>
                  <a:gd name="T20" fmla="*/ 0 w 436"/>
                  <a:gd name="T21" fmla="*/ 0 h 1119"/>
                  <a:gd name="T22" fmla="*/ 0 w 436"/>
                  <a:gd name="T23" fmla="*/ 0 h 1119"/>
                  <a:gd name="T24" fmla="*/ 0 w 436"/>
                  <a:gd name="T25" fmla="*/ 0 h 1119"/>
                  <a:gd name="T26" fmla="*/ 0 w 436"/>
                  <a:gd name="T27" fmla="*/ 0 h 1119"/>
                  <a:gd name="T28" fmla="*/ 0 w 436"/>
                  <a:gd name="T29" fmla="*/ 0 h 1119"/>
                  <a:gd name="T30" fmla="*/ 0 w 436"/>
                  <a:gd name="T31" fmla="*/ 0 h 1119"/>
                  <a:gd name="T32" fmla="*/ 0 w 436"/>
                  <a:gd name="T33" fmla="*/ 0 h 1119"/>
                  <a:gd name="T34" fmla="*/ 0 w 436"/>
                  <a:gd name="T35" fmla="*/ 0 h 1119"/>
                  <a:gd name="T36" fmla="*/ 0 w 436"/>
                  <a:gd name="T37" fmla="*/ 0 h 1119"/>
                  <a:gd name="T38" fmla="*/ 0 w 436"/>
                  <a:gd name="T39" fmla="*/ 0 h 1119"/>
                  <a:gd name="T40" fmla="*/ 0 w 436"/>
                  <a:gd name="T41" fmla="*/ 0 h 1119"/>
                  <a:gd name="T42" fmla="*/ 0 w 436"/>
                  <a:gd name="T43" fmla="*/ 0 h 1119"/>
                  <a:gd name="T44" fmla="*/ 0 w 436"/>
                  <a:gd name="T45" fmla="*/ 0 h 1119"/>
                  <a:gd name="T46" fmla="*/ 0 w 436"/>
                  <a:gd name="T47" fmla="*/ 0 h 1119"/>
                  <a:gd name="T48" fmla="*/ 0 w 436"/>
                  <a:gd name="T49" fmla="*/ 0 h 1119"/>
                  <a:gd name="T50" fmla="*/ 0 w 436"/>
                  <a:gd name="T51" fmla="*/ 0 h 1119"/>
                  <a:gd name="T52" fmla="*/ 0 w 436"/>
                  <a:gd name="T53" fmla="*/ 0 h 1119"/>
                  <a:gd name="T54" fmla="*/ 0 w 436"/>
                  <a:gd name="T55" fmla="*/ 0 h 1119"/>
                  <a:gd name="T56" fmla="*/ 0 w 436"/>
                  <a:gd name="T57" fmla="*/ 0 h 1119"/>
                  <a:gd name="T58" fmla="*/ 0 w 436"/>
                  <a:gd name="T59" fmla="*/ 0 h 1119"/>
                  <a:gd name="T60" fmla="*/ 0 w 436"/>
                  <a:gd name="T61" fmla="*/ 0 h 1119"/>
                  <a:gd name="T62" fmla="*/ 0 w 436"/>
                  <a:gd name="T63" fmla="*/ 0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6"/>
                  <a:gd name="T97" fmla="*/ 0 h 1119"/>
                  <a:gd name="T98" fmla="*/ 436 w 436"/>
                  <a:gd name="T99" fmla="*/ 1119 h 1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25" name="Freeform 80"/>
              <p:cNvSpPr>
                <a:spLocks/>
              </p:cNvSpPr>
              <p:nvPr/>
            </p:nvSpPr>
            <p:spPr bwMode="auto">
              <a:xfrm>
                <a:off x="3248" y="1534"/>
                <a:ext cx="2" cy="2"/>
              </a:xfrm>
              <a:custGeom>
                <a:avLst/>
                <a:gdLst>
                  <a:gd name="T0" fmla="*/ 0 w 3"/>
                  <a:gd name="T1" fmla="*/ 0 h 3"/>
                  <a:gd name="T2" fmla="*/ 0 w 3"/>
                  <a:gd name="T3" fmla="*/ 0 h 3"/>
                  <a:gd name="T4" fmla="*/ 0 w 3"/>
                  <a:gd name="T5" fmla="*/ 0 h 3"/>
                  <a:gd name="T6" fmla="*/ 0 w 3"/>
                  <a:gd name="T7" fmla="*/ 0 h 3"/>
                  <a:gd name="T8" fmla="*/ 0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26" name="Freeform 81"/>
              <p:cNvSpPr>
                <a:spLocks/>
              </p:cNvSpPr>
              <p:nvPr/>
            </p:nvSpPr>
            <p:spPr bwMode="auto">
              <a:xfrm>
                <a:off x="3248" y="1534"/>
                <a:ext cx="160" cy="543"/>
              </a:xfrm>
              <a:custGeom>
                <a:avLst/>
                <a:gdLst>
                  <a:gd name="T0" fmla="*/ 33 w 160"/>
                  <a:gd name="T1" fmla="*/ 543 h 543"/>
                  <a:gd name="T2" fmla="*/ 36 w 160"/>
                  <a:gd name="T3" fmla="*/ 543 h 543"/>
                  <a:gd name="T4" fmla="*/ 38 w 160"/>
                  <a:gd name="T5" fmla="*/ 543 h 543"/>
                  <a:gd name="T6" fmla="*/ 41 w 160"/>
                  <a:gd name="T7" fmla="*/ 543 h 543"/>
                  <a:gd name="T8" fmla="*/ 43 w 160"/>
                  <a:gd name="T9" fmla="*/ 543 h 543"/>
                  <a:gd name="T10" fmla="*/ 46 w 160"/>
                  <a:gd name="T11" fmla="*/ 543 h 543"/>
                  <a:gd name="T12" fmla="*/ 49 w 160"/>
                  <a:gd name="T13" fmla="*/ 543 h 543"/>
                  <a:gd name="T14" fmla="*/ 51 w 160"/>
                  <a:gd name="T15" fmla="*/ 543 h 543"/>
                  <a:gd name="T16" fmla="*/ 54 w 160"/>
                  <a:gd name="T17" fmla="*/ 543 h 543"/>
                  <a:gd name="T18" fmla="*/ 160 w 160"/>
                  <a:gd name="T19" fmla="*/ 537 h 543"/>
                  <a:gd name="T20" fmla="*/ 125 w 160"/>
                  <a:gd name="T21" fmla="*/ 240 h 543"/>
                  <a:gd name="T22" fmla="*/ 122 w 160"/>
                  <a:gd name="T23" fmla="*/ 205 h 543"/>
                  <a:gd name="T24" fmla="*/ 118 w 160"/>
                  <a:gd name="T25" fmla="*/ 170 h 543"/>
                  <a:gd name="T26" fmla="*/ 114 w 160"/>
                  <a:gd name="T27" fmla="*/ 136 h 543"/>
                  <a:gd name="T28" fmla="*/ 109 w 160"/>
                  <a:gd name="T29" fmla="*/ 101 h 543"/>
                  <a:gd name="T30" fmla="*/ 102 w 160"/>
                  <a:gd name="T31" fmla="*/ 95 h 543"/>
                  <a:gd name="T32" fmla="*/ 95 w 160"/>
                  <a:gd name="T33" fmla="*/ 88 h 543"/>
                  <a:gd name="T34" fmla="*/ 88 w 160"/>
                  <a:gd name="T35" fmla="*/ 82 h 543"/>
                  <a:gd name="T36" fmla="*/ 81 w 160"/>
                  <a:gd name="T37" fmla="*/ 75 h 543"/>
                  <a:gd name="T38" fmla="*/ 74 w 160"/>
                  <a:gd name="T39" fmla="*/ 69 h 543"/>
                  <a:gd name="T40" fmla="*/ 68 w 160"/>
                  <a:gd name="T41" fmla="*/ 63 h 543"/>
                  <a:gd name="T42" fmla="*/ 61 w 160"/>
                  <a:gd name="T43" fmla="*/ 57 h 543"/>
                  <a:gd name="T44" fmla="*/ 54 w 160"/>
                  <a:gd name="T45" fmla="*/ 50 h 543"/>
                  <a:gd name="T46" fmla="*/ 47 w 160"/>
                  <a:gd name="T47" fmla="*/ 44 h 543"/>
                  <a:gd name="T48" fmla="*/ 40 w 160"/>
                  <a:gd name="T49" fmla="*/ 37 h 543"/>
                  <a:gd name="T50" fmla="*/ 34 w 160"/>
                  <a:gd name="T51" fmla="*/ 31 h 543"/>
                  <a:gd name="T52" fmla="*/ 27 w 160"/>
                  <a:gd name="T53" fmla="*/ 25 h 543"/>
                  <a:gd name="T54" fmla="*/ 20 w 160"/>
                  <a:gd name="T55" fmla="*/ 19 h 543"/>
                  <a:gd name="T56" fmla="*/ 13 w 160"/>
                  <a:gd name="T57" fmla="*/ 13 h 543"/>
                  <a:gd name="T58" fmla="*/ 7 w 160"/>
                  <a:gd name="T59" fmla="*/ 6 h 543"/>
                  <a:gd name="T60" fmla="*/ 0 w 160"/>
                  <a:gd name="T61" fmla="*/ 0 h 543"/>
                  <a:gd name="T62" fmla="*/ 9 w 160"/>
                  <a:gd name="T63" fmla="*/ 70 h 543"/>
                  <a:gd name="T64" fmla="*/ 17 w 160"/>
                  <a:gd name="T65" fmla="*/ 139 h 543"/>
                  <a:gd name="T66" fmla="*/ 24 w 160"/>
                  <a:gd name="T67" fmla="*/ 207 h 543"/>
                  <a:gd name="T68" fmla="*/ 32 w 160"/>
                  <a:gd name="T69" fmla="*/ 343 h 543"/>
                  <a:gd name="T70" fmla="*/ 34 w 160"/>
                  <a:gd name="T71" fmla="*/ 410 h 543"/>
                  <a:gd name="T72" fmla="*/ 34 w 160"/>
                  <a:gd name="T73" fmla="*/ 476 h 543"/>
                  <a:gd name="T74" fmla="*/ 33 w 160"/>
                  <a:gd name="T75" fmla="*/ 543 h 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543"/>
                  <a:gd name="T116" fmla="*/ 160 w 160"/>
                  <a:gd name="T117" fmla="*/ 543 h 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543">
                    <a:moveTo>
                      <a:pt x="33" y="543"/>
                    </a:moveTo>
                    <a:lnTo>
                      <a:pt x="36" y="543"/>
                    </a:lnTo>
                    <a:lnTo>
                      <a:pt x="38" y="543"/>
                    </a:lnTo>
                    <a:lnTo>
                      <a:pt x="41" y="543"/>
                    </a:lnTo>
                    <a:lnTo>
                      <a:pt x="43" y="543"/>
                    </a:lnTo>
                    <a:lnTo>
                      <a:pt x="46" y="543"/>
                    </a:lnTo>
                    <a:lnTo>
                      <a:pt x="49" y="543"/>
                    </a:lnTo>
                    <a:lnTo>
                      <a:pt x="51" y="543"/>
                    </a:lnTo>
                    <a:lnTo>
                      <a:pt x="54" y="543"/>
                    </a:lnTo>
                    <a:lnTo>
                      <a:pt x="160" y="537"/>
                    </a:lnTo>
                    <a:lnTo>
                      <a:pt x="125" y="240"/>
                    </a:lnTo>
                    <a:lnTo>
                      <a:pt x="122" y="205"/>
                    </a:lnTo>
                    <a:lnTo>
                      <a:pt x="118" y="170"/>
                    </a:lnTo>
                    <a:lnTo>
                      <a:pt x="114" y="136"/>
                    </a:lnTo>
                    <a:lnTo>
                      <a:pt x="109" y="101"/>
                    </a:lnTo>
                    <a:lnTo>
                      <a:pt x="102" y="95"/>
                    </a:lnTo>
                    <a:lnTo>
                      <a:pt x="95" y="88"/>
                    </a:lnTo>
                    <a:lnTo>
                      <a:pt x="88" y="82"/>
                    </a:lnTo>
                    <a:lnTo>
                      <a:pt x="81" y="75"/>
                    </a:lnTo>
                    <a:lnTo>
                      <a:pt x="74" y="69"/>
                    </a:lnTo>
                    <a:lnTo>
                      <a:pt x="68" y="63"/>
                    </a:lnTo>
                    <a:lnTo>
                      <a:pt x="61" y="57"/>
                    </a:lnTo>
                    <a:lnTo>
                      <a:pt x="54" y="50"/>
                    </a:lnTo>
                    <a:lnTo>
                      <a:pt x="47" y="44"/>
                    </a:lnTo>
                    <a:lnTo>
                      <a:pt x="40" y="37"/>
                    </a:lnTo>
                    <a:lnTo>
                      <a:pt x="34" y="31"/>
                    </a:lnTo>
                    <a:lnTo>
                      <a:pt x="27" y="25"/>
                    </a:lnTo>
                    <a:lnTo>
                      <a:pt x="20" y="19"/>
                    </a:lnTo>
                    <a:lnTo>
                      <a:pt x="13" y="13"/>
                    </a:lnTo>
                    <a:lnTo>
                      <a:pt x="7" y="6"/>
                    </a:lnTo>
                    <a:lnTo>
                      <a:pt x="0" y="0"/>
                    </a:lnTo>
                    <a:lnTo>
                      <a:pt x="9" y="70"/>
                    </a:lnTo>
                    <a:lnTo>
                      <a:pt x="17" y="139"/>
                    </a:lnTo>
                    <a:lnTo>
                      <a:pt x="24" y="207"/>
                    </a:lnTo>
                    <a:lnTo>
                      <a:pt x="32" y="343"/>
                    </a:lnTo>
                    <a:lnTo>
                      <a:pt x="34" y="410"/>
                    </a:lnTo>
                    <a:lnTo>
                      <a:pt x="34" y="476"/>
                    </a:lnTo>
                    <a:lnTo>
                      <a:pt x="33" y="54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27" name="Freeform 82"/>
              <p:cNvSpPr>
                <a:spLocks/>
              </p:cNvSpPr>
              <p:nvPr/>
            </p:nvSpPr>
            <p:spPr bwMode="auto">
              <a:xfrm>
                <a:off x="3105" y="1845"/>
                <a:ext cx="30" cy="50"/>
              </a:xfrm>
              <a:custGeom>
                <a:avLst/>
                <a:gdLst>
                  <a:gd name="T0" fmla="*/ 1 w 60"/>
                  <a:gd name="T1" fmla="*/ 0 h 100"/>
                  <a:gd name="T2" fmla="*/ 1 w 60"/>
                  <a:gd name="T3" fmla="*/ 1 h 100"/>
                  <a:gd name="T4" fmla="*/ 1 w 60"/>
                  <a:gd name="T5" fmla="*/ 1 h 100"/>
                  <a:gd name="T6" fmla="*/ 1 w 60"/>
                  <a:gd name="T7" fmla="*/ 1 h 100"/>
                  <a:gd name="T8" fmla="*/ 1 w 60"/>
                  <a:gd name="T9" fmla="*/ 1 h 100"/>
                  <a:gd name="T10" fmla="*/ 1 w 60"/>
                  <a:gd name="T11" fmla="*/ 1 h 100"/>
                  <a:gd name="T12" fmla="*/ 1 w 60"/>
                  <a:gd name="T13" fmla="*/ 1 h 100"/>
                  <a:gd name="T14" fmla="*/ 1 w 60"/>
                  <a:gd name="T15" fmla="*/ 1 h 100"/>
                  <a:gd name="T16" fmla="*/ 0 w 60"/>
                  <a:gd name="T17" fmla="*/ 1 h 100"/>
                  <a:gd name="T18" fmla="*/ 1 w 60"/>
                  <a:gd name="T19" fmla="*/ 1 h 100"/>
                  <a:gd name="T20" fmla="*/ 1 w 60"/>
                  <a:gd name="T21" fmla="*/ 1 h 100"/>
                  <a:gd name="T22" fmla="*/ 1 w 60"/>
                  <a:gd name="T23" fmla="*/ 1 h 100"/>
                  <a:gd name="T24" fmla="*/ 1 w 60"/>
                  <a:gd name="T25" fmla="*/ 1 h 100"/>
                  <a:gd name="T26" fmla="*/ 1 w 60"/>
                  <a:gd name="T27" fmla="*/ 1 h 100"/>
                  <a:gd name="T28" fmla="*/ 1 w 60"/>
                  <a:gd name="T29" fmla="*/ 1 h 100"/>
                  <a:gd name="T30" fmla="*/ 1 w 60"/>
                  <a:gd name="T31" fmla="*/ 1 h 100"/>
                  <a:gd name="T32" fmla="*/ 1 w 60"/>
                  <a:gd name="T33" fmla="*/ 1 h 100"/>
                  <a:gd name="T34" fmla="*/ 1 w 60"/>
                  <a:gd name="T35" fmla="*/ 1 h 100"/>
                  <a:gd name="T36" fmla="*/ 1 w 60"/>
                  <a:gd name="T37" fmla="*/ 1 h 100"/>
                  <a:gd name="T38" fmla="*/ 1 w 60"/>
                  <a:gd name="T39" fmla="*/ 1 h 100"/>
                  <a:gd name="T40" fmla="*/ 1 w 60"/>
                  <a:gd name="T41" fmla="*/ 1 h 100"/>
                  <a:gd name="T42" fmla="*/ 1 w 60"/>
                  <a:gd name="T43" fmla="*/ 1 h 100"/>
                  <a:gd name="T44" fmla="*/ 1 w 60"/>
                  <a:gd name="T45" fmla="*/ 1 h 100"/>
                  <a:gd name="T46" fmla="*/ 1 w 60"/>
                  <a:gd name="T47" fmla="*/ 1 h 100"/>
                  <a:gd name="T48" fmla="*/ 1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00"/>
                  <a:gd name="T77" fmla="*/ 60 w 60"/>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28" name="Freeform 83"/>
              <p:cNvSpPr>
                <a:spLocks/>
              </p:cNvSpPr>
              <p:nvPr/>
            </p:nvSpPr>
            <p:spPr bwMode="auto">
              <a:xfrm>
                <a:off x="3107" y="2008"/>
                <a:ext cx="30" cy="40"/>
              </a:xfrm>
              <a:custGeom>
                <a:avLst/>
                <a:gdLst>
                  <a:gd name="T0" fmla="*/ 1 w 58"/>
                  <a:gd name="T1" fmla="*/ 1 h 80"/>
                  <a:gd name="T2" fmla="*/ 1 w 58"/>
                  <a:gd name="T3" fmla="*/ 1 h 80"/>
                  <a:gd name="T4" fmla="*/ 1 w 58"/>
                  <a:gd name="T5" fmla="*/ 1 h 80"/>
                  <a:gd name="T6" fmla="*/ 0 w 58"/>
                  <a:gd name="T7" fmla="*/ 1 h 80"/>
                  <a:gd name="T8" fmla="*/ 0 w 58"/>
                  <a:gd name="T9" fmla="*/ 1 h 80"/>
                  <a:gd name="T10" fmla="*/ 1 w 58"/>
                  <a:gd name="T11" fmla="*/ 1 h 80"/>
                  <a:gd name="T12" fmla="*/ 1 w 58"/>
                  <a:gd name="T13" fmla="*/ 1 h 80"/>
                  <a:gd name="T14" fmla="*/ 1 w 58"/>
                  <a:gd name="T15" fmla="*/ 1 h 80"/>
                  <a:gd name="T16" fmla="*/ 1 w 58"/>
                  <a:gd name="T17" fmla="*/ 1 h 80"/>
                  <a:gd name="T18" fmla="*/ 1 w 58"/>
                  <a:gd name="T19" fmla="*/ 1 h 80"/>
                  <a:gd name="T20" fmla="*/ 1 w 58"/>
                  <a:gd name="T21" fmla="*/ 1 h 80"/>
                  <a:gd name="T22" fmla="*/ 1 w 58"/>
                  <a:gd name="T23" fmla="*/ 1 h 80"/>
                  <a:gd name="T24" fmla="*/ 1 w 58"/>
                  <a:gd name="T25" fmla="*/ 1 h 80"/>
                  <a:gd name="T26" fmla="*/ 1 w 58"/>
                  <a:gd name="T27" fmla="*/ 1 h 80"/>
                  <a:gd name="T28" fmla="*/ 1 w 58"/>
                  <a:gd name="T29" fmla="*/ 1 h 80"/>
                  <a:gd name="T30" fmla="*/ 1 w 58"/>
                  <a:gd name="T31" fmla="*/ 1 h 80"/>
                  <a:gd name="T32" fmla="*/ 1 w 58"/>
                  <a:gd name="T33" fmla="*/ 0 h 80"/>
                  <a:gd name="T34" fmla="*/ 1 w 58"/>
                  <a:gd name="T35" fmla="*/ 1 h 80"/>
                  <a:gd name="T36" fmla="*/ 1 w 58"/>
                  <a:gd name="T37" fmla="*/ 1 h 80"/>
                  <a:gd name="T38" fmla="*/ 1 w 58"/>
                  <a:gd name="T39" fmla="*/ 1 h 80"/>
                  <a:gd name="T40" fmla="*/ 1 w 58"/>
                  <a:gd name="T41" fmla="*/ 1 h 80"/>
                  <a:gd name="T42" fmla="*/ 1 w 58"/>
                  <a:gd name="T43" fmla="*/ 1 h 80"/>
                  <a:gd name="T44" fmla="*/ 1 w 58"/>
                  <a:gd name="T45" fmla="*/ 1 h 80"/>
                  <a:gd name="T46" fmla="*/ 1 w 58"/>
                  <a:gd name="T47" fmla="*/ 1 h 80"/>
                  <a:gd name="T48" fmla="*/ 1 w 58"/>
                  <a:gd name="T49" fmla="*/ 1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80"/>
                  <a:gd name="T77" fmla="*/ 58 w 58"/>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29" name="Freeform 84"/>
              <p:cNvSpPr>
                <a:spLocks/>
              </p:cNvSpPr>
              <p:nvPr/>
            </p:nvSpPr>
            <p:spPr bwMode="auto">
              <a:xfrm>
                <a:off x="3100" y="1758"/>
                <a:ext cx="31" cy="56"/>
              </a:xfrm>
              <a:custGeom>
                <a:avLst/>
                <a:gdLst>
                  <a:gd name="T0" fmla="*/ 1 w 62"/>
                  <a:gd name="T1" fmla="*/ 0 h 112"/>
                  <a:gd name="T2" fmla="*/ 1 w 62"/>
                  <a:gd name="T3" fmla="*/ 1 h 112"/>
                  <a:gd name="T4" fmla="*/ 1 w 62"/>
                  <a:gd name="T5" fmla="*/ 1 h 112"/>
                  <a:gd name="T6" fmla="*/ 1 w 62"/>
                  <a:gd name="T7" fmla="*/ 1 h 112"/>
                  <a:gd name="T8" fmla="*/ 1 w 62"/>
                  <a:gd name="T9" fmla="*/ 1 h 112"/>
                  <a:gd name="T10" fmla="*/ 1 w 62"/>
                  <a:gd name="T11" fmla="*/ 1 h 112"/>
                  <a:gd name="T12" fmla="*/ 1 w 62"/>
                  <a:gd name="T13" fmla="*/ 1 h 112"/>
                  <a:gd name="T14" fmla="*/ 1 w 62"/>
                  <a:gd name="T15" fmla="*/ 1 h 112"/>
                  <a:gd name="T16" fmla="*/ 0 w 62"/>
                  <a:gd name="T17" fmla="*/ 1 h 112"/>
                  <a:gd name="T18" fmla="*/ 1 w 62"/>
                  <a:gd name="T19" fmla="*/ 1 h 112"/>
                  <a:gd name="T20" fmla="*/ 1 w 62"/>
                  <a:gd name="T21" fmla="*/ 1 h 112"/>
                  <a:gd name="T22" fmla="*/ 1 w 62"/>
                  <a:gd name="T23" fmla="*/ 1 h 112"/>
                  <a:gd name="T24" fmla="*/ 1 w 62"/>
                  <a:gd name="T25" fmla="*/ 1 h 112"/>
                  <a:gd name="T26" fmla="*/ 1 w 62"/>
                  <a:gd name="T27" fmla="*/ 1 h 112"/>
                  <a:gd name="T28" fmla="*/ 1 w 62"/>
                  <a:gd name="T29" fmla="*/ 1 h 112"/>
                  <a:gd name="T30" fmla="*/ 1 w 62"/>
                  <a:gd name="T31" fmla="*/ 1 h 112"/>
                  <a:gd name="T32" fmla="*/ 1 w 62"/>
                  <a:gd name="T33" fmla="*/ 1 h 112"/>
                  <a:gd name="T34" fmla="*/ 1 w 62"/>
                  <a:gd name="T35" fmla="*/ 1 h 112"/>
                  <a:gd name="T36" fmla="*/ 1 w 62"/>
                  <a:gd name="T37" fmla="*/ 1 h 112"/>
                  <a:gd name="T38" fmla="*/ 1 w 62"/>
                  <a:gd name="T39" fmla="*/ 1 h 112"/>
                  <a:gd name="T40" fmla="*/ 1 w 62"/>
                  <a:gd name="T41" fmla="*/ 1 h 112"/>
                  <a:gd name="T42" fmla="*/ 1 w 62"/>
                  <a:gd name="T43" fmla="*/ 1 h 112"/>
                  <a:gd name="T44" fmla="*/ 1 w 62"/>
                  <a:gd name="T45" fmla="*/ 1 h 112"/>
                  <a:gd name="T46" fmla="*/ 1 w 62"/>
                  <a:gd name="T47" fmla="*/ 1 h 112"/>
                  <a:gd name="T48" fmla="*/ 1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12"/>
                  <a:gd name="T77" fmla="*/ 62 w 62"/>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0" name="Freeform 85"/>
              <p:cNvSpPr>
                <a:spLocks/>
              </p:cNvSpPr>
              <p:nvPr/>
            </p:nvSpPr>
            <p:spPr bwMode="auto">
              <a:xfrm>
                <a:off x="3107" y="1928"/>
                <a:ext cx="30" cy="46"/>
              </a:xfrm>
              <a:custGeom>
                <a:avLst/>
                <a:gdLst>
                  <a:gd name="T0" fmla="*/ 1 w 58"/>
                  <a:gd name="T1" fmla="*/ 0 h 91"/>
                  <a:gd name="T2" fmla="*/ 1 w 58"/>
                  <a:gd name="T3" fmla="*/ 1 h 91"/>
                  <a:gd name="T4" fmla="*/ 1 w 58"/>
                  <a:gd name="T5" fmla="*/ 1 h 91"/>
                  <a:gd name="T6" fmla="*/ 1 w 58"/>
                  <a:gd name="T7" fmla="*/ 1 h 91"/>
                  <a:gd name="T8" fmla="*/ 1 w 58"/>
                  <a:gd name="T9" fmla="*/ 1 h 91"/>
                  <a:gd name="T10" fmla="*/ 1 w 58"/>
                  <a:gd name="T11" fmla="*/ 1 h 91"/>
                  <a:gd name="T12" fmla="*/ 1 w 58"/>
                  <a:gd name="T13" fmla="*/ 1 h 91"/>
                  <a:gd name="T14" fmla="*/ 1 w 58"/>
                  <a:gd name="T15" fmla="*/ 1 h 91"/>
                  <a:gd name="T16" fmla="*/ 0 w 58"/>
                  <a:gd name="T17" fmla="*/ 1 h 91"/>
                  <a:gd name="T18" fmla="*/ 1 w 58"/>
                  <a:gd name="T19" fmla="*/ 1 h 91"/>
                  <a:gd name="T20" fmla="*/ 1 w 58"/>
                  <a:gd name="T21" fmla="*/ 1 h 91"/>
                  <a:gd name="T22" fmla="*/ 1 w 58"/>
                  <a:gd name="T23" fmla="*/ 1 h 91"/>
                  <a:gd name="T24" fmla="*/ 1 w 58"/>
                  <a:gd name="T25" fmla="*/ 1 h 91"/>
                  <a:gd name="T26" fmla="*/ 1 w 58"/>
                  <a:gd name="T27" fmla="*/ 1 h 91"/>
                  <a:gd name="T28" fmla="*/ 1 w 58"/>
                  <a:gd name="T29" fmla="*/ 1 h 91"/>
                  <a:gd name="T30" fmla="*/ 1 w 58"/>
                  <a:gd name="T31" fmla="*/ 1 h 91"/>
                  <a:gd name="T32" fmla="*/ 1 w 58"/>
                  <a:gd name="T33" fmla="*/ 1 h 91"/>
                  <a:gd name="T34" fmla="*/ 1 w 58"/>
                  <a:gd name="T35" fmla="*/ 1 h 91"/>
                  <a:gd name="T36" fmla="*/ 1 w 58"/>
                  <a:gd name="T37" fmla="*/ 1 h 91"/>
                  <a:gd name="T38" fmla="*/ 1 w 58"/>
                  <a:gd name="T39" fmla="*/ 1 h 91"/>
                  <a:gd name="T40" fmla="*/ 1 w 58"/>
                  <a:gd name="T41" fmla="*/ 1 h 91"/>
                  <a:gd name="T42" fmla="*/ 1 w 58"/>
                  <a:gd name="T43" fmla="*/ 1 h 91"/>
                  <a:gd name="T44" fmla="*/ 1 w 58"/>
                  <a:gd name="T45" fmla="*/ 1 h 91"/>
                  <a:gd name="T46" fmla="*/ 1 w 58"/>
                  <a:gd name="T47" fmla="*/ 1 h 91"/>
                  <a:gd name="T48" fmla="*/ 1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91"/>
                  <a:gd name="T77" fmla="*/ 58 w 58"/>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1" name="Freeform 86"/>
              <p:cNvSpPr>
                <a:spLocks/>
              </p:cNvSpPr>
              <p:nvPr/>
            </p:nvSpPr>
            <p:spPr bwMode="auto">
              <a:xfrm>
                <a:off x="3092" y="1667"/>
                <a:ext cx="32" cy="61"/>
              </a:xfrm>
              <a:custGeom>
                <a:avLst/>
                <a:gdLst>
                  <a:gd name="T0" fmla="*/ 1 w 63"/>
                  <a:gd name="T1" fmla="*/ 0 h 122"/>
                  <a:gd name="T2" fmla="*/ 1 w 63"/>
                  <a:gd name="T3" fmla="*/ 1 h 122"/>
                  <a:gd name="T4" fmla="*/ 1 w 63"/>
                  <a:gd name="T5" fmla="*/ 1 h 122"/>
                  <a:gd name="T6" fmla="*/ 1 w 63"/>
                  <a:gd name="T7" fmla="*/ 1 h 122"/>
                  <a:gd name="T8" fmla="*/ 1 w 63"/>
                  <a:gd name="T9" fmla="*/ 1 h 122"/>
                  <a:gd name="T10" fmla="*/ 1 w 63"/>
                  <a:gd name="T11" fmla="*/ 1 h 122"/>
                  <a:gd name="T12" fmla="*/ 1 w 63"/>
                  <a:gd name="T13" fmla="*/ 1 h 122"/>
                  <a:gd name="T14" fmla="*/ 1 w 63"/>
                  <a:gd name="T15" fmla="*/ 1 h 122"/>
                  <a:gd name="T16" fmla="*/ 0 w 63"/>
                  <a:gd name="T17" fmla="*/ 1 h 122"/>
                  <a:gd name="T18" fmla="*/ 1 w 63"/>
                  <a:gd name="T19" fmla="*/ 1 h 122"/>
                  <a:gd name="T20" fmla="*/ 1 w 63"/>
                  <a:gd name="T21" fmla="*/ 1 h 122"/>
                  <a:gd name="T22" fmla="*/ 1 w 63"/>
                  <a:gd name="T23" fmla="*/ 1 h 122"/>
                  <a:gd name="T24" fmla="*/ 1 w 63"/>
                  <a:gd name="T25" fmla="*/ 1 h 122"/>
                  <a:gd name="T26" fmla="*/ 1 w 63"/>
                  <a:gd name="T27" fmla="*/ 1 h 122"/>
                  <a:gd name="T28" fmla="*/ 1 w 63"/>
                  <a:gd name="T29" fmla="*/ 1 h 122"/>
                  <a:gd name="T30" fmla="*/ 1 w 63"/>
                  <a:gd name="T31" fmla="*/ 1 h 122"/>
                  <a:gd name="T32" fmla="*/ 1 w 63"/>
                  <a:gd name="T33" fmla="*/ 1 h 122"/>
                  <a:gd name="T34" fmla="*/ 1 w 63"/>
                  <a:gd name="T35" fmla="*/ 1 h 122"/>
                  <a:gd name="T36" fmla="*/ 1 w 63"/>
                  <a:gd name="T37" fmla="*/ 1 h 122"/>
                  <a:gd name="T38" fmla="*/ 1 w 63"/>
                  <a:gd name="T39" fmla="*/ 1 h 122"/>
                  <a:gd name="T40" fmla="*/ 1 w 63"/>
                  <a:gd name="T41" fmla="*/ 1 h 122"/>
                  <a:gd name="T42" fmla="*/ 1 w 63"/>
                  <a:gd name="T43" fmla="*/ 1 h 122"/>
                  <a:gd name="T44" fmla="*/ 1 w 63"/>
                  <a:gd name="T45" fmla="*/ 1 h 122"/>
                  <a:gd name="T46" fmla="*/ 1 w 63"/>
                  <a:gd name="T47" fmla="*/ 1 h 122"/>
                  <a:gd name="T48" fmla="*/ 1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2"/>
                  <a:gd name="T77" fmla="*/ 63 w 6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2" name="Freeform 87"/>
              <p:cNvSpPr>
                <a:spLocks/>
              </p:cNvSpPr>
              <p:nvPr/>
            </p:nvSpPr>
            <p:spPr bwMode="auto">
              <a:xfrm>
                <a:off x="3154" y="1733"/>
                <a:ext cx="32" cy="59"/>
              </a:xfrm>
              <a:custGeom>
                <a:avLst/>
                <a:gdLst>
                  <a:gd name="T0" fmla="*/ 1 w 63"/>
                  <a:gd name="T1" fmla="*/ 0 h 118"/>
                  <a:gd name="T2" fmla="*/ 1 w 63"/>
                  <a:gd name="T3" fmla="*/ 1 h 118"/>
                  <a:gd name="T4" fmla="*/ 1 w 63"/>
                  <a:gd name="T5" fmla="*/ 1 h 118"/>
                  <a:gd name="T6" fmla="*/ 1 w 63"/>
                  <a:gd name="T7" fmla="*/ 1 h 118"/>
                  <a:gd name="T8" fmla="*/ 1 w 63"/>
                  <a:gd name="T9" fmla="*/ 1 h 118"/>
                  <a:gd name="T10" fmla="*/ 1 w 63"/>
                  <a:gd name="T11" fmla="*/ 1 h 118"/>
                  <a:gd name="T12" fmla="*/ 1 w 63"/>
                  <a:gd name="T13" fmla="*/ 1 h 118"/>
                  <a:gd name="T14" fmla="*/ 1 w 63"/>
                  <a:gd name="T15" fmla="*/ 1 h 118"/>
                  <a:gd name="T16" fmla="*/ 0 w 63"/>
                  <a:gd name="T17" fmla="*/ 1 h 118"/>
                  <a:gd name="T18" fmla="*/ 1 w 63"/>
                  <a:gd name="T19" fmla="*/ 1 h 118"/>
                  <a:gd name="T20" fmla="*/ 1 w 63"/>
                  <a:gd name="T21" fmla="*/ 1 h 118"/>
                  <a:gd name="T22" fmla="*/ 1 w 63"/>
                  <a:gd name="T23" fmla="*/ 1 h 118"/>
                  <a:gd name="T24" fmla="*/ 1 w 63"/>
                  <a:gd name="T25" fmla="*/ 1 h 118"/>
                  <a:gd name="T26" fmla="*/ 1 w 63"/>
                  <a:gd name="T27" fmla="*/ 1 h 118"/>
                  <a:gd name="T28" fmla="*/ 1 w 63"/>
                  <a:gd name="T29" fmla="*/ 1 h 118"/>
                  <a:gd name="T30" fmla="*/ 1 w 63"/>
                  <a:gd name="T31" fmla="*/ 1 h 118"/>
                  <a:gd name="T32" fmla="*/ 1 w 63"/>
                  <a:gd name="T33" fmla="*/ 1 h 118"/>
                  <a:gd name="T34" fmla="*/ 1 w 63"/>
                  <a:gd name="T35" fmla="*/ 1 h 118"/>
                  <a:gd name="T36" fmla="*/ 1 w 63"/>
                  <a:gd name="T37" fmla="*/ 1 h 118"/>
                  <a:gd name="T38" fmla="*/ 1 w 63"/>
                  <a:gd name="T39" fmla="*/ 1 h 118"/>
                  <a:gd name="T40" fmla="*/ 1 w 63"/>
                  <a:gd name="T41" fmla="*/ 1 h 118"/>
                  <a:gd name="T42" fmla="*/ 1 w 63"/>
                  <a:gd name="T43" fmla="*/ 1 h 118"/>
                  <a:gd name="T44" fmla="*/ 1 w 63"/>
                  <a:gd name="T45" fmla="*/ 1 h 118"/>
                  <a:gd name="T46" fmla="*/ 1 w 63"/>
                  <a:gd name="T47" fmla="*/ 1 h 118"/>
                  <a:gd name="T48" fmla="*/ 1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18"/>
                  <a:gd name="T77" fmla="*/ 63 w 6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3" name="Freeform 88"/>
              <p:cNvSpPr>
                <a:spLocks/>
              </p:cNvSpPr>
              <p:nvPr/>
            </p:nvSpPr>
            <p:spPr bwMode="auto">
              <a:xfrm>
                <a:off x="3163" y="1916"/>
                <a:ext cx="30" cy="48"/>
              </a:xfrm>
              <a:custGeom>
                <a:avLst/>
                <a:gdLst>
                  <a:gd name="T0" fmla="*/ 0 w 60"/>
                  <a:gd name="T1" fmla="*/ 1 h 96"/>
                  <a:gd name="T2" fmla="*/ 0 w 60"/>
                  <a:gd name="T3" fmla="*/ 1 h 96"/>
                  <a:gd name="T4" fmla="*/ 1 w 60"/>
                  <a:gd name="T5" fmla="*/ 1 h 96"/>
                  <a:gd name="T6" fmla="*/ 1 w 60"/>
                  <a:gd name="T7" fmla="*/ 1 h 96"/>
                  <a:gd name="T8" fmla="*/ 1 w 60"/>
                  <a:gd name="T9" fmla="*/ 1 h 96"/>
                  <a:gd name="T10" fmla="*/ 1 w 60"/>
                  <a:gd name="T11" fmla="*/ 1 h 96"/>
                  <a:gd name="T12" fmla="*/ 1 w 60"/>
                  <a:gd name="T13" fmla="*/ 1 h 96"/>
                  <a:gd name="T14" fmla="*/ 1 w 60"/>
                  <a:gd name="T15" fmla="*/ 1 h 96"/>
                  <a:gd name="T16" fmla="*/ 1 w 60"/>
                  <a:gd name="T17" fmla="*/ 1 h 96"/>
                  <a:gd name="T18" fmla="*/ 1 w 60"/>
                  <a:gd name="T19" fmla="*/ 1 h 96"/>
                  <a:gd name="T20" fmla="*/ 1 w 60"/>
                  <a:gd name="T21" fmla="*/ 1 h 96"/>
                  <a:gd name="T22" fmla="*/ 1 w 60"/>
                  <a:gd name="T23" fmla="*/ 1 h 96"/>
                  <a:gd name="T24" fmla="*/ 1 w 60"/>
                  <a:gd name="T25" fmla="*/ 1 h 96"/>
                  <a:gd name="T26" fmla="*/ 1 w 60"/>
                  <a:gd name="T27" fmla="*/ 1 h 96"/>
                  <a:gd name="T28" fmla="*/ 1 w 60"/>
                  <a:gd name="T29" fmla="*/ 1 h 96"/>
                  <a:gd name="T30" fmla="*/ 1 w 60"/>
                  <a:gd name="T31" fmla="*/ 1 h 96"/>
                  <a:gd name="T32" fmla="*/ 1 w 60"/>
                  <a:gd name="T33" fmla="*/ 0 h 96"/>
                  <a:gd name="T34" fmla="*/ 1 w 60"/>
                  <a:gd name="T35" fmla="*/ 1 h 96"/>
                  <a:gd name="T36" fmla="*/ 1 w 60"/>
                  <a:gd name="T37" fmla="*/ 1 h 96"/>
                  <a:gd name="T38" fmla="*/ 1 w 60"/>
                  <a:gd name="T39" fmla="*/ 1 h 96"/>
                  <a:gd name="T40" fmla="*/ 1 w 60"/>
                  <a:gd name="T41" fmla="*/ 1 h 96"/>
                  <a:gd name="T42" fmla="*/ 1 w 60"/>
                  <a:gd name="T43" fmla="*/ 1 h 96"/>
                  <a:gd name="T44" fmla="*/ 1 w 60"/>
                  <a:gd name="T45" fmla="*/ 1 h 96"/>
                  <a:gd name="T46" fmla="*/ 1 w 60"/>
                  <a:gd name="T47" fmla="*/ 1 h 96"/>
                  <a:gd name="T48" fmla="*/ 0 w 60"/>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96"/>
                  <a:gd name="T77" fmla="*/ 60 w 60"/>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4" name="Freeform 89"/>
              <p:cNvSpPr>
                <a:spLocks/>
              </p:cNvSpPr>
              <p:nvPr/>
            </p:nvSpPr>
            <p:spPr bwMode="auto">
              <a:xfrm>
                <a:off x="3160" y="1826"/>
                <a:ext cx="31" cy="54"/>
              </a:xfrm>
              <a:custGeom>
                <a:avLst/>
                <a:gdLst>
                  <a:gd name="T0" fmla="*/ 0 w 63"/>
                  <a:gd name="T1" fmla="*/ 0 h 107"/>
                  <a:gd name="T2" fmla="*/ 0 w 63"/>
                  <a:gd name="T3" fmla="*/ 1 h 107"/>
                  <a:gd name="T4" fmla="*/ 0 w 63"/>
                  <a:gd name="T5" fmla="*/ 1 h 107"/>
                  <a:gd name="T6" fmla="*/ 0 w 63"/>
                  <a:gd name="T7" fmla="*/ 1 h 107"/>
                  <a:gd name="T8" fmla="*/ 0 w 63"/>
                  <a:gd name="T9" fmla="*/ 1 h 107"/>
                  <a:gd name="T10" fmla="*/ 0 w 63"/>
                  <a:gd name="T11" fmla="*/ 1 h 107"/>
                  <a:gd name="T12" fmla="*/ 0 w 63"/>
                  <a:gd name="T13" fmla="*/ 1 h 107"/>
                  <a:gd name="T14" fmla="*/ 0 w 63"/>
                  <a:gd name="T15" fmla="*/ 1 h 107"/>
                  <a:gd name="T16" fmla="*/ 0 w 63"/>
                  <a:gd name="T17" fmla="*/ 1 h 107"/>
                  <a:gd name="T18" fmla="*/ 0 w 63"/>
                  <a:gd name="T19" fmla="*/ 1 h 107"/>
                  <a:gd name="T20" fmla="*/ 0 w 63"/>
                  <a:gd name="T21" fmla="*/ 1 h 107"/>
                  <a:gd name="T22" fmla="*/ 0 w 63"/>
                  <a:gd name="T23" fmla="*/ 1 h 107"/>
                  <a:gd name="T24" fmla="*/ 0 w 63"/>
                  <a:gd name="T25" fmla="*/ 1 h 107"/>
                  <a:gd name="T26" fmla="*/ 0 w 63"/>
                  <a:gd name="T27" fmla="*/ 1 h 107"/>
                  <a:gd name="T28" fmla="*/ 0 w 63"/>
                  <a:gd name="T29" fmla="*/ 1 h 107"/>
                  <a:gd name="T30" fmla="*/ 0 w 63"/>
                  <a:gd name="T31" fmla="*/ 1 h 107"/>
                  <a:gd name="T32" fmla="*/ 0 w 63"/>
                  <a:gd name="T33" fmla="*/ 1 h 107"/>
                  <a:gd name="T34" fmla="*/ 0 w 63"/>
                  <a:gd name="T35" fmla="*/ 1 h 107"/>
                  <a:gd name="T36" fmla="*/ 0 w 63"/>
                  <a:gd name="T37" fmla="*/ 1 h 107"/>
                  <a:gd name="T38" fmla="*/ 0 w 63"/>
                  <a:gd name="T39" fmla="*/ 1 h 107"/>
                  <a:gd name="T40" fmla="*/ 0 w 63"/>
                  <a:gd name="T41" fmla="*/ 1 h 107"/>
                  <a:gd name="T42" fmla="*/ 0 w 63"/>
                  <a:gd name="T43" fmla="*/ 1 h 107"/>
                  <a:gd name="T44" fmla="*/ 0 w 63"/>
                  <a:gd name="T45" fmla="*/ 1 h 107"/>
                  <a:gd name="T46" fmla="*/ 0 w 63"/>
                  <a:gd name="T47" fmla="*/ 1 h 107"/>
                  <a:gd name="T48" fmla="*/ 0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07"/>
                  <a:gd name="T77" fmla="*/ 63 w 6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5" name="Freeform 90"/>
              <p:cNvSpPr>
                <a:spLocks/>
              </p:cNvSpPr>
              <p:nvPr/>
            </p:nvSpPr>
            <p:spPr bwMode="auto">
              <a:xfrm>
                <a:off x="3164" y="2001"/>
                <a:ext cx="29" cy="44"/>
              </a:xfrm>
              <a:custGeom>
                <a:avLst/>
                <a:gdLst>
                  <a:gd name="T0" fmla="*/ 0 w 59"/>
                  <a:gd name="T1" fmla="*/ 1 h 86"/>
                  <a:gd name="T2" fmla="*/ 0 w 59"/>
                  <a:gd name="T3" fmla="*/ 1 h 86"/>
                  <a:gd name="T4" fmla="*/ 0 w 59"/>
                  <a:gd name="T5" fmla="*/ 1 h 86"/>
                  <a:gd name="T6" fmla="*/ 0 w 59"/>
                  <a:gd name="T7" fmla="*/ 1 h 86"/>
                  <a:gd name="T8" fmla="*/ 0 w 59"/>
                  <a:gd name="T9" fmla="*/ 1 h 86"/>
                  <a:gd name="T10" fmla="*/ 0 w 59"/>
                  <a:gd name="T11" fmla="*/ 1 h 86"/>
                  <a:gd name="T12" fmla="*/ 0 w 59"/>
                  <a:gd name="T13" fmla="*/ 1 h 86"/>
                  <a:gd name="T14" fmla="*/ 0 w 59"/>
                  <a:gd name="T15" fmla="*/ 1 h 86"/>
                  <a:gd name="T16" fmla="*/ 0 w 59"/>
                  <a:gd name="T17" fmla="*/ 1 h 86"/>
                  <a:gd name="T18" fmla="*/ 0 w 59"/>
                  <a:gd name="T19" fmla="*/ 1 h 86"/>
                  <a:gd name="T20" fmla="*/ 0 w 59"/>
                  <a:gd name="T21" fmla="*/ 1 h 86"/>
                  <a:gd name="T22" fmla="*/ 0 w 59"/>
                  <a:gd name="T23" fmla="*/ 1 h 86"/>
                  <a:gd name="T24" fmla="*/ 0 w 59"/>
                  <a:gd name="T25" fmla="*/ 1 h 86"/>
                  <a:gd name="T26" fmla="*/ 0 w 59"/>
                  <a:gd name="T27" fmla="*/ 1 h 86"/>
                  <a:gd name="T28" fmla="*/ 0 w 59"/>
                  <a:gd name="T29" fmla="*/ 1 h 86"/>
                  <a:gd name="T30" fmla="*/ 0 w 59"/>
                  <a:gd name="T31" fmla="*/ 1 h 86"/>
                  <a:gd name="T32" fmla="*/ 0 w 59"/>
                  <a:gd name="T33" fmla="*/ 0 h 86"/>
                  <a:gd name="T34" fmla="*/ 0 w 59"/>
                  <a:gd name="T35" fmla="*/ 1 h 86"/>
                  <a:gd name="T36" fmla="*/ 0 w 59"/>
                  <a:gd name="T37" fmla="*/ 1 h 86"/>
                  <a:gd name="T38" fmla="*/ 0 w 59"/>
                  <a:gd name="T39" fmla="*/ 1 h 86"/>
                  <a:gd name="T40" fmla="*/ 0 w 59"/>
                  <a:gd name="T41" fmla="*/ 1 h 86"/>
                  <a:gd name="T42" fmla="*/ 0 w 59"/>
                  <a:gd name="T43" fmla="*/ 1 h 86"/>
                  <a:gd name="T44" fmla="*/ 0 w 59"/>
                  <a:gd name="T45" fmla="*/ 1 h 86"/>
                  <a:gd name="T46" fmla="*/ 0 w 59"/>
                  <a:gd name="T47" fmla="*/ 1 h 86"/>
                  <a:gd name="T48" fmla="*/ 0 w 59"/>
                  <a:gd name="T49" fmla="*/ 1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86"/>
                  <a:gd name="T77" fmla="*/ 59 w 59"/>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6" name="Freeform 91"/>
              <p:cNvSpPr>
                <a:spLocks/>
              </p:cNvSpPr>
              <p:nvPr/>
            </p:nvSpPr>
            <p:spPr bwMode="auto">
              <a:xfrm>
                <a:off x="3145" y="1635"/>
                <a:ext cx="33" cy="64"/>
              </a:xfrm>
              <a:custGeom>
                <a:avLst/>
                <a:gdLst>
                  <a:gd name="T0" fmla="*/ 1 w 65"/>
                  <a:gd name="T1" fmla="*/ 1 h 128"/>
                  <a:gd name="T2" fmla="*/ 1 w 65"/>
                  <a:gd name="T3" fmla="*/ 1 h 128"/>
                  <a:gd name="T4" fmla="*/ 1 w 65"/>
                  <a:gd name="T5" fmla="*/ 1 h 128"/>
                  <a:gd name="T6" fmla="*/ 1 w 65"/>
                  <a:gd name="T7" fmla="*/ 1 h 128"/>
                  <a:gd name="T8" fmla="*/ 1 w 65"/>
                  <a:gd name="T9" fmla="*/ 0 h 128"/>
                  <a:gd name="T10" fmla="*/ 1 w 65"/>
                  <a:gd name="T11" fmla="*/ 1 h 128"/>
                  <a:gd name="T12" fmla="*/ 1 w 65"/>
                  <a:gd name="T13" fmla="*/ 1 h 128"/>
                  <a:gd name="T14" fmla="*/ 1 w 65"/>
                  <a:gd name="T15" fmla="*/ 1 h 128"/>
                  <a:gd name="T16" fmla="*/ 1 w 65"/>
                  <a:gd name="T17" fmla="*/ 1 h 128"/>
                  <a:gd name="T18" fmla="*/ 1 w 65"/>
                  <a:gd name="T19" fmla="*/ 1 h 128"/>
                  <a:gd name="T20" fmla="*/ 1 w 65"/>
                  <a:gd name="T21" fmla="*/ 1 h 128"/>
                  <a:gd name="T22" fmla="*/ 1 w 65"/>
                  <a:gd name="T23" fmla="*/ 1 h 128"/>
                  <a:gd name="T24" fmla="*/ 0 w 65"/>
                  <a:gd name="T25" fmla="*/ 1 h 128"/>
                  <a:gd name="T26" fmla="*/ 1 w 65"/>
                  <a:gd name="T27" fmla="*/ 1 h 128"/>
                  <a:gd name="T28" fmla="*/ 1 w 65"/>
                  <a:gd name="T29" fmla="*/ 1 h 128"/>
                  <a:gd name="T30" fmla="*/ 1 w 65"/>
                  <a:gd name="T31" fmla="*/ 1 h 128"/>
                  <a:gd name="T32" fmla="*/ 1 w 65"/>
                  <a:gd name="T33" fmla="*/ 1 h 128"/>
                  <a:gd name="T34" fmla="*/ 1 w 65"/>
                  <a:gd name="T35" fmla="*/ 1 h 128"/>
                  <a:gd name="T36" fmla="*/ 1 w 65"/>
                  <a:gd name="T37" fmla="*/ 1 h 128"/>
                  <a:gd name="T38" fmla="*/ 1 w 65"/>
                  <a:gd name="T39" fmla="*/ 1 h 128"/>
                  <a:gd name="T40" fmla="*/ 1 w 65"/>
                  <a:gd name="T41" fmla="*/ 1 h 128"/>
                  <a:gd name="T42" fmla="*/ 1 w 65"/>
                  <a:gd name="T43" fmla="*/ 1 h 128"/>
                  <a:gd name="T44" fmla="*/ 1 w 65"/>
                  <a:gd name="T45" fmla="*/ 1 h 128"/>
                  <a:gd name="T46" fmla="*/ 1 w 65"/>
                  <a:gd name="T47" fmla="*/ 1 h 128"/>
                  <a:gd name="T48" fmla="*/ 1 w 65"/>
                  <a:gd name="T49" fmla="*/ 1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28"/>
                  <a:gd name="T77" fmla="*/ 65 w 65"/>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7" name="Freeform 92"/>
              <p:cNvSpPr>
                <a:spLocks/>
              </p:cNvSpPr>
              <p:nvPr/>
            </p:nvSpPr>
            <p:spPr bwMode="auto">
              <a:xfrm>
                <a:off x="3209" y="1709"/>
                <a:ext cx="33" cy="61"/>
              </a:xfrm>
              <a:custGeom>
                <a:avLst/>
                <a:gdLst>
                  <a:gd name="T0" fmla="*/ 0 w 67"/>
                  <a:gd name="T1" fmla="*/ 1 h 122"/>
                  <a:gd name="T2" fmla="*/ 0 w 67"/>
                  <a:gd name="T3" fmla="*/ 1 h 122"/>
                  <a:gd name="T4" fmla="*/ 0 w 67"/>
                  <a:gd name="T5" fmla="*/ 1 h 122"/>
                  <a:gd name="T6" fmla="*/ 0 w 67"/>
                  <a:gd name="T7" fmla="*/ 1 h 122"/>
                  <a:gd name="T8" fmla="*/ 0 w 67"/>
                  <a:gd name="T9" fmla="*/ 1 h 122"/>
                  <a:gd name="T10" fmla="*/ 0 w 67"/>
                  <a:gd name="T11" fmla="*/ 1 h 122"/>
                  <a:gd name="T12" fmla="*/ 0 w 67"/>
                  <a:gd name="T13" fmla="*/ 1 h 122"/>
                  <a:gd name="T14" fmla="*/ 0 w 67"/>
                  <a:gd name="T15" fmla="*/ 1 h 122"/>
                  <a:gd name="T16" fmla="*/ 0 w 67"/>
                  <a:gd name="T17" fmla="*/ 1 h 122"/>
                  <a:gd name="T18" fmla="*/ 0 w 67"/>
                  <a:gd name="T19" fmla="*/ 1 h 122"/>
                  <a:gd name="T20" fmla="*/ 0 w 67"/>
                  <a:gd name="T21" fmla="*/ 1 h 122"/>
                  <a:gd name="T22" fmla="*/ 0 w 67"/>
                  <a:gd name="T23" fmla="*/ 1 h 122"/>
                  <a:gd name="T24" fmla="*/ 0 w 67"/>
                  <a:gd name="T25" fmla="*/ 0 h 122"/>
                  <a:gd name="T26" fmla="*/ 0 w 67"/>
                  <a:gd name="T27" fmla="*/ 1 h 122"/>
                  <a:gd name="T28" fmla="*/ 0 w 67"/>
                  <a:gd name="T29" fmla="*/ 1 h 122"/>
                  <a:gd name="T30" fmla="*/ 0 w 67"/>
                  <a:gd name="T31" fmla="*/ 1 h 122"/>
                  <a:gd name="T32" fmla="*/ 0 w 67"/>
                  <a:gd name="T33" fmla="*/ 1 h 122"/>
                  <a:gd name="T34" fmla="*/ 0 w 67"/>
                  <a:gd name="T35" fmla="*/ 1 h 122"/>
                  <a:gd name="T36" fmla="*/ 0 w 67"/>
                  <a:gd name="T37" fmla="*/ 1 h 122"/>
                  <a:gd name="T38" fmla="*/ 0 w 67"/>
                  <a:gd name="T39" fmla="*/ 1 h 122"/>
                  <a:gd name="T40" fmla="*/ 0 w 67"/>
                  <a:gd name="T41" fmla="*/ 1 h 122"/>
                  <a:gd name="T42" fmla="*/ 0 w 67"/>
                  <a:gd name="T43" fmla="*/ 1 h 122"/>
                  <a:gd name="T44" fmla="*/ 0 w 67"/>
                  <a:gd name="T45" fmla="*/ 1 h 122"/>
                  <a:gd name="T46" fmla="*/ 0 w 67"/>
                  <a:gd name="T47" fmla="*/ 1 h 122"/>
                  <a:gd name="T48" fmla="*/ 0 w 67"/>
                  <a:gd name="T49" fmla="*/ 1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22"/>
                  <a:gd name="T77" fmla="*/ 67 w 6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8" name="Freeform 93"/>
              <p:cNvSpPr>
                <a:spLocks/>
              </p:cNvSpPr>
              <p:nvPr/>
            </p:nvSpPr>
            <p:spPr bwMode="auto">
              <a:xfrm>
                <a:off x="3199" y="1605"/>
                <a:ext cx="34" cy="66"/>
              </a:xfrm>
              <a:custGeom>
                <a:avLst/>
                <a:gdLst>
                  <a:gd name="T0" fmla="*/ 1 w 68"/>
                  <a:gd name="T1" fmla="*/ 0 h 134"/>
                  <a:gd name="T2" fmla="*/ 1 w 68"/>
                  <a:gd name="T3" fmla="*/ 0 h 134"/>
                  <a:gd name="T4" fmla="*/ 1 w 68"/>
                  <a:gd name="T5" fmla="*/ 0 h 134"/>
                  <a:gd name="T6" fmla="*/ 1 w 68"/>
                  <a:gd name="T7" fmla="*/ 0 h 134"/>
                  <a:gd name="T8" fmla="*/ 1 w 68"/>
                  <a:gd name="T9" fmla="*/ 0 h 134"/>
                  <a:gd name="T10" fmla="*/ 1 w 68"/>
                  <a:gd name="T11" fmla="*/ 0 h 134"/>
                  <a:gd name="T12" fmla="*/ 1 w 68"/>
                  <a:gd name="T13" fmla="*/ 0 h 134"/>
                  <a:gd name="T14" fmla="*/ 1 w 68"/>
                  <a:gd name="T15" fmla="*/ 0 h 134"/>
                  <a:gd name="T16" fmla="*/ 1 w 68"/>
                  <a:gd name="T17" fmla="*/ 0 h 134"/>
                  <a:gd name="T18" fmla="*/ 1 w 68"/>
                  <a:gd name="T19" fmla="*/ 0 h 134"/>
                  <a:gd name="T20" fmla="*/ 1 w 68"/>
                  <a:gd name="T21" fmla="*/ 0 h 134"/>
                  <a:gd name="T22" fmla="*/ 1 w 68"/>
                  <a:gd name="T23" fmla="*/ 0 h 134"/>
                  <a:gd name="T24" fmla="*/ 0 w 68"/>
                  <a:gd name="T25" fmla="*/ 0 h 134"/>
                  <a:gd name="T26" fmla="*/ 1 w 68"/>
                  <a:gd name="T27" fmla="*/ 0 h 134"/>
                  <a:gd name="T28" fmla="*/ 1 w 68"/>
                  <a:gd name="T29" fmla="*/ 0 h 134"/>
                  <a:gd name="T30" fmla="*/ 1 w 68"/>
                  <a:gd name="T31" fmla="*/ 0 h 134"/>
                  <a:gd name="T32" fmla="*/ 1 w 68"/>
                  <a:gd name="T33" fmla="*/ 0 h 134"/>
                  <a:gd name="T34" fmla="*/ 1 w 68"/>
                  <a:gd name="T35" fmla="*/ 0 h 134"/>
                  <a:gd name="T36" fmla="*/ 1 w 68"/>
                  <a:gd name="T37" fmla="*/ 0 h 134"/>
                  <a:gd name="T38" fmla="*/ 1 w 68"/>
                  <a:gd name="T39" fmla="*/ 0 h 134"/>
                  <a:gd name="T40" fmla="*/ 1 w 68"/>
                  <a:gd name="T41" fmla="*/ 0 h 134"/>
                  <a:gd name="T42" fmla="*/ 1 w 68"/>
                  <a:gd name="T43" fmla="*/ 0 h 134"/>
                  <a:gd name="T44" fmla="*/ 1 w 68"/>
                  <a:gd name="T45" fmla="*/ 0 h 134"/>
                  <a:gd name="T46" fmla="*/ 1 w 68"/>
                  <a:gd name="T47" fmla="*/ 0 h 134"/>
                  <a:gd name="T48" fmla="*/ 1 w 68"/>
                  <a:gd name="T49" fmla="*/ 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34"/>
                  <a:gd name="T77" fmla="*/ 68 w 68"/>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39" name="Freeform 94"/>
              <p:cNvSpPr>
                <a:spLocks/>
              </p:cNvSpPr>
              <p:nvPr/>
            </p:nvSpPr>
            <p:spPr bwMode="auto">
              <a:xfrm>
                <a:off x="3220" y="1905"/>
                <a:ext cx="31" cy="50"/>
              </a:xfrm>
              <a:custGeom>
                <a:avLst/>
                <a:gdLst>
                  <a:gd name="T0" fmla="*/ 1 w 62"/>
                  <a:gd name="T1" fmla="*/ 0 h 101"/>
                  <a:gd name="T2" fmla="*/ 1 w 62"/>
                  <a:gd name="T3" fmla="*/ 0 h 101"/>
                  <a:gd name="T4" fmla="*/ 1 w 62"/>
                  <a:gd name="T5" fmla="*/ 0 h 101"/>
                  <a:gd name="T6" fmla="*/ 1 w 62"/>
                  <a:gd name="T7" fmla="*/ 0 h 101"/>
                  <a:gd name="T8" fmla="*/ 1 w 62"/>
                  <a:gd name="T9" fmla="*/ 0 h 101"/>
                  <a:gd name="T10" fmla="*/ 1 w 62"/>
                  <a:gd name="T11" fmla="*/ 0 h 101"/>
                  <a:gd name="T12" fmla="*/ 1 w 62"/>
                  <a:gd name="T13" fmla="*/ 0 h 101"/>
                  <a:gd name="T14" fmla="*/ 1 w 62"/>
                  <a:gd name="T15" fmla="*/ 0 h 101"/>
                  <a:gd name="T16" fmla="*/ 1 w 62"/>
                  <a:gd name="T17" fmla="*/ 0 h 101"/>
                  <a:gd name="T18" fmla="*/ 1 w 62"/>
                  <a:gd name="T19" fmla="*/ 0 h 101"/>
                  <a:gd name="T20" fmla="*/ 1 w 62"/>
                  <a:gd name="T21" fmla="*/ 0 h 101"/>
                  <a:gd name="T22" fmla="*/ 1 w 62"/>
                  <a:gd name="T23" fmla="*/ 0 h 101"/>
                  <a:gd name="T24" fmla="*/ 1 w 62"/>
                  <a:gd name="T25" fmla="*/ 0 h 101"/>
                  <a:gd name="T26" fmla="*/ 1 w 62"/>
                  <a:gd name="T27" fmla="*/ 0 h 101"/>
                  <a:gd name="T28" fmla="*/ 1 w 62"/>
                  <a:gd name="T29" fmla="*/ 0 h 101"/>
                  <a:gd name="T30" fmla="*/ 1 w 62"/>
                  <a:gd name="T31" fmla="*/ 0 h 101"/>
                  <a:gd name="T32" fmla="*/ 1 w 62"/>
                  <a:gd name="T33" fmla="*/ 0 h 101"/>
                  <a:gd name="T34" fmla="*/ 1 w 62"/>
                  <a:gd name="T35" fmla="*/ 0 h 101"/>
                  <a:gd name="T36" fmla="*/ 1 w 62"/>
                  <a:gd name="T37" fmla="*/ 0 h 101"/>
                  <a:gd name="T38" fmla="*/ 1 w 62"/>
                  <a:gd name="T39" fmla="*/ 0 h 101"/>
                  <a:gd name="T40" fmla="*/ 0 w 62"/>
                  <a:gd name="T41" fmla="*/ 0 h 101"/>
                  <a:gd name="T42" fmla="*/ 1 w 62"/>
                  <a:gd name="T43" fmla="*/ 0 h 101"/>
                  <a:gd name="T44" fmla="*/ 1 w 62"/>
                  <a:gd name="T45" fmla="*/ 0 h 101"/>
                  <a:gd name="T46" fmla="*/ 1 w 62"/>
                  <a:gd name="T47" fmla="*/ 0 h 101"/>
                  <a:gd name="T48" fmla="*/ 1 w 62"/>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1"/>
                  <a:gd name="T77" fmla="*/ 62 w 62"/>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0" name="Freeform 95"/>
              <p:cNvSpPr>
                <a:spLocks/>
              </p:cNvSpPr>
              <p:nvPr/>
            </p:nvSpPr>
            <p:spPr bwMode="auto">
              <a:xfrm>
                <a:off x="3216" y="1809"/>
                <a:ext cx="32" cy="56"/>
              </a:xfrm>
              <a:custGeom>
                <a:avLst/>
                <a:gdLst>
                  <a:gd name="T0" fmla="*/ 0 w 65"/>
                  <a:gd name="T1" fmla="*/ 1 h 112"/>
                  <a:gd name="T2" fmla="*/ 0 w 65"/>
                  <a:gd name="T3" fmla="*/ 1 h 112"/>
                  <a:gd name="T4" fmla="*/ 0 w 65"/>
                  <a:gd name="T5" fmla="*/ 1 h 112"/>
                  <a:gd name="T6" fmla="*/ 0 w 65"/>
                  <a:gd name="T7" fmla="*/ 1 h 112"/>
                  <a:gd name="T8" fmla="*/ 0 w 65"/>
                  <a:gd name="T9" fmla="*/ 1 h 112"/>
                  <a:gd name="T10" fmla="*/ 0 w 65"/>
                  <a:gd name="T11" fmla="*/ 1 h 112"/>
                  <a:gd name="T12" fmla="*/ 0 w 65"/>
                  <a:gd name="T13" fmla="*/ 1 h 112"/>
                  <a:gd name="T14" fmla="*/ 0 w 65"/>
                  <a:gd name="T15" fmla="*/ 1 h 112"/>
                  <a:gd name="T16" fmla="*/ 0 w 65"/>
                  <a:gd name="T17" fmla="*/ 1 h 112"/>
                  <a:gd name="T18" fmla="*/ 0 w 65"/>
                  <a:gd name="T19" fmla="*/ 1 h 112"/>
                  <a:gd name="T20" fmla="*/ 0 w 65"/>
                  <a:gd name="T21" fmla="*/ 1 h 112"/>
                  <a:gd name="T22" fmla="*/ 0 w 65"/>
                  <a:gd name="T23" fmla="*/ 1 h 112"/>
                  <a:gd name="T24" fmla="*/ 0 w 65"/>
                  <a:gd name="T25" fmla="*/ 0 h 112"/>
                  <a:gd name="T26" fmla="*/ 0 w 65"/>
                  <a:gd name="T27" fmla="*/ 1 h 112"/>
                  <a:gd name="T28" fmla="*/ 0 w 65"/>
                  <a:gd name="T29" fmla="*/ 1 h 112"/>
                  <a:gd name="T30" fmla="*/ 0 w 65"/>
                  <a:gd name="T31" fmla="*/ 1 h 112"/>
                  <a:gd name="T32" fmla="*/ 0 w 65"/>
                  <a:gd name="T33" fmla="*/ 1 h 112"/>
                  <a:gd name="T34" fmla="*/ 0 w 65"/>
                  <a:gd name="T35" fmla="*/ 1 h 112"/>
                  <a:gd name="T36" fmla="*/ 0 w 65"/>
                  <a:gd name="T37" fmla="*/ 1 h 112"/>
                  <a:gd name="T38" fmla="*/ 0 w 65"/>
                  <a:gd name="T39" fmla="*/ 1 h 112"/>
                  <a:gd name="T40" fmla="*/ 0 w 65"/>
                  <a:gd name="T41" fmla="*/ 1 h 112"/>
                  <a:gd name="T42" fmla="*/ 0 w 65"/>
                  <a:gd name="T43" fmla="*/ 1 h 112"/>
                  <a:gd name="T44" fmla="*/ 0 w 65"/>
                  <a:gd name="T45" fmla="*/ 1 h 112"/>
                  <a:gd name="T46" fmla="*/ 0 w 65"/>
                  <a:gd name="T47" fmla="*/ 1 h 112"/>
                  <a:gd name="T48" fmla="*/ 0 w 65"/>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112"/>
                  <a:gd name="T77" fmla="*/ 65 w 65"/>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1" name="Freeform 96"/>
              <p:cNvSpPr>
                <a:spLocks/>
              </p:cNvSpPr>
              <p:nvPr/>
            </p:nvSpPr>
            <p:spPr bwMode="auto">
              <a:xfrm>
                <a:off x="3221" y="1996"/>
                <a:ext cx="30" cy="45"/>
              </a:xfrm>
              <a:custGeom>
                <a:avLst/>
                <a:gdLst>
                  <a:gd name="T0" fmla="*/ 0 w 61"/>
                  <a:gd name="T1" fmla="*/ 0 h 91"/>
                  <a:gd name="T2" fmla="*/ 0 w 61"/>
                  <a:gd name="T3" fmla="*/ 0 h 91"/>
                  <a:gd name="T4" fmla="*/ 0 w 61"/>
                  <a:gd name="T5" fmla="*/ 0 h 91"/>
                  <a:gd name="T6" fmla="*/ 0 w 61"/>
                  <a:gd name="T7" fmla="*/ 0 h 91"/>
                  <a:gd name="T8" fmla="*/ 0 w 61"/>
                  <a:gd name="T9" fmla="*/ 0 h 91"/>
                  <a:gd name="T10" fmla="*/ 0 w 61"/>
                  <a:gd name="T11" fmla="*/ 0 h 91"/>
                  <a:gd name="T12" fmla="*/ 0 w 61"/>
                  <a:gd name="T13" fmla="*/ 0 h 91"/>
                  <a:gd name="T14" fmla="*/ 0 w 61"/>
                  <a:gd name="T15" fmla="*/ 0 h 91"/>
                  <a:gd name="T16" fmla="*/ 0 w 61"/>
                  <a:gd name="T17" fmla="*/ 0 h 91"/>
                  <a:gd name="T18" fmla="*/ 0 w 61"/>
                  <a:gd name="T19" fmla="*/ 0 h 91"/>
                  <a:gd name="T20" fmla="*/ 0 w 61"/>
                  <a:gd name="T21" fmla="*/ 0 h 91"/>
                  <a:gd name="T22" fmla="*/ 0 w 61"/>
                  <a:gd name="T23" fmla="*/ 0 h 91"/>
                  <a:gd name="T24" fmla="*/ 0 w 61"/>
                  <a:gd name="T25" fmla="*/ 0 h 91"/>
                  <a:gd name="T26" fmla="*/ 0 w 61"/>
                  <a:gd name="T27" fmla="*/ 0 h 91"/>
                  <a:gd name="T28" fmla="*/ 0 w 61"/>
                  <a:gd name="T29" fmla="*/ 0 h 91"/>
                  <a:gd name="T30" fmla="*/ 0 w 61"/>
                  <a:gd name="T31" fmla="*/ 0 h 91"/>
                  <a:gd name="T32" fmla="*/ 0 w 61"/>
                  <a:gd name="T33" fmla="*/ 0 h 91"/>
                  <a:gd name="T34" fmla="*/ 0 w 61"/>
                  <a:gd name="T35" fmla="*/ 0 h 91"/>
                  <a:gd name="T36" fmla="*/ 0 w 61"/>
                  <a:gd name="T37" fmla="*/ 0 h 91"/>
                  <a:gd name="T38" fmla="*/ 0 w 61"/>
                  <a:gd name="T39" fmla="*/ 0 h 91"/>
                  <a:gd name="T40" fmla="*/ 0 w 61"/>
                  <a:gd name="T41" fmla="*/ 0 h 91"/>
                  <a:gd name="T42" fmla="*/ 0 w 61"/>
                  <a:gd name="T43" fmla="*/ 0 h 91"/>
                  <a:gd name="T44" fmla="*/ 0 w 61"/>
                  <a:gd name="T45" fmla="*/ 0 h 91"/>
                  <a:gd name="T46" fmla="*/ 0 w 61"/>
                  <a:gd name="T47" fmla="*/ 0 h 91"/>
                  <a:gd name="T48" fmla="*/ 0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91"/>
                  <a:gd name="T77" fmla="*/ 61 w 61"/>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42" name="Freeform 97"/>
              <p:cNvSpPr>
                <a:spLocks/>
              </p:cNvSpPr>
              <p:nvPr/>
            </p:nvSpPr>
            <p:spPr bwMode="auto">
              <a:xfrm>
                <a:off x="3391" y="1817"/>
                <a:ext cx="34" cy="53"/>
              </a:xfrm>
              <a:custGeom>
                <a:avLst/>
                <a:gdLst>
                  <a:gd name="T0" fmla="*/ 1 w 68"/>
                  <a:gd name="T1" fmla="*/ 0 h 107"/>
                  <a:gd name="T2" fmla="*/ 1 w 68"/>
                  <a:gd name="T3" fmla="*/ 0 h 107"/>
                  <a:gd name="T4" fmla="*/ 1 w 68"/>
                  <a:gd name="T5" fmla="*/ 0 h 107"/>
                  <a:gd name="T6" fmla="*/ 1 w 68"/>
                  <a:gd name="T7" fmla="*/ 0 h 107"/>
                  <a:gd name="T8" fmla="*/ 1 w 68"/>
                  <a:gd name="T9" fmla="*/ 0 h 107"/>
                  <a:gd name="T10" fmla="*/ 1 w 68"/>
                  <a:gd name="T11" fmla="*/ 0 h 107"/>
                  <a:gd name="T12" fmla="*/ 1 w 68"/>
                  <a:gd name="T13" fmla="*/ 0 h 107"/>
                  <a:gd name="T14" fmla="*/ 1 w 68"/>
                  <a:gd name="T15" fmla="*/ 0 h 107"/>
                  <a:gd name="T16" fmla="*/ 1 w 68"/>
                  <a:gd name="T17" fmla="*/ 0 h 107"/>
                  <a:gd name="T18" fmla="*/ 1 w 68"/>
                  <a:gd name="T19" fmla="*/ 0 h 107"/>
                  <a:gd name="T20" fmla="*/ 1 w 68"/>
                  <a:gd name="T21" fmla="*/ 0 h 107"/>
                  <a:gd name="T22" fmla="*/ 1 w 68"/>
                  <a:gd name="T23" fmla="*/ 0 h 107"/>
                  <a:gd name="T24" fmla="*/ 0 w 68"/>
                  <a:gd name="T25" fmla="*/ 0 h 107"/>
                  <a:gd name="T26" fmla="*/ 1 w 68"/>
                  <a:gd name="T27" fmla="*/ 0 h 107"/>
                  <a:gd name="T28" fmla="*/ 1 w 68"/>
                  <a:gd name="T29" fmla="*/ 0 h 107"/>
                  <a:gd name="T30" fmla="*/ 1 w 68"/>
                  <a:gd name="T31" fmla="*/ 0 h 107"/>
                  <a:gd name="T32" fmla="*/ 1 w 68"/>
                  <a:gd name="T33" fmla="*/ 0 h 107"/>
                  <a:gd name="T34" fmla="*/ 1 w 68"/>
                  <a:gd name="T35" fmla="*/ 0 h 107"/>
                  <a:gd name="T36" fmla="*/ 1 w 68"/>
                  <a:gd name="T37" fmla="*/ 0 h 107"/>
                  <a:gd name="T38" fmla="*/ 1 w 68"/>
                  <a:gd name="T39" fmla="*/ 0 h 107"/>
                  <a:gd name="T40" fmla="*/ 1 w 68"/>
                  <a:gd name="T41" fmla="*/ 0 h 107"/>
                  <a:gd name="T42" fmla="*/ 1 w 68"/>
                  <a:gd name="T43" fmla="*/ 0 h 107"/>
                  <a:gd name="T44" fmla="*/ 1 w 68"/>
                  <a:gd name="T45" fmla="*/ 0 h 107"/>
                  <a:gd name="T46" fmla="*/ 1 w 68"/>
                  <a:gd name="T47" fmla="*/ 0 h 107"/>
                  <a:gd name="T48" fmla="*/ 1 w 68"/>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7"/>
                  <a:gd name="T77" fmla="*/ 68 w 68"/>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38923" name="Picture 76" descr="MCj025076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50" y="4591050"/>
              <a:ext cx="4667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Text Placeholder 3"/>
          <p:cNvSpPr>
            <a:spLocks noGrp="1"/>
          </p:cNvSpPr>
          <p:nvPr>
            <p:ph type="body" sz="quarter" idx="11"/>
          </p:nvPr>
        </p:nvSpPr>
        <p:spPr>
          <a:xfrm>
            <a:off x="404813" y="1506538"/>
            <a:ext cx="8335962" cy="4419600"/>
          </a:xfrm>
        </p:spPr>
        <p:txBody>
          <a:bodyPr/>
          <a:lstStyle/>
          <a:p>
            <a:pPr marL="0" indent="0">
              <a:buNone/>
            </a:pPr>
            <a:r>
              <a:rPr lang="en-US" dirty="0"/>
              <a:t>“Expresses the precision between laboratories                                (collaborative studies, usually applied to                             standardization of methodology)” (GL1)</a:t>
            </a:r>
          </a:p>
          <a:p>
            <a:pPr lvl="1">
              <a:lnSpc>
                <a:spcPct val="150000"/>
              </a:lnSpc>
              <a:spcBef>
                <a:spcPts val="1000"/>
              </a:spcBef>
            </a:pPr>
            <a:r>
              <a:rPr lang="en-US" sz="1600" dirty="0"/>
              <a:t>Variability between different laboratories</a:t>
            </a:r>
          </a:p>
          <a:p>
            <a:pPr lvl="1">
              <a:lnSpc>
                <a:spcPct val="150000"/>
              </a:lnSpc>
              <a:spcBef>
                <a:spcPts val="1000"/>
              </a:spcBef>
            </a:pPr>
            <a:r>
              <a:rPr lang="en-US" sz="1600" dirty="0"/>
              <a:t>Inter-laboratory trials (collaborative trials) varying further parameters</a:t>
            </a:r>
          </a:p>
          <a:p>
            <a:pPr lvl="1">
              <a:lnSpc>
                <a:spcPct val="150000"/>
              </a:lnSpc>
              <a:spcBef>
                <a:spcPts val="1000"/>
              </a:spcBef>
            </a:pPr>
            <a:r>
              <a:rPr lang="en-US" sz="1600" dirty="0"/>
              <a:t>Additional contributions due to differences in knowledge, experience, equipment etc.. among the participating laboratories</a:t>
            </a:r>
          </a:p>
          <a:p>
            <a:pPr lvl="1">
              <a:lnSpc>
                <a:spcPct val="150000"/>
              </a:lnSpc>
              <a:spcBef>
                <a:spcPts val="1000"/>
              </a:spcBef>
            </a:pPr>
            <a:r>
              <a:rPr lang="en-US" sz="1600" dirty="0"/>
              <a:t>Important, if the method is applied at different sites</a:t>
            </a:r>
          </a:p>
          <a:p>
            <a:endParaRPr lang="en-US" dirty="0"/>
          </a:p>
          <a:p>
            <a:endParaRPr lang="en-US" dirty="0"/>
          </a:p>
          <a:p>
            <a:endParaRPr lang="en-US" dirty="0"/>
          </a:p>
          <a:p>
            <a:endParaRPr lang="en-US" dirty="0"/>
          </a:p>
        </p:txBody>
      </p:sp>
      <p:sp>
        <p:nvSpPr>
          <p:cNvPr id="54" name="TextBox 53"/>
          <p:cNvSpPr txBox="1"/>
          <p:nvPr/>
        </p:nvSpPr>
        <p:spPr>
          <a:xfrm>
            <a:off x="1745674" y="5140028"/>
            <a:ext cx="5685470" cy="584775"/>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Method transfer experiments are additionally a good source to estimate the reproducibility of an analytical procedure</a:t>
            </a:r>
          </a:p>
        </p:txBody>
      </p:sp>
      <p:pic>
        <p:nvPicPr>
          <p:cNvPr id="55" name="Picture 5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5751" y="4981504"/>
            <a:ext cx="8540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C3515-DED5-40D4-9DA4-241656F762F7}"/>
              </a:ext>
            </a:extLst>
          </p:cNvPr>
          <p:cNvSpPr>
            <a:spLocks noGrp="1"/>
          </p:cNvSpPr>
          <p:nvPr>
            <p:ph type="body" sz="quarter" idx="10"/>
          </p:nvPr>
        </p:nvSpPr>
        <p:spPr/>
        <p:txBody>
          <a:bodyPr/>
          <a:lstStyle/>
          <a:p>
            <a:r>
              <a:rPr lang="en-GB" dirty="0"/>
              <a:t>Disclaimer</a:t>
            </a:r>
            <a:endParaRPr lang="en-BE" dirty="0"/>
          </a:p>
        </p:txBody>
      </p:sp>
      <p:sp>
        <p:nvSpPr>
          <p:cNvPr id="3" name="Text Placeholder 2">
            <a:extLst>
              <a:ext uri="{FF2B5EF4-FFF2-40B4-BE49-F238E27FC236}">
                <a16:creationId xmlns:a16="http://schemas.microsoft.com/office/drawing/2014/main" id="{F02CF343-0917-491A-8D1D-86C67E65739D}"/>
              </a:ext>
            </a:extLst>
          </p:cNvPr>
          <p:cNvSpPr>
            <a:spLocks noGrp="1"/>
          </p:cNvSpPr>
          <p:nvPr>
            <p:ph type="body" sz="quarter" idx="11"/>
          </p:nvPr>
        </p:nvSpPr>
        <p:spPr>
          <a:xfrm>
            <a:off x="1071983" y="1894228"/>
            <a:ext cx="7000034" cy="1813605"/>
          </a:xfrm>
        </p:spPr>
        <p:txBody>
          <a:bodyPr/>
          <a:lstStyle/>
          <a:p>
            <a:pPr marL="0" indent="0">
              <a:buNone/>
            </a:pPr>
            <a:r>
              <a:rPr lang="en-US" i="1" dirty="0"/>
              <a:t>In the view of the presenter, these slides are consistent with relevant VICH guidelines and have been provided for training purposes only. </a:t>
            </a:r>
            <a:endParaRPr lang="en-BE" dirty="0"/>
          </a:p>
          <a:p>
            <a:pPr marL="0" indent="0">
              <a:buNone/>
            </a:pPr>
            <a:r>
              <a:rPr lang="en-US" i="1" dirty="0"/>
              <a:t>As always, the original Guideline should be used as the primary source of information for working with regulators</a:t>
            </a:r>
            <a:r>
              <a:rPr lang="en-US" dirty="0"/>
              <a:t>.</a:t>
            </a:r>
            <a:endParaRPr lang="en-BE" dirty="0"/>
          </a:p>
          <a:p>
            <a:endParaRPr lang="en-BE" dirty="0"/>
          </a:p>
        </p:txBody>
      </p:sp>
    </p:spTree>
    <p:extLst>
      <p:ext uri="{BB962C8B-B14F-4D97-AF65-F5344CB8AC3E}">
        <p14:creationId xmlns:p14="http://schemas.microsoft.com/office/powerpoint/2010/main" val="203372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Precision</a:t>
            </a:r>
            <a:r>
              <a:rPr lang="en-US" dirty="0"/>
              <a:t> – Levels of Precision determination</a:t>
            </a:r>
          </a:p>
        </p:txBody>
      </p:sp>
      <p:sp>
        <p:nvSpPr>
          <p:cNvPr id="40965" name="Oval 5"/>
          <p:cNvSpPr>
            <a:spLocks noChangeArrowheads="1"/>
          </p:cNvSpPr>
          <p:nvPr/>
        </p:nvSpPr>
        <p:spPr bwMode="auto">
          <a:xfrm>
            <a:off x="793750" y="1427163"/>
            <a:ext cx="7678738" cy="4908550"/>
          </a:xfrm>
          <a:prstGeom prst="ellipse">
            <a:avLst/>
          </a:prstGeom>
          <a:solidFill>
            <a:srgbClr val="FBE6D5"/>
          </a:solidFill>
          <a:ln w="19050" algn="ctr">
            <a:solidFill>
              <a:schemeClr val="tx2"/>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40966" name="Oval 6"/>
          <p:cNvSpPr>
            <a:spLocks noChangeArrowheads="1"/>
          </p:cNvSpPr>
          <p:nvPr/>
        </p:nvSpPr>
        <p:spPr bwMode="auto">
          <a:xfrm>
            <a:off x="1073150" y="2295525"/>
            <a:ext cx="7150100" cy="4033838"/>
          </a:xfrm>
          <a:prstGeom prst="ellipse">
            <a:avLst/>
          </a:prstGeom>
          <a:solidFill>
            <a:srgbClr val="F4B480"/>
          </a:solidFill>
          <a:ln w="19050" algn="ctr">
            <a:solidFill>
              <a:schemeClr val="tx2"/>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40967" name="Oval 7"/>
          <p:cNvSpPr>
            <a:spLocks noChangeArrowheads="1"/>
          </p:cNvSpPr>
          <p:nvPr/>
        </p:nvSpPr>
        <p:spPr bwMode="auto">
          <a:xfrm>
            <a:off x="1539875" y="3313113"/>
            <a:ext cx="6294438" cy="3019425"/>
          </a:xfrm>
          <a:prstGeom prst="ellipse">
            <a:avLst/>
          </a:prstGeom>
          <a:solidFill>
            <a:srgbClr val="EF974F"/>
          </a:solidFill>
          <a:ln w="19050" algn="ctr">
            <a:solidFill>
              <a:schemeClr val="tx2"/>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40968" name="Oval 8"/>
          <p:cNvSpPr>
            <a:spLocks noChangeArrowheads="1"/>
          </p:cNvSpPr>
          <p:nvPr/>
        </p:nvSpPr>
        <p:spPr bwMode="auto">
          <a:xfrm>
            <a:off x="1941513" y="4292600"/>
            <a:ext cx="5541962" cy="2033588"/>
          </a:xfrm>
          <a:prstGeom prst="ellipse">
            <a:avLst/>
          </a:prstGeom>
          <a:solidFill>
            <a:schemeClr val="accent2"/>
          </a:solidFill>
          <a:ln w="19050" algn="ctr">
            <a:solidFill>
              <a:schemeClr val="tx2"/>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40969" name="TextBox 9"/>
          <p:cNvSpPr txBox="1">
            <a:spLocks noChangeArrowheads="1"/>
          </p:cNvSpPr>
          <p:nvPr/>
        </p:nvSpPr>
        <p:spPr bwMode="auto">
          <a:xfrm>
            <a:off x="3627438" y="1651000"/>
            <a:ext cx="2259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2400">
                <a:latin typeface="Arial" charset="0"/>
              </a:rPr>
              <a:t>Reproducibility</a:t>
            </a:r>
            <a:endParaRPr lang="en-US" altLang="en-US" sz="2400" dirty="0">
              <a:latin typeface="Arial" charset="0"/>
            </a:endParaRPr>
          </a:p>
        </p:txBody>
      </p:sp>
      <p:sp>
        <p:nvSpPr>
          <p:cNvPr id="40970" name="TextBox 10"/>
          <p:cNvSpPr txBox="1">
            <a:spLocks noChangeArrowheads="1"/>
          </p:cNvSpPr>
          <p:nvPr/>
        </p:nvSpPr>
        <p:spPr bwMode="auto">
          <a:xfrm>
            <a:off x="3016250" y="2622550"/>
            <a:ext cx="348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2400">
                <a:latin typeface="Arial" charset="0"/>
              </a:rPr>
              <a:t>Intermediate Precision</a:t>
            </a:r>
            <a:endParaRPr lang="en-US" altLang="en-US" sz="2400" dirty="0">
              <a:latin typeface="Arial" charset="0"/>
            </a:endParaRPr>
          </a:p>
        </p:txBody>
      </p:sp>
      <p:sp>
        <p:nvSpPr>
          <p:cNvPr id="40971" name="TextBox 11"/>
          <p:cNvSpPr txBox="1">
            <a:spLocks noChangeArrowheads="1"/>
          </p:cNvSpPr>
          <p:nvPr/>
        </p:nvSpPr>
        <p:spPr bwMode="auto">
          <a:xfrm>
            <a:off x="3711575" y="3638550"/>
            <a:ext cx="209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2400">
                <a:latin typeface="Arial" charset="0"/>
              </a:rPr>
              <a:t>Repeatability</a:t>
            </a:r>
            <a:endParaRPr lang="en-US" altLang="en-US" sz="2400" dirty="0">
              <a:latin typeface="Arial" charset="0"/>
            </a:endParaRPr>
          </a:p>
        </p:txBody>
      </p:sp>
      <p:sp>
        <p:nvSpPr>
          <p:cNvPr id="40972" name="TextBox 12"/>
          <p:cNvSpPr txBox="1">
            <a:spLocks noChangeArrowheads="1"/>
          </p:cNvSpPr>
          <p:nvPr/>
        </p:nvSpPr>
        <p:spPr bwMode="auto">
          <a:xfrm>
            <a:off x="3468688" y="5081588"/>
            <a:ext cx="257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2400">
                <a:latin typeface="Arial" charset="0"/>
              </a:rPr>
              <a:t>System Precision</a:t>
            </a:r>
            <a:endParaRPr lang="en-US" altLang="en-US" sz="2400" dirty="0">
              <a:latin typeface="Arial" charset="0"/>
            </a:endParaRPr>
          </a:p>
        </p:txBody>
      </p:sp>
      <p:sp>
        <p:nvSpPr>
          <p:cNvPr id="40973" name="TextBox 13"/>
          <p:cNvSpPr txBox="1">
            <a:spLocks noChangeArrowheads="1"/>
          </p:cNvSpPr>
          <p:nvPr/>
        </p:nvSpPr>
        <p:spPr bwMode="auto">
          <a:xfrm>
            <a:off x="1663700" y="2154238"/>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Collaborative trials</a:t>
            </a:r>
            <a:endParaRPr lang="en-US" altLang="en-US" sz="1800" dirty="0">
              <a:latin typeface="Arial" charset="0"/>
            </a:endParaRPr>
          </a:p>
        </p:txBody>
      </p:sp>
      <p:sp>
        <p:nvSpPr>
          <p:cNvPr id="40974" name="TextBox 14"/>
          <p:cNvSpPr txBox="1">
            <a:spLocks noChangeArrowheads="1"/>
          </p:cNvSpPr>
          <p:nvPr/>
        </p:nvSpPr>
        <p:spPr bwMode="auto">
          <a:xfrm>
            <a:off x="6450013" y="1981200"/>
            <a:ext cx="1531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Time </a:t>
            </a:r>
          </a:p>
          <a:p>
            <a:pPr eaLnBrk="1" hangingPunct="1">
              <a:lnSpc>
                <a:spcPct val="100000"/>
              </a:lnSpc>
              <a:spcBef>
                <a:spcPct val="0"/>
              </a:spcBef>
              <a:buFontTx/>
              <a:buNone/>
            </a:pPr>
            <a:r>
              <a:rPr lang="de-CH" altLang="en-US" sz="1800">
                <a:latin typeface="Arial" charset="0"/>
              </a:rPr>
              <a:t>(long-term)</a:t>
            </a:r>
            <a:endParaRPr lang="en-US" altLang="en-US" sz="1800" dirty="0">
              <a:latin typeface="Arial" charset="0"/>
            </a:endParaRPr>
          </a:p>
        </p:txBody>
      </p:sp>
      <p:sp>
        <p:nvSpPr>
          <p:cNvPr id="40975" name="TextBox 15"/>
          <p:cNvSpPr txBox="1">
            <a:spLocks noChangeArrowheads="1"/>
          </p:cNvSpPr>
          <p:nvPr/>
        </p:nvSpPr>
        <p:spPr bwMode="auto">
          <a:xfrm>
            <a:off x="1890713" y="3046413"/>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Operator</a:t>
            </a:r>
            <a:endParaRPr lang="en-US" altLang="en-US" sz="1800" dirty="0">
              <a:latin typeface="Arial" charset="0"/>
            </a:endParaRPr>
          </a:p>
        </p:txBody>
      </p:sp>
      <p:sp>
        <p:nvSpPr>
          <p:cNvPr id="40976" name="TextBox 16"/>
          <p:cNvSpPr txBox="1">
            <a:spLocks noChangeArrowheads="1"/>
          </p:cNvSpPr>
          <p:nvPr/>
        </p:nvSpPr>
        <p:spPr bwMode="auto">
          <a:xfrm>
            <a:off x="1404938" y="3486150"/>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Day</a:t>
            </a:r>
            <a:endParaRPr lang="en-US" altLang="en-US" sz="1800" dirty="0">
              <a:latin typeface="Arial" charset="0"/>
            </a:endParaRPr>
          </a:p>
        </p:txBody>
      </p:sp>
      <p:sp>
        <p:nvSpPr>
          <p:cNvPr id="40977" name="TextBox 17"/>
          <p:cNvSpPr txBox="1">
            <a:spLocks noChangeArrowheads="1"/>
          </p:cNvSpPr>
          <p:nvPr/>
        </p:nvSpPr>
        <p:spPr bwMode="auto">
          <a:xfrm>
            <a:off x="3884613" y="2346325"/>
            <a:ext cx="153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Instrument</a:t>
            </a:r>
            <a:endParaRPr lang="en-US" altLang="en-US" sz="1800" dirty="0">
              <a:latin typeface="Arial" charset="0"/>
            </a:endParaRPr>
          </a:p>
        </p:txBody>
      </p:sp>
      <p:sp>
        <p:nvSpPr>
          <p:cNvPr id="40978" name="TextBox 18"/>
          <p:cNvSpPr txBox="1">
            <a:spLocks noChangeArrowheads="1"/>
          </p:cNvSpPr>
          <p:nvPr/>
        </p:nvSpPr>
        <p:spPr bwMode="auto">
          <a:xfrm>
            <a:off x="5876925" y="3009900"/>
            <a:ext cx="153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Column</a:t>
            </a:r>
            <a:endParaRPr lang="en-US" altLang="en-US" sz="1800" dirty="0">
              <a:latin typeface="Arial" charset="0"/>
            </a:endParaRPr>
          </a:p>
        </p:txBody>
      </p:sp>
      <p:sp>
        <p:nvSpPr>
          <p:cNvPr id="40979" name="TextBox 19"/>
          <p:cNvSpPr txBox="1">
            <a:spLocks noChangeArrowheads="1"/>
          </p:cNvSpPr>
          <p:nvPr/>
        </p:nvSpPr>
        <p:spPr bwMode="auto">
          <a:xfrm>
            <a:off x="6780213" y="3325813"/>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Reagents</a:t>
            </a:r>
            <a:endParaRPr lang="en-US" altLang="en-US" sz="1800" dirty="0">
              <a:latin typeface="Arial" charset="0"/>
            </a:endParaRPr>
          </a:p>
        </p:txBody>
      </p:sp>
      <p:sp>
        <p:nvSpPr>
          <p:cNvPr id="40980" name="TextBox 20"/>
          <p:cNvSpPr txBox="1">
            <a:spLocks noChangeArrowheads="1"/>
          </p:cNvSpPr>
          <p:nvPr/>
        </p:nvSpPr>
        <p:spPr bwMode="auto">
          <a:xfrm>
            <a:off x="3360738" y="3400425"/>
            <a:ext cx="2763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Sample preparation</a:t>
            </a:r>
            <a:endParaRPr lang="en-US" altLang="en-US" sz="1800" dirty="0">
              <a:latin typeface="Arial" charset="0"/>
            </a:endParaRPr>
          </a:p>
        </p:txBody>
      </p:sp>
      <p:sp>
        <p:nvSpPr>
          <p:cNvPr id="40981" name="TextBox 21"/>
          <p:cNvSpPr txBox="1">
            <a:spLocks noChangeArrowheads="1"/>
          </p:cNvSpPr>
          <p:nvPr/>
        </p:nvSpPr>
        <p:spPr bwMode="auto">
          <a:xfrm>
            <a:off x="1817688" y="4113213"/>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Extraction</a:t>
            </a:r>
            <a:endParaRPr lang="en-US" altLang="en-US" sz="1800" dirty="0">
              <a:latin typeface="Arial" charset="0"/>
            </a:endParaRPr>
          </a:p>
        </p:txBody>
      </p:sp>
      <p:sp>
        <p:nvSpPr>
          <p:cNvPr id="40982" name="TextBox 22"/>
          <p:cNvSpPr txBox="1">
            <a:spLocks noChangeArrowheads="1"/>
          </p:cNvSpPr>
          <p:nvPr/>
        </p:nvSpPr>
        <p:spPr bwMode="auto">
          <a:xfrm>
            <a:off x="2559050" y="3840163"/>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Weighing</a:t>
            </a:r>
            <a:endParaRPr lang="en-US" altLang="en-US" sz="1800" dirty="0">
              <a:latin typeface="Arial" charset="0"/>
            </a:endParaRPr>
          </a:p>
        </p:txBody>
      </p:sp>
      <p:sp>
        <p:nvSpPr>
          <p:cNvPr id="40983" name="TextBox 23"/>
          <p:cNvSpPr txBox="1">
            <a:spLocks noChangeArrowheads="1"/>
          </p:cNvSpPr>
          <p:nvPr/>
        </p:nvSpPr>
        <p:spPr bwMode="auto">
          <a:xfrm>
            <a:off x="5567363" y="3916363"/>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Dilution</a:t>
            </a:r>
            <a:endParaRPr lang="en-US" altLang="en-US" sz="1800" dirty="0">
              <a:latin typeface="Arial" charset="0"/>
            </a:endParaRPr>
          </a:p>
        </p:txBody>
      </p:sp>
      <p:sp>
        <p:nvSpPr>
          <p:cNvPr id="40984" name="TextBox 24"/>
          <p:cNvSpPr txBox="1">
            <a:spLocks noChangeArrowheads="1"/>
          </p:cNvSpPr>
          <p:nvPr/>
        </p:nvSpPr>
        <p:spPr bwMode="auto">
          <a:xfrm>
            <a:off x="6334125" y="4156075"/>
            <a:ext cx="153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Integration</a:t>
            </a:r>
            <a:endParaRPr lang="en-US" altLang="en-US" sz="1800" dirty="0">
              <a:latin typeface="Arial" charset="0"/>
            </a:endParaRPr>
          </a:p>
        </p:txBody>
      </p:sp>
      <p:sp>
        <p:nvSpPr>
          <p:cNvPr id="40985" name="TextBox 25"/>
          <p:cNvSpPr txBox="1">
            <a:spLocks noChangeArrowheads="1"/>
          </p:cNvSpPr>
          <p:nvPr/>
        </p:nvSpPr>
        <p:spPr bwMode="auto">
          <a:xfrm>
            <a:off x="3000375" y="4567238"/>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Injection variability</a:t>
            </a:r>
            <a:endParaRPr lang="en-US" altLang="en-US" sz="1800" dirty="0">
              <a:latin typeface="Arial" charset="0"/>
            </a:endParaRPr>
          </a:p>
        </p:txBody>
      </p:sp>
      <p:sp>
        <p:nvSpPr>
          <p:cNvPr id="40986" name="TextBox 26"/>
          <p:cNvSpPr txBox="1">
            <a:spLocks noChangeArrowheads="1"/>
          </p:cNvSpPr>
          <p:nvPr/>
        </p:nvSpPr>
        <p:spPr bwMode="auto">
          <a:xfrm>
            <a:off x="3302000" y="5684838"/>
            <a:ext cx="2162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Flow variations</a:t>
            </a:r>
            <a:endParaRPr lang="en-US" altLang="en-US" sz="1800" dirty="0">
              <a:latin typeface="Arial" charset="0"/>
            </a:endParaRPr>
          </a:p>
        </p:txBody>
      </p:sp>
      <p:sp>
        <p:nvSpPr>
          <p:cNvPr id="40987" name="TextBox 27"/>
          <p:cNvSpPr txBox="1">
            <a:spLocks noChangeArrowheads="1"/>
          </p:cNvSpPr>
          <p:nvPr/>
        </p:nvSpPr>
        <p:spPr bwMode="auto">
          <a:xfrm>
            <a:off x="5083175" y="5511800"/>
            <a:ext cx="176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Detection</a:t>
            </a:r>
          </a:p>
        </p:txBody>
      </p:sp>
      <p:sp>
        <p:nvSpPr>
          <p:cNvPr id="40988" name="TextBox 28"/>
          <p:cNvSpPr txBox="1">
            <a:spLocks noChangeArrowheads="1"/>
          </p:cNvSpPr>
          <p:nvPr/>
        </p:nvSpPr>
        <p:spPr bwMode="auto">
          <a:xfrm>
            <a:off x="5208588" y="4735513"/>
            <a:ext cx="2160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1800">
                <a:latin typeface="Arial" charset="0"/>
              </a:rPr>
              <a:t>Peak separation</a:t>
            </a:r>
            <a:endParaRPr lang="en-US" altLang="en-US" sz="1800" dirty="0">
              <a:latin typeface="Arial" charset="0"/>
            </a:endParaRPr>
          </a:p>
        </p:txBody>
      </p:sp>
      <p:sp>
        <p:nvSpPr>
          <p:cNvPr id="3" name="TextBox 2"/>
          <p:cNvSpPr txBox="1"/>
          <p:nvPr/>
        </p:nvSpPr>
        <p:spPr>
          <a:xfrm>
            <a:off x="473725" y="1311007"/>
            <a:ext cx="1598515" cy="369332"/>
          </a:xfrm>
          <a:prstGeom prst="rect">
            <a:avLst/>
          </a:prstGeom>
          <a:noFill/>
        </p:spPr>
        <p:txBody>
          <a:bodyPr wrap="none" rtlCol="0">
            <a:spAutoFit/>
          </a:bodyPr>
          <a:lstStyle/>
          <a:p>
            <a:r>
              <a:rPr lang="de-DE" b="1" dirty="0">
                <a:solidFill>
                  <a:srgbClr val="218BA7"/>
                </a:solidFill>
              </a:rPr>
              <a:t>Example: HPLC</a:t>
            </a:r>
            <a:endParaRPr lang="en-GB" b="1" dirty="0">
              <a:solidFill>
                <a:srgbClr val="218BA7"/>
              </a:solidFill>
            </a:endParaRPr>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883" name="Group 155"/>
          <p:cNvGraphicFramePr>
            <a:graphicFrameLocks noGrp="1"/>
          </p:cNvGraphicFramePr>
          <p:nvPr>
            <p:extLst>
              <p:ext uri="{D42A27DB-BD31-4B8C-83A1-F6EECF244321}">
                <p14:modId xmlns:p14="http://schemas.microsoft.com/office/powerpoint/2010/main" val="420115920"/>
              </p:ext>
            </p:extLst>
          </p:nvPr>
        </p:nvGraphicFramePr>
        <p:xfrm>
          <a:off x="305228" y="2666145"/>
          <a:ext cx="8567738" cy="2579688"/>
        </p:xfrm>
        <a:graphic>
          <a:graphicData uri="http://schemas.openxmlformats.org/drawingml/2006/table">
            <a:tbl>
              <a:tblPr/>
              <a:tblGrid>
                <a:gridCol w="1357313">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50975">
                  <a:extLst>
                    <a:ext uri="{9D8B030D-6E8A-4147-A177-3AD203B41FA5}">
                      <a16:colId xmlns:a16="http://schemas.microsoft.com/office/drawing/2014/main" val="20004"/>
                    </a:ext>
                  </a:extLst>
                </a:gridCol>
                <a:gridCol w="1444625">
                  <a:extLst>
                    <a:ext uri="{9D8B030D-6E8A-4147-A177-3AD203B41FA5}">
                      <a16:colId xmlns:a16="http://schemas.microsoft.com/office/drawing/2014/main" val="20005"/>
                    </a:ext>
                  </a:extLst>
                </a:gridCol>
              </a:tblGrid>
              <a:tr h="508000">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Date 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28F7F"/>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Operator2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Instrument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F74"/>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Column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 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 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 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 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Rep.9,10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5000"/>
                        </a:lnSpc>
                        <a:spcBef>
                          <a:spcPct val="75000"/>
                        </a:spcBef>
                        <a:spcAft>
                          <a:spcPct val="0"/>
                        </a:spcAft>
                        <a:buClr>
                          <a:schemeClr val="accent1"/>
                        </a:buClr>
                        <a:buSzPct val="110000"/>
                        <a:buFont typeface="Wingdings" pitchFamily="2" charset="2"/>
                        <a:buNone/>
                        <a:tabLst/>
                      </a:pPr>
                      <a:r>
                        <a:rPr kumimoji="0" lang="en-US" sz="1600" b="0" i="0" u="none" strike="noStrike" cap="none" normalizeH="0" baseline="0" dirty="0">
                          <a:ln>
                            <a:noFill/>
                          </a:ln>
                          <a:solidFill>
                            <a:schemeClr val="tx1"/>
                          </a:solidFill>
                          <a:effectLst/>
                          <a:latin typeface="Arial" charset="0"/>
                        </a:rPr>
                        <a:t>Rep. 11,12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 name="Text Placeholder 1"/>
          <p:cNvSpPr>
            <a:spLocks noGrp="1"/>
          </p:cNvSpPr>
          <p:nvPr>
            <p:ph type="body" sz="quarter" idx="10"/>
          </p:nvPr>
        </p:nvSpPr>
        <p:spPr/>
        <p:txBody>
          <a:bodyPr/>
          <a:lstStyle/>
          <a:p>
            <a:r>
              <a:rPr lang="en-US" b="1" dirty="0"/>
              <a:t>Simple Experimental design </a:t>
            </a:r>
            <a:r>
              <a:rPr lang="en-US" dirty="0"/>
              <a:t>– HPLC example</a:t>
            </a:r>
          </a:p>
        </p:txBody>
      </p:sp>
      <p:sp>
        <p:nvSpPr>
          <p:cNvPr id="3" name="Text Placeholder 2"/>
          <p:cNvSpPr>
            <a:spLocks noGrp="1"/>
          </p:cNvSpPr>
          <p:nvPr>
            <p:ph type="body" sz="quarter" idx="11"/>
          </p:nvPr>
        </p:nvSpPr>
        <p:spPr/>
        <p:txBody>
          <a:bodyPr/>
          <a:lstStyle/>
          <a:p>
            <a:pPr marL="230188" lvl="1" indent="0">
              <a:buNone/>
            </a:pPr>
            <a:r>
              <a:rPr lang="en-US" sz="1600" dirty="0"/>
              <a:t>Approach often used in Japan, based on Analysis of Variance (ANOVA)</a:t>
            </a:r>
          </a:p>
          <a:p>
            <a:pPr marL="230188" lvl="1" indent="0">
              <a:buNone/>
            </a:pPr>
            <a:r>
              <a:rPr lang="en-US" sz="1600" dirty="0"/>
              <a:t>Enables to measure precision and intermediate precision in one experiment</a:t>
            </a:r>
          </a:p>
          <a:p>
            <a:pPr marL="230188" lvl="1" indent="0">
              <a:buNone/>
            </a:pPr>
            <a:r>
              <a:rPr lang="en-US" sz="1600" dirty="0"/>
              <a:t>Other Multivariate experimental and statistical  approaches can be used alternatively</a:t>
            </a:r>
          </a:p>
          <a:p>
            <a:endParaRPr lang="en-US" dirty="0"/>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Accuracy - </a:t>
            </a:r>
            <a:r>
              <a:rPr lang="en-US" dirty="0"/>
              <a:t>Methodology</a:t>
            </a:r>
          </a:p>
        </p:txBody>
      </p:sp>
      <p:sp>
        <p:nvSpPr>
          <p:cNvPr id="4" name="Text Placeholder 3"/>
          <p:cNvSpPr>
            <a:spLocks noGrp="1"/>
          </p:cNvSpPr>
          <p:nvPr>
            <p:ph type="body" sz="quarter" idx="11"/>
          </p:nvPr>
        </p:nvSpPr>
        <p:spPr/>
        <p:txBody>
          <a:bodyPr/>
          <a:lstStyle/>
          <a:p>
            <a:pPr marL="0" indent="0">
              <a:lnSpc>
                <a:spcPct val="150000"/>
              </a:lnSpc>
              <a:buNone/>
            </a:pPr>
            <a:r>
              <a:rPr lang="en-US" dirty="0"/>
              <a:t>Accuracy can be demonstrated by the following approaches:</a:t>
            </a:r>
          </a:p>
          <a:p>
            <a:pPr lvl="1">
              <a:lnSpc>
                <a:spcPct val="150000"/>
              </a:lnSpc>
            </a:pPr>
            <a:r>
              <a:rPr lang="en-US" sz="1600" dirty="0"/>
              <a:t>Inferred from precision, linearity and specificity,</a:t>
            </a:r>
          </a:p>
          <a:p>
            <a:pPr lvl="1">
              <a:lnSpc>
                <a:spcPct val="150000"/>
              </a:lnSpc>
            </a:pPr>
            <a:r>
              <a:rPr lang="en-US" sz="1600" dirty="0"/>
              <a:t>Comparison of the results with those of a well characterized, independent procedure,</a:t>
            </a:r>
          </a:p>
          <a:p>
            <a:pPr lvl="1">
              <a:lnSpc>
                <a:spcPct val="150000"/>
              </a:lnSpc>
            </a:pPr>
            <a:r>
              <a:rPr lang="en-US" sz="1600" dirty="0"/>
              <a:t>Application of reference material.</a:t>
            </a:r>
          </a:p>
          <a:p>
            <a:pPr lvl="1">
              <a:lnSpc>
                <a:spcPct val="150000"/>
              </a:lnSpc>
            </a:pPr>
            <a:r>
              <a:rPr lang="en-US" sz="1600" dirty="0"/>
              <a:t>Recovery experiments:</a:t>
            </a:r>
          </a:p>
          <a:p>
            <a:pPr marL="911225" lvl="2" indent="0">
              <a:lnSpc>
                <a:spcPct val="150000"/>
              </a:lnSpc>
              <a:buNone/>
            </a:pPr>
            <a:r>
              <a:rPr lang="en-US" sz="1600" dirty="0">
                <a:solidFill>
                  <a:srgbClr val="ED8937"/>
                </a:solidFill>
                <a:latin typeface="Arial" panose="020B0604020202020204" pitchFamily="34" charset="0"/>
                <a:cs typeface="Arial" panose="020B0604020202020204" pitchFamily="34" charset="0"/>
              </a:rPr>
              <a:t>- Recovery of drug substance spiked to placebo or drug product.</a:t>
            </a:r>
          </a:p>
          <a:p>
            <a:pPr marL="911225" lvl="2" indent="0">
              <a:lnSpc>
                <a:spcPct val="150000"/>
              </a:lnSpc>
              <a:buNone/>
            </a:pPr>
            <a:r>
              <a:rPr lang="en-US" sz="1600" dirty="0">
                <a:solidFill>
                  <a:srgbClr val="ED8937"/>
                </a:solidFill>
                <a:latin typeface="Arial" panose="020B0604020202020204" pitchFamily="34" charset="0"/>
                <a:cs typeface="Arial" panose="020B0604020202020204" pitchFamily="34" charset="0"/>
              </a:rPr>
              <a:t>- Recovery of the impurity spiked to drug substance or drug product.</a:t>
            </a:r>
          </a:p>
          <a:p>
            <a:endParaRPr lang="en-US" dirty="0"/>
          </a:p>
        </p:txBody>
      </p:sp>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dirty="0"/>
              <a:t>Experimental Recommendations :</a:t>
            </a:r>
          </a:p>
          <a:p>
            <a:pPr lvl="1">
              <a:lnSpc>
                <a:spcPct val="150000"/>
              </a:lnSpc>
            </a:pPr>
            <a:r>
              <a:rPr lang="en-US" sz="1600" dirty="0"/>
              <a:t>Recovery must test the complete analytical procedure (including sample preparation) for each determination</a:t>
            </a:r>
          </a:p>
          <a:p>
            <a:pPr lvl="1">
              <a:lnSpc>
                <a:spcPct val="150000"/>
              </a:lnSpc>
            </a:pPr>
            <a:r>
              <a:rPr lang="en-US" sz="1600" dirty="0"/>
              <a:t>To be established across the specified range if the analytical procedure.</a:t>
            </a:r>
          </a:p>
          <a:p>
            <a:pPr lvl="1">
              <a:lnSpc>
                <a:spcPct val="150000"/>
              </a:lnSpc>
            </a:pPr>
            <a:r>
              <a:rPr lang="en-US" sz="1600" dirty="0"/>
              <a:t>Minimum of 9 determinations over a minimum of </a:t>
            </a:r>
            <a:br>
              <a:rPr lang="en-US" sz="1600" dirty="0"/>
            </a:br>
            <a:r>
              <a:rPr lang="en-US" sz="1600" dirty="0"/>
              <a:t>3 concentration levels</a:t>
            </a:r>
          </a:p>
          <a:p>
            <a:pPr marL="911225" lvl="2" indent="0">
              <a:lnSpc>
                <a:spcPct val="150000"/>
              </a:lnSpc>
              <a:buNone/>
            </a:pPr>
            <a:r>
              <a:rPr lang="en-US" sz="1600" dirty="0">
                <a:solidFill>
                  <a:srgbClr val="ED8937"/>
                </a:solidFill>
                <a:latin typeface="Arial" panose="020B0604020202020204" pitchFamily="34" charset="0"/>
                <a:cs typeface="Arial" panose="020B0604020202020204" pitchFamily="34" charset="0"/>
              </a:rPr>
              <a:t>e.g. 3 concentration levels x 3 replicates each</a:t>
            </a:r>
          </a:p>
          <a:p>
            <a:pPr lvl="1">
              <a:lnSpc>
                <a:spcPct val="150000"/>
              </a:lnSpc>
            </a:pPr>
            <a:r>
              <a:rPr lang="en-US" sz="1600" dirty="0"/>
              <a:t>Reported as % recovery of known amount added together with the confidence intervals (95% confidence level).</a:t>
            </a:r>
          </a:p>
          <a:p>
            <a:endParaRPr lang="en-US" dirty="0"/>
          </a:p>
        </p:txBody>
      </p:sp>
      <p:sp>
        <p:nvSpPr>
          <p:cNvPr id="3" name="Text Placeholder 2"/>
          <p:cNvSpPr>
            <a:spLocks noGrp="1"/>
          </p:cNvSpPr>
          <p:nvPr>
            <p:ph type="body" sz="quarter" idx="10"/>
          </p:nvPr>
        </p:nvSpPr>
        <p:spPr/>
        <p:txBody>
          <a:bodyPr/>
          <a:lstStyle/>
          <a:p>
            <a:r>
              <a:rPr lang="en-US" b="1" dirty="0"/>
              <a:t>Accuracy - </a:t>
            </a:r>
            <a:r>
              <a:rPr lang="en-US" dirty="0"/>
              <a:t>Experiments</a:t>
            </a:r>
          </a:p>
        </p:txBody>
      </p:sp>
    </p:spTree>
    <p:custDataLst>
      <p:tags r:id="rId1"/>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Linearity - Definition</a:t>
            </a:r>
          </a:p>
        </p:txBody>
      </p:sp>
      <p:sp>
        <p:nvSpPr>
          <p:cNvPr id="4" name="Text Placeholder 3"/>
          <p:cNvSpPr>
            <a:spLocks noGrp="1"/>
          </p:cNvSpPr>
          <p:nvPr>
            <p:ph type="body" sz="quarter" idx="11"/>
          </p:nvPr>
        </p:nvSpPr>
        <p:spPr/>
        <p:txBody>
          <a:bodyPr/>
          <a:lstStyle/>
          <a:p>
            <a:pPr>
              <a:lnSpc>
                <a:spcPct val="150000"/>
              </a:lnSpc>
            </a:pPr>
            <a:r>
              <a:rPr lang="en-US" dirty="0"/>
              <a:t>Linearity – Definition:</a:t>
            </a:r>
          </a:p>
          <a:p>
            <a:pPr marL="233363" lvl="1" indent="0">
              <a:lnSpc>
                <a:spcPct val="100000"/>
              </a:lnSpc>
              <a:buNone/>
            </a:pPr>
            <a:r>
              <a:rPr lang="en-US" sz="1600" dirty="0"/>
              <a:t>“The linearity of an analytical procedure is the ability (within a given range)                              to obtain test results  which are directly proportional to the concentration                                    of the analyze in the sample (ICH).”</a:t>
            </a:r>
          </a:p>
          <a:p>
            <a:pPr>
              <a:lnSpc>
                <a:spcPct val="150000"/>
              </a:lnSpc>
            </a:pPr>
            <a:r>
              <a:rPr lang="en-US" dirty="0"/>
              <a:t>Linearity might be demonstrated:</a:t>
            </a:r>
          </a:p>
          <a:p>
            <a:pPr lvl="1">
              <a:lnSpc>
                <a:spcPct val="150000"/>
              </a:lnSpc>
            </a:pPr>
            <a:r>
              <a:rPr lang="en-US" sz="1600" dirty="0"/>
              <a:t>Directly on the analyze (independent solutions),</a:t>
            </a:r>
          </a:p>
          <a:p>
            <a:pPr lvl="1">
              <a:lnSpc>
                <a:spcPct val="150000"/>
              </a:lnSpc>
            </a:pPr>
            <a:r>
              <a:rPr lang="en-US" sz="1600" dirty="0"/>
              <a:t>On spiked samples</a:t>
            </a:r>
          </a:p>
          <a:p>
            <a:pPr lvl="1">
              <a:lnSpc>
                <a:spcPct val="150000"/>
              </a:lnSpc>
            </a:pPr>
            <a:r>
              <a:rPr lang="en-US" sz="1600" dirty="0"/>
              <a:t>At least 5 concentration levels over the whole concentration range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4813" y="1506538"/>
            <a:ext cx="7946085" cy="4419600"/>
          </a:xfrm>
        </p:spPr>
        <p:txBody>
          <a:bodyPr/>
          <a:lstStyle/>
          <a:p>
            <a:r>
              <a:rPr lang="en-US" dirty="0"/>
              <a:t>Linearity should be evaluated by:</a:t>
            </a:r>
          </a:p>
          <a:p>
            <a:pPr lvl="1">
              <a:spcBef>
                <a:spcPts val="1000"/>
              </a:spcBef>
            </a:pPr>
            <a:r>
              <a:rPr lang="en-US" sz="1600" dirty="0"/>
              <a:t>Visual inspection of plot of signals vs. analyze concentration</a:t>
            </a:r>
          </a:p>
          <a:p>
            <a:pPr lvl="1"/>
            <a:r>
              <a:rPr lang="en-US" sz="1600" dirty="0"/>
              <a:t>Appropriate statistical methods:</a:t>
            </a:r>
          </a:p>
          <a:p>
            <a:pPr marL="230188" lvl="1" indent="0">
              <a:buNone/>
            </a:pPr>
            <a:r>
              <a:rPr lang="en-US" sz="1600" dirty="0"/>
              <a:t>	Linear regression (y = ax + b)</a:t>
            </a:r>
          </a:p>
          <a:p>
            <a:pPr marL="230188" lvl="1" indent="0">
              <a:buNone/>
            </a:pPr>
            <a:r>
              <a:rPr lang="en-US" sz="1600" dirty="0"/>
              <a:t>	Correlation coefficient, y-intercept (b), slope (a), residual sum of squares</a:t>
            </a:r>
          </a:p>
          <a:p>
            <a:pPr>
              <a:spcBef>
                <a:spcPts val="2000"/>
              </a:spcBef>
            </a:pPr>
            <a:r>
              <a:rPr lang="en-US" dirty="0"/>
              <a:t>Linearity relationship between analyze concentration and test results is preferable, but not essential:</a:t>
            </a:r>
          </a:p>
          <a:p>
            <a:pPr marL="0" indent="0">
              <a:buNone/>
            </a:pPr>
            <a:endParaRPr lang="en-US" dirty="0"/>
          </a:p>
          <a:p>
            <a:pPr marL="0" indent="0">
              <a:lnSpc>
                <a:spcPct val="100000"/>
              </a:lnSpc>
              <a:spcBef>
                <a:spcPts val="0"/>
              </a:spcBef>
              <a:buNone/>
            </a:pPr>
            <a:r>
              <a:rPr lang="en-US" sz="1800" i="1" dirty="0">
                <a:solidFill>
                  <a:srgbClr val="ED8937"/>
                </a:solidFill>
              </a:rPr>
              <a:t>” Some analytical procedures, such as immunoassays, do not demonstrate linearity after any transformation. In this case, the analytical response should be described by an appropriate function of the concentration (amount) of an analyze in a sample” (GL2)</a:t>
            </a:r>
          </a:p>
          <a:p>
            <a:endParaRPr lang="en-US" dirty="0"/>
          </a:p>
          <a:p>
            <a:endParaRPr lang="en-US" dirty="0"/>
          </a:p>
          <a:p>
            <a:endParaRPr lang="en-US" dirty="0"/>
          </a:p>
        </p:txBody>
      </p:sp>
      <p:sp>
        <p:nvSpPr>
          <p:cNvPr id="3" name="Text Placeholder 2"/>
          <p:cNvSpPr>
            <a:spLocks noGrp="1"/>
          </p:cNvSpPr>
          <p:nvPr>
            <p:ph type="body" sz="quarter" idx="10"/>
          </p:nvPr>
        </p:nvSpPr>
        <p:spPr/>
        <p:txBody>
          <a:bodyPr/>
          <a:lstStyle/>
          <a:p>
            <a:r>
              <a:rPr lang="en-US" b="1" dirty="0"/>
              <a:t>Linearity - </a:t>
            </a:r>
            <a:r>
              <a:rPr lang="en-US" dirty="0"/>
              <a:t>Evaluation</a:t>
            </a:r>
          </a:p>
        </p:txBody>
      </p:sp>
    </p:spTree>
    <p:custDataLst>
      <p:tags r:id="rId1"/>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Range - Definition</a:t>
            </a:r>
          </a:p>
        </p:txBody>
      </p:sp>
      <p:sp>
        <p:nvSpPr>
          <p:cNvPr id="5" name="Text Placeholder 4"/>
          <p:cNvSpPr>
            <a:spLocks noGrp="1"/>
          </p:cNvSpPr>
          <p:nvPr>
            <p:ph type="body" sz="quarter" idx="11"/>
          </p:nvPr>
        </p:nvSpPr>
        <p:spPr>
          <a:xfrm>
            <a:off x="347080" y="1000404"/>
            <a:ext cx="8335962" cy="1701119"/>
          </a:xfrm>
        </p:spPr>
        <p:txBody>
          <a:bodyPr/>
          <a:lstStyle/>
          <a:p>
            <a:pPr lvl="1">
              <a:tabLst>
                <a:tab pos="7172325" algn="l"/>
              </a:tabLst>
            </a:pPr>
            <a:r>
              <a:rPr lang="en-US" sz="1800" dirty="0"/>
              <a:t>Range – Definition:</a:t>
            </a:r>
          </a:p>
          <a:p>
            <a:pPr lvl="1"/>
            <a:r>
              <a:rPr lang="en-US" sz="1800" dirty="0"/>
              <a:t>„The range of an analytical procedure is the interval between upper and lower concentration of analyze in the sample for which it has been demonstrated that the analytical procedure has a suitable level of precision, accuracy and linearity (GL1).“</a:t>
            </a:r>
          </a:p>
          <a:p>
            <a:pPr lvl="1"/>
            <a:r>
              <a:rPr lang="en-US" sz="1800" dirty="0"/>
              <a:t>Established by confirming that the method provides acceptable degree of Linearity, Accuracy and Precision</a:t>
            </a:r>
          </a:p>
        </p:txBody>
      </p:sp>
      <p:grpSp>
        <p:nvGrpSpPr>
          <p:cNvPr id="32" name="Group 31"/>
          <p:cNvGrpSpPr/>
          <p:nvPr/>
        </p:nvGrpSpPr>
        <p:grpSpPr>
          <a:xfrm>
            <a:off x="1505329" y="3260528"/>
            <a:ext cx="6133343" cy="3454382"/>
            <a:chOff x="899887" y="3507321"/>
            <a:chExt cx="4811482" cy="2709892"/>
          </a:xfrm>
        </p:grpSpPr>
        <p:cxnSp>
          <p:nvCxnSpPr>
            <p:cNvPr id="7" name="Straight Arrow Connector 6"/>
            <p:cNvCxnSpPr/>
            <p:nvPr/>
          </p:nvCxnSpPr>
          <p:spPr>
            <a:xfrm flipV="1">
              <a:off x="2365829" y="3556000"/>
              <a:ext cx="0" cy="2220686"/>
            </a:xfrm>
            <a:prstGeom prst="straightConnector1">
              <a:avLst/>
            </a:prstGeom>
            <a:ln>
              <a:solidFill>
                <a:srgbClr val="218BA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V="1">
              <a:off x="3476172" y="4666343"/>
              <a:ext cx="0" cy="2220686"/>
            </a:xfrm>
            <a:prstGeom prst="straightConnector1">
              <a:avLst/>
            </a:prstGeom>
            <a:ln>
              <a:solidFill>
                <a:srgbClr val="218BA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5829" y="5065486"/>
              <a:ext cx="2220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5829" y="4869544"/>
              <a:ext cx="222068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365829" y="3845876"/>
              <a:ext cx="2438400" cy="1553438"/>
            </a:xfrm>
            <a:custGeom>
              <a:avLst/>
              <a:gdLst>
                <a:gd name="connsiteX0" fmla="*/ 0 w 2438400"/>
                <a:gd name="connsiteY0" fmla="*/ 1553438 h 1553438"/>
                <a:gd name="connsiteX1" fmla="*/ 1364342 w 2438400"/>
                <a:gd name="connsiteY1" fmla="*/ 450353 h 1553438"/>
                <a:gd name="connsiteX2" fmla="*/ 1828800 w 2438400"/>
                <a:gd name="connsiteY2" fmla="*/ 102010 h 1553438"/>
                <a:gd name="connsiteX3" fmla="*/ 2148114 w 2438400"/>
                <a:gd name="connsiteY3" fmla="*/ 410 h 1553438"/>
                <a:gd name="connsiteX4" fmla="*/ 2438400 w 2438400"/>
                <a:gd name="connsiteY4" fmla="*/ 72981 h 15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553438">
                  <a:moveTo>
                    <a:pt x="0" y="1553438"/>
                  </a:moveTo>
                  <a:lnTo>
                    <a:pt x="1364342" y="450353"/>
                  </a:lnTo>
                  <a:cubicBezTo>
                    <a:pt x="1669142" y="208448"/>
                    <a:pt x="1698171" y="177000"/>
                    <a:pt x="1828800" y="102010"/>
                  </a:cubicBezTo>
                  <a:cubicBezTo>
                    <a:pt x="1959429" y="27020"/>
                    <a:pt x="2046514" y="5248"/>
                    <a:pt x="2148114" y="410"/>
                  </a:cubicBezTo>
                  <a:cubicBezTo>
                    <a:pt x="2249714" y="-4428"/>
                    <a:pt x="2344057" y="34276"/>
                    <a:pt x="2438400" y="729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8BA7"/>
                </a:solidFill>
              </a:endParaRPr>
            </a:p>
          </p:txBody>
        </p:sp>
        <p:cxnSp>
          <p:nvCxnSpPr>
            <p:cNvPr id="15" name="Straight Connector 14"/>
            <p:cNvCxnSpPr/>
            <p:nvPr/>
          </p:nvCxnSpPr>
          <p:spPr>
            <a:xfrm flipV="1">
              <a:off x="3004457" y="4296229"/>
              <a:ext cx="0" cy="57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2" idx="1"/>
            </p:cNvCxnSpPr>
            <p:nvPr/>
          </p:nvCxnSpPr>
          <p:spPr>
            <a:xfrm>
              <a:off x="3004457" y="4296229"/>
              <a:ext cx="72571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99887" y="3507321"/>
              <a:ext cx="1306285" cy="307777"/>
            </a:xfrm>
            <a:prstGeom prst="rect">
              <a:avLst/>
            </a:prstGeom>
            <a:noFill/>
          </p:spPr>
          <p:txBody>
            <a:bodyPr wrap="square" rtlCol="0">
              <a:spAutoFit/>
            </a:bodyPr>
            <a:lstStyle/>
            <a:p>
              <a:pPr algn="r"/>
              <a:r>
                <a:rPr lang="en-US" sz="1400" dirty="0">
                  <a:solidFill>
                    <a:srgbClr val="ED8937"/>
                  </a:solidFill>
                  <a:latin typeface="Arial" panose="020B0604020202020204" pitchFamily="34" charset="0"/>
                  <a:cs typeface="Arial" panose="020B0604020202020204" pitchFamily="34" charset="0"/>
                </a:rPr>
                <a:t>Response</a:t>
              </a:r>
            </a:p>
          </p:txBody>
        </p:sp>
        <p:sp>
          <p:nvSpPr>
            <p:cNvPr id="25" name="TextBox 24"/>
            <p:cNvSpPr txBox="1"/>
            <p:nvPr/>
          </p:nvSpPr>
          <p:spPr>
            <a:xfrm>
              <a:off x="899887" y="5245424"/>
              <a:ext cx="1306285" cy="307777"/>
            </a:xfrm>
            <a:prstGeom prst="rect">
              <a:avLst/>
            </a:prstGeom>
            <a:noFill/>
          </p:spPr>
          <p:txBody>
            <a:bodyPr wrap="square" rtlCol="0">
              <a:spAutoFit/>
            </a:bodyPr>
            <a:lstStyle/>
            <a:p>
              <a:pPr algn="r"/>
              <a:r>
                <a:rPr lang="en-US" sz="1400" dirty="0">
                  <a:solidFill>
                    <a:srgbClr val="ED8937"/>
                  </a:solidFill>
                  <a:latin typeface="Arial" panose="020B0604020202020204" pitchFamily="34" charset="0"/>
                  <a:cs typeface="Arial" panose="020B0604020202020204" pitchFamily="34" charset="0"/>
                </a:rPr>
                <a:t>Intercept</a:t>
              </a:r>
            </a:p>
          </p:txBody>
        </p:sp>
        <p:sp>
          <p:nvSpPr>
            <p:cNvPr id="26" name="TextBox 25"/>
            <p:cNvSpPr txBox="1"/>
            <p:nvPr/>
          </p:nvSpPr>
          <p:spPr>
            <a:xfrm>
              <a:off x="2823029" y="5909436"/>
              <a:ext cx="1306285" cy="307777"/>
            </a:xfrm>
            <a:prstGeom prst="rect">
              <a:avLst/>
            </a:prstGeom>
            <a:noFill/>
          </p:spPr>
          <p:txBody>
            <a:bodyPr wrap="square" rtlCol="0">
              <a:spAutoFit/>
            </a:bodyPr>
            <a:lstStyle/>
            <a:p>
              <a:pPr algn="ctr"/>
              <a:r>
                <a:rPr lang="en-US" sz="1400" dirty="0">
                  <a:solidFill>
                    <a:srgbClr val="ED8937"/>
                  </a:solidFill>
                  <a:latin typeface="Arial" panose="020B0604020202020204" pitchFamily="34" charset="0"/>
                  <a:cs typeface="Arial" panose="020B0604020202020204" pitchFamily="34" charset="0"/>
                </a:rPr>
                <a:t>Amount</a:t>
              </a:r>
            </a:p>
          </p:txBody>
        </p:sp>
        <p:sp>
          <p:nvSpPr>
            <p:cNvPr id="27" name="TextBox 26"/>
            <p:cNvSpPr txBox="1"/>
            <p:nvPr/>
          </p:nvSpPr>
          <p:spPr>
            <a:xfrm>
              <a:off x="2705103" y="4065548"/>
              <a:ext cx="1306285" cy="253916"/>
            </a:xfrm>
            <a:prstGeom prst="rect">
              <a:avLst/>
            </a:prstGeom>
            <a:noFill/>
          </p:spPr>
          <p:txBody>
            <a:bodyPr wrap="square" rtlCol="0">
              <a:spAutoFit/>
            </a:bodyPr>
            <a:lstStyle/>
            <a:p>
              <a:pPr algn="ctr"/>
              <a:r>
                <a:rPr lang="en-US" sz="1050" dirty="0">
                  <a:solidFill>
                    <a:srgbClr val="ED8937"/>
                  </a:solidFill>
                  <a:latin typeface="Arial" panose="020B0604020202020204" pitchFamily="34" charset="0"/>
                  <a:cs typeface="Arial" panose="020B0604020202020204" pitchFamily="34" charset="0"/>
                </a:rPr>
                <a:t>Linear range</a:t>
              </a:r>
            </a:p>
          </p:txBody>
        </p:sp>
        <p:sp>
          <p:nvSpPr>
            <p:cNvPr id="28" name="TextBox 27"/>
            <p:cNvSpPr txBox="1"/>
            <p:nvPr/>
          </p:nvSpPr>
          <p:spPr>
            <a:xfrm>
              <a:off x="3458029" y="4500138"/>
              <a:ext cx="2235197" cy="253916"/>
            </a:xfrm>
            <a:prstGeom prst="rect">
              <a:avLst/>
            </a:prstGeom>
            <a:noFill/>
          </p:spPr>
          <p:txBody>
            <a:bodyPr wrap="square" rtlCol="0">
              <a:spAutoFit/>
            </a:bodyPr>
            <a:lstStyle/>
            <a:p>
              <a:r>
                <a:rPr lang="en-US" sz="1050" dirty="0">
                  <a:solidFill>
                    <a:srgbClr val="ED8937"/>
                  </a:solidFill>
                  <a:latin typeface="Arial" panose="020B0604020202020204" pitchFamily="34" charset="0"/>
                  <a:cs typeface="Arial" panose="020B0604020202020204" pitchFamily="34" charset="0"/>
                </a:rPr>
                <a:t>Slope </a:t>
              </a:r>
              <a:r>
                <a:rPr lang="de-DE" sz="1050" dirty="0">
                  <a:solidFill>
                    <a:srgbClr val="ED8937"/>
                  </a:solidFill>
                  <a:latin typeface="Arial" panose="020B0604020202020204" pitchFamily="34" charset="0"/>
                  <a:cs typeface="Arial" panose="020B0604020202020204" pitchFamily="34" charset="0"/>
                </a:rPr>
                <a:t>= sensitivity</a:t>
              </a:r>
              <a:endParaRPr lang="en-US" sz="1050" dirty="0">
                <a:solidFill>
                  <a:srgbClr val="ED8937"/>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276600" y="4666343"/>
              <a:ext cx="1995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76171" y="4507706"/>
              <a:ext cx="0" cy="1586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58028" y="4679525"/>
              <a:ext cx="2235197" cy="253916"/>
            </a:xfrm>
            <a:prstGeom prst="rect">
              <a:avLst/>
            </a:prstGeom>
            <a:noFill/>
          </p:spPr>
          <p:txBody>
            <a:bodyPr wrap="square" rtlCol="0">
              <a:spAutoFit/>
            </a:bodyPr>
            <a:lstStyle/>
            <a:p>
              <a:r>
                <a:rPr lang="de-DE" sz="1050" dirty="0">
                  <a:solidFill>
                    <a:srgbClr val="ED8937"/>
                  </a:solidFill>
                  <a:latin typeface="Arial" panose="020B0604020202020204" pitchFamily="34" charset="0"/>
                  <a:cs typeface="Arial" panose="020B0604020202020204" pitchFamily="34" charset="0"/>
                </a:rPr>
                <a:t>e.g. RSD </a:t>
              </a:r>
              <a:r>
                <a:rPr lang="en-US" sz="1050" dirty="0">
                  <a:solidFill>
                    <a:srgbClr val="ED8937"/>
                  </a:solidFill>
                  <a:latin typeface="Arial" panose="020B0604020202020204" pitchFamily="34" charset="0"/>
                  <a:cs typeface="Arial" panose="020B0604020202020204" pitchFamily="34" charset="0"/>
                </a:rPr>
                <a:t>&gt; 10%, S/N &gt; 20</a:t>
              </a:r>
            </a:p>
          </p:txBody>
        </p:sp>
        <p:sp>
          <p:nvSpPr>
            <p:cNvPr id="38" name="TextBox 37"/>
            <p:cNvSpPr txBox="1"/>
            <p:nvPr/>
          </p:nvSpPr>
          <p:spPr>
            <a:xfrm>
              <a:off x="3476172" y="5076872"/>
              <a:ext cx="2235197" cy="253916"/>
            </a:xfrm>
            <a:prstGeom prst="rect">
              <a:avLst/>
            </a:prstGeom>
            <a:noFill/>
          </p:spPr>
          <p:txBody>
            <a:bodyPr wrap="square" rtlCol="0">
              <a:spAutoFit/>
            </a:bodyPr>
            <a:lstStyle/>
            <a:p>
              <a:r>
                <a:rPr lang="de-DE" sz="1050" dirty="0">
                  <a:solidFill>
                    <a:srgbClr val="ED8937"/>
                  </a:solidFill>
                  <a:latin typeface="Arial" panose="020B0604020202020204" pitchFamily="34" charset="0"/>
                  <a:cs typeface="Arial" panose="020B0604020202020204" pitchFamily="34" charset="0"/>
                </a:rPr>
                <a:t>e.g. </a:t>
              </a:r>
              <a:r>
                <a:rPr lang="en-US" sz="1050" dirty="0">
                  <a:solidFill>
                    <a:srgbClr val="ED8937"/>
                  </a:solidFill>
                  <a:latin typeface="Arial" panose="020B0604020202020204" pitchFamily="34" charset="0"/>
                  <a:cs typeface="Arial" panose="020B0604020202020204" pitchFamily="34" charset="0"/>
                </a:rPr>
                <a:t>S/N &gt; 3</a:t>
              </a:r>
            </a:p>
          </p:txBody>
        </p:sp>
        <p:sp>
          <p:nvSpPr>
            <p:cNvPr id="39" name="TextBox 38"/>
            <p:cNvSpPr txBox="1"/>
            <p:nvPr/>
          </p:nvSpPr>
          <p:spPr>
            <a:xfrm>
              <a:off x="2441663" y="4675188"/>
              <a:ext cx="562794" cy="253916"/>
            </a:xfrm>
            <a:prstGeom prst="rect">
              <a:avLst/>
            </a:prstGeom>
            <a:noFill/>
          </p:spPr>
          <p:txBody>
            <a:bodyPr wrap="square" rtlCol="0">
              <a:spAutoFit/>
            </a:bodyPr>
            <a:lstStyle/>
            <a:p>
              <a:r>
                <a:rPr lang="en-US" sz="1050" dirty="0">
                  <a:solidFill>
                    <a:srgbClr val="ED8937"/>
                  </a:solidFill>
                  <a:latin typeface="Arial" panose="020B0604020202020204" pitchFamily="34" charset="0"/>
                  <a:cs typeface="Arial" panose="020B0604020202020204" pitchFamily="34" charset="0"/>
                </a:rPr>
                <a:t>LOQ</a:t>
              </a:r>
            </a:p>
          </p:txBody>
        </p:sp>
        <p:sp>
          <p:nvSpPr>
            <p:cNvPr id="40" name="TextBox 39"/>
            <p:cNvSpPr txBox="1"/>
            <p:nvPr/>
          </p:nvSpPr>
          <p:spPr>
            <a:xfrm>
              <a:off x="2698166" y="5110129"/>
              <a:ext cx="562794" cy="253916"/>
            </a:xfrm>
            <a:prstGeom prst="rect">
              <a:avLst/>
            </a:prstGeom>
            <a:noFill/>
          </p:spPr>
          <p:txBody>
            <a:bodyPr wrap="square" rtlCol="0">
              <a:spAutoFit/>
            </a:bodyPr>
            <a:lstStyle/>
            <a:p>
              <a:r>
                <a:rPr lang="en-US" sz="1050" dirty="0">
                  <a:solidFill>
                    <a:srgbClr val="ED8937"/>
                  </a:solidFill>
                  <a:latin typeface="Arial" panose="020B0604020202020204" pitchFamily="34" charset="0"/>
                  <a:cs typeface="Arial" panose="020B0604020202020204" pitchFamily="34" charset="0"/>
                </a:rPr>
                <a:t>LOD</a:t>
              </a:r>
            </a:p>
          </p:txBody>
        </p:sp>
      </p:gr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4813" y="1243293"/>
            <a:ext cx="8335962" cy="4419600"/>
          </a:xfrm>
        </p:spPr>
        <p:txBody>
          <a:bodyPr/>
          <a:lstStyle/>
          <a:p>
            <a:r>
              <a:rPr lang="en-US" dirty="0"/>
              <a:t>The specific range is dependent on the intended application of the procedure</a:t>
            </a:r>
          </a:p>
        </p:txBody>
      </p:sp>
      <p:graphicFrame>
        <p:nvGraphicFramePr>
          <p:cNvPr id="8" name="Table 7"/>
          <p:cNvGraphicFramePr>
            <a:graphicFrameLocks noGrp="1"/>
          </p:cNvGraphicFramePr>
          <p:nvPr>
            <p:extLst>
              <p:ext uri="{D42A27DB-BD31-4B8C-83A1-F6EECF244321}">
                <p14:modId xmlns:p14="http://schemas.microsoft.com/office/powerpoint/2010/main" val="453060655"/>
              </p:ext>
            </p:extLst>
          </p:nvPr>
        </p:nvGraphicFramePr>
        <p:xfrm>
          <a:off x="1344706" y="2030498"/>
          <a:ext cx="6974541" cy="4044952"/>
        </p:xfrm>
        <a:graphic>
          <a:graphicData uri="http://schemas.openxmlformats.org/drawingml/2006/table">
            <a:tbl>
              <a:tblPr/>
              <a:tblGrid>
                <a:gridCol w="2568709">
                  <a:extLst>
                    <a:ext uri="{9D8B030D-6E8A-4147-A177-3AD203B41FA5}">
                      <a16:colId xmlns:a16="http://schemas.microsoft.com/office/drawing/2014/main" val="20000"/>
                    </a:ext>
                  </a:extLst>
                </a:gridCol>
                <a:gridCol w="4405832">
                  <a:extLst>
                    <a:ext uri="{9D8B030D-6E8A-4147-A177-3AD203B41FA5}">
                      <a16:colId xmlns:a16="http://schemas.microsoft.com/office/drawing/2014/main" val="20001"/>
                    </a:ext>
                  </a:extLst>
                </a:gridCol>
              </a:tblGrid>
              <a:tr h="371475">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1" i="0" u="none" strike="noStrike" cap="none" normalizeH="0" baseline="0" dirty="0">
                          <a:ln>
                            <a:noFill/>
                          </a:ln>
                          <a:solidFill>
                            <a:schemeClr val="bg1"/>
                          </a:solidFill>
                          <a:effectLst/>
                          <a:latin typeface="Arial" charset="0"/>
                        </a:rPr>
                        <a:t>Analytical procedure</a:t>
                      </a:r>
                      <a:endParaRPr kumimoji="0" lang="en-US" altLang="en-US" sz="1600" b="1"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18BA7"/>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1" i="0" u="none" strike="noStrike" cap="none" normalizeH="0" baseline="0" dirty="0">
                          <a:ln>
                            <a:noFill/>
                          </a:ln>
                          <a:solidFill>
                            <a:schemeClr val="bg1"/>
                          </a:solidFill>
                          <a:effectLst/>
                          <a:latin typeface="Arial" charset="0"/>
                        </a:rPr>
                        <a:t>Recommend minimum range</a:t>
                      </a:r>
                      <a:endParaRPr kumimoji="0" lang="en-US" altLang="en-US" sz="1600" b="1"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18BA7"/>
                    </a:solidFill>
                  </a:tcPr>
                </a:tc>
                <a:extLst>
                  <a:ext uri="{0D108BD9-81ED-4DB2-BD59-A6C34878D82A}">
                    <a16:rowId xmlns:a16="http://schemas.microsoft.com/office/drawing/2014/main" val="10000"/>
                  </a:ext>
                </a:extLst>
              </a:tr>
              <a:tr h="371475">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chemeClr val="bg1"/>
                          </a:solidFill>
                          <a:effectLst/>
                          <a:latin typeface="Arial" charset="0"/>
                        </a:rPr>
                        <a:t>Assay</a:t>
                      </a:r>
                      <a:endParaRPr kumimoji="0" lang="en-US" altLang="en-US" sz="16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chemeClr val="bg1"/>
                          </a:solidFill>
                          <a:effectLst/>
                          <a:latin typeface="Arial" charset="0"/>
                        </a:rPr>
                        <a:t>80 – 120% test concentration</a:t>
                      </a:r>
                      <a:endParaRPr kumimoji="0" lang="en-US" altLang="en-US" sz="16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extLst>
                  <a:ext uri="{0D108BD9-81ED-4DB2-BD59-A6C34878D82A}">
                    <a16:rowId xmlns:a16="http://schemas.microsoft.com/office/drawing/2014/main" val="10001"/>
                  </a:ext>
                </a:extLst>
              </a:tr>
              <a:tr h="371475">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rgbClr val="000000"/>
                          </a:solidFill>
                          <a:effectLst/>
                          <a:latin typeface="Arial" charset="0"/>
                        </a:rPr>
                        <a:t>Content uniformity</a:t>
                      </a: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rgbClr val="000000"/>
                          </a:solidFill>
                          <a:effectLst/>
                          <a:latin typeface="Arial" charset="0"/>
                        </a:rPr>
                        <a:t>70 – 130% test concentration</a:t>
                      </a: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extLst>
                  <a:ext uri="{0D108BD9-81ED-4DB2-BD59-A6C34878D82A}">
                    <a16:rowId xmlns:a16="http://schemas.microsoft.com/office/drawing/2014/main" val="10002"/>
                  </a:ext>
                </a:extLst>
              </a:tr>
              <a:tr h="639763">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chemeClr val="bg1"/>
                          </a:solidFill>
                          <a:effectLst/>
                          <a:latin typeface="Arial" charset="0"/>
                        </a:rPr>
                        <a:t>Dissolution</a:t>
                      </a:r>
                      <a:endParaRPr kumimoji="0" lang="en-US" altLang="en-US" sz="16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charset="0"/>
                        </a:rPr>
                        <a:t>+ 20% upper / -20% lower specification limit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extLst>
                  <a:ext uri="{0D108BD9-81ED-4DB2-BD59-A6C34878D82A}">
                    <a16:rowId xmlns:a16="http://schemas.microsoft.com/office/drawing/2014/main" val="10003"/>
                  </a:ext>
                </a:extLst>
              </a:tr>
              <a:tr h="371475">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rgbClr val="000000"/>
                          </a:solidFill>
                          <a:effectLst/>
                          <a:latin typeface="Arial" charset="0"/>
                        </a:rPr>
                        <a:t>Impurities</a:t>
                      </a: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extLst>
                  <a:ext uri="{0D108BD9-81ED-4DB2-BD59-A6C34878D82A}">
                    <a16:rowId xmlns:a16="http://schemas.microsoft.com/office/drawing/2014/main" val="10004"/>
                  </a:ext>
                </a:extLst>
              </a:tr>
              <a:tr h="639763">
                <a:tc>
                  <a:txBody>
                    <a:bodyPr/>
                    <a:lstStyle>
                      <a:lvl1pPr marL="342900" indent="-342900">
                        <a:lnSpc>
                          <a:spcPct val="90000"/>
                        </a:lnSpc>
                        <a:spcBef>
                          <a:spcPts val="750"/>
                        </a:spcBef>
                        <a:buFont typeface="Arial" charset="0"/>
                        <a:defRPr sz="1900">
                          <a:solidFill>
                            <a:schemeClr val="tx1"/>
                          </a:solidFill>
                          <a:latin typeface="Calibri" pitchFamily="34" charset="0"/>
                        </a:defRPr>
                      </a:lvl1pPr>
                      <a:lvl2pPr>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chemeClr val="bg1"/>
                          </a:solidFill>
                          <a:effectLst/>
                          <a:latin typeface="Arial" charset="0"/>
                        </a:rPr>
                        <a:t>in drug substance </a:t>
                      </a:r>
                      <a:endParaRPr kumimoji="0" lang="en-US" altLang="en-US" sz="16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chemeClr val="bg1"/>
                          </a:solidFill>
                          <a:effectLst/>
                          <a:latin typeface="Arial" charset="0"/>
                        </a:rPr>
                        <a:t>GL10 Reporting level – 120% of specification</a:t>
                      </a:r>
                      <a:endParaRPr kumimoji="0" lang="en-US" altLang="en-US" sz="16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extLst>
                  <a:ext uri="{0D108BD9-81ED-4DB2-BD59-A6C34878D82A}">
                    <a16:rowId xmlns:a16="http://schemas.microsoft.com/office/drawing/2014/main" val="10005"/>
                  </a:ext>
                </a:extLst>
              </a:tr>
              <a:tr h="639763">
                <a:tc>
                  <a:txBody>
                    <a:bodyPr/>
                    <a:lstStyle>
                      <a:lvl1pPr marL="342900" indent="-342900">
                        <a:lnSpc>
                          <a:spcPct val="90000"/>
                        </a:lnSpc>
                        <a:spcBef>
                          <a:spcPts val="750"/>
                        </a:spcBef>
                        <a:buFont typeface="Arial" charset="0"/>
                        <a:defRPr sz="1900">
                          <a:solidFill>
                            <a:schemeClr val="tx1"/>
                          </a:solidFill>
                          <a:latin typeface="Calibri" pitchFamily="34" charset="0"/>
                        </a:defRPr>
                      </a:lvl1pPr>
                      <a:lvl2pPr>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rgbClr val="000000"/>
                          </a:solidFill>
                          <a:effectLst/>
                          <a:latin typeface="Arial" charset="0"/>
                        </a:rPr>
                        <a:t>in drug product</a:t>
                      </a: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en-US" sz="1600" b="0" i="0" u="none" strike="noStrike" cap="none" normalizeH="0" baseline="0" dirty="0">
                          <a:ln>
                            <a:noFill/>
                          </a:ln>
                          <a:solidFill>
                            <a:srgbClr val="000000"/>
                          </a:solidFill>
                          <a:effectLst/>
                          <a:latin typeface="Arial" charset="0"/>
                        </a:rPr>
                        <a:t>GL 11 Reporting level – 120% of specification</a:t>
                      </a:r>
                      <a:endParaRPr kumimoji="0" lang="en-US" altLang="en-US" sz="1600" b="0" i="0" u="none" strike="noStrike" cap="none" normalizeH="0" baseline="0" dirty="0">
                        <a:ln>
                          <a:noFill/>
                        </a:ln>
                        <a:solidFill>
                          <a:srgbClr val="000000"/>
                        </a:solidFill>
                        <a:effectLst/>
                        <a:latin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alpha val="20000"/>
                      </a:srgbClr>
                    </a:solidFill>
                  </a:tcPr>
                </a:tc>
                <a:extLst>
                  <a:ext uri="{0D108BD9-81ED-4DB2-BD59-A6C34878D82A}">
                    <a16:rowId xmlns:a16="http://schemas.microsoft.com/office/drawing/2014/main" val="10006"/>
                  </a:ext>
                </a:extLst>
              </a:tr>
              <a:tr h="639763">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charset="0"/>
                        </a:rPr>
                        <a:t>Highly potent/toxic impurities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charset="0"/>
                        </a:rPr>
                        <a:t>control level – 120% of specification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7D31"/>
                    </a:solidFill>
                  </a:tcPr>
                </a:tc>
                <a:extLst>
                  <a:ext uri="{0D108BD9-81ED-4DB2-BD59-A6C34878D82A}">
                    <a16:rowId xmlns:a16="http://schemas.microsoft.com/office/drawing/2014/main" val="10007"/>
                  </a:ext>
                </a:extLst>
              </a:tr>
            </a:tbl>
          </a:graphicData>
        </a:graphic>
      </p:graphicFrame>
      <p:sp>
        <p:nvSpPr>
          <p:cNvPr id="3" name="Text Placeholder 2"/>
          <p:cNvSpPr>
            <a:spLocks noGrp="1"/>
          </p:cNvSpPr>
          <p:nvPr>
            <p:ph type="body" sz="quarter" idx="10"/>
          </p:nvPr>
        </p:nvSpPr>
        <p:spPr/>
        <p:txBody>
          <a:bodyPr/>
          <a:lstStyle/>
          <a:p>
            <a:r>
              <a:rPr lang="en-US" b="1" dirty="0"/>
              <a:t>Range – </a:t>
            </a:r>
            <a:r>
              <a:rPr lang="en-US" dirty="0"/>
              <a:t>Recommended Ranges</a:t>
            </a:r>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LOD/LOQ </a:t>
            </a:r>
            <a:r>
              <a:rPr lang="en-US" dirty="0"/>
              <a:t>- Definition</a:t>
            </a:r>
          </a:p>
        </p:txBody>
      </p:sp>
      <p:sp>
        <p:nvSpPr>
          <p:cNvPr id="5" name="Text Placeholder 4"/>
          <p:cNvSpPr>
            <a:spLocks noGrp="1"/>
          </p:cNvSpPr>
          <p:nvPr>
            <p:ph type="body" sz="quarter" idx="11"/>
          </p:nvPr>
        </p:nvSpPr>
        <p:spPr/>
        <p:txBody>
          <a:bodyPr/>
          <a:lstStyle/>
          <a:p>
            <a:pPr marL="0" indent="0">
              <a:buNone/>
            </a:pPr>
            <a:r>
              <a:rPr lang="en-US" sz="1600" b="1" dirty="0"/>
              <a:t>Limit of detection (LOD) / Limit of quantitation (LOQ)</a:t>
            </a:r>
          </a:p>
          <a:p>
            <a:endParaRPr lang="en-US" dirty="0"/>
          </a:p>
          <a:p>
            <a:r>
              <a:rPr lang="en-US" dirty="0"/>
              <a:t>Limit of detection (LOD):</a:t>
            </a:r>
          </a:p>
          <a:p>
            <a:pPr marL="230188" lvl="1" indent="0">
              <a:buNone/>
            </a:pPr>
            <a:r>
              <a:rPr lang="en-US" sz="1600" dirty="0"/>
              <a:t>„... lowest amount of analyze in a sample which can be detected but not necessarily quantified as an exact value (GL1).“</a:t>
            </a:r>
          </a:p>
          <a:p>
            <a:pPr lvl="1"/>
            <a:endParaRPr lang="en-US" dirty="0"/>
          </a:p>
          <a:p>
            <a:r>
              <a:rPr lang="en-US" dirty="0"/>
              <a:t>Limit of quantification (LOQ):</a:t>
            </a:r>
          </a:p>
          <a:p>
            <a:pPr marL="230188" lvl="1" indent="0">
              <a:buNone/>
            </a:pPr>
            <a:r>
              <a:rPr lang="en-US" sz="1600" dirty="0"/>
              <a:t>„... lowest concentration of analyze in a sample which can be quantitatively determined with suitable precision and accuracy (GL1).“</a:t>
            </a:r>
          </a:p>
          <a:p>
            <a:endParaRPr lang="en-US" dirty="0"/>
          </a:p>
          <a:p>
            <a:endParaRPr lang="en-US" dirty="0"/>
          </a:p>
          <a:p>
            <a:endParaRPr lang="en-US" dirty="0"/>
          </a:p>
          <a:p>
            <a:endParaRPr lang="en-US" dirty="0"/>
          </a:p>
        </p:txBody>
      </p:sp>
      <p:sp>
        <p:nvSpPr>
          <p:cNvPr id="15" name="TextBox 14"/>
          <p:cNvSpPr txBox="1"/>
          <p:nvPr/>
        </p:nvSpPr>
        <p:spPr>
          <a:xfrm>
            <a:off x="1745674" y="5140028"/>
            <a:ext cx="5659173" cy="338554"/>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LOQ must be less than or equal to the reporting threshold! </a:t>
            </a:r>
          </a:p>
        </p:txBody>
      </p:sp>
      <p:pic>
        <p:nvPicPr>
          <p:cNvPr id="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78" y="4910049"/>
            <a:ext cx="8620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LOD/LOQ </a:t>
            </a:r>
            <a:r>
              <a:rPr lang="en-US" dirty="0"/>
              <a:t>– Determination methods</a:t>
            </a:r>
          </a:p>
        </p:txBody>
      </p:sp>
      <p:sp>
        <p:nvSpPr>
          <p:cNvPr id="5" name="Text Placeholder 4"/>
          <p:cNvSpPr>
            <a:spLocks noGrp="1"/>
          </p:cNvSpPr>
          <p:nvPr>
            <p:ph type="body" sz="quarter" idx="11"/>
          </p:nvPr>
        </p:nvSpPr>
        <p:spPr>
          <a:xfrm>
            <a:off x="404813" y="1506538"/>
            <a:ext cx="8335962" cy="4419600"/>
          </a:xfrm>
        </p:spPr>
        <p:txBody>
          <a:bodyPr/>
          <a:lstStyle/>
          <a:p>
            <a:pPr marL="0" indent="0">
              <a:buNone/>
            </a:pPr>
            <a:r>
              <a:rPr lang="en-US" sz="1600" b="1" dirty="0"/>
              <a:t>Limit of detection (LOD) / Limit of quantitation (LOQ)</a:t>
            </a:r>
            <a:endParaRPr lang="en-US" sz="1600" dirty="0"/>
          </a:p>
          <a:p>
            <a:endParaRPr lang="en-US" dirty="0"/>
          </a:p>
          <a:p>
            <a:pPr marL="0" indent="0">
              <a:buNone/>
            </a:pPr>
            <a:r>
              <a:rPr lang="en-US" dirty="0"/>
              <a:t>Various approaches can be applied:</a:t>
            </a:r>
          </a:p>
          <a:p>
            <a:r>
              <a:rPr lang="en-US" dirty="0"/>
              <a:t>Visual definition (for non-instrumental methods)</a:t>
            </a:r>
          </a:p>
          <a:p>
            <a:r>
              <a:rPr lang="en-US" dirty="0"/>
              <a:t>Calculation from the signal-to-noise ratio</a:t>
            </a:r>
          </a:p>
          <a:p>
            <a:pPr lvl="1"/>
            <a:r>
              <a:rPr lang="en-US" dirty="0"/>
              <a:t>Typically 3:1 or 2:1 for LOD and 10:1 for LOQ</a:t>
            </a:r>
          </a:p>
          <a:p>
            <a:r>
              <a:rPr lang="en-US" dirty="0"/>
              <a:t>Based on the standard deviation and the response of the slope</a:t>
            </a:r>
          </a:p>
          <a:p>
            <a:endParaRPr lang="en-US" dirty="0"/>
          </a:p>
          <a:p>
            <a:endParaRPr lang="en-US" dirty="0"/>
          </a:p>
          <a:p>
            <a:endParaRPr lang="en-US" dirty="0"/>
          </a:p>
          <a:p>
            <a:endParaRPr lang="en-US" dirty="0"/>
          </a:p>
          <a:p>
            <a:endParaRPr lang="en-US" dirty="0"/>
          </a:p>
        </p:txBody>
      </p:sp>
      <p:sp>
        <p:nvSpPr>
          <p:cNvPr id="15" name="TextBox 14"/>
          <p:cNvSpPr txBox="1"/>
          <p:nvPr/>
        </p:nvSpPr>
        <p:spPr>
          <a:xfrm>
            <a:off x="1745674" y="5389418"/>
            <a:ext cx="5914759" cy="584775"/>
          </a:xfrm>
          <a:prstGeom prst="rect">
            <a:avLst/>
          </a:prstGeom>
          <a:noFill/>
        </p:spPr>
        <p:txBody>
          <a:bodyPr wrap="square" rtlCol="0">
            <a:spAutoFit/>
          </a:bodyPr>
          <a:lstStyle/>
          <a:p>
            <a:r>
              <a:rPr lang="en-US" sz="1500"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Approaches other than those listed below may be acceptable” (GL2), e.g. repeatability of signal at LOQ levels</a:t>
            </a:r>
            <a:endParaRPr lang="en-US" sz="1500" dirty="0">
              <a:solidFill>
                <a:schemeClr val="accent2"/>
              </a:solidFill>
              <a:latin typeface="Arial" panose="020B0604020202020204" pitchFamily="34" charset="0"/>
              <a:cs typeface="Arial" panose="020B0604020202020204" pitchFamily="34" charset="0"/>
            </a:endParaRPr>
          </a:p>
        </p:txBody>
      </p:sp>
      <p:pic>
        <p:nvPicPr>
          <p:cNvPr id="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456" y="5140028"/>
            <a:ext cx="8620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3074" y="4094920"/>
            <a:ext cx="4733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2064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2 corresponding VICH guidelines</a:t>
            </a:r>
          </a:p>
          <a:p>
            <a:endParaRPr lang="en-US" dirty="0"/>
          </a:p>
        </p:txBody>
      </p:sp>
      <p:pic>
        <p:nvPicPr>
          <p:cNvPr id="14339"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1255142"/>
            <a:ext cx="1920875" cy="2705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138" y="2806129"/>
            <a:ext cx="1890712" cy="2681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7355" y="1186748"/>
            <a:ext cx="5083175" cy="3970318"/>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de-DE" altLang="en-US" dirty="0"/>
          </a:p>
          <a:p>
            <a:r>
              <a:rPr lang="de-DE" altLang="en-US" b="1" dirty="0">
                <a:solidFill>
                  <a:srgbClr val="218BA7"/>
                </a:solidFill>
              </a:rPr>
              <a:t>GL 1: Definition and Terminology</a:t>
            </a:r>
          </a:p>
          <a:p>
            <a:pPr marL="285750" indent="-285750">
              <a:buFont typeface="Arial" panose="020B0604020202020204" pitchFamily="34" charset="0"/>
              <a:buChar char="•"/>
            </a:pPr>
            <a:r>
              <a:rPr lang="de-DE" altLang="en-US" dirty="0">
                <a:solidFill>
                  <a:srgbClr val="ED8937"/>
                </a:solidFill>
              </a:rPr>
              <a:t>Defines the common vocabulary for analytical validation</a:t>
            </a:r>
          </a:p>
          <a:p>
            <a:pPr marL="285750" indent="-285750">
              <a:buFont typeface="Arial" panose="020B0604020202020204" pitchFamily="34" charset="0"/>
              <a:buChar char="•"/>
            </a:pPr>
            <a:r>
              <a:rPr lang="de-DE" altLang="en-US" dirty="0">
                <a:solidFill>
                  <a:srgbClr val="ED8937"/>
                </a:solidFill>
              </a:rPr>
              <a:t>Defines common types of tests: Identification, Impurities, Assay</a:t>
            </a:r>
          </a:p>
          <a:p>
            <a:pPr marL="285750" indent="-285750">
              <a:buFont typeface="Arial" panose="020B0604020202020204" pitchFamily="34" charset="0"/>
              <a:buChar char="•"/>
            </a:pPr>
            <a:r>
              <a:rPr lang="de-DE" altLang="en-US" dirty="0">
                <a:solidFill>
                  <a:srgbClr val="ED8937"/>
                </a:solidFill>
              </a:rPr>
              <a:t>Recommends Validation characteristics for these tests</a:t>
            </a:r>
          </a:p>
          <a:p>
            <a:endParaRPr lang="de-DE" altLang="en-US" b="1" dirty="0">
              <a:solidFill>
                <a:schemeClr val="accent1"/>
              </a:solidFill>
            </a:endParaRPr>
          </a:p>
          <a:p>
            <a:r>
              <a:rPr lang="de-DE" altLang="en-US" b="1" dirty="0">
                <a:solidFill>
                  <a:srgbClr val="218BA7"/>
                </a:solidFill>
              </a:rPr>
              <a:t>GL 2: Methodology</a:t>
            </a:r>
          </a:p>
          <a:p>
            <a:r>
              <a:rPr lang="de-DE" altLang="en-US" dirty="0">
                <a:solidFill>
                  <a:srgbClr val="ED8937"/>
                </a:solidFill>
              </a:rPr>
              <a:t>Describes</a:t>
            </a:r>
          </a:p>
          <a:p>
            <a:pPr marL="285750" indent="-285750">
              <a:buFont typeface="Arial" panose="020B0604020202020204" pitchFamily="34" charset="0"/>
              <a:buChar char="•"/>
            </a:pPr>
            <a:r>
              <a:rPr lang="de-DE" altLang="en-US" dirty="0">
                <a:solidFill>
                  <a:srgbClr val="ED8937"/>
                </a:solidFill>
              </a:rPr>
              <a:t>How the Validation should be performed</a:t>
            </a:r>
          </a:p>
          <a:p>
            <a:pPr marL="285750" indent="-285750">
              <a:buFont typeface="Arial" panose="020B0604020202020204" pitchFamily="34" charset="0"/>
              <a:buChar char="•"/>
            </a:pPr>
            <a:r>
              <a:rPr lang="de-DE" altLang="en-US" dirty="0">
                <a:solidFill>
                  <a:srgbClr val="ED8937"/>
                </a:solidFill>
              </a:rPr>
              <a:t>Recommends which data should be generated, interpreted and presented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P:\_dp\907\XML-IN\Images\IG20246-007-B.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2888784"/>
            <a:ext cx="41846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p:txBody>
          <a:bodyPr/>
          <a:lstStyle/>
          <a:p>
            <a:r>
              <a:rPr lang="en-US" b="1" dirty="0"/>
              <a:t>LOD/LOQ </a:t>
            </a:r>
            <a:r>
              <a:rPr lang="en-US" dirty="0"/>
              <a:t>– Example Signal-to-Noise </a:t>
            </a:r>
          </a:p>
        </p:txBody>
      </p:sp>
      <p:sp>
        <p:nvSpPr>
          <p:cNvPr id="5" name="Text Placeholder 4"/>
          <p:cNvSpPr>
            <a:spLocks noGrp="1"/>
          </p:cNvSpPr>
          <p:nvPr>
            <p:ph type="body" sz="quarter" idx="11"/>
          </p:nvPr>
        </p:nvSpPr>
        <p:spPr/>
        <p:txBody>
          <a:bodyPr/>
          <a:lstStyle/>
          <a:p>
            <a:pPr marL="0" indent="0">
              <a:buNone/>
            </a:pPr>
            <a:r>
              <a:rPr lang="en-US" sz="1600" b="1" dirty="0"/>
              <a:t>Limit of detection (LOD) / Limit of quantitation (LOQ)</a:t>
            </a:r>
          </a:p>
          <a:p>
            <a:pPr marL="0" indent="0">
              <a:buNone/>
            </a:pPr>
            <a:r>
              <a:rPr lang="en-US" dirty="0"/>
              <a:t>Example: Signal-to-noise ratio method according to Ph. Eur. 2.2.46:</a:t>
            </a:r>
          </a:p>
          <a:p>
            <a:pPr marL="0" indent="0">
              <a:buNone/>
            </a:pPr>
            <a:endParaRPr lang="en-US" dirty="0"/>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114587892"/>
              </p:ext>
            </p:extLst>
          </p:nvPr>
        </p:nvGraphicFramePr>
        <p:xfrm>
          <a:off x="4876256" y="2626827"/>
          <a:ext cx="3684587" cy="478182"/>
        </p:xfrm>
        <a:graphic>
          <a:graphicData uri="http://schemas.openxmlformats.org/drawingml/2006/table">
            <a:tbl>
              <a:tblPr/>
              <a:tblGrid>
                <a:gridCol w="260350">
                  <a:extLst>
                    <a:ext uri="{9D8B030D-6E8A-4147-A177-3AD203B41FA5}">
                      <a16:colId xmlns:a16="http://schemas.microsoft.com/office/drawing/2014/main" val="20000"/>
                    </a:ext>
                  </a:extLst>
                </a:gridCol>
                <a:gridCol w="298450">
                  <a:extLst>
                    <a:ext uri="{9D8B030D-6E8A-4147-A177-3AD203B41FA5}">
                      <a16:colId xmlns:a16="http://schemas.microsoft.com/office/drawing/2014/main" val="20001"/>
                    </a:ext>
                  </a:extLst>
                </a:gridCol>
                <a:gridCol w="3125787">
                  <a:extLst>
                    <a:ext uri="{9D8B030D-6E8A-4147-A177-3AD203B41FA5}">
                      <a16:colId xmlns:a16="http://schemas.microsoft.com/office/drawing/2014/main" val="20002"/>
                    </a:ext>
                  </a:extLst>
                </a:gridCol>
              </a:tblGrid>
              <a:tr h="239091">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685800" rtl="0" eaLnBrk="1" fontAlgn="base" latinLnBrk="0" hangingPunct="1">
                        <a:lnSpc>
                          <a:spcPts val="1300"/>
                        </a:lnSpc>
                        <a:spcBef>
                          <a:spcPct val="0"/>
                        </a:spcBef>
                        <a:spcAft>
                          <a:spcPct val="0"/>
                        </a:spcAft>
                        <a:buClrTx/>
                        <a:buSzTx/>
                        <a:buFontTx/>
                        <a:buNone/>
                        <a:tabLst/>
                      </a:pPr>
                      <a:r>
                        <a:rPr kumimoji="0" lang="en-GB" altLang="en-US" sz="1400" b="0" i="1" u="none" strike="noStrike" cap="none" normalizeH="0" baseline="0" dirty="0">
                          <a:ln>
                            <a:noFill/>
                          </a:ln>
                          <a:solidFill>
                            <a:schemeClr val="tx1"/>
                          </a:solidFill>
                          <a:effectLst/>
                          <a:latin typeface="Arial" charset="0"/>
                        </a:rPr>
                        <a:t>H</a:t>
                      </a:r>
                      <a:endParaRPr kumimoji="0" lang="en-GB"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ts val="13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rPr>
                        <a:t> = </a:t>
                      </a:r>
                      <a:endParaRPr kumimoji="0" lang="en-GB"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685800" rtl="0" eaLnBrk="1" fontAlgn="base" latinLnBrk="0" hangingPunct="1">
                        <a:lnSpc>
                          <a:spcPts val="13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height of the peak</a:t>
                      </a:r>
                      <a:endParaRPr kumimoji="0" lang="en-US"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39091">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685800" rtl="0" eaLnBrk="1" fontAlgn="base" latinLnBrk="0" hangingPunct="1">
                        <a:lnSpc>
                          <a:spcPts val="1300"/>
                        </a:lnSpc>
                        <a:spcBef>
                          <a:spcPct val="0"/>
                        </a:spcBef>
                        <a:spcAft>
                          <a:spcPct val="0"/>
                        </a:spcAft>
                        <a:buClrTx/>
                        <a:buSzTx/>
                        <a:buFontTx/>
                        <a:buNone/>
                        <a:tabLst/>
                      </a:pPr>
                      <a:r>
                        <a:rPr kumimoji="0" lang="en-GB" altLang="en-US" sz="1400" b="0" i="1" u="none" strike="noStrike" cap="none" normalizeH="0" baseline="0" dirty="0">
                          <a:ln>
                            <a:noFill/>
                          </a:ln>
                          <a:solidFill>
                            <a:schemeClr val="tx1"/>
                          </a:solidFill>
                          <a:effectLst/>
                          <a:latin typeface="Arial" charset="0"/>
                        </a:rPr>
                        <a:t>h</a:t>
                      </a:r>
                      <a:endParaRPr kumimoji="0" lang="en-GB"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ts val="13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rPr>
                        <a:t> = </a:t>
                      </a:r>
                      <a:endParaRPr kumimoji="0" lang="en-GB"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l" defTabSz="685800" rtl="0" eaLnBrk="1" fontAlgn="base" latinLnBrk="0" hangingPunct="1">
                        <a:lnSpc>
                          <a:spcPts val="13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range of the noise in a chromatogram</a:t>
                      </a:r>
                      <a:endParaRPr kumimoji="0" lang="en-US" altLang="en-US" sz="1400" b="0" i="0" u="none" strike="noStrike" cap="none" normalizeH="0" baseline="0" dirty="0">
                        <a:ln>
                          <a:noFill/>
                        </a:ln>
                        <a:solidFill>
                          <a:schemeClr val="tx1"/>
                        </a:solidFill>
                        <a:effectLst/>
                        <a:latin typeface="Calibri"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 name="Left-Right Arrow 15"/>
          <p:cNvSpPr/>
          <p:nvPr/>
        </p:nvSpPr>
        <p:spPr>
          <a:xfrm rot="21257684">
            <a:off x="2478088" y="5330359"/>
            <a:ext cx="3998912" cy="3286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GB" altLang="en-US" dirty="0">
              <a:solidFill>
                <a:srgbClr val="FFFFFF"/>
              </a:solidFill>
            </a:endParaRPr>
          </a:p>
        </p:txBody>
      </p:sp>
      <p:sp>
        <p:nvSpPr>
          <p:cNvPr id="17" name="TextBox 17"/>
          <p:cNvSpPr txBox="1">
            <a:spLocks noChangeArrowheads="1"/>
          </p:cNvSpPr>
          <p:nvPr/>
        </p:nvSpPr>
        <p:spPr bwMode="auto">
          <a:xfrm rot="21240000">
            <a:off x="2466598" y="5614725"/>
            <a:ext cx="4237406" cy="30687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de-DE" altLang="en-US" sz="1400" dirty="0"/>
              <a:t>Baseline extrapolated to at least 5 x width at half height </a:t>
            </a:r>
            <a:endParaRPr lang="en-GB" altLang="en-US" sz="1400" dirty="0"/>
          </a:p>
        </p:txBody>
      </p:sp>
      <mc:AlternateContent xmlns:mc="http://schemas.openxmlformats.org/markup-compatibility/2006" xmlns:a14="http://schemas.microsoft.com/office/drawing/2010/main">
        <mc:Choice Requires="a14">
          <p:sp>
            <p:nvSpPr>
              <p:cNvPr id="2" name="TextBox 1"/>
              <p:cNvSpPr txBox="1"/>
              <p:nvPr/>
            </p:nvSpPr>
            <p:spPr>
              <a:xfrm>
                <a:off x="1686422" y="2460567"/>
                <a:ext cx="1256306"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𝑁</m:t>
                      </m:r>
                      <m:r>
                        <a:rPr lang="en-US"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𝐻</m:t>
                          </m:r>
                        </m:num>
                        <m:den>
                          <m:r>
                            <a:rPr lang="de-DE" b="0" i="1" smtClean="0">
                              <a:latin typeface="Cambria Math" panose="02040503050406030204" pitchFamily="18" charset="0"/>
                              <a:ea typeface="Cambria Math"/>
                            </a:rPr>
                            <m:t>h</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686422" y="2460567"/>
                <a:ext cx="1256306" cy="612796"/>
              </a:xfrm>
              <a:prstGeom prst="rect">
                <a:avLst/>
              </a:prstGeom>
              <a:blipFill>
                <a:blip r:embed="rId5"/>
                <a:stretch>
                  <a:fillRect/>
                </a:stretch>
              </a:blipFill>
            </p:spPr>
            <p:txBody>
              <a:bodyPr/>
              <a:lstStyle/>
              <a:p>
                <a:r>
                  <a:rPr lang="en-GB">
                    <a:noFill/>
                  </a:rPr>
                  <a:t> </a:t>
                </a:r>
              </a:p>
            </p:txBody>
          </p:sp>
        </mc:Fallback>
      </mc:AlternateContent>
    </p:spTree>
    <p:custDataLst>
      <p:tags r:id="rId1"/>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Robustness </a:t>
            </a:r>
            <a:r>
              <a:rPr lang="en-US" dirty="0"/>
              <a:t>- Definition</a:t>
            </a:r>
          </a:p>
        </p:txBody>
      </p:sp>
      <p:sp>
        <p:nvSpPr>
          <p:cNvPr id="3" name="Text Placeholder 2"/>
          <p:cNvSpPr>
            <a:spLocks noGrp="1"/>
          </p:cNvSpPr>
          <p:nvPr>
            <p:ph type="body" sz="quarter" idx="11"/>
          </p:nvPr>
        </p:nvSpPr>
        <p:spPr>
          <a:xfrm>
            <a:off x="404813" y="1506538"/>
            <a:ext cx="7890101" cy="4419600"/>
          </a:xfrm>
        </p:spPr>
        <p:txBody>
          <a:bodyPr/>
          <a:lstStyle/>
          <a:p>
            <a:pPr marL="0" indent="0">
              <a:buNone/>
            </a:pPr>
            <a:r>
              <a:rPr lang="en-US" sz="1600" b="1" dirty="0"/>
              <a:t>Robustness</a:t>
            </a:r>
            <a:endParaRPr lang="en-US" b="1" dirty="0"/>
          </a:p>
          <a:p>
            <a:pPr>
              <a:lnSpc>
                <a:spcPct val="150000"/>
              </a:lnSpc>
            </a:pPr>
            <a:r>
              <a:rPr lang="en-US" dirty="0"/>
              <a:t>Robustness – Definition:</a:t>
            </a:r>
          </a:p>
          <a:p>
            <a:pPr marL="230188" lvl="1" indent="0">
              <a:buNone/>
            </a:pPr>
            <a:r>
              <a:rPr lang="en-US" sz="1600" dirty="0"/>
              <a:t>„The robustness of an analytical procedure is a measure of its capacity to remain unaffected by small, deliberate variations in method parameters and provides an indication of its reliability during normal stage (GL1).“</a:t>
            </a:r>
          </a:p>
          <a:p>
            <a:pPr>
              <a:lnSpc>
                <a:spcPct val="100000"/>
              </a:lnSpc>
            </a:pPr>
            <a:r>
              <a:rPr lang="en-US" b="1" dirty="0"/>
              <a:t>Evaluation of robustness </a:t>
            </a:r>
            <a:r>
              <a:rPr lang="en-US" dirty="0"/>
              <a:t>within method development (prior to Analytical Method Validation)</a:t>
            </a:r>
          </a:p>
          <a:p>
            <a:pPr>
              <a:lnSpc>
                <a:spcPct val="150000"/>
              </a:lnSpc>
            </a:pPr>
            <a:r>
              <a:rPr lang="en-US" dirty="0"/>
              <a:t>Robustness experiments should show reliability of parameters</a:t>
            </a:r>
          </a:p>
          <a:p>
            <a:pPr>
              <a:lnSpc>
                <a:spcPct val="100000"/>
              </a:lnSpc>
            </a:pPr>
            <a:r>
              <a:rPr lang="en-US" dirty="0"/>
              <a:t>Robustness experiments should drive the need for System Suitability Testing (SST)</a:t>
            </a:r>
          </a:p>
          <a:p>
            <a:endParaRPr lang="en-US" dirty="0"/>
          </a:p>
          <a:p>
            <a:endParaRPr lang="en-US" dirty="0"/>
          </a:p>
        </p:txBody>
      </p:sp>
    </p:spTree>
    <p:extLst>
      <p:ext uri="{BB962C8B-B14F-4D97-AF65-F5344CB8AC3E}">
        <p14:creationId xmlns:p14="http://schemas.microsoft.com/office/powerpoint/2010/main" val="171747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Robustness</a:t>
            </a:r>
            <a:r>
              <a:rPr lang="en-US" dirty="0"/>
              <a:t> – Typical Variation Examples</a:t>
            </a:r>
          </a:p>
        </p:txBody>
      </p:sp>
      <p:sp>
        <p:nvSpPr>
          <p:cNvPr id="3" name="Text Placeholder 2"/>
          <p:cNvSpPr>
            <a:spLocks noGrp="1"/>
          </p:cNvSpPr>
          <p:nvPr>
            <p:ph type="body" sz="quarter" idx="11"/>
          </p:nvPr>
        </p:nvSpPr>
        <p:spPr/>
        <p:txBody>
          <a:bodyPr/>
          <a:lstStyle/>
          <a:p>
            <a:pPr>
              <a:spcAft>
                <a:spcPts val="1000"/>
              </a:spcAft>
            </a:pPr>
            <a:r>
              <a:rPr lang="en-US" dirty="0"/>
              <a:t>General:</a:t>
            </a:r>
          </a:p>
          <a:p>
            <a:pPr lvl="1">
              <a:lnSpc>
                <a:spcPct val="150000"/>
              </a:lnSpc>
            </a:pPr>
            <a:r>
              <a:rPr lang="en-US" sz="1600" dirty="0"/>
              <a:t>Stability of analytical solutions, extraction time</a:t>
            </a:r>
          </a:p>
          <a:p>
            <a:pPr lvl="1">
              <a:lnSpc>
                <a:spcPct val="150000"/>
              </a:lnSpc>
            </a:pPr>
            <a:r>
              <a:rPr lang="en-US" sz="1600" dirty="0"/>
              <a:t>Liquid chromatography:</a:t>
            </a:r>
          </a:p>
          <a:p>
            <a:pPr lvl="1">
              <a:lnSpc>
                <a:spcPct val="150000"/>
              </a:lnSpc>
            </a:pPr>
            <a:r>
              <a:rPr lang="en-US" sz="1600" dirty="0"/>
              <a:t>Variations of pH in a mobile phase, mobile phase composition, different columns (different lots and/or suppliers), temperature, flow rate.</a:t>
            </a:r>
          </a:p>
          <a:p>
            <a:pPr lvl="1">
              <a:lnSpc>
                <a:spcPct val="150000"/>
              </a:lnSpc>
            </a:pPr>
            <a:r>
              <a:rPr lang="en-US" sz="1600" dirty="0"/>
              <a:t>Gas-chromatography:</a:t>
            </a:r>
          </a:p>
          <a:p>
            <a:pPr lvl="1">
              <a:lnSpc>
                <a:spcPct val="150000"/>
              </a:lnSpc>
            </a:pPr>
            <a:r>
              <a:rPr lang="en-US" sz="1600" dirty="0"/>
              <a:t>Different columns , variations of temperature and flow rate</a:t>
            </a:r>
          </a:p>
          <a:p>
            <a:endParaRPr lang="en-US" dirty="0"/>
          </a:p>
        </p:txBody>
      </p:sp>
      <p:sp>
        <p:nvSpPr>
          <p:cNvPr id="5" name="TextBox 4"/>
          <p:cNvSpPr txBox="1"/>
          <p:nvPr/>
        </p:nvSpPr>
        <p:spPr>
          <a:xfrm>
            <a:off x="1745674" y="5140028"/>
            <a:ext cx="7051962" cy="830997"/>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Planning of robustness experiments should include prior knowledge of potential parameters impacting the performance of the analytical procedure and variation experiments beyond examples may be required</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456" y="5140028"/>
            <a:ext cx="8620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34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System Suitability Test - Definition</a:t>
            </a:r>
          </a:p>
        </p:txBody>
      </p:sp>
      <p:sp>
        <p:nvSpPr>
          <p:cNvPr id="3" name="Text Placeholder 2"/>
          <p:cNvSpPr>
            <a:spLocks noGrp="1"/>
          </p:cNvSpPr>
          <p:nvPr>
            <p:ph type="body" sz="quarter" idx="11"/>
          </p:nvPr>
        </p:nvSpPr>
        <p:spPr>
          <a:xfrm>
            <a:off x="404066" y="1190911"/>
            <a:ext cx="8335962" cy="2082800"/>
          </a:xfrm>
        </p:spPr>
        <p:txBody>
          <a:bodyPr/>
          <a:lstStyle/>
          <a:p>
            <a:pPr lvl="1">
              <a:lnSpc>
                <a:spcPct val="100000"/>
              </a:lnSpc>
            </a:pPr>
            <a:r>
              <a:rPr lang="en-US" sz="1800" dirty="0"/>
              <a:t>“System suitability testing is an integral part of many analytical procedures. The tests are based on the concept that the equipment, electronics, analytical operations and samples to be analyzed constitute an integral system that can be evaluated as such” (GL2)</a:t>
            </a:r>
          </a:p>
          <a:p>
            <a:pPr lvl="1">
              <a:lnSpc>
                <a:spcPct val="150000"/>
              </a:lnSpc>
            </a:pPr>
            <a:r>
              <a:rPr lang="en-US" sz="1800" dirty="0"/>
              <a:t>SST are specific for the analytical procedure and technology</a:t>
            </a:r>
          </a:p>
          <a:p>
            <a:pPr lvl="1">
              <a:lnSpc>
                <a:spcPct val="150000"/>
              </a:lnSpc>
            </a:pPr>
            <a:r>
              <a:rPr lang="en-US" sz="1800" dirty="0"/>
              <a:t>Example SST criteria may be found in Pharmacopoeias</a:t>
            </a:r>
          </a:p>
          <a:p>
            <a:endParaRPr lang="en-US" sz="1800" dirty="0"/>
          </a:p>
        </p:txBody>
      </p:sp>
      <p:grpSp>
        <p:nvGrpSpPr>
          <p:cNvPr id="10" name="Group 9"/>
          <p:cNvGrpSpPr/>
          <p:nvPr/>
        </p:nvGrpSpPr>
        <p:grpSpPr>
          <a:xfrm>
            <a:off x="729456" y="3483767"/>
            <a:ext cx="7642225" cy="1573998"/>
            <a:chOff x="628650" y="3339948"/>
            <a:chExt cx="7642225" cy="1573998"/>
          </a:xfrm>
        </p:grpSpPr>
        <p:sp>
          <p:nvSpPr>
            <p:cNvPr id="4" name="Left-Right Arrow 3"/>
            <p:cNvSpPr/>
            <p:nvPr/>
          </p:nvSpPr>
          <p:spPr>
            <a:xfrm>
              <a:off x="3684874" y="3339948"/>
              <a:ext cx="1127125" cy="498475"/>
            </a:xfrm>
            <a:prstGeom prst="leftRightArrow">
              <a:avLst/>
            </a:prstGeom>
            <a:solidFill>
              <a:srgbClr val="218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de-DE" altLang="en-US" dirty="0">
                  <a:solidFill>
                    <a:srgbClr val="FFFFFF"/>
                  </a:solidFill>
                </a:rPr>
                <a:t>vs.</a:t>
              </a:r>
              <a:endParaRPr lang="en-GB" altLang="en-US" dirty="0">
                <a:solidFill>
                  <a:srgbClr val="FFFFFF"/>
                </a:solidFill>
              </a:endParaRPr>
            </a:p>
          </p:txBody>
        </p:sp>
        <p:sp>
          <p:nvSpPr>
            <p:cNvPr id="5" name="TextBox 9"/>
            <p:cNvSpPr txBox="1">
              <a:spLocks noChangeArrowheads="1"/>
            </p:cNvSpPr>
            <p:nvPr/>
          </p:nvSpPr>
          <p:spPr bwMode="auto">
            <a:xfrm>
              <a:off x="628650" y="3400711"/>
              <a:ext cx="3327400" cy="15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Aft>
                  <a:spcPts val="1000"/>
                </a:spcAft>
              </a:pPr>
              <a:r>
                <a:rPr lang="de-DE" altLang="en-US" sz="2000" b="1" dirty="0">
                  <a:solidFill>
                    <a:srgbClr val="218BA7"/>
                  </a:solidFill>
                  <a:latin typeface="Arial" panose="020B0604020202020204" pitchFamily="34" charset="0"/>
                  <a:cs typeface="Arial" panose="020B0604020202020204" pitchFamily="34" charset="0"/>
                </a:rPr>
                <a:t>System suitability test</a:t>
              </a:r>
            </a:p>
            <a:p>
              <a:pPr marL="285750" indent="-285750">
                <a:buFont typeface="Arial" panose="020B0604020202020204" pitchFamily="34" charset="0"/>
                <a:buChar char="•"/>
              </a:pPr>
              <a:r>
                <a:rPr lang="de-DE" altLang="en-US" sz="1600" dirty="0">
                  <a:solidFill>
                    <a:schemeClr val="accent2"/>
                  </a:solidFill>
                  <a:latin typeface="Arial" panose="020B0604020202020204" pitchFamily="34" charset="0"/>
                  <a:cs typeface="Arial" panose="020B0604020202020204" pitchFamily="34" charset="0"/>
                </a:rPr>
                <a:t>Performed before or during each analytical test</a:t>
              </a:r>
            </a:p>
            <a:p>
              <a:pPr marL="285750" indent="-285750">
                <a:buFont typeface="Arial" panose="020B0604020202020204" pitchFamily="34" charset="0"/>
                <a:buChar char="•"/>
              </a:pPr>
              <a:r>
                <a:rPr lang="de-DE" altLang="en-US" sz="1600" dirty="0">
                  <a:solidFill>
                    <a:schemeClr val="accent2"/>
                  </a:solidFill>
                  <a:latin typeface="Arial" panose="020B0604020202020204" pitchFamily="34" charset="0"/>
                  <a:cs typeface="Arial" panose="020B0604020202020204" pitchFamily="34" charset="0"/>
                </a:rPr>
                <a:t>Ensuring  suitability of test during regular operations</a:t>
              </a:r>
              <a:endParaRPr lang="en-GB" altLang="en-US" sz="1600" dirty="0">
                <a:solidFill>
                  <a:schemeClr val="accent2"/>
                </a:solidFill>
                <a:latin typeface="Arial" panose="020B0604020202020204" pitchFamily="34" charset="0"/>
                <a:cs typeface="Arial" panose="020B0604020202020204" pitchFamily="34" charset="0"/>
              </a:endParaRPr>
            </a:p>
          </p:txBody>
        </p:sp>
        <p:sp>
          <p:nvSpPr>
            <p:cNvPr id="6" name="TextBox 10"/>
            <p:cNvSpPr txBox="1">
              <a:spLocks noChangeArrowheads="1"/>
            </p:cNvSpPr>
            <p:nvPr/>
          </p:nvSpPr>
          <p:spPr bwMode="auto">
            <a:xfrm>
              <a:off x="4945063" y="3386847"/>
              <a:ext cx="3325812" cy="15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Aft>
                  <a:spcPts val="1000"/>
                </a:spcAft>
              </a:pPr>
              <a:r>
                <a:rPr lang="de-DE" altLang="en-US" sz="2000" b="1" dirty="0">
                  <a:solidFill>
                    <a:srgbClr val="218BA7"/>
                  </a:solidFill>
                  <a:latin typeface="Arial" panose="020B0604020202020204" pitchFamily="34" charset="0"/>
                  <a:cs typeface="Arial" panose="020B0604020202020204" pitchFamily="34" charset="0"/>
                </a:rPr>
                <a:t>Validation</a:t>
              </a:r>
            </a:p>
            <a:p>
              <a:pPr marL="285750" indent="-285750">
                <a:buFont typeface="Arial" panose="020B0604020202020204" pitchFamily="34" charset="0"/>
                <a:buChar char="•"/>
              </a:pPr>
              <a:r>
                <a:rPr lang="de-DE" altLang="en-US" sz="1600" dirty="0">
                  <a:solidFill>
                    <a:schemeClr val="accent2"/>
                  </a:solidFill>
                  <a:latin typeface="Arial" panose="020B0604020202020204" pitchFamily="34" charset="0"/>
                  <a:cs typeface="Arial" panose="020B0604020202020204" pitchFamily="34" charset="0"/>
                </a:rPr>
                <a:t>Performed initially or after a product/procedure change</a:t>
              </a:r>
            </a:p>
            <a:p>
              <a:pPr marL="285750" indent="-285750">
                <a:buFont typeface="Arial" panose="020B0604020202020204" pitchFamily="34" charset="0"/>
                <a:buChar char="•"/>
              </a:pPr>
              <a:r>
                <a:rPr lang="de-DE" altLang="en-US" sz="1600" dirty="0">
                  <a:solidFill>
                    <a:schemeClr val="accent2"/>
                  </a:solidFill>
                  <a:latin typeface="Arial" panose="020B0604020202020204" pitchFamily="34" charset="0"/>
                  <a:cs typeface="Arial" panose="020B0604020202020204" pitchFamily="34" charset="0"/>
                </a:rPr>
                <a:t>Ensuring  suitability with intended purpose</a:t>
              </a:r>
              <a:endParaRPr lang="en-GB" altLang="en-US" sz="1600" dirty="0">
                <a:solidFill>
                  <a:schemeClr val="accent2"/>
                </a:solidFill>
                <a:latin typeface="Arial" panose="020B0604020202020204" pitchFamily="34" charset="0"/>
                <a:cs typeface="Arial" panose="020B0604020202020204" pitchFamily="34" charset="0"/>
              </a:endParaRPr>
            </a:p>
          </p:txBody>
        </p:sp>
      </p:grpSp>
      <p:sp>
        <p:nvSpPr>
          <p:cNvPr id="8" name="TextBox 7"/>
          <p:cNvSpPr txBox="1"/>
          <p:nvPr/>
        </p:nvSpPr>
        <p:spPr>
          <a:xfrm>
            <a:off x="1764336" y="5390090"/>
            <a:ext cx="7051962" cy="553998"/>
          </a:xfrm>
          <a:prstGeom prst="rect">
            <a:avLst/>
          </a:prstGeom>
          <a:noFill/>
        </p:spPr>
        <p:txBody>
          <a:bodyPr wrap="square" rtlCol="0">
            <a:spAutoFit/>
          </a:bodyPr>
          <a:lstStyle/>
          <a:p>
            <a:r>
              <a:rPr lang="en-US" sz="1500" dirty="0">
                <a:solidFill>
                  <a:schemeClr val="accent2"/>
                </a:solidFill>
                <a:latin typeface="Arial" panose="020B0604020202020204" pitchFamily="34" charset="0"/>
                <a:cs typeface="Arial" panose="020B0604020202020204" pitchFamily="34" charset="0"/>
              </a:rPr>
              <a:t>SST are typically either self-test components of the analytical technology used or a subset of validation experiments (e.g. repeatability) as described in VICH GL2. </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770" y="5267833"/>
            <a:ext cx="8620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26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Case Studies for re-validation after changes of product requirements or analytical procedure</a:t>
            </a:r>
          </a:p>
          <a:p>
            <a:endParaRPr lang="en-US" dirty="0"/>
          </a:p>
        </p:txBody>
      </p:sp>
    </p:spTree>
    <p:extLst>
      <p:ext uri="{BB962C8B-B14F-4D97-AF65-F5344CB8AC3E}">
        <p14:creationId xmlns:p14="http://schemas.microsoft.com/office/powerpoint/2010/main" val="358437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Re-validation after a change</a:t>
            </a:r>
          </a:p>
        </p:txBody>
      </p:sp>
      <p:sp>
        <p:nvSpPr>
          <p:cNvPr id="3" name="Text Placeholder 2"/>
          <p:cNvSpPr>
            <a:spLocks noGrp="1"/>
          </p:cNvSpPr>
          <p:nvPr>
            <p:ph type="body" sz="quarter" idx="11"/>
          </p:nvPr>
        </p:nvSpPr>
        <p:spPr>
          <a:xfrm>
            <a:off x="404813" y="1506538"/>
            <a:ext cx="4167187" cy="4419600"/>
          </a:xfrm>
        </p:spPr>
        <p:txBody>
          <a:bodyPr/>
          <a:lstStyle/>
          <a:p>
            <a:pPr marL="0" indent="0">
              <a:spcAft>
                <a:spcPts val="1000"/>
              </a:spcAft>
              <a:buNone/>
            </a:pPr>
            <a:r>
              <a:rPr lang="en-US" dirty="0"/>
              <a:t>Revalidation may be necessary in the following circumstances:</a:t>
            </a:r>
          </a:p>
          <a:p>
            <a:pPr lvl="1"/>
            <a:r>
              <a:rPr lang="en-US" sz="1800" dirty="0"/>
              <a:t>Changes in the synthesis of the drug substance;</a:t>
            </a:r>
          </a:p>
          <a:p>
            <a:pPr lvl="1"/>
            <a:r>
              <a:rPr lang="en-US" sz="1800" dirty="0"/>
              <a:t>Changes in the composition of the finished product;</a:t>
            </a:r>
          </a:p>
          <a:p>
            <a:pPr lvl="1"/>
            <a:r>
              <a:rPr lang="en-US" sz="1800" dirty="0"/>
              <a:t>Changes in the analytical procedure</a:t>
            </a:r>
          </a:p>
          <a:p>
            <a:endParaRPr lang="en-US" dirty="0"/>
          </a:p>
          <a:p>
            <a:pPr marL="0" indent="0">
              <a:buNone/>
            </a:pPr>
            <a:r>
              <a:rPr lang="en-US" dirty="0"/>
              <a:t>The degree of revalidation required depends on the nature of the changes. Certain other changes may require validation as well</a:t>
            </a:r>
          </a:p>
          <a:p>
            <a:endParaRPr lang="en-US" dirty="0"/>
          </a:p>
        </p:txBody>
      </p:sp>
      <p:cxnSp>
        <p:nvCxnSpPr>
          <p:cNvPr id="19" name="Straight Arrow Connector 18"/>
          <p:cNvCxnSpPr>
            <a:stCxn id="11" idx="2"/>
          </p:cNvCxnSpPr>
          <p:nvPr/>
        </p:nvCxnSpPr>
        <p:spPr>
          <a:xfrm>
            <a:off x="6619875" y="6019800"/>
            <a:ext cx="0"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108575" y="1371600"/>
            <a:ext cx="3625850" cy="4911725"/>
            <a:chOff x="5410200" y="1371600"/>
            <a:chExt cx="3625850" cy="4911725"/>
          </a:xfrm>
        </p:grpSpPr>
        <p:sp>
          <p:nvSpPr>
            <p:cNvPr id="6" name="Rectangle 5"/>
            <p:cNvSpPr/>
            <p:nvPr/>
          </p:nvSpPr>
          <p:spPr>
            <a:xfrm>
              <a:off x="5511800" y="1371600"/>
              <a:ext cx="2819400" cy="711200"/>
            </a:xfrm>
            <a:prstGeom prst="rect">
              <a:avLst/>
            </a:prstGeom>
            <a:solidFill>
              <a:schemeClr val="bg1"/>
            </a:solidFill>
            <a:ln>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18BA7"/>
                  </a:solidFill>
                  <a:latin typeface="Arial" panose="020B0604020202020204" pitchFamily="34" charset="0"/>
                  <a:cs typeface="Arial" panose="020B0604020202020204" pitchFamily="34" charset="0"/>
                </a:rPr>
                <a:t>Define and document change</a:t>
              </a:r>
            </a:p>
          </p:txBody>
        </p:sp>
        <p:grpSp>
          <p:nvGrpSpPr>
            <p:cNvPr id="9" name="Group 8"/>
            <p:cNvGrpSpPr/>
            <p:nvPr/>
          </p:nvGrpSpPr>
          <p:grpSpPr>
            <a:xfrm>
              <a:off x="5410200" y="2374900"/>
              <a:ext cx="3022600" cy="1574800"/>
              <a:chOff x="5346700" y="2374900"/>
              <a:chExt cx="3022600" cy="1574800"/>
            </a:xfrm>
          </p:grpSpPr>
          <p:sp>
            <p:nvSpPr>
              <p:cNvPr id="7" name="Diamond 6"/>
              <p:cNvSpPr/>
              <p:nvPr/>
            </p:nvSpPr>
            <p:spPr>
              <a:xfrm>
                <a:off x="5346700" y="2374900"/>
                <a:ext cx="3022600" cy="1574800"/>
              </a:xfrm>
              <a:prstGeom prst="diamond">
                <a:avLst/>
              </a:prstGeom>
              <a:solidFill>
                <a:schemeClr val="bg1"/>
              </a:solidFill>
              <a:ln>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218BA7"/>
                  </a:solidFill>
                  <a:latin typeface="Arial" panose="020B0604020202020204" pitchFamily="34" charset="0"/>
                  <a:cs typeface="Arial" panose="020B0604020202020204" pitchFamily="34" charset="0"/>
                </a:endParaRPr>
              </a:p>
            </p:txBody>
          </p:sp>
          <p:sp>
            <p:nvSpPr>
              <p:cNvPr id="8" name="TextBox 7"/>
              <p:cNvSpPr txBox="1"/>
              <p:nvPr/>
            </p:nvSpPr>
            <p:spPr>
              <a:xfrm>
                <a:off x="5549900" y="2899201"/>
                <a:ext cx="2616200" cy="830997"/>
              </a:xfrm>
              <a:prstGeom prst="rect">
                <a:avLst/>
              </a:prstGeom>
              <a:noFill/>
            </p:spPr>
            <p:txBody>
              <a:bodyPr wrap="square" rtlCol="0">
                <a:spAutoFit/>
              </a:bodyPr>
              <a:lstStyle/>
              <a:p>
                <a:pPr algn="ctr"/>
                <a:r>
                  <a:rPr lang="de-DE" sz="1600" dirty="0">
                    <a:solidFill>
                      <a:srgbClr val="218BA7"/>
                    </a:solidFill>
                    <a:latin typeface="Arial" panose="020B0604020202020204" pitchFamily="34" charset="0"/>
                    <a:cs typeface="Arial" panose="020B0604020202020204" pitchFamily="34" charset="0"/>
                  </a:rPr>
                  <a:t>Change fits the method scope, parameters and limits?</a:t>
                </a:r>
                <a:endParaRPr lang="en-US" sz="1600" dirty="0">
                  <a:solidFill>
                    <a:srgbClr val="218BA7"/>
                  </a:solidFill>
                  <a:latin typeface="Arial" panose="020B0604020202020204" pitchFamily="34" charset="0"/>
                  <a:cs typeface="Arial" panose="020B0604020202020204" pitchFamily="34" charset="0"/>
                </a:endParaRPr>
              </a:p>
            </p:txBody>
          </p:sp>
        </p:grpSp>
        <p:sp>
          <p:nvSpPr>
            <p:cNvPr id="10" name="Rectangle 9"/>
            <p:cNvSpPr/>
            <p:nvPr/>
          </p:nvSpPr>
          <p:spPr>
            <a:xfrm>
              <a:off x="5511800" y="4267200"/>
              <a:ext cx="2819400" cy="711200"/>
            </a:xfrm>
            <a:prstGeom prst="rect">
              <a:avLst/>
            </a:prstGeom>
            <a:solidFill>
              <a:schemeClr val="bg1"/>
            </a:solidFill>
            <a:ln>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18BA7"/>
                  </a:solidFill>
                  <a:latin typeface="Arial" panose="020B0604020202020204" pitchFamily="34" charset="0"/>
                  <a:cs typeface="Arial" panose="020B0604020202020204" pitchFamily="34" charset="0"/>
                </a:rPr>
                <a:t>Perform partial or full revalidation</a:t>
              </a:r>
            </a:p>
          </p:txBody>
        </p:sp>
        <p:sp>
          <p:nvSpPr>
            <p:cNvPr id="11" name="Rectangle 10"/>
            <p:cNvSpPr/>
            <p:nvPr/>
          </p:nvSpPr>
          <p:spPr>
            <a:xfrm>
              <a:off x="5511800" y="5308600"/>
              <a:ext cx="2819400" cy="711200"/>
            </a:xfrm>
            <a:prstGeom prst="rect">
              <a:avLst/>
            </a:prstGeom>
            <a:solidFill>
              <a:schemeClr val="bg1"/>
            </a:solidFill>
            <a:ln>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18BA7"/>
                  </a:solidFill>
                  <a:latin typeface="Arial" panose="020B0604020202020204" pitchFamily="34" charset="0"/>
                  <a:cs typeface="Arial" panose="020B0604020202020204" pitchFamily="34" charset="0"/>
                </a:rPr>
                <a:t>Define and perform system suitability testing</a:t>
              </a:r>
            </a:p>
          </p:txBody>
        </p:sp>
        <p:cxnSp>
          <p:nvCxnSpPr>
            <p:cNvPr id="13" name="Straight Arrow Connector 12"/>
            <p:cNvCxnSpPr>
              <a:stCxn id="6" idx="2"/>
              <a:endCxn id="7" idx="0"/>
            </p:cNvCxnSpPr>
            <p:nvPr/>
          </p:nvCxnSpPr>
          <p:spPr>
            <a:xfrm>
              <a:off x="6921500" y="2082800"/>
              <a:ext cx="0" cy="292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10" idx="0"/>
            </p:cNvCxnSpPr>
            <p:nvPr/>
          </p:nvCxnSpPr>
          <p:spPr>
            <a:xfrm>
              <a:off x="6921500" y="3949700"/>
              <a:ext cx="0"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p:cNvCxnSpPr>
            <p:nvPr/>
          </p:nvCxnSpPr>
          <p:spPr>
            <a:xfrm>
              <a:off x="6921500" y="4978400"/>
              <a:ext cx="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3"/>
            </p:cNvCxnSpPr>
            <p:nvPr/>
          </p:nvCxnSpPr>
          <p:spPr>
            <a:xfrm flipH="1">
              <a:off x="6921500" y="3162300"/>
              <a:ext cx="1511300" cy="3121025"/>
            </a:xfrm>
            <a:prstGeom prst="bentConnector4">
              <a:avLst>
                <a:gd name="adj1" fmla="val -15126"/>
                <a:gd name="adj2" fmla="val 10005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81950" y="2729924"/>
              <a:ext cx="1054100" cy="338554"/>
            </a:xfrm>
            <a:prstGeom prst="rect">
              <a:avLst/>
            </a:prstGeom>
            <a:noFill/>
          </p:spPr>
          <p:txBody>
            <a:bodyPr wrap="square" rtlCol="0">
              <a:spAutoFit/>
            </a:bodyPr>
            <a:lstStyle/>
            <a:p>
              <a:pPr algn="ctr"/>
              <a:r>
                <a:rPr lang="de-DE" sz="1600" dirty="0">
                  <a:solidFill>
                    <a:srgbClr val="218BA7"/>
                  </a:solidFill>
                  <a:latin typeface="Arial" panose="020B0604020202020204" pitchFamily="34" charset="0"/>
                  <a:cs typeface="Arial" panose="020B0604020202020204" pitchFamily="34" charset="0"/>
                </a:rPr>
                <a:t>yes</a:t>
              </a:r>
              <a:endParaRPr lang="en-US" sz="1600" dirty="0">
                <a:solidFill>
                  <a:srgbClr val="218BA7"/>
                </a:solidFill>
                <a:latin typeface="Arial" panose="020B0604020202020204" pitchFamily="34" charset="0"/>
                <a:cs typeface="Arial" panose="020B0604020202020204" pitchFamily="34" charset="0"/>
              </a:endParaRPr>
            </a:p>
          </p:txBody>
        </p:sp>
        <p:sp>
          <p:nvSpPr>
            <p:cNvPr id="24" name="TextBox 23"/>
            <p:cNvSpPr txBox="1"/>
            <p:nvPr/>
          </p:nvSpPr>
          <p:spPr>
            <a:xfrm>
              <a:off x="6705600" y="3884404"/>
              <a:ext cx="1054100" cy="338554"/>
            </a:xfrm>
            <a:prstGeom prst="rect">
              <a:avLst/>
            </a:prstGeom>
            <a:noFill/>
          </p:spPr>
          <p:txBody>
            <a:bodyPr wrap="square" rtlCol="0">
              <a:spAutoFit/>
            </a:bodyPr>
            <a:lstStyle/>
            <a:p>
              <a:pPr algn="ctr"/>
              <a:r>
                <a:rPr lang="de-DE" sz="1600" dirty="0">
                  <a:solidFill>
                    <a:srgbClr val="218BA7"/>
                  </a:solidFill>
                  <a:latin typeface="Arial" panose="020B0604020202020204" pitchFamily="34" charset="0"/>
                  <a:cs typeface="Arial" panose="020B0604020202020204" pitchFamily="34" charset="0"/>
                </a:rPr>
                <a:t>no</a:t>
              </a:r>
              <a:endParaRPr lang="en-US" sz="1600" dirty="0">
                <a:solidFill>
                  <a:srgbClr val="218B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71365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of change</a:t>
            </a:r>
          </a:p>
        </p:txBody>
      </p:sp>
      <p:sp>
        <p:nvSpPr>
          <p:cNvPr id="3" name="Text Placeholder 2"/>
          <p:cNvSpPr>
            <a:spLocks noGrp="1"/>
          </p:cNvSpPr>
          <p:nvPr>
            <p:ph type="body" sz="quarter" idx="11"/>
          </p:nvPr>
        </p:nvSpPr>
        <p:spPr/>
        <p:txBody>
          <a:bodyPr/>
          <a:lstStyle/>
          <a:p>
            <a:pPr marL="0" indent="0">
              <a:buNone/>
            </a:pPr>
            <a:r>
              <a:rPr lang="en-US" b="1" dirty="0"/>
              <a:t>Case Study 1 – New Impurity isolated or synthesized</a:t>
            </a:r>
          </a:p>
          <a:p>
            <a:pPr marL="0" indent="0">
              <a:buNone/>
            </a:pPr>
            <a:endParaRPr lang="de-DE" dirty="0"/>
          </a:p>
          <a:p>
            <a:pPr marL="0" indent="0">
              <a:buNone/>
            </a:pPr>
            <a:r>
              <a:rPr lang="en-US" dirty="0"/>
              <a:t>Case: The structure of a new impurity was elucidated and the compound was synthesized in sufficient amounts</a:t>
            </a:r>
          </a:p>
          <a:p>
            <a:pPr marL="0" indent="0">
              <a:buNone/>
            </a:pPr>
            <a:endParaRPr lang="de-DE" dirty="0"/>
          </a:p>
          <a:p>
            <a:pPr marL="233363" lvl="1" indent="0">
              <a:buNone/>
            </a:pPr>
            <a:r>
              <a:rPr lang="en-US" sz="2000" dirty="0"/>
              <a:t>				Impact on Validation status ?</a:t>
            </a:r>
          </a:p>
          <a:p>
            <a:pPr marL="233363" lvl="1" indent="0">
              <a:buNone/>
            </a:pPr>
            <a:endParaRPr lang="en-US" sz="2000" dirty="0"/>
          </a:p>
          <a:p>
            <a:pPr marL="233363" lvl="1" indent="0">
              <a:buNone/>
            </a:pPr>
            <a:r>
              <a:rPr lang="en-US" sz="2000" dirty="0"/>
              <a:t>				Impact on Specs?</a:t>
            </a:r>
          </a:p>
          <a:p>
            <a:pPr marL="233363" lvl="1" indent="0">
              <a:buNone/>
            </a:pPr>
            <a:endParaRPr lang="en-US" sz="2000" dirty="0"/>
          </a:p>
          <a:p>
            <a:pPr marL="233363" lvl="1" indent="0">
              <a:buNone/>
            </a:pPr>
            <a:r>
              <a:rPr lang="en-US" sz="2000" dirty="0"/>
              <a:t>				Impact on previously </a:t>
            </a:r>
          </a:p>
          <a:p>
            <a:pPr marL="233363" lvl="1" indent="0">
              <a:buNone/>
            </a:pPr>
            <a:r>
              <a:rPr lang="en-US" sz="2000" dirty="0"/>
              <a:t>				generated results?</a:t>
            </a:r>
          </a:p>
          <a:p>
            <a:pPr marL="0" indent="0">
              <a:buNone/>
            </a:pPr>
            <a:endParaRPr lang="en-US" dirty="0"/>
          </a:p>
        </p:txBody>
      </p:sp>
      <p:pic>
        <p:nvPicPr>
          <p:cNvPr id="4" name="Picture 11" descr="MCj025076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623" y="3204863"/>
            <a:ext cx="8905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HCHBS-S3152\GROSCOL2$\DATA\My Pictures\Microsoft Clip Organizer\0010518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0160" y="3188988"/>
            <a:ext cx="133508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71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of specification changes</a:t>
            </a:r>
          </a:p>
        </p:txBody>
      </p:sp>
      <p:sp>
        <p:nvSpPr>
          <p:cNvPr id="3" name="Text Placeholder 2"/>
          <p:cNvSpPr>
            <a:spLocks noGrp="1"/>
          </p:cNvSpPr>
          <p:nvPr>
            <p:ph type="body" sz="quarter" idx="11"/>
          </p:nvPr>
        </p:nvSpPr>
        <p:spPr/>
        <p:txBody>
          <a:bodyPr/>
          <a:lstStyle/>
          <a:p>
            <a:pPr marL="0" indent="0">
              <a:buNone/>
            </a:pPr>
            <a:r>
              <a:rPr lang="en-US" b="1" dirty="0"/>
              <a:t>Case Study 1 – New Impurity isolated or synthesized</a:t>
            </a:r>
          </a:p>
          <a:p>
            <a:pPr marL="0" indent="0">
              <a:buNone/>
            </a:pPr>
            <a:endParaRPr lang="de-DE" dirty="0"/>
          </a:p>
          <a:p>
            <a:pPr marL="0" indent="0">
              <a:buNone/>
            </a:pPr>
            <a:endParaRPr lang="en-US" dirty="0"/>
          </a:p>
        </p:txBody>
      </p:sp>
      <p:grpSp>
        <p:nvGrpSpPr>
          <p:cNvPr id="9" name="Group 8"/>
          <p:cNvGrpSpPr/>
          <p:nvPr/>
        </p:nvGrpSpPr>
        <p:grpSpPr>
          <a:xfrm>
            <a:off x="282575" y="2193814"/>
            <a:ext cx="8578850" cy="2546350"/>
            <a:chOff x="206375" y="2193814"/>
            <a:chExt cx="8578850" cy="2546350"/>
          </a:xfrm>
        </p:grpSpPr>
        <p:sp>
          <p:nvSpPr>
            <p:cNvPr id="5" name="Rectangle 4"/>
            <p:cNvSpPr/>
            <p:nvPr/>
          </p:nvSpPr>
          <p:spPr bwMode="auto">
            <a:xfrm>
              <a:off x="223044" y="2193814"/>
              <a:ext cx="8545512" cy="477837"/>
            </a:xfrm>
            <a:prstGeom prst="rect">
              <a:avLst/>
            </a:prstGeom>
            <a:gradFill>
              <a:gsLst>
                <a:gs pos="0">
                  <a:srgbClr val="218BA7">
                    <a:alpha val="50000"/>
                  </a:srgbClr>
                </a:gs>
                <a:gs pos="50000">
                  <a:srgbClr val="218BA7"/>
                </a:gs>
                <a:gs pos="100000">
                  <a:srgbClr val="218BA7">
                    <a:alpha val="70000"/>
                  </a:srgbClr>
                </a:gs>
              </a:gsLst>
            </a:gradFill>
            <a:ln>
              <a:headEnd type="none" w="med" len="med"/>
              <a:tailEnd type="none" w="med" len="med"/>
            </a:ln>
            <a:effectLst>
              <a:outerShdw blurRad="57150" dist="19050" dir="5400000" algn="ctr" rotWithShape="0">
                <a:schemeClr val="tx1">
                  <a:alpha val="63000"/>
                </a:schemeClr>
              </a:outerShdw>
            </a:effectLst>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de-DE"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Selectivity	</a:t>
              </a:r>
              <a:r>
                <a:rPr lang="de-DE" altLang="en-US" sz="2000" dirty="0">
                  <a:solidFill>
                    <a:srgbClr val="ED7D31"/>
                  </a:solidFill>
                  <a:latin typeface="Arial" panose="020B0604020202020204" pitchFamily="34" charset="0"/>
                  <a:cs typeface="Arial" panose="020B0604020202020204" pitchFamily="34" charset="0"/>
                </a:rPr>
                <a:t>To be demonstrated via spiking experiment</a:t>
              </a:r>
              <a:endParaRPr lang="en-US" altLang="en-US" sz="2000" dirty="0">
                <a:solidFill>
                  <a:srgbClr val="ED7D31"/>
                </a:solidFill>
                <a:latin typeface="Arial" panose="020B0604020202020204" pitchFamily="34" charset="0"/>
                <a:cs typeface="Arial" panose="020B0604020202020204" pitchFamily="34" charset="0"/>
              </a:endParaRPr>
            </a:p>
          </p:txBody>
        </p:sp>
        <p:sp>
          <p:nvSpPr>
            <p:cNvPr id="6" name="Rectangle 5"/>
            <p:cNvSpPr/>
            <p:nvPr/>
          </p:nvSpPr>
          <p:spPr bwMode="auto">
            <a:xfrm>
              <a:off x="223044" y="2802355"/>
              <a:ext cx="8545513" cy="479425"/>
            </a:xfrm>
            <a:prstGeom prst="rect">
              <a:avLst/>
            </a:prstGeom>
            <a:gradFill>
              <a:gsLst>
                <a:gs pos="0">
                  <a:srgbClr val="218BA7">
                    <a:alpha val="50000"/>
                  </a:srgbClr>
                </a:gs>
                <a:gs pos="50000">
                  <a:srgbClr val="218BA7"/>
                </a:gs>
                <a:gs pos="100000">
                  <a:srgbClr val="218BA7">
                    <a:alpha val="70000"/>
                  </a:srgb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de-DE"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LOD/LOQ	</a:t>
              </a:r>
              <a:r>
                <a:rPr lang="de-DE" altLang="en-US" sz="2000" dirty="0">
                  <a:solidFill>
                    <a:srgbClr val="ED7D31"/>
                  </a:solidFill>
                  <a:latin typeface="Arial" panose="020B0604020202020204" pitchFamily="34" charset="0"/>
                  <a:cs typeface="Arial" panose="020B0604020202020204" pitchFamily="34" charset="0"/>
                </a:rPr>
                <a:t>To be verified with new related substance</a:t>
              </a:r>
              <a:endParaRPr lang="en-US" altLang="en-US" sz="2000" dirty="0">
                <a:solidFill>
                  <a:srgbClr val="ED7D31"/>
                </a:solidFill>
                <a:latin typeface="Arial" panose="020B0604020202020204" pitchFamily="34" charset="0"/>
                <a:cs typeface="Arial" panose="020B0604020202020204" pitchFamily="34" charset="0"/>
              </a:endParaRPr>
            </a:p>
          </p:txBody>
        </p:sp>
        <p:sp>
          <p:nvSpPr>
            <p:cNvPr id="7" name="Rectangle 6"/>
            <p:cNvSpPr/>
            <p:nvPr/>
          </p:nvSpPr>
          <p:spPr bwMode="auto">
            <a:xfrm>
              <a:off x="206375" y="3412484"/>
              <a:ext cx="8578850" cy="728662"/>
            </a:xfrm>
            <a:prstGeom prst="rect">
              <a:avLst/>
            </a:prstGeom>
            <a:gradFill>
              <a:gsLst>
                <a:gs pos="0">
                  <a:srgbClr val="218BA7">
                    <a:alpha val="50000"/>
                  </a:srgbClr>
                </a:gs>
                <a:gs pos="50000">
                  <a:srgbClr val="218BA7"/>
                </a:gs>
                <a:gs pos="100000">
                  <a:srgbClr val="218BA7">
                    <a:alpha val="70000"/>
                  </a:srgb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de-DE"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Linearity/	</a:t>
              </a:r>
              <a:r>
                <a:rPr lang="de-DE" altLang="en-US" sz="2000" dirty="0">
                  <a:solidFill>
                    <a:srgbClr val="ED7D31"/>
                  </a:solidFill>
                  <a:latin typeface="Arial" panose="020B0604020202020204" pitchFamily="34" charset="0"/>
                  <a:cs typeface="Arial" panose="020B0604020202020204" pitchFamily="34" charset="0"/>
                </a:rPr>
                <a:t>New determination with new related substance needed</a:t>
              </a:r>
            </a:p>
            <a:p>
              <a:pPr eaLnBrk="1" hangingPunct="1">
                <a:defRPr/>
              </a:pPr>
              <a:r>
                <a:rPr lang="de-DE"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Range		</a:t>
              </a:r>
              <a:endParaRPr lang="en-US"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 name="Rectangle 7"/>
            <p:cNvSpPr/>
            <p:nvPr/>
          </p:nvSpPr>
          <p:spPr bwMode="auto">
            <a:xfrm>
              <a:off x="211932" y="4271851"/>
              <a:ext cx="8567737" cy="468313"/>
            </a:xfrm>
            <a:prstGeom prst="rect">
              <a:avLst/>
            </a:prstGeom>
            <a:gradFill>
              <a:gsLst>
                <a:gs pos="0">
                  <a:srgbClr val="218BA7">
                    <a:alpha val="50000"/>
                  </a:srgbClr>
                </a:gs>
                <a:gs pos="50000">
                  <a:srgbClr val="218BA7"/>
                </a:gs>
                <a:gs pos="100000">
                  <a:srgbClr val="218BA7">
                    <a:alpha val="70000"/>
                  </a:srgb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de-DE" altLang="en-US"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Accuracy	</a:t>
              </a:r>
              <a:r>
                <a:rPr lang="de-DE" altLang="en-US" sz="2000" dirty="0">
                  <a:solidFill>
                    <a:srgbClr val="ED7D31"/>
                  </a:solidFill>
                  <a:latin typeface="Arial" panose="020B0604020202020204" pitchFamily="34" charset="0"/>
                  <a:cs typeface="Arial" panose="020B0604020202020204" pitchFamily="34" charset="0"/>
                </a:rPr>
                <a:t>New spiking experiment required</a:t>
              </a:r>
              <a:endParaRPr lang="en-US" altLang="en-US" sz="2000" dirty="0">
                <a:solidFill>
                  <a:srgbClr val="ED7D31"/>
                </a:solidFill>
                <a:latin typeface="Arial" panose="020B0604020202020204" pitchFamily="34" charset="0"/>
                <a:cs typeface="Arial" panose="020B0604020202020204" pitchFamily="34" charset="0"/>
              </a:endParaRPr>
            </a:p>
          </p:txBody>
        </p:sp>
      </p:grpSp>
      <p:sp>
        <p:nvSpPr>
          <p:cNvPr id="10" name="TextBox 9"/>
          <p:cNvSpPr txBox="1"/>
          <p:nvPr/>
        </p:nvSpPr>
        <p:spPr>
          <a:xfrm>
            <a:off x="2133462" y="2202602"/>
            <a:ext cx="6234546" cy="400110"/>
          </a:xfrm>
          <a:prstGeom prst="rect">
            <a:avLst/>
          </a:prstGeom>
          <a:noFill/>
          <a:effectLst/>
        </p:spPr>
        <p:txBody>
          <a:bodyPr wrap="square" rtlCol="0">
            <a:spAutoFit/>
          </a:bodyPr>
          <a:lstStyle/>
          <a:p>
            <a:r>
              <a:rPr lang="de-DE" altLang="en-US" sz="2000" dirty="0">
                <a:solidFill>
                  <a:srgbClr val="FFFFFF"/>
                </a:solidFill>
                <a:latin typeface="Arial" panose="020B0604020202020204" pitchFamily="34" charset="0"/>
                <a:cs typeface="Arial" panose="020B0604020202020204" pitchFamily="34" charset="0"/>
              </a:rPr>
              <a:t>To </a:t>
            </a:r>
            <a:r>
              <a:rPr lang="de-DE" altLang="en-US" sz="2000" dirty="0">
                <a:solidFill>
                  <a:schemeClr val="bg1"/>
                </a:solidFill>
                <a:latin typeface="Arial" panose="020B0604020202020204" pitchFamily="34" charset="0"/>
                <a:cs typeface="Arial" panose="020B0604020202020204" pitchFamily="34" charset="0"/>
              </a:rPr>
              <a:t>be</a:t>
            </a:r>
            <a:r>
              <a:rPr lang="de-DE" altLang="en-US" sz="2000" dirty="0">
                <a:solidFill>
                  <a:srgbClr val="FFFFFF"/>
                </a:solidFill>
                <a:latin typeface="Arial" panose="020B0604020202020204" pitchFamily="34" charset="0"/>
                <a:cs typeface="Arial" panose="020B0604020202020204" pitchFamily="34" charset="0"/>
              </a:rPr>
              <a:t> demonstrated via spiking experiment</a:t>
            </a:r>
            <a:endParaRPr lang="en-US" sz="2000"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a:off x="2133462" y="2807388"/>
            <a:ext cx="6234546" cy="400110"/>
          </a:xfrm>
          <a:prstGeom prst="rect">
            <a:avLst/>
          </a:prstGeom>
          <a:noFill/>
        </p:spPr>
        <p:txBody>
          <a:bodyPr wrap="square" rtlCol="0">
            <a:spAutoFit/>
          </a:bodyPr>
          <a:lstStyle/>
          <a:p>
            <a:r>
              <a:rPr lang="en-US" alt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verified with new related substance</a:t>
            </a:r>
          </a:p>
        </p:txBody>
      </p:sp>
      <p:sp>
        <p:nvSpPr>
          <p:cNvPr id="16" name="TextBox 15"/>
          <p:cNvSpPr txBox="1"/>
          <p:nvPr/>
        </p:nvSpPr>
        <p:spPr>
          <a:xfrm>
            <a:off x="2124131" y="3414598"/>
            <a:ext cx="6763972" cy="400110"/>
          </a:xfrm>
          <a:prstGeom prst="rect">
            <a:avLst/>
          </a:prstGeom>
          <a:noFill/>
        </p:spPr>
        <p:txBody>
          <a:bodyPr wrap="square" rtlCol="0">
            <a:spAutoFit/>
          </a:bodyPr>
          <a:lstStyle/>
          <a:p>
            <a:r>
              <a:rPr lang="en-US" alt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determination with new related substance needed</a:t>
            </a:r>
          </a:p>
        </p:txBody>
      </p:sp>
      <p:sp>
        <p:nvSpPr>
          <p:cNvPr id="17" name="TextBox 16"/>
          <p:cNvSpPr txBox="1"/>
          <p:nvPr/>
        </p:nvSpPr>
        <p:spPr>
          <a:xfrm>
            <a:off x="2124131" y="4283183"/>
            <a:ext cx="6234546" cy="400110"/>
          </a:xfrm>
          <a:prstGeom prst="rect">
            <a:avLst/>
          </a:prstGeom>
          <a:noFill/>
        </p:spPr>
        <p:txBody>
          <a:bodyPr wrap="square" rtlCol="0">
            <a:spAutoFit/>
          </a:bodyPr>
          <a:lstStyle/>
          <a:p>
            <a:r>
              <a:rPr lang="en-US" alt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spiking experiment required</a:t>
            </a:r>
          </a:p>
        </p:txBody>
      </p:sp>
    </p:spTree>
    <p:extLst>
      <p:ext uri="{BB962C8B-B14F-4D97-AF65-F5344CB8AC3E}">
        <p14:creationId xmlns:p14="http://schemas.microsoft.com/office/powerpoint/2010/main" val="3523393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of changes</a:t>
            </a:r>
          </a:p>
        </p:txBody>
      </p:sp>
      <p:sp>
        <p:nvSpPr>
          <p:cNvPr id="3" name="Text Placeholder 2"/>
          <p:cNvSpPr>
            <a:spLocks noGrp="1"/>
          </p:cNvSpPr>
          <p:nvPr>
            <p:ph type="body" sz="quarter" idx="11"/>
          </p:nvPr>
        </p:nvSpPr>
        <p:spPr/>
        <p:txBody>
          <a:bodyPr/>
          <a:lstStyle/>
          <a:p>
            <a:pPr marL="0" indent="0">
              <a:buNone/>
            </a:pPr>
            <a:r>
              <a:rPr lang="en-US" sz="1600" b="1" dirty="0"/>
              <a:t>Case Study 2 – Specifications tightened or widened</a:t>
            </a:r>
          </a:p>
          <a:p>
            <a:pPr marL="0" indent="0">
              <a:lnSpc>
                <a:spcPct val="200000"/>
              </a:lnSpc>
              <a:buNone/>
            </a:pPr>
            <a:r>
              <a:rPr lang="en-US" dirty="0"/>
              <a:t>Case: The specification for a related substance is widened or tightened</a:t>
            </a:r>
          </a:p>
          <a:p>
            <a:pPr marL="0" indent="0">
              <a:lnSpc>
                <a:spcPct val="100000"/>
              </a:lnSpc>
              <a:buNone/>
            </a:pPr>
            <a:endParaRPr lang="de-DE" dirty="0"/>
          </a:p>
          <a:p>
            <a:pPr marL="0" indent="0">
              <a:lnSpc>
                <a:spcPct val="100000"/>
              </a:lnSpc>
              <a:buNone/>
            </a:pPr>
            <a:endParaRPr lang="de-DE" dirty="0"/>
          </a:p>
          <a:p>
            <a:pPr marL="0" indent="0">
              <a:lnSpc>
                <a:spcPct val="100000"/>
              </a:lnSpc>
              <a:buNone/>
            </a:pPr>
            <a:r>
              <a:rPr lang="en-US" dirty="0"/>
              <a:t>			Impact on Validation status ?</a:t>
            </a:r>
          </a:p>
          <a:p>
            <a:pPr marL="0" indent="0">
              <a:lnSpc>
                <a:spcPct val="100000"/>
              </a:lnSpc>
              <a:buNone/>
            </a:pPr>
            <a:endParaRPr lang="en-US" dirty="0"/>
          </a:p>
          <a:p>
            <a:pPr>
              <a:lnSpc>
                <a:spcPct val="100000"/>
              </a:lnSpc>
            </a:pPr>
            <a:endParaRPr lang="en-US" dirty="0"/>
          </a:p>
        </p:txBody>
      </p:sp>
      <p:pic>
        <p:nvPicPr>
          <p:cNvPr id="4" name="Picture 2" descr="\\PHCHBS-S3152\GROSCOL2$\DATA\My Pictures\Microsoft Clip Organizer\0004098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9741" y="2978150"/>
            <a:ext cx="25558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77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of specification limits on Range/Linearity/Accuracy</a:t>
            </a:r>
          </a:p>
        </p:txBody>
      </p:sp>
      <p:sp>
        <p:nvSpPr>
          <p:cNvPr id="3" name="Text Placeholder 2"/>
          <p:cNvSpPr>
            <a:spLocks noGrp="1"/>
          </p:cNvSpPr>
          <p:nvPr>
            <p:ph type="body" sz="quarter" idx="11"/>
          </p:nvPr>
        </p:nvSpPr>
        <p:spPr/>
        <p:txBody>
          <a:bodyPr/>
          <a:lstStyle/>
          <a:p>
            <a:pPr marL="0" indent="0">
              <a:buNone/>
            </a:pPr>
            <a:r>
              <a:rPr lang="en-US" sz="1600" b="1" dirty="0"/>
              <a:t>LOQ-at least 120% of specs with n≥5</a:t>
            </a:r>
          </a:p>
          <a:p>
            <a:endParaRPr lang="de-DE" dirty="0"/>
          </a:p>
          <a:p>
            <a:endParaRPr lang="en-US" dirty="0"/>
          </a:p>
        </p:txBody>
      </p:sp>
      <p:sp>
        <p:nvSpPr>
          <p:cNvPr id="4" name="Rectangle 20"/>
          <p:cNvSpPr>
            <a:spLocks noChangeArrowheads="1"/>
          </p:cNvSpPr>
          <p:nvPr/>
        </p:nvSpPr>
        <p:spPr bwMode="auto">
          <a:xfrm>
            <a:off x="674131" y="1954206"/>
            <a:ext cx="3505200" cy="2428875"/>
          </a:xfrm>
          <a:prstGeom prst="rect">
            <a:avLst/>
          </a:prstGeom>
          <a:noFill/>
          <a:ln w="19050" algn="ctr">
            <a:solidFill>
              <a:srgbClr val="218BA7"/>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cxnSp>
        <p:nvCxnSpPr>
          <p:cNvPr id="5" name="Straight Connector 22"/>
          <p:cNvCxnSpPr>
            <a:cxnSpLocks noChangeShapeType="1"/>
          </p:cNvCxnSpPr>
          <p:nvPr/>
        </p:nvCxnSpPr>
        <p:spPr bwMode="auto">
          <a:xfrm flipV="1">
            <a:off x="772556" y="2133593"/>
            <a:ext cx="3254375" cy="2052638"/>
          </a:xfrm>
          <a:prstGeom prst="line">
            <a:avLst/>
          </a:prstGeom>
          <a:noFill/>
          <a:ln w="19050" algn="ctr">
            <a:solidFill>
              <a:srgbClr val="218BA7"/>
            </a:solidFill>
            <a:round/>
            <a:headEnd/>
            <a:tailEnd/>
          </a:ln>
          <a:extLst>
            <a:ext uri="{909E8E84-426E-40DD-AFC4-6F175D3DCCD1}">
              <a14:hiddenFill xmlns:a14="http://schemas.microsoft.com/office/drawing/2010/main">
                <a:noFill/>
              </a14:hiddenFill>
            </a:ext>
          </a:extLst>
        </p:spPr>
      </p:cxnSp>
      <p:sp>
        <p:nvSpPr>
          <p:cNvPr id="6" name="Rectangle 23"/>
          <p:cNvSpPr>
            <a:spLocks noChangeArrowheads="1"/>
          </p:cNvSpPr>
          <p:nvPr/>
        </p:nvSpPr>
        <p:spPr bwMode="auto">
          <a:xfrm>
            <a:off x="1571068" y="3694106"/>
            <a:ext cx="125413" cy="115887"/>
          </a:xfrm>
          <a:prstGeom prst="rect">
            <a:avLst/>
          </a:prstGeom>
          <a:solidFill>
            <a:srgbClr val="ED7D31"/>
          </a:solidFill>
          <a:ln w="19050" algn="ctr">
            <a:solidFill>
              <a:srgbClr val="218BA7"/>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7" name="Rectangle 24"/>
          <p:cNvSpPr>
            <a:spLocks noChangeArrowheads="1"/>
          </p:cNvSpPr>
          <p:nvPr/>
        </p:nvSpPr>
        <p:spPr bwMode="auto">
          <a:xfrm>
            <a:off x="969406" y="4087806"/>
            <a:ext cx="127000" cy="115887"/>
          </a:xfrm>
          <a:prstGeom prst="rect">
            <a:avLst/>
          </a:prstGeom>
          <a:solidFill>
            <a:srgbClr val="ED7D31"/>
          </a:solidFill>
          <a:ln w="19050" algn="ctr">
            <a:solidFill>
              <a:srgbClr val="218BA7"/>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8" name="Rectangle 25"/>
          <p:cNvSpPr>
            <a:spLocks noChangeArrowheads="1"/>
          </p:cNvSpPr>
          <p:nvPr/>
        </p:nvSpPr>
        <p:spPr bwMode="auto">
          <a:xfrm>
            <a:off x="1991756" y="3424231"/>
            <a:ext cx="125412" cy="117475"/>
          </a:xfrm>
          <a:prstGeom prst="rect">
            <a:avLst/>
          </a:prstGeom>
          <a:solidFill>
            <a:srgbClr val="ED7D31"/>
          </a:solidFill>
          <a:ln w="19050" algn="ctr">
            <a:solidFill>
              <a:srgbClr val="218BA7"/>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9" name="Rectangle 26"/>
          <p:cNvSpPr>
            <a:spLocks noChangeArrowheads="1"/>
          </p:cNvSpPr>
          <p:nvPr/>
        </p:nvSpPr>
        <p:spPr bwMode="auto">
          <a:xfrm>
            <a:off x="2512456" y="2859081"/>
            <a:ext cx="125412" cy="117475"/>
          </a:xfrm>
          <a:prstGeom prst="rect">
            <a:avLst/>
          </a:prstGeom>
          <a:solidFill>
            <a:srgbClr val="ED7D31"/>
          </a:solidFill>
          <a:ln w="19050" algn="ctr">
            <a:solidFill>
              <a:srgbClr val="218BA7"/>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sp>
        <p:nvSpPr>
          <p:cNvPr id="10" name="Rectangle 27"/>
          <p:cNvSpPr>
            <a:spLocks noChangeArrowheads="1"/>
          </p:cNvSpPr>
          <p:nvPr/>
        </p:nvSpPr>
        <p:spPr bwMode="auto">
          <a:xfrm>
            <a:off x="3336368" y="2644768"/>
            <a:ext cx="125413" cy="115888"/>
          </a:xfrm>
          <a:prstGeom prst="rect">
            <a:avLst/>
          </a:prstGeom>
          <a:solidFill>
            <a:srgbClr val="ED7D31"/>
          </a:solidFill>
          <a:ln w="19050" algn="ctr">
            <a:solidFill>
              <a:srgbClr val="218BA7"/>
            </a:solidFill>
            <a:round/>
            <a:headEnd/>
            <a:tailEnd/>
          </a:ln>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endParaRPr lang="en-US" altLang="en-US" sz="2400" dirty="0">
              <a:latin typeface="Arial" charset="0"/>
            </a:endParaRPr>
          </a:p>
        </p:txBody>
      </p:sp>
      <p:cxnSp>
        <p:nvCxnSpPr>
          <p:cNvPr id="11" name="Straight Arrow Connector 29"/>
          <p:cNvCxnSpPr>
            <a:cxnSpLocks noChangeShapeType="1"/>
          </p:cNvCxnSpPr>
          <p:nvPr/>
        </p:nvCxnSpPr>
        <p:spPr bwMode="auto">
          <a:xfrm>
            <a:off x="664630" y="4545006"/>
            <a:ext cx="2698750" cy="1587"/>
          </a:xfrm>
          <a:prstGeom prst="straightConnector1">
            <a:avLst/>
          </a:prstGeom>
          <a:noFill/>
          <a:ln w="19050" algn="ctr">
            <a:solidFill>
              <a:srgbClr val="218BA7"/>
            </a:solidFill>
            <a:round/>
            <a:headEnd type="arrow" w="med" len="med"/>
            <a:tailEnd type="arrow" w="med" len="med"/>
          </a:ln>
          <a:extLst>
            <a:ext uri="{909E8E84-426E-40DD-AFC4-6F175D3DCCD1}">
              <a14:hiddenFill xmlns:a14="http://schemas.microsoft.com/office/drawing/2010/main">
                <a:noFill/>
              </a14:hiddenFill>
            </a:ext>
          </a:extLst>
        </p:spPr>
      </p:cxnSp>
      <p:cxnSp>
        <p:nvCxnSpPr>
          <p:cNvPr id="12" name="Straight Arrow Connector 30"/>
          <p:cNvCxnSpPr>
            <a:cxnSpLocks noChangeShapeType="1"/>
          </p:cNvCxnSpPr>
          <p:nvPr/>
        </p:nvCxnSpPr>
        <p:spPr bwMode="auto">
          <a:xfrm flipV="1">
            <a:off x="664630" y="5055885"/>
            <a:ext cx="1676400" cy="0"/>
          </a:xfrm>
          <a:prstGeom prst="straightConnector1">
            <a:avLst/>
          </a:prstGeom>
          <a:noFill/>
          <a:ln w="19050" algn="ctr">
            <a:solidFill>
              <a:srgbClr val="218BA7"/>
            </a:solidFill>
            <a:round/>
            <a:headEnd type="arrow" w="med" len="med"/>
            <a:tailEnd type="arrow" w="med" len="med"/>
          </a:ln>
          <a:extLst>
            <a:ext uri="{909E8E84-426E-40DD-AFC4-6F175D3DCCD1}">
              <a14:hiddenFill xmlns:a14="http://schemas.microsoft.com/office/drawing/2010/main">
                <a:noFill/>
              </a14:hiddenFill>
            </a:ext>
          </a:extLst>
        </p:spPr>
      </p:cxnSp>
      <p:cxnSp>
        <p:nvCxnSpPr>
          <p:cNvPr id="13" name="Straight Arrow Connector 32"/>
          <p:cNvCxnSpPr>
            <a:cxnSpLocks noChangeShapeType="1"/>
          </p:cNvCxnSpPr>
          <p:nvPr/>
        </p:nvCxnSpPr>
        <p:spPr bwMode="auto">
          <a:xfrm>
            <a:off x="664630" y="5565178"/>
            <a:ext cx="3514701" cy="0"/>
          </a:xfrm>
          <a:prstGeom prst="straightConnector1">
            <a:avLst/>
          </a:prstGeom>
          <a:noFill/>
          <a:ln w="19050" algn="ctr">
            <a:solidFill>
              <a:srgbClr val="218BA7"/>
            </a:solidFill>
            <a:round/>
            <a:headEnd type="arrow" w="med" len="med"/>
            <a:tailEnd type="arrow" w="med" len="med"/>
          </a:ln>
          <a:extLst>
            <a:ext uri="{909E8E84-426E-40DD-AFC4-6F175D3DCCD1}">
              <a14:hiddenFill xmlns:a14="http://schemas.microsoft.com/office/drawing/2010/main">
                <a:noFill/>
              </a14:hiddenFill>
            </a:ext>
          </a:extLst>
        </p:spPr>
      </p:cxnSp>
      <p:sp>
        <p:nvSpPr>
          <p:cNvPr id="14" name="TextBox 35"/>
          <p:cNvSpPr txBox="1">
            <a:spLocks noChangeArrowheads="1"/>
          </p:cNvSpPr>
          <p:nvPr/>
        </p:nvSpPr>
        <p:spPr bwMode="auto">
          <a:xfrm>
            <a:off x="636031" y="4571993"/>
            <a:ext cx="128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US" altLang="en-US" sz="1800" dirty="0">
                <a:solidFill>
                  <a:srgbClr val="218BA7"/>
                </a:solidFill>
                <a:latin typeface="Arial" charset="0"/>
              </a:rPr>
              <a:t>Old Range</a:t>
            </a:r>
          </a:p>
        </p:txBody>
      </p:sp>
      <p:sp>
        <p:nvSpPr>
          <p:cNvPr id="15" name="Rectangle 14"/>
          <p:cNvSpPr/>
          <p:nvPr/>
        </p:nvSpPr>
        <p:spPr bwMode="auto">
          <a:xfrm>
            <a:off x="4811713" y="1338263"/>
            <a:ext cx="3581400" cy="4975225"/>
          </a:xfrm>
          <a:prstGeom prst="rect">
            <a:avLst/>
          </a:prstGeom>
          <a:solidFill>
            <a:srgbClr val="ED7D31">
              <a:alpha val="2000"/>
            </a:srgbClr>
          </a:solidFill>
          <a:ln w="38100">
            <a:solidFill>
              <a:srgbClr val="ED7D31"/>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de-DE" altLang="en-US" sz="2000" b="1" dirty="0">
                <a:solidFill>
                  <a:srgbClr val="218BA7"/>
                </a:solidFill>
              </a:rPr>
              <a:t>Spec widened:</a:t>
            </a:r>
          </a:p>
          <a:p>
            <a:pPr marL="342900" indent="-342900" eaLnBrk="1" hangingPunct="1">
              <a:buFont typeface="Arial" panose="020B0604020202020204" pitchFamily="34" charset="0"/>
              <a:buChar char="•"/>
              <a:defRPr/>
            </a:pPr>
            <a:r>
              <a:rPr lang="de-DE" altLang="en-US" sz="2000" dirty="0">
                <a:solidFill>
                  <a:srgbClr val="218BA7"/>
                </a:solidFill>
              </a:rPr>
              <a:t>Range must still cover Rep. Limit -at least 120% of spec for Linerarity/Accuracy</a:t>
            </a:r>
          </a:p>
          <a:p>
            <a:pPr eaLnBrk="1" hangingPunct="1">
              <a:buFontTx/>
              <a:buChar char="-"/>
              <a:defRPr/>
            </a:pPr>
            <a:endParaRPr lang="de-DE" altLang="en-US" sz="2000" dirty="0">
              <a:solidFill>
                <a:srgbClr val="218BA7"/>
              </a:solidFill>
            </a:endParaRPr>
          </a:p>
          <a:p>
            <a:pPr eaLnBrk="1" hangingPunct="1">
              <a:defRPr/>
            </a:pPr>
            <a:r>
              <a:rPr lang="de-DE" altLang="en-US" sz="2000" b="1" dirty="0">
                <a:solidFill>
                  <a:srgbClr val="218BA7"/>
                </a:solidFill>
              </a:rPr>
              <a:t>Spec Narrowed</a:t>
            </a:r>
          </a:p>
          <a:p>
            <a:pPr marL="342900" indent="-342900" eaLnBrk="1" hangingPunct="1">
              <a:buFont typeface="Arial" panose="020B0604020202020204" pitchFamily="34" charset="0"/>
              <a:buChar char="•"/>
              <a:defRPr/>
            </a:pPr>
            <a:r>
              <a:rPr lang="de-DE" altLang="en-US" sz="2000" dirty="0">
                <a:solidFill>
                  <a:srgbClr val="218BA7"/>
                </a:solidFill>
              </a:rPr>
              <a:t>Linearity results may not be precise in the low range, if insufficient number of data points in the range</a:t>
            </a:r>
          </a:p>
          <a:p>
            <a:pPr eaLnBrk="1" hangingPunct="1">
              <a:buFontTx/>
              <a:buChar char="-"/>
              <a:defRPr/>
            </a:pPr>
            <a:endParaRPr lang="de-DE" altLang="en-US" sz="2000" dirty="0">
              <a:solidFill>
                <a:srgbClr val="218BA7"/>
              </a:solidFill>
            </a:endParaRPr>
          </a:p>
          <a:p>
            <a:pPr eaLnBrk="1" hangingPunct="1">
              <a:defRPr/>
            </a:pPr>
            <a:r>
              <a:rPr lang="de-DE" altLang="en-US" sz="2000" b="1" dirty="0">
                <a:solidFill>
                  <a:srgbClr val="218BA7"/>
                </a:solidFill>
              </a:rPr>
              <a:t>Best practice: </a:t>
            </a:r>
          </a:p>
          <a:p>
            <a:pPr eaLnBrk="1" hangingPunct="1">
              <a:defRPr/>
            </a:pPr>
            <a:r>
              <a:rPr lang="de-DE" altLang="en-US" sz="2000" dirty="0">
                <a:solidFill>
                  <a:srgbClr val="218BA7"/>
                </a:solidFill>
              </a:rPr>
              <a:t>Have more than 5 points and more than 3  accuracy levels to cover all the discussed or possible specification ranges!</a:t>
            </a:r>
            <a:endParaRPr lang="en-US" altLang="en-US" sz="2000" dirty="0">
              <a:solidFill>
                <a:srgbClr val="218BA7"/>
              </a:solidFill>
            </a:endParaRPr>
          </a:p>
        </p:txBody>
      </p:sp>
      <p:sp>
        <p:nvSpPr>
          <p:cNvPr id="18" name="TextBox 35"/>
          <p:cNvSpPr txBox="1">
            <a:spLocks noChangeArrowheads="1"/>
          </p:cNvSpPr>
          <p:nvPr/>
        </p:nvSpPr>
        <p:spPr bwMode="auto">
          <a:xfrm>
            <a:off x="644999" y="5584985"/>
            <a:ext cx="372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en-US" altLang="en-US" sz="1800" dirty="0">
                <a:solidFill>
                  <a:srgbClr val="218BA7"/>
                </a:solidFill>
                <a:latin typeface="Arial" charset="0"/>
              </a:rPr>
              <a:t>New wider specification limit/range</a:t>
            </a:r>
          </a:p>
        </p:txBody>
      </p:sp>
    </p:spTree>
    <p:extLst>
      <p:ext uri="{BB962C8B-B14F-4D97-AF65-F5344CB8AC3E}">
        <p14:creationId xmlns:p14="http://schemas.microsoft.com/office/powerpoint/2010/main" val="326037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Scope of guidelines</a:t>
            </a:r>
          </a:p>
        </p:txBody>
      </p:sp>
      <p:sp>
        <p:nvSpPr>
          <p:cNvPr id="9" name="Text Placeholder 8"/>
          <p:cNvSpPr>
            <a:spLocks noGrp="1"/>
          </p:cNvSpPr>
          <p:nvPr>
            <p:ph type="body" sz="quarter" idx="11"/>
          </p:nvPr>
        </p:nvSpPr>
        <p:spPr>
          <a:xfrm>
            <a:off x="404813" y="1506538"/>
            <a:ext cx="4094616" cy="4419600"/>
          </a:xfrm>
        </p:spPr>
        <p:txBody>
          <a:bodyPr/>
          <a:lstStyle/>
          <a:p>
            <a:r>
              <a:rPr lang="en-US" dirty="0"/>
              <a:t>In Scope</a:t>
            </a:r>
          </a:p>
          <a:p>
            <a:pPr lvl="1"/>
            <a:r>
              <a:rPr lang="en-US" sz="1600" dirty="0"/>
              <a:t>Identification tests.</a:t>
            </a:r>
          </a:p>
          <a:p>
            <a:pPr lvl="1"/>
            <a:r>
              <a:rPr lang="en-US" sz="1600" dirty="0"/>
              <a:t>Quantitative tests for impurities’ content.</a:t>
            </a:r>
          </a:p>
          <a:p>
            <a:pPr lvl="1"/>
            <a:r>
              <a:rPr lang="en-US" sz="1600" dirty="0"/>
              <a:t>Limit tests for the control of impurities.</a:t>
            </a:r>
          </a:p>
          <a:p>
            <a:pPr lvl="1"/>
            <a:r>
              <a:rPr lang="en-US" sz="1600" dirty="0"/>
              <a:t>Quantitative tests of the active moiety in samples of drug substance or drug product or other selected component(s) in the drug product.</a:t>
            </a:r>
          </a:p>
        </p:txBody>
      </p:sp>
      <p:sp>
        <p:nvSpPr>
          <p:cNvPr id="11" name="Text Placeholder 8"/>
          <p:cNvSpPr txBox="1">
            <a:spLocks/>
          </p:cNvSpPr>
          <p:nvPr/>
        </p:nvSpPr>
        <p:spPr>
          <a:xfrm>
            <a:off x="4651829" y="1506538"/>
            <a:ext cx="4094616" cy="44196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Currently partially in Scope:</a:t>
            </a:r>
          </a:p>
          <a:p>
            <a:pPr lvl="1" fontAlgn="auto">
              <a:spcAft>
                <a:spcPts val="0"/>
              </a:spcAft>
            </a:pPr>
            <a:r>
              <a:rPr lang="en-US" sz="1600" dirty="0"/>
              <a:t>Tests for biological products</a:t>
            </a:r>
          </a:p>
          <a:p>
            <a:pPr lvl="1" fontAlgn="auto">
              <a:spcAft>
                <a:spcPts val="0"/>
              </a:spcAft>
            </a:pPr>
            <a:endParaRPr lang="de-DE" sz="1600" dirty="0"/>
          </a:p>
          <a:p>
            <a:pPr marL="230188" lvl="1" indent="0" fontAlgn="auto">
              <a:spcAft>
                <a:spcPts val="0"/>
              </a:spcAft>
              <a:buNone/>
            </a:pPr>
            <a:r>
              <a:rPr lang="en-US" sz="1600" dirty="0"/>
              <a:t>„Due to their complex nature, analytical procedures for biological and biotechnological products in some cases may be approached differently than in this</a:t>
            </a:r>
          </a:p>
          <a:p>
            <a:pPr marL="230188" lvl="1" indent="0" fontAlgn="auto">
              <a:spcAft>
                <a:spcPts val="0"/>
              </a:spcAft>
              <a:buNone/>
            </a:pPr>
            <a:r>
              <a:rPr lang="en-US" sz="1600" dirty="0"/>
              <a:t>document.” (GL2)</a:t>
            </a:r>
          </a:p>
          <a:p>
            <a:pPr marL="230188" lvl="1" indent="0" fontAlgn="auto">
              <a:spcAft>
                <a:spcPts val="0"/>
              </a:spcAft>
              <a:buNone/>
            </a:pPr>
            <a:endParaRPr lang="de-DE" dirty="0"/>
          </a:p>
          <a:p>
            <a:pPr marL="228600" lvl="1" indent="-228600" fontAlgn="auto">
              <a:spcBef>
                <a:spcPts val="1000"/>
              </a:spcBef>
              <a:spcAft>
                <a:spcPts val="0"/>
              </a:spcAft>
              <a:buClr>
                <a:schemeClr val="accent2"/>
              </a:buClr>
              <a:buFont typeface="Calibri" panose="020F0502020204030204" pitchFamily="34" charset="0"/>
              <a:buChar char="&gt;"/>
            </a:pPr>
            <a:r>
              <a:rPr lang="de-DE" altLang="en-US" sz="2000" dirty="0">
                <a:solidFill>
                  <a:srgbClr val="218BA7"/>
                </a:solidFill>
              </a:rPr>
              <a:t>Currently out of Scope</a:t>
            </a:r>
          </a:p>
          <a:p>
            <a:pPr lvl="1" fontAlgn="auto">
              <a:spcAft>
                <a:spcPts val="0"/>
              </a:spcAft>
            </a:pPr>
            <a:r>
              <a:rPr lang="de-DE" altLang="en-US" sz="1600" dirty="0"/>
              <a:t>Properties Tests (e.g. Particle Size)</a:t>
            </a:r>
          </a:p>
          <a:p>
            <a:pPr lvl="1" fontAlgn="auto">
              <a:spcAft>
                <a:spcPts val="0"/>
              </a:spcAft>
            </a:pPr>
            <a:r>
              <a:rPr lang="de-DE" altLang="en-US" sz="1600" dirty="0"/>
              <a:t>Drug performance Tests (e.g. Dissolution – vessel part)</a:t>
            </a:r>
          </a:p>
          <a:p>
            <a:pPr lvl="1" fontAlgn="auto">
              <a:spcAft>
                <a:spcPts val="0"/>
              </a:spcAft>
            </a:pPr>
            <a:endParaRPr lang="de-DE" altLang="en-US" sz="1600" dirty="0"/>
          </a:p>
          <a:p>
            <a:pPr marL="230188" lvl="1" indent="0" fontAlgn="auto">
              <a:spcAft>
                <a:spcPts val="0"/>
              </a:spcAft>
              <a:buNone/>
            </a:pPr>
            <a:r>
              <a:rPr lang="en-US" altLang="en-US" sz="1600" dirty="0"/>
              <a:t>„Validation of these additional analytical procedures is equally important to those listed herein and may be addressed in subsequent documents” (GL1)</a:t>
            </a:r>
          </a:p>
          <a:p>
            <a:pPr marL="230188" lvl="1" indent="0" fontAlgn="auto">
              <a:spcAft>
                <a:spcPts val="0"/>
              </a:spcAft>
              <a:buNone/>
            </a:pPr>
            <a:endParaRPr lang="de-DE" altLang="en-US" dirty="0"/>
          </a:p>
          <a:p>
            <a:pPr marL="228600" lvl="1" indent="-228600" fontAlgn="auto">
              <a:spcBef>
                <a:spcPts val="1000"/>
              </a:spcBef>
              <a:spcAft>
                <a:spcPts val="0"/>
              </a:spcAft>
              <a:buClr>
                <a:schemeClr val="accent2"/>
              </a:buClr>
              <a:buFont typeface="Calibri" panose="020F0502020204030204" pitchFamily="34" charset="0"/>
              <a:buChar char="&gt;"/>
            </a:pPr>
            <a:endParaRPr lang="de-DE" altLang="en-US" sz="2500" dirty="0">
              <a:solidFill>
                <a:srgbClr val="218BA7"/>
              </a:solidFill>
            </a:endParaRPr>
          </a:p>
          <a:p>
            <a:pPr marL="230188" lvl="1" indent="0" fontAlgn="auto">
              <a:spcAft>
                <a:spcPts val="0"/>
              </a:spcAft>
              <a:buNone/>
            </a:pPr>
            <a:endParaRPr lang="de-DE" dirty="0"/>
          </a:p>
          <a:p>
            <a:pPr marL="230188" lvl="1" indent="0" fontAlgn="auto">
              <a:spcAft>
                <a:spcPts val="0"/>
              </a:spcAft>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9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 is Analytical Method Validation:</a:t>
            </a:r>
          </a:p>
          <a:p>
            <a:pPr marL="230188" lvl="1" indent="0">
              <a:buNone/>
            </a:pPr>
            <a:r>
              <a:rPr lang="en-US" dirty="0"/>
              <a:t>“</a:t>
            </a:r>
            <a:r>
              <a:rPr lang="en-US" sz="1600" dirty="0"/>
              <a:t>The objective of validation of an analytical procedure </a:t>
            </a:r>
            <a:br>
              <a:rPr lang="en-US" sz="1600" dirty="0"/>
            </a:br>
            <a:r>
              <a:rPr lang="en-US" sz="1600" dirty="0"/>
              <a:t>is to demonstrate that the it is suitable for its intended purpose.”</a:t>
            </a:r>
            <a:endParaRPr lang="en-US" dirty="0"/>
          </a:p>
        </p:txBody>
      </p:sp>
      <p:sp>
        <p:nvSpPr>
          <p:cNvPr id="16390" name="TextBox 7"/>
          <p:cNvSpPr txBox="1">
            <a:spLocks noChangeArrowheads="1"/>
          </p:cNvSpPr>
          <p:nvPr/>
        </p:nvSpPr>
        <p:spPr bwMode="auto">
          <a:xfrm>
            <a:off x="5676900" y="2927783"/>
            <a:ext cx="3467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pPr>
            <a:r>
              <a:rPr lang="de-CH" altLang="en-US" sz="2000" dirty="0">
                <a:solidFill>
                  <a:srgbClr val="218BA7"/>
                </a:solidFill>
                <a:latin typeface="Arial" charset="0"/>
              </a:rPr>
              <a:t>VICH Guideline GL1</a:t>
            </a:r>
            <a:endParaRPr lang="en-US" altLang="en-US" sz="2000" dirty="0">
              <a:solidFill>
                <a:srgbClr val="218BA7"/>
              </a:solidFill>
              <a:latin typeface="Arial" charset="0"/>
            </a:endParaRPr>
          </a:p>
        </p:txBody>
      </p:sp>
      <p:sp>
        <p:nvSpPr>
          <p:cNvPr id="5" name="Rectangle 3"/>
          <p:cNvSpPr txBox="1">
            <a:spLocks noChangeArrowheads="1"/>
          </p:cNvSpPr>
          <p:nvPr/>
        </p:nvSpPr>
        <p:spPr bwMode="gray">
          <a:xfrm>
            <a:off x="676275" y="3704776"/>
            <a:ext cx="7848600" cy="1960537"/>
          </a:xfrm>
          <a:prstGeom prst="rect">
            <a:avLst/>
          </a:prstGeom>
          <a:noFill/>
          <a:ln w="9525">
            <a:noFill/>
            <a:miter lim="800000"/>
            <a:headEnd/>
            <a:tailEnd/>
          </a:ln>
        </p:spPr>
        <p:txBody>
          <a:bodyPr>
            <a:spAutoFit/>
          </a:bodyPr>
          <a:lstStyle/>
          <a:p>
            <a:pPr marL="461963" lvl="1" indent="-231775" eaLnBrk="1" fontAlgn="auto" hangingPunct="1">
              <a:lnSpc>
                <a:spcPct val="90000"/>
              </a:lnSpc>
              <a:spcBef>
                <a:spcPts val="500"/>
              </a:spcBef>
              <a:spcAft>
                <a:spcPts val="900"/>
              </a:spcAft>
              <a:buClr>
                <a:srgbClr val="218BA7"/>
              </a:buClr>
              <a:buSzPct val="110000"/>
              <a:buFont typeface="Arial" panose="020B0604020202020204" pitchFamily="34" charset="0"/>
              <a:buChar char="•"/>
              <a:defRPr/>
            </a:pPr>
            <a:r>
              <a:rPr lang="de-CH" sz="1600" dirty="0">
                <a:solidFill>
                  <a:schemeClr val="accent2"/>
                </a:solidFill>
                <a:latin typeface="Arial" panose="020B0604020202020204" pitchFamily="34" charset="0"/>
                <a:cs typeface="Arial" panose="020B0604020202020204" pitchFamily="34" charset="0"/>
              </a:rPr>
              <a:t>Basic requirement to ensure quality and reliability of analytical results.</a:t>
            </a:r>
          </a:p>
          <a:p>
            <a:pPr marL="461963" lvl="1" indent="-231775" eaLnBrk="1" fontAlgn="auto" hangingPunct="1">
              <a:lnSpc>
                <a:spcPct val="90000"/>
              </a:lnSpc>
              <a:spcBef>
                <a:spcPts val="500"/>
              </a:spcBef>
              <a:spcAft>
                <a:spcPts val="900"/>
              </a:spcAft>
              <a:buClr>
                <a:srgbClr val="218BA7"/>
              </a:buClr>
              <a:buSzPct val="110000"/>
              <a:buFont typeface="Arial" panose="020B0604020202020204" pitchFamily="34" charset="0"/>
              <a:buChar char="•"/>
              <a:defRPr/>
            </a:pPr>
            <a:r>
              <a:rPr lang="de-CH" sz="1600" dirty="0">
                <a:solidFill>
                  <a:schemeClr val="accent2"/>
                </a:solidFill>
                <a:latin typeface="Arial" panose="020B0604020202020204" pitchFamily="34" charset="0"/>
                <a:cs typeface="Arial" panose="020B0604020202020204" pitchFamily="34" charset="0"/>
              </a:rPr>
              <a:t>Well-documented experimental studies.</a:t>
            </a:r>
          </a:p>
          <a:p>
            <a:pPr marL="461963" lvl="1" indent="-231775" eaLnBrk="1" fontAlgn="auto" hangingPunct="1">
              <a:lnSpc>
                <a:spcPct val="90000"/>
              </a:lnSpc>
              <a:spcBef>
                <a:spcPts val="500"/>
              </a:spcBef>
              <a:spcAft>
                <a:spcPts val="900"/>
              </a:spcAft>
              <a:buClr>
                <a:srgbClr val="218BA7"/>
              </a:buClr>
              <a:buSzPct val="110000"/>
              <a:buFont typeface="Arial" panose="020B0604020202020204" pitchFamily="34" charset="0"/>
              <a:buChar char="•"/>
              <a:defRPr/>
            </a:pPr>
            <a:r>
              <a:rPr lang="de-CH" sz="1600" dirty="0">
                <a:solidFill>
                  <a:schemeClr val="accent2"/>
                </a:solidFill>
                <a:latin typeface="Arial" panose="020B0604020202020204" pitchFamily="34" charset="0"/>
                <a:cs typeface="Arial" panose="020B0604020202020204" pitchFamily="34" charset="0"/>
              </a:rPr>
              <a:t>Validation should adress the performance of the analytical procedure under conditions of routine use</a:t>
            </a:r>
          </a:p>
          <a:p>
            <a:pPr marL="461963" lvl="1" indent="-231775" eaLnBrk="1" fontAlgn="auto" hangingPunct="1">
              <a:lnSpc>
                <a:spcPct val="90000"/>
              </a:lnSpc>
              <a:spcBef>
                <a:spcPts val="500"/>
              </a:spcBef>
              <a:spcAft>
                <a:spcPts val="900"/>
              </a:spcAft>
              <a:buClr>
                <a:srgbClr val="218BA7"/>
              </a:buClr>
              <a:buSzPct val="110000"/>
              <a:buFont typeface="Arial" panose="020B0604020202020204" pitchFamily="34" charset="0"/>
              <a:buChar char="•"/>
              <a:defRPr/>
            </a:pPr>
            <a:r>
              <a:rPr lang="de-CH" sz="1600" dirty="0">
                <a:solidFill>
                  <a:schemeClr val="accent2"/>
                </a:solidFill>
                <a:latin typeface="Arial" panose="020B0604020202020204" pitchFamily="34" charset="0"/>
                <a:cs typeface="Arial" panose="020B0604020202020204" pitchFamily="34" charset="0"/>
              </a:rPr>
              <a:t>Suitability is strongly connected with both the requirements and the design of the individual analytical procedure.</a:t>
            </a:r>
          </a:p>
        </p:txBody>
      </p:sp>
      <p:sp>
        <p:nvSpPr>
          <p:cNvPr id="3" name="Text Placeholder 2"/>
          <p:cNvSpPr>
            <a:spLocks noGrp="1"/>
          </p:cNvSpPr>
          <p:nvPr>
            <p:ph type="body" sz="quarter" idx="10"/>
          </p:nvPr>
        </p:nvSpPr>
        <p:spPr/>
        <p:txBody>
          <a:bodyPr/>
          <a:lstStyle/>
          <a:p>
            <a:r>
              <a:rPr lang="en-US" b="1" dirty="0"/>
              <a:t>Analytical method validation - </a:t>
            </a:r>
            <a:r>
              <a:rPr lang="en-US" dirty="0"/>
              <a:t>Definition</a:t>
            </a:r>
            <a:r>
              <a:rPr lang="en-US" b="1" dirty="0"/>
              <a:t> </a:t>
            </a:r>
          </a:p>
        </p:txBody>
      </p:sp>
    </p:spTree>
    <p:custDataLst>
      <p:tags r:id="rId1"/>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Analytical method validation </a:t>
            </a:r>
            <a:r>
              <a:rPr lang="en-US" dirty="0"/>
              <a:t>- Definition </a:t>
            </a:r>
          </a:p>
        </p:txBody>
      </p:sp>
      <p:sp>
        <p:nvSpPr>
          <p:cNvPr id="5" name="Text Placeholder 4"/>
          <p:cNvSpPr>
            <a:spLocks noGrp="1"/>
          </p:cNvSpPr>
          <p:nvPr>
            <p:ph type="body" sz="quarter" idx="11"/>
          </p:nvPr>
        </p:nvSpPr>
        <p:spPr/>
        <p:txBody>
          <a:bodyPr/>
          <a:lstStyle/>
          <a:p>
            <a:r>
              <a:rPr lang="en-US" dirty="0"/>
              <a:t>What is not Analytical Method Validation:</a:t>
            </a:r>
          </a:p>
          <a:p>
            <a:pPr lvl="1">
              <a:spcBef>
                <a:spcPts val="1800"/>
              </a:spcBef>
            </a:pPr>
            <a:r>
              <a:rPr lang="en-US" sz="1800" dirty="0"/>
              <a:t>Calibration</a:t>
            </a:r>
            <a:r>
              <a:rPr lang="en-US" dirty="0"/>
              <a:t>:</a:t>
            </a:r>
          </a:p>
          <a:p>
            <a:pPr lvl="2">
              <a:lnSpc>
                <a:spcPct val="150000"/>
              </a:lnSpc>
            </a:pPr>
            <a:r>
              <a:rPr lang="en-US" sz="1600" dirty="0">
                <a:solidFill>
                  <a:srgbClr val="218BA7"/>
                </a:solidFill>
                <a:latin typeface="Arial" panose="020B0604020202020204" pitchFamily="34" charset="0"/>
                <a:cs typeface="Arial" panose="020B0604020202020204" pitchFamily="34" charset="0"/>
              </a:rPr>
              <a:t>Standardization of a measuring instrument against an accurate standard.</a:t>
            </a:r>
          </a:p>
          <a:p>
            <a:pPr lvl="2">
              <a:lnSpc>
                <a:spcPct val="150000"/>
              </a:lnSpc>
            </a:pPr>
            <a:r>
              <a:rPr lang="en-US" sz="1600" dirty="0">
                <a:solidFill>
                  <a:srgbClr val="218BA7"/>
                </a:solidFill>
                <a:latin typeface="Arial" panose="020B0604020202020204" pitchFamily="34" charset="0"/>
                <a:cs typeface="Arial" panose="020B0604020202020204" pitchFamily="34" charset="0"/>
              </a:rPr>
              <a:t>The act of checking or adjusting the accuracy of a measuring instrument by comparison with a standard.</a:t>
            </a:r>
          </a:p>
          <a:p>
            <a:pPr lvl="2"/>
            <a:endParaRPr lang="de-DE" dirty="0">
              <a:latin typeface="Arial" panose="020B0604020202020204" pitchFamily="34" charset="0"/>
              <a:cs typeface="Arial" panose="020B0604020202020204" pitchFamily="34" charset="0"/>
            </a:endParaRPr>
          </a:p>
          <a:p>
            <a:pPr lvl="1"/>
            <a:r>
              <a:rPr lang="de-DE" sz="1800" dirty="0"/>
              <a:t>System Suitability Tests:</a:t>
            </a:r>
          </a:p>
          <a:p>
            <a:pPr lvl="2">
              <a:lnSpc>
                <a:spcPct val="150000"/>
              </a:lnSpc>
            </a:pPr>
            <a:r>
              <a:rPr lang="en-US" sz="1600" dirty="0">
                <a:solidFill>
                  <a:srgbClr val="218BA7"/>
                </a:solidFill>
                <a:latin typeface="Arial" panose="020B0604020202020204" pitchFamily="34" charset="0"/>
                <a:cs typeface="Arial" panose="020B0604020202020204" pitchFamily="34" charset="0"/>
              </a:rPr>
              <a:t>Test to ensure that the system is working properly at the time of analysis.</a:t>
            </a:r>
          </a:p>
          <a:p>
            <a:pPr lvl="2">
              <a:lnSpc>
                <a:spcPct val="150000"/>
              </a:lnSpc>
            </a:pPr>
            <a:r>
              <a:rPr lang="en-US" sz="1600" dirty="0">
                <a:solidFill>
                  <a:srgbClr val="218BA7"/>
                </a:solidFill>
                <a:latin typeface="Arial" panose="020B0604020202020204" pitchFamily="34" charset="0"/>
                <a:cs typeface="Arial" panose="020B0604020202020204" pitchFamily="34" charset="0"/>
              </a:rPr>
              <a:t>Recommended as component of any analytical procedure.</a:t>
            </a:r>
          </a:p>
          <a:p>
            <a:pPr lvl="2">
              <a:lnSpc>
                <a:spcPct val="150000"/>
              </a:lnSpc>
            </a:pPr>
            <a:r>
              <a:rPr lang="en-US" sz="1600" dirty="0">
                <a:solidFill>
                  <a:srgbClr val="218BA7"/>
                </a:solidFill>
                <a:latin typeface="Arial" panose="020B0604020202020204" pitchFamily="34" charset="0"/>
                <a:cs typeface="Arial" panose="020B0604020202020204" pitchFamily="34" charset="0"/>
              </a:rPr>
              <a:t>Parameters and acceptance criteria are based on the type of analysis and the intended use of the procedure.</a:t>
            </a:r>
          </a:p>
        </p:txBody>
      </p:sp>
    </p:spTree>
    <p:custDataLst>
      <p:tags r:id="rId1"/>
    </p:custData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4813" y="1506538"/>
            <a:ext cx="8335962" cy="4419600"/>
          </a:xfrm>
        </p:spPr>
        <p:txBody>
          <a:bodyPr/>
          <a:lstStyle/>
          <a:p>
            <a:pPr marL="0" indent="0">
              <a:buNone/>
            </a:pPr>
            <a:r>
              <a:rPr lang="en-US" dirty="0"/>
              <a:t>“The analytical procedure refers to the way of performing the analysis. It should describe in detail the steps necessary to perform each analytical test” (GL1)</a:t>
            </a:r>
          </a:p>
          <a:p>
            <a:pPr marL="0" indent="0">
              <a:buNone/>
            </a:pPr>
            <a:endParaRPr lang="en-US" dirty="0"/>
          </a:p>
        </p:txBody>
      </p:sp>
      <p:sp>
        <p:nvSpPr>
          <p:cNvPr id="20487" name="Rectangle 2"/>
          <p:cNvSpPr txBox="1">
            <a:spLocks noChangeArrowheads="1"/>
          </p:cNvSpPr>
          <p:nvPr/>
        </p:nvSpPr>
        <p:spPr bwMode="auto">
          <a:xfrm>
            <a:off x="404813" y="2338388"/>
            <a:ext cx="82899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charset="0"/>
              <a:buChar char="•"/>
              <a:defRPr sz="2100">
                <a:solidFill>
                  <a:schemeClr val="tx1"/>
                </a:solidFill>
                <a:latin typeface="Calibri" pitchFamily="34" charset="0"/>
              </a:defRPr>
            </a:lvl1pPr>
            <a:lvl2pPr marL="514350" indent="-171450" defTabSz="685800">
              <a:lnSpc>
                <a:spcPct val="90000"/>
              </a:lnSpc>
              <a:spcBef>
                <a:spcPts val="375"/>
              </a:spcBef>
              <a:buFont typeface="Arial" charset="0"/>
              <a:buChar char="•"/>
              <a:defRPr>
                <a:solidFill>
                  <a:schemeClr val="tx1"/>
                </a:solidFill>
                <a:latin typeface="Calibri" pitchFamily="34" charset="0"/>
              </a:defRPr>
            </a:lvl2pPr>
            <a:lvl3pPr marL="857250" indent="-171450" defTabSz="685800">
              <a:lnSpc>
                <a:spcPct val="90000"/>
              </a:lnSpc>
              <a:spcBef>
                <a:spcPts val="375"/>
              </a:spcBef>
              <a:buFont typeface="Arial" charset="0"/>
              <a:buChar char="•"/>
              <a:defRPr sz="1500">
                <a:solidFill>
                  <a:schemeClr val="tx1"/>
                </a:solidFill>
                <a:latin typeface="Calibri" pitchFamily="34" charset="0"/>
              </a:defRPr>
            </a:lvl3pPr>
            <a:lvl4pPr marL="1200150" indent="-171450" defTabSz="685800">
              <a:lnSpc>
                <a:spcPct val="90000"/>
              </a:lnSpc>
              <a:spcBef>
                <a:spcPts val="375"/>
              </a:spcBef>
              <a:buFont typeface="Arial" charset="0"/>
              <a:buChar char="•"/>
              <a:defRPr sz="1300">
                <a:solidFill>
                  <a:schemeClr val="tx1"/>
                </a:solidFill>
                <a:latin typeface="Calibri" pitchFamily="34" charset="0"/>
              </a:defRPr>
            </a:lvl4pPr>
            <a:lvl5pPr marL="1543050" indent="-171450" defTabSz="685800">
              <a:lnSpc>
                <a:spcPct val="90000"/>
              </a:lnSpc>
              <a:spcBef>
                <a:spcPts val="375"/>
              </a:spcBef>
              <a:buFont typeface="Arial" charset="0"/>
              <a:buChar char="•"/>
              <a:defRPr sz="1300">
                <a:solidFill>
                  <a:schemeClr val="tx1"/>
                </a:solidFill>
                <a:latin typeface="Calibri" pitchFamily="34"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spcBef>
                <a:spcPct val="0"/>
              </a:spcBef>
              <a:buFontTx/>
              <a:buNone/>
            </a:pPr>
            <a:r>
              <a:rPr lang="en-US" altLang="ko-KR" sz="2000" i="1" dirty="0">
                <a:solidFill>
                  <a:srgbClr val="ED7D31"/>
                </a:solidFill>
                <a:latin typeface="Arial" charset="0"/>
                <a:ea typeface="Gulim" pitchFamily="34" charset="-127"/>
                <a:cs typeface="Arial" charset="0"/>
              </a:rPr>
              <a:t>Validation activities typically include the complete analytical procedure:</a:t>
            </a:r>
          </a:p>
        </p:txBody>
      </p:sp>
      <p:grpSp>
        <p:nvGrpSpPr>
          <p:cNvPr id="6" name="Group 5"/>
          <p:cNvGrpSpPr/>
          <p:nvPr/>
        </p:nvGrpSpPr>
        <p:grpSpPr>
          <a:xfrm>
            <a:off x="1306395" y="3103995"/>
            <a:ext cx="3411538" cy="2859651"/>
            <a:chOff x="1306395" y="3103995"/>
            <a:chExt cx="3411538" cy="3028950"/>
          </a:xfrm>
        </p:grpSpPr>
        <p:sp>
          <p:nvSpPr>
            <p:cNvPr id="20490" name="Text Box 3"/>
            <p:cNvSpPr txBox="1">
              <a:spLocks noChangeArrowheads="1"/>
            </p:cNvSpPr>
            <p:nvPr/>
          </p:nvSpPr>
          <p:spPr bwMode="auto">
            <a:xfrm>
              <a:off x="2336726" y="3103995"/>
              <a:ext cx="1350877" cy="338597"/>
            </a:xfrm>
            <a:prstGeom prst="rect">
              <a:avLst/>
            </a:prstGeom>
            <a:noFill/>
            <a:ln w="28575">
              <a:solidFill>
                <a:srgbClr val="218B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fontAlgn="ctr" latinLnBrk="1" hangingPunct="1">
                <a:lnSpc>
                  <a:spcPct val="100000"/>
                </a:lnSpc>
                <a:spcBef>
                  <a:spcPct val="0"/>
                </a:spcBef>
                <a:buFontTx/>
                <a:buNone/>
              </a:pPr>
              <a:r>
                <a:rPr kumimoji="1" lang="en-US" altLang="ko-KR" sz="1600" dirty="0">
                  <a:solidFill>
                    <a:srgbClr val="ED8937"/>
                  </a:solidFill>
                  <a:latin typeface="Arial" panose="020B0604020202020204" pitchFamily="34" charset="0"/>
                  <a:ea typeface="Gulim" pitchFamily="34" charset="-127"/>
                  <a:cs typeface="Arial" panose="020B0604020202020204" pitchFamily="34" charset="0"/>
                </a:rPr>
                <a:t>Sampling</a:t>
              </a:r>
            </a:p>
          </p:txBody>
        </p:sp>
        <p:sp>
          <p:nvSpPr>
            <p:cNvPr id="20491" name="Text Box 4"/>
            <p:cNvSpPr txBox="1">
              <a:spLocks noChangeArrowheads="1"/>
            </p:cNvSpPr>
            <p:nvPr/>
          </p:nvSpPr>
          <p:spPr bwMode="auto">
            <a:xfrm>
              <a:off x="1342758" y="3999954"/>
              <a:ext cx="3338813" cy="338597"/>
            </a:xfrm>
            <a:prstGeom prst="rect">
              <a:avLst/>
            </a:prstGeom>
            <a:noFill/>
            <a:ln w="28575">
              <a:solidFill>
                <a:srgbClr val="218B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fontAlgn="ctr" latinLnBrk="1" hangingPunct="1">
                <a:lnSpc>
                  <a:spcPct val="100000"/>
                </a:lnSpc>
                <a:spcBef>
                  <a:spcPct val="0"/>
                </a:spcBef>
                <a:buFontTx/>
                <a:buNone/>
              </a:pPr>
              <a:r>
                <a:rPr kumimoji="1" lang="en-US" altLang="ko-KR" sz="1600" dirty="0">
                  <a:solidFill>
                    <a:srgbClr val="ED8937"/>
                  </a:solidFill>
                  <a:latin typeface="Arial" panose="020B0604020202020204" pitchFamily="34" charset="0"/>
                  <a:ea typeface="Gulim" pitchFamily="34" charset="-127"/>
                  <a:cs typeface="Arial" panose="020B0604020202020204" pitchFamily="34" charset="0"/>
                </a:rPr>
                <a:t>Sample &amp; Reagent Preparation</a:t>
              </a:r>
            </a:p>
          </p:txBody>
        </p:sp>
        <p:sp>
          <p:nvSpPr>
            <p:cNvPr id="20492" name="Text Box 5"/>
            <p:cNvSpPr txBox="1">
              <a:spLocks noChangeArrowheads="1"/>
            </p:cNvSpPr>
            <p:nvPr/>
          </p:nvSpPr>
          <p:spPr bwMode="auto">
            <a:xfrm>
              <a:off x="2402870" y="4897150"/>
              <a:ext cx="1218588" cy="338597"/>
            </a:xfrm>
            <a:prstGeom prst="rect">
              <a:avLst/>
            </a:prstGeom>
            <a:noFill/>
            <a:ln w="28575">
              <a:solidFill>
                <a:srgbClr val="218B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fontAlgn="ctr" latinLnBrk="1" hangingPunct="1">
                <a:lnSpc>
                  <a:spcPct val="100000"/>
                </a:lnSpc>
                <a:spcBef>
                  <a:spcPct val="0"/>
                </a:spcBef>
                <a:buFontTx/>
                <a:buNone/>
              </a:pPr>
              <a:r>
                <a:rPr kumimoji="1" lang="en-US" altLang="ko-KR" sz="1600" dirty="0">
                  <a:solidFill>
                    <a:srgbClr val="ED8937"/>
                  </a:solidFill>
                  <a:latin typeface="Arial" panose="020B0604020202020204" pitchFamily="34" charset="0"/>
                  <a:ea typeface="Gulim" pitchFamily="34" charset="-127"/>
                  <a:cs typeface="Arial" panose="020B0604020202020204" pitchFamily="34" charset="0"/>
                </a:rPr>
                <a:t>Analysis</a:t>
              </a:r>
            </a:p>
          </p:txBody>
        </p:sp>
        <p:sp>
          <p:nvSpPr>
            <p:cNvPr id="20493" name="Text Box 6"/>
            <p:cNvSpPr txBox="1">
              <a:spLocks noChangeArrowheads="1"/>
            </p:cNvSpPr>
            <p:nvPr/>
          </p:nvSpPr>
          <p:spPr bwMode="auto">
            <a:xfrm>
              <a:off x="1306395" y="5794348"/>
              <a:ext cx="3411538" cy="338597"/>
            </a:xfrm>
            <a:prstGeom prst="rect">
              <a:avLst/>
            </a:prstGeom>
            <a:noFill/>
            <a:ln w="28575">
              <a:solidFill>
                <a:srgbClr val="218BA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fontAlgn="ctr" latinLnBrk="1" hangingPunct="1">
                <a:lnSpc>
                  <a:spcPct val="100000"/>
                </a:lnSpc>
                <a:spcBef>
                  <a:spcPct val="0"/>
                </a:spcBef>
                <a:buFontTx/>
                <a:buNone/>
              </a:pPr>
              <a:r>
                <a:rPr kumimoji="1" lang="en-US" altLang="ko-KR" sz="1600" dirty="0">
                  <a:solidFill>
                    <a:srgbClr val="ED8937"/>
                  </a:solidFill>
                  <a:latin typeface="Arial" panose="020B0604020202020204" pitchFamily="34" charset="0"/>
                  <a:ea typeface="Gulim" pitchFamily="34" charset="-127"/>
                  <a:cs typeface="Arial" panose="020B0604020202020204" pitchFamily="34" charset="0"/>
                </a:rPr>
                <a:t>Data Evaluation Reporting</a:t>
              </a:r>
            </a:p>
          </p:txBody>
        </p:sp>
        <p:sp>
          <p:nvSpPr>
            <p:cNvPr id="20494" name="Line 7"/>
            <p:cNvSpPr>
              <a:spLocks noChangeShapeType="1"/>
            </p:cNvSpPr>
            <p:nvPr/>
          </p:nvSpPr>
          <p:spPr bwMode="auto">
            <a:xfrm>
              <a:off x="3012164" y="3548262"/>
              <a:ext cx="0" cy="393529"/>
            </a:xfrm>
            <a:prstGeom prst="line">
              <a:avLst/>
            </a:prstGeom>
            <a:noFill/>
            <a:ln w="28575">
              <a:solidFill>
                <a:srgbClr val="218BA7"/>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dirty="0">
                <a:solidFill>
                  <a:srgbClr val="ED8937"/>
                </a:solidFill>
                <a:latin typeface="Arial" panose="020B0604020202020204" pitchFamily="34" charset="0"/>
                <a:cs typeface="Arial" panose="020B0604020202020204" pitchFamily="34" charset="0"/>
              </a:endParaRPr>
            </a:p>
          </p:txBody>
        </p:sp>
        <p:sp>
          <p:nvSpPr>
            <p:cNvPr id="20495" name="Line 8"/>
            <p:cNvSpPr>
              <a:spLocks noChangeShapeType="1"/>
            </p:cNvSpPr>
            <p:nvPr/>
          </p:nvSpPr>
          <p:spPr bwMode="auto">
            <a:xfrm>
              <a:off x="3012164" y="4446696"/>
              <a:ext cx="0" cy="393529"/>
            </a:xfrm>
            <a:prstGeom prst="line">
              <a:avLst/>
            </a:prstGeom>
            <a:noFill/>
            <a:ln w="28575">
              <a:solidFill>
                <a:srgbClr val="218BA7"/>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dirty="0">
                <a:solidFill>
                  <a:srgbClr val="ED8937"/>
                </a:solidFill>
                <a:latin typeface="Arial" panose="020B0604020202020204" pitchFamily="34" charset="0"/>
                <a:cs typeface="Arial" panose="020B0604020202020204" pitchFamily="34" charset="0"/>
              </a:endParaRPr>
            </a:p>
          </p:txBody>
        </p:sp>
        <p:sp>
          <p:nvSpPr>
            <p:cNvPr id="20496" name="Line 9"/>
            <p:cNvSpPr>
              <a:spLocks noChangeShapeType="1"/>
            </p:cNvSpPr>
            <p:nvPr/>
          </p:nvSpPr>
          <p:spPr bwMode="auto">
            <a:xfrm>
              <a:off x="3012164" y="5345130"/>
              <a:ext cx="0" cy="393529"/>
            </a:xfrm>
            <a:prstGeom prst="line">
              <a:avLst/>
            </a:prstGeom>
            <a:noFill/>
            <a:ln w="28575">
              <a:solidFill>
                <a:srgbClr val="218BA7"/>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dirty="0">
                <a:solidFill>
                  <a:srgbClr val="ED8937"/>
                </a:solidFill>
                <a:latin typeface="Arial" panose="020B0604020202020204" pitchFamily="34" charset="0"/>
                <a:cs typeface="Arial" panose="020B0604020202020204" pitchFamily="34" charset="0"/>
              </a:endParaRPr>
            </a:p>
          </p:txBody>
        </p:sp>
      </p:grpSp>
      <p:sp>
        <p:nvSpPr>
          <p:cNvPr id="20489" name="Rectangle 14"/>
          <p:cNvSpPr>
            <a:spLocks noChangeArrowheads="1"/>
          </p:cNvSpPr>
          <p:nvPr/>
        </p:nvSpPr>
        <p:spPr bwMode="auto">
          <a:xfrm>
            <a:off x="4832350" y="2998788"/>
            <a:ext cx="37830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sz="1600" dirty="0">
              <a:solidFill>
                <a:srgbClr val="218BA7"/>
              </a:solidFill>
              <a:latin typeface="Arial" panose="020B0604020202020204" pitchFamily="34" charset="0"/>
              <a:cs typeface="Arial" panose="020B0604020202020204" pitchFamily="34" charset="0"/>
            </a:endParaRPr>
          </a:p>
          <a:p>
            <a:endParaRPr lang="de-DE" altLang="en-US" sz="1600" dirty="0">
              <a:solidFill>
                <a:srgbClr val="218BA7"/>
              </a:solidFill>
              <a:latin typeface="Arial" panose="020B0604020202020204" pitchFamily="34" charset="0"/>
              <a:cs typeface="Arial" panose="020B0604020202020204" pitchFamily="34" charset="0"/>
            </a:endParaRPr>
          </a:p>
          <a:p>
            <a:endParaRPr lang="en-US" altLang="en-US" sz="1600" dirty="0">
              <a:solidFill>
                <a:srgbClr val="218BA7"/>
              </a:solidFill>
              <a:latin typeface="Arial" panose="020B0604020202020204" pitchFamily="34" charset="0"/>
              <a:cs typeface="Arial" panose="020B0604020202020204" pitchFamily="34" charset="0"/>
            </a:endParaRPr>
          </a:p>
          <a:p>
            <a:r>
              <a:rPr lang="en-US" altLang="en-US" sz="1600" dirty="0">
                <a:solidFill>
                  <a:srgbClr val="218BA7"/>
                </a:solidFill>
                <a:latin typeface="Arial" panose="020B0604020202020204" pitchFamily="34" charset="0"/>
                <a:cs typeface="Arial" panose="020B0604020202020204" pitchFamily="34" charset="0"/>
              </a:rPr>
              <a:t>reference standard </a:t>
            </a:r>
          </a:p>
          <a:p>
            <a:r>
              <a:rPr lang="en-US" altLang="en-US" sz="1600" dirty="0">
                <a:solidFill>
                  <a:srgbClr val="218BA7"/>
                </a:solidFill>
                <a:latin typeface="Arial" panose="020B0604020202020204" pitchFamily="34" charset="0"/>
                <a:cs typeface="Arial" panose="020B0604020202020204" pitchFamily="34" charset="0"/>
              </a:rPr>
              <a:t>reagents preparations</a:t>
            </a:r>
          </a:p>
          <a:p>
            <a:endParaRPr lang="en-US" altLang="en-US" sz="1600" dirty="0">
              <a:solidFill>
                <a:srgbClr val="218BA7"/>
              </a:solidFill>
              <a:latin typeface="Arial" panose="020B0604020202020204" pitchFamily="34" charset="0"/>
              <a:cs typeface="Arial" panose="020B0604020202020204" pitchFamily="34" charset="0"/>
            </a:endParaRPr>
          </a:p>
          <a:p>
            <a:endParaRPr lang="en-US" altLang="en-US" sz="1600" dirty="0">
              <a:solidFill>
                <a:srgbClr val="218BA7"/>
              </a:solidFill>
              <a:latin typeface="Arial" panose="020B0604020202020204" pitchFamily="34" charset="0"/>
              <a:cs typeface="Arial" panose="020B0604020202020204" pitchFamily="34" charset="0"/>
            </a:endParaRPr>
          </a:p>
          <a:p>
            <a:r>
              <a:rPr lang="en-US" altLang="en-US" sz="1600" dirty="0">
                <a:solidFill>
                  <a:srgbClr val="218BA7"/>
                </a:solidFill>
                <a:latin typeface="Arial" panose="020B0604020202020204" pitchFamily="34" charset="0"/>
                <a:cs typeface="Arial" panose="020B0604020202020204" pitchFamily="34" charset="0"/>
              </a:rPr>
              <a:t>use of the apparatus</a:t>
            </a:r>
          </a:p>
          <a:p>
            <a:endParaRPr lang="en-US" altLang="en-US" sz="1600" dirty="0">
              <a:solidFill>
                <a:srgbClr val="218BA7"/>
              </a:solidFill>
              <a:latin typeface="Arial" panose="020B0604020202020204" pitchFamily="34" charset="0"/>
              <a:cs typeface="Arial" panose="020B0604020202020204" pitchFamily="34" charset="0"/>
            </a:endParaRPr>
          </a:p>
          <a:p>
            <a:endParaRPr lang="en-US" altLang="en-US" sz="1600" dirty="0">
              <a:solidFill>
                <a:srgbClr val="218BA7"/>
              </a:solidFill>
              <a:latin typeface="Arial" panose="020B0604020202020204" pitchFamily="34" charset="0"/>
              <a:cs typeface="Arial" panose="020B0604020202020204" pitchFamily="34" charset="0"/>
            </a:endParaRPr>
          </a:p>
          <a:p>
            <a:r>
              <a:rPr lang="en-US" altLang="en-US" sz="1600" dirty="0">
                <a:solidFill>
                  <a:srgbClr val="218BA7"/>
                </a:solidFill>
                <a:latin typeface="Arial" panose="020B0604020202020204" pitchFamily="34" charset="0"/>
                <a:cs typeface="Arial" panose="020B0604020202020204" pitchFamily="34" charset="0"/>
              </a:rPr>
              <a:t>generation of the calibration curve </a:t>
            </a:r>
          </a:p>
          <a:p>
            <a:r>
              <a:rPr lang="en-US" altLang="en-US" sz="1600" dirty="0">
                <a:solidFill>
                  <a:srgbClr val="218BA7"/>
                </a:solidFill>
                <a:latin typeface="Arial" panose="020B0604020202020204" pitchFamily="34" charset="0"/>
                <a:cs typeface="Arial" panose="020B0604020202020204" pitchFamily="34" charset="0"/>
              </a:rPr>
              <a:t>use of the formulae for the calculation</a:t>
            </a:r>
          </a:p>
        </p:txBody>
      </p:sp>
      <p:sp>
        <p:nvSpPr>
          <p:cNvPr id="3" name="Text Placeholder 2"/>
          <p:cNvSpPr>
            <a:spLocks noGrp="1"/>
          </p:cNvSpPr>
          <p:nvPr>
            <p:ph type="body" sz="quarter" idx="10"/>
          </p:nvPr>
        </p:nvSpPr>
        <p:spPr/>
        <p:txBody>
          <a:bodyPr/>
          <a:lstStyle/>
          <a:p>
            <a:r>
              <a:rPr lang="en-US" b="1" dirty="0"/>
              <a:t>Analytical procedure </a:t>
            </a:r>
            <a:r>
              <a:rPr lang="en-US" dirty="0"/>
              <a:t>- Definition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Validation Characteristics</a:t>
            </a:r>
          </a:p>
        </p:txBody>
      </p:sp>
      <p:pic>
        <p:nvPicPr>
          <p:cNvPr id="21507"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04821" y="1090406"/>
            <a:ext cx="6934359" cy="51978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t>Specificity</a:t>
            </a:r>
            <a:r>
              <a:rPr lang="en-US" dirty="0"/>
              <a:t> - Definition</a:t>
            </a:r>
          </a:p>
        </p:txBody>
      </p:sp>
      <p:sp>
        <p:nvSpPr>
          <p:cNvPr id="4" name="Text Placeholder 3"/>
          <p:cNvSpPr>
            <a:spLocks noGrp="1"/>
          </p:cNvSpPr>
          <p:nvPr>
            <p:ph type="body" sz="quarter" idx="11"/>
          </p:nvPr>
        </p:nvSpPr>
        <p:spPr/>
        <p:txBody>
          <a:bodyPr/>
          <a:lstStyle/>
          <a:p>
            <a:r>
              <a:rPr lang="en-US" dirty="0"/>
              <a:t>“Specificity is the ability to assess unequivocally the analyze in the presence of components which may be expected to be present.” (GL1)</a:t>
            </a:r>
          </a:p>
          <a:p>
            <a:pPr marL="230188" lvl="1" indent="0">
              <a:buNone/>
            </a:pPr>
            <a:r>
              <a:rPr lang="fr-FR" sz="1600" dirty="0"/>
              <a:t>ex. impurities, degradants, matrix components</a:t>
            </a:r>
          </a:p>
          <a:p>
            <a:pPr lvl="1"/>
            <a:endParaRPr lang="fr-FR" dirty="0"/>
          </a:p>
          <a:p>
            <a:r>
              <a:rPr lang="en-US" dirty="0"/>
              <a:t>VICH guidelines are using Specificity and Selectivity interchangeably in contradiction to IUPAC*:</a:t>
            </a:r>
          </a:p>
          <a:p>
            <a:pPr marL="230188" lvl="1" indent="0">
              <a:buNone/>
            </a:pPr>
            <a:r>
              <a:rPr lang="en-US" dirty="0"/>
              <a:t>“</a:t>
            </a:r>
            <a:r>
              <a:rPr lang="en-US" sz="1600" dirty="0"/>
              <a:t>A specific reaction or test is one that occurs only with the substance of interest, while a selective reaction or test is one that can occur with other substances but exhibits a degree of preference for the substance of interest”</a:t>
            </a:r>
          </a:p>
          <a:p>
            <a:endParaRPr lang="de-DE" dirty="0"/>
          </a:p>
          <a:p>
            <a:endParaRPr lang="en-US" dirty="0"/>
          </a:p>
          <a:p>
            <a:pPr marL="230188" lvl="1" indent="0">
              <a:buNone/>
            </a:pPr>
            <a:r>
              <a:rPr lang="en-US" sz="1200" dirty="0"/>
              <a:t>*Selectivity in analytical chemistry (IUPAC Recommendations 2001), J. Vessman, R.I. Stefan, J.F. Van Staden, K. Danzer, W. Lindner, D.T. Burns, A. Fajgelj, and H. M, Pure Appl. Chem., Vol. 73, No. 8, pp. 1381–1386, 2001.</a:t>
            </a:r>
          </a:p>
          <a:p>
            <a:endParaRPr lang="en-US" dirty="0"/>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2" y="4129315"/>
            <a:ext cx="7000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Normal"/>
</p:tagLst>
</file>

<file path=ppt/tags/tag10.xml><?xml version="1.0" encoding="utf-8"?>
<p:tagLst xmlns:a="http://schemas.openxmlformats.org/drawingml/2006/main" xmlns:r="http://schemas.openxmlformats.org/officeDocument/2006/relationships" xmlns:p="http://schemas.openxmlformats.org/presentationml/2006/main">
  <p:tag name="SLIDETYPE" val="Normal"/>
</p:tagLst>
</file>

<file path=ppt/tags/tag11.xml><?xml version="1.0" encoding="utf-8"?>
<p:tagLst xmlns:a="http://schemas.openxmlformats.org/drawingml/2006/main" xmlns:r="http://schemas.openxmlformats.org/officeDocument/2006/relationships" xmlns:p="http://schemas.openxmlformats.org/presentationml/2006/main">
  <p:tag name="SLIDETYPE" val="Normal"/>
</p:tagLst>
</file>

<file path=ppt/tags/tag12.xml><?xml version="1.0" encoding="utf-8"?>
<p:tagLst xmlns:a="http://schemas.openxmlformats.org/drawingml/2006/main" xmlns:r="http://schemas.openxmlformats.org/officeDocument/2006/relationships" xmlns:p="http://schemas.openxmlformats.org/presentationml/2006/main">
  <p:tag name="SLIDETYPE" val="Normal"/>
</p:tagLst>
</file>

<file path=ppt/tags/tag13.xml><?xml version="1.0" encoding="utf-8"?>
<p:tagLst xmlns:a="http://schemas.openxmlformats.org/drawingml/2006/main" xmlns:r="http://schemas.openxmlformats.org/officeDocument/2006/relationships" xmlns:p="http://schemas.openxmlformats.org/presentationml/2006/main">
  <p:tag name="SLIDETYPE" val="Normal"/>
</p:tagLst>
</file>

<file path=ppt/tags/tag14.xml><?xml version="1.0" encoding="utf-8"?>
<p:tagLst xmlns:a="http://schemas.openxmlformats.org/drawingml/2006/main" xmlns:r="http://schemas.openxmlformats.org/officeDocument/2006/relationships" xmlns:p="http://schemas.openxmlformats.org/presentationml/2006/main">
  <p:tag name="SLIDETYPE" val="Normal"/>
</p:tagLst>
</file>

<file path=ppt/tags/tag15.xml><?xml version="1.0" encoding="utf-8"?>
<p:tagLst xmlns:a="http://schemas.openxmlformats.org/drawingml/2006/main" xmlns:r="http://schemas.openxmlformats.org/officeDocument/2006/relationships" xmlns:p="http://schemas.openxmlformats.org/presentationml/2006/main">
  <p:tag name="SLIDETYPE" val="Normal"/>
</p:tagLst>
</file>

<file path=ppt/tags/tag16.xml><?xml version="1.0" encoding="utf-8"?>
<p:tagLst xmlns:a="http://schemas.openxmlformats.org/drawingml/2006/main" xmlns:r="http://schemas.openxmlformats.org/officeDocument/2006/relationships" xmlns:p="http://schemas.openxmlformats.org/presentationml/2006/main">
  <p:tag name="SLIDETYPE" val="Normal"/>
</p:tagLst>
</file>

<file path=ppt/tags/tag2.xml><?xml version="1.0" encoding="utf-8"?>
<p:tagLst xmlns:a="http://schemas.openxmlformats.org/drawingml/2006/main" xmlns:r="http://schemas.openxmlformats.org/officeDocument/2006/relationships" xmlns:p="http://schemas.openxmlformats.org/presentationml/2006/main">
  <p:tag name="SLIDETYPE" val="Normal"/>
</p:tagLst>
</file>

<file path=ppt/tags/tag3.xml><?xml version="1.0" encoding="utf-8"?>
<p:tagLst xmlns:a="http://schemas.openxmlformats.org/drawingml/2006/main" xmlns:r="http://schemas.openxmlformats.org/officeDocument/2006/relationships" xmlns:p="http://schemas.openxmlformats.org/presentationml/2006/main">
  <p:tag name="SLIDETYPE" val="Normal"/>
</p:tagLst>
</file>

<file path=ppt/tags/tag4.xml><?xml version="1.0" encoding="utf-8"?>
<p:tagLst xmlns:a="http://schemas.openxmlformats.org/drawingml/2006/main" xmlns:r="http://schemas.openxmlformats.org/officeDocument/2006/relationships" xmlns:p="http://schemas.openxmlformats.org/presentationml/2006/main">
  <p:tag name="SLIDETYPE" val="Normal"/>
</p:tagLst>
</file>

<file path=ppt/tags/tag5.xml><?xml version="1.0" encoding="utf-8"?>
<p:tagLst xmlns:a="http://schemas.openxmlformats.org/drawingml/2006/main" xmlns:r="http://schemas.openxmlformats.org/officeDocument/2006/relationships" xmlns:p="http://schemas.openxmlformats.org/presentationml/2006/main">
  <p:tag name="SLIDETYPE" val="Normal"/>
</p:tagLst>
</file>

<file path=ppt/tags/tag6.xml><?xml version="1.0" encoding="utf-8"?>
<p:tagLst xmlns:a="http://schemas.openxmlformats.org/drawingml/2006/main" xmlns:r="http://schemas.openxmlformats.org/officeDocument/2006/relationships" xmlns:p="http://schemas.openxmlformats.org/presentationml/2006/main">
  <p:tag name="SLIDETYPE" val="Normal"/>
</p:tagLst>
</file>

<file path=ppt/tags/tag7.xml><?xml version="1.0" encoding="utf-8"?>
<p:tagLst xmlns:a="http://schemas.openxmlformats.org/drawingml/2006/main" xmlns:r="http://schemas.openxmlformats.org/officeDocument/2006/relationships" xmlns:p="http://schemas.openxmlformats.org/presentationml/2006/main">
  <p:tag name="SLIDETYPE" val="Normal"/>
</p:tagLst>
</file>

<file path=ppt/tags/tag8.xml><?xml version="1.0" encoding="utf-8"?>
<p:tagLst xmlns:a="http://schemas.openxmlformats.org/drawingml/2006/main" xmlns:r="http://schemas.openxmlformats.org/officeDocument/2006/relationships" xmlns:p="http://schemas.openxmlformats.org/presentationml/2006/main">
  <p:tag name="SLIDETYPE" val="Normal"/>
</p:tagLst>
</file>

<file path=ppt/tags/tag9.xml><?xml version="1.0" encoding="utf-8"?>
<p:tagLst xmlns:a="http://schemas.openxmlformats.org/drawingml/2006/main" xmlns:r="http://schemas.openxmlformats.org/officeDocument/2006/relationships" xmlns:p="http://schemas.openxmlformats.org/presentationml/2006/main">
  <p:tag name="SLIDETYPE" val="Normal"/>
</p:tagLst>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Novartis Document" ma:contentTypeID="0x010100C875EACD0134674BA1E1565F67D282A200E31AD69108AFE648B2A5E281D84776B0" ma:contentTypeVersion="2" ma:contentTypeDescription="" ma:contentTypeScope="" ma:versionID="25e2387430788fe23384242012251def">
  <xsd:schema xmlns:xsd="http://www.w3.org/2001/XMLSchema" xmlns:p="http://schemas.microsoft.com/office/2006/metadata/properties" xmlns:ns2="3bbb70d8-63a3-45fd-acf9-7429687c35b8" targetNamespace="http://schemas.microsoft.com/office/2006/metadata/properties" ma:root="true" ma:fieldsID="1a101027be65e5f1e77099ab24aea805" ns2:_="">
    <xsd:import namespace="3bbb70d8-63a3-45fd-acf9-7429687c35b8"/>
    <xsd:element name="properties">
      <xsd:complexType>
        <xsd:sequence>
          <xsd:element name="documentManagement">
            <xsd:complexType>
              <xsd:all>
                <xsd:element ref="ns2:Site_x0020_Keyword" minOccurs="0"/>
              </xsd:all>
            </xsd:complexType>
          </xsd:element>
        </xsd:sequence>
      </xsd:complexType>
    </xsd:element>
  </xsd:schema>
  <xsd:schema xmlns:xsd="http://www.w3.org/2001/XMLSchema" xmlns:dms="http://schemas.microsoft.com/office/2006/documentManagement/types" targetNamespace="3bbb70d8-63a3-45fd-acf9-7429687c35b8" elementFormDefault="qualified">
    <xsd:import namespace="http://schemas.microsoft.com/office/2006/documentManagement/types"/>
    <xsd:element name="Site_x0020_Keyword" ma:index="8" nillable="true" ma:displayName="Site Keyword" ma:internalName="Site_x0020_Keywor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te_x0020_Keyword xmlns="3bbb70d8-63a3-45fd-acf9-7429687c35b8" xsi:nil="true"/>
  </documentManagement>
</p:properties>
</file>

<file path=customXml/itemProps1.xml><?xml version="1.0" encoding="utf-8"?>
<ds:datastoreItem xmlns:ds="http://schemas.openxmlformats.org/officeDocument/2006/customXml" ds:itemID="{551E57B2-AE85-414F-8A4F-1481E644D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b70d8-63a3-45fd-acf9-7429687c35b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43DB501-3779-4065-A6C2-382C144537E2}">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bbb70d8-63a3-45fd-acf9-7429687c35b8"/>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TotalTime>
  <Words>3792</Words>
  <Application>Microsoft Office PowerPoint</Application>
  <PresentationFormat>On-screen Show (4:3)</PresentationFormat>
  <Paragraphs>493</Paragraphs>
  <Slides>40</Slides>
  <Notes>11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40</vt:i4>
      </vt:variant>
    </vt:vector>
  </HeadingPairs>
  <TitlesOfParts>
    <vt:vector size="54" baseType="lpstr">
      <vt:lpstr>Arial</vt:lpstr>
      <vt:lpstr>Calibri</vt:lpstr>
      <vt:lpstr>Calibri Light</vt:lpstr>
      <vt:lpstr>Cambria Math</vt:lpstr>
      <vt:lpstr>Wingdings</vt:lpstr>
      <vt:lpstr>Cover slide</vt:lpstr>
      <vt:lpstr>1_Cover slide</vt:lpstr>
      <vt:lpstr>2_Cover slide</vt:lpstr>
      <vt:lpstr>3_Cover slide</vt:lpstr>
      <vt:lpstr>4_Cover slide</vt:lpstr>
      <vt:lpstr>Table of contents</vt:lpstr>
      <vt:lpstr>Chapter slide</vt:lpstr>
      <vt:lpstr>Content slide</vt:lpstr>
      <vt:lpstr>Closing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Liebelt, Katrin</dc:creator>
  <cp:lastModifiedBy>Rick Clayton</cp:lastModifiedBy>
  <cp:revision>604</cp:revision>
  <dcterms:created xsi:type="dcterms:W3CDTF">2003-03-31T17:34:10Z</dcterms:created>
  <dcterms:modified xsi:type="dcterms:W3CDTF">2020-10-12T12:19:45Z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derSectionCount">
    <vt:lpwstr>6</vt:lpwstr>
  </property>
  <property fmtid="{D5CDD505-2E9C-101B-9397-08002B2CF9AE}" pid="3" name="ConferenceTitle">
    <vt:lpwstr>Analytical Validation </vt:lpwstr>
  </property>
  <property fmtid="{D5CDD505-2E9C-101B-9397-08002B2CF9AE}" pid="4" name="PresenterName">
    <vt:lpwstr>Katrin Liebelt, Oliver Grosche</vt:lpwstr>
  </property>
  <property fmtid="{D5CDD505-2E9C-101B-9397-08002B2CF9AE}" pid="5" name="PresDate">
    <vt:lpwstr>29-Jul-10</vt:lpwstr>
  </property>
  <property fmtid="{D5CDD505-2E9C-101B-9397-08002B2CF9AE}" pid="6" name="PresSubject">
    <vt:lpwstr>CMC Training</vt:lpwstr>
  </property>
  <property fmtid="{D5CDD505-2E9C-101B-9397-08002B2CF9AE}" pid="7" name="ConfidentialityLevel">
    <vt:lpwstr>Business Use Only</vt:lpwstr>
  </property>
  <property fmtid="{D5CDD505-2E9C-101B-9397-08002B2CF9AE}" pid="8" name="HideFooter">
    <vt:bool>true</vt:bool>
  </property>
  <property fmtid="{D5CDD505-2E9C-101B-9397-08002B2CF9AE}" pid="9" name="LegalDisclaimer">
    <vt:lpwstr>LegalDisclaimerNO</vt:lpwstr>
  </property>
  <property fmtid="{D5CDD505-2E9C-101B-9397-08002B2CF9AE}" pid="10" name="MSIP_Label_4929bff8-5b33-42aa-95d2-28f72e792cb0_Enabled">
    <vt:lpwstr>True</vt:lpwstr>
  </property>
  <property fmtid="{D5CDD505-2E9C-101B-9397-08002B2CF9AE}" pid="11" name="MSIP_Label_4929bff8-5b33-42aa-95d2-28f72e792cb0_SiteId">
    <vt:lpwstr>f35a6974-607f-47d4-82d7-ff31d7dc53a5</vt:lpwstr>
  </property>
  <property fmtid="{D5CDD505-2E9C-101B-9397-08002B2CF9AE}" pid="12" name="MSIP_Label_4929bff8-5b33-42aa-95d2-28f72e792cb0_Owner">
    <vt:lpwstr>FULDEKA1@novartis.net</vt:lpwstr>
  </property>
  <property fmtid="{D5CDD505-2E9C-101B-9397-08002B2CF9AE}" pid="13" name="MSIP_Label_4929bff8-5b33-42aa-95d2-28f72e792cb0_SetDate">
    <vt:lpwstr>2018-11-09T13:18:25.1402742Z</vt:lpwstr>
  </property>
  <property fmtid="{D5CDD505-2E9C-101B-9397-08002B2CF9AE}" pid="14" name="MSIP_Label_4929bff8-5b33-42aa-95d2-28f72e792cb0_Name">
    <vt:lpwstr>Business Use Only</vt:lpwstr>
  </property>
  <property fmtid="{D5CDD505-2E9C-101B-9397-08002B2CF9AE}" pid="15" name="MSIP_Label_4929bff8-5b33-42aa-95d2-28f72e792cb0_Application">
    <vt:lpwstr>Microsoft Azure Information Protection</vt:lpwstr>
  </property>
  <property fmtid="{D5CDD505-2E9C-101B-9397-08002B2CF9AE}" pid="16" name="MSIP_Label_4929bff8-5b33-42aa-95d2-28f72e792cb0_Extended_MSFT_Method">
    <vt:lpwstr>Automatic</vt:lpwstr>
  </property>
  <property fmtid="{D5CDD505-2E9C-101B-9397-08002B2CF9AE}" pid="17" name="Confidentiality">
    <vt:lpwstr>Business Use Only</vt:lpwstr>
  </property>
</Properties>
</file>