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8" r:id="rId3"/>
    <p:sldMasterId id="2147483670" r:id="rId4"/>
    <p:sldMasterId id="2147483672" r:id="rId5"/>
    <p:sldMasterId id="2147483675" r:id="rId6"/>
  </p:sldMasterIdLst>
  <p:notesMasterIdLst>
    <p:notesMasterId r:id="rId40"/>
  </p:notesMasterIdLst>
  <p:handoutMasterIdLst>
    <p:handoutMasterId r:id="rId41"/>
  </p:handoutMasterIdLst>
  <p:sldIdLst>
    <p:sldId id="271" r:id="rId7"/>
    <p:sldId id="344" r:id="rId8"/>
    <p:sldId id="269" r:id="rId9"/>
    <p:sldId id="275" r:id="rId10"/>
    <p:sldId id="274" r:id="rId11"/>
    <p:sldId id="316" r:id="rId12"/>
    <p:sldId id="342" r:id="rId13"/>
    <p:sldId id="317" r:id="rId14"/>
    <p:sldId id="319" r:id="rId15"/>
    <p:sldId id="320" r:id="rId16"/>
    <p:sldId id="321" r:id="rId17"/>
    <p:sldId id="322" r:id="rId18"/>
    <p:sldId id="323" r:id="rId19"/>
    <p:sldId id="324" r:id="rId20"/>
    <p:sldId id="325" r:id="rId21"/>
    <p:sldId id="326" r:id="rId22"/>
    <p:sldId id="327" r:id="rId23"/>
    <p:sldId id="328" r:id="rId24"/>
    <p:sldId id="330" r:id="rId25"/>
    <p:sldId id="329" r:id="rId26"/>
    <p:sldId id="331" r:id="rId27"/>
    <p:sldId id="332" r:id="rId28"/>
    <p:sldId id="333" r:id="rId29"/>
    <p:sldId id="334" r:id="rId30"/>
    <p:sldId id="335" r:id="rId31"/>
    <p:sldId id="340" r:id="rId32"/>
    <p:sldId id="336" r:id="rId33"/>
    <p:sldId id="339" r:id="rId34"/>
    <p:sldId id="341" r:id="rId35"/>
    <p:sldId id="343" r:id="rId36"/>
    <p:sldId id="338" r:id="rId37"/>
    <p:sldId id="337" r:id="rId38"/>
    <p:sldId id="270" r:id="rId39"/>
  </p:sldIdLst>
  <p:sldSz cx="9144000" cy="6858000" type="screen4x3"/>
  <p:notesSz cx="6807200" cy="9939338"/>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a:srgbClr val="990033"/>
    <a:srgbClr val="660033"/>
    <a:srgbClr val="EE9A04"/>
    <a:srgbClr val="EDAB05"/>
    <a:srgbClr val="F2B800"/>
    <a:srgbClr val="8A0000"/>
    <a:srgbClr val="A4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7751" autoAdjust="0"/>
  </p:normalViewPr>
  <p:slideViewPr>
    <p:cSldViewPr snapToGrid="0" snapToObjects="1">
      <p:cViewPr varScale="1">
        <p:scale>
          <a:sx n="59" d="100"/>
          <a:sy n="59" d="100"/>
        </p:scale>
        <p:origin x="14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529" cy="497524"/>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082" y="0"/>
            <a:ext cx="2950529" cy="497524"/>
          </a:xfrm>
          <a:prstGeom prst="rect">
            <a:avLst/>
          </a:prstGeom>
        </p:spPr>
        <p:txBody>
          <a:bodyPr vert="horz" lIns="91559" tIns="45779" rIns="91559" bIns="45779" rtlCol="0"/>
          <a:lstStyle>
            <a:lvl1pPr algn="r">
              <a:defRPr sz="1200"/>
            </a:lvl1pPr>
          </a:lstStyle>
          <a:p>
            <a:fld id="{9189E4E5-F5AD-4D5D-BF25-FC042F235675}" type="datetimeFigureOut">
              <a:rPr kumimoji="1" lang="ja-JP" altLang="en-US" smtClean="0"/>
              <a:t>2020/10/12</a:t>
            </a:fld>
            <a:endParaRPr kumimoji="1" lang="ja-JP" altLang="en-US"/>
          </a:p>
        </p:txBody>
      </p:sp>
      <p:sp>
        <p:nvSpPr>
          <p:cNvPr id="4" name="フッター プレースホルダー 3"/>
          <p:cNvSpPr>
            <a:spLocks noGrp="1"/>
          </p:cNvSpPr>
          <p:nvPr>
            <p:ph type="ftr" sz="quarter" idx="2"/>
          </p:nvPr>
        </p:nvSpPr>
        <p:spPr>
          <a:xfrm>
            <a:off x="0" y="9441814"/>
            <a:ext cx="2950529" cy="497524"/>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082" y="9441814"/>
            <a:ext cx="2950529" cy="497524"/>
          </a:xfrm>
          <a:prstGeom prst="rect">
            <a:avLst/>
          </a:prstGeom>
        </p:spPr>
        <p:txBody>
          <a:bodyPr vert="horz" lIns="91559" tIns="45779" rIns="91559" bIns="45779" rtlCol="0" anchor="b"/>
          <a:lstStyle>
            <a:lvl1pPr algn="r">
              <a:defRPr sz="1200"/>
            </a:lvl1pPr>
          </a:lstStyle>
          <a:p>
            <a:fld id="{E712525C-16A6-4F05-B5B5-A9D627BEE44D}" type="slidenum">
              <a:rPr kumimoji="1" lang="ja-JP" altLang="en-US" smtClean="0"/>
              <a:t>‹#›</a:t>
            </a:fld>
            <a:endParaRPr kumimoji="1" lang="ja-JP" altLang="en-US"/>
          </a:p>
        </p:txBody>
      </p:sp>
    </p:spTree>
    <p:extLst>
      <p:ext uri="{BB962C8B-B14F-4D97-AF65-F5344CB8AC3E}">
        <p14:creationId xmlns:p14="http://schemas.microsoft.com/office/powerpoint/2010/main" val="3227773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9786" cy="496967"/>
          </a:xfrm>
          <a:prstGeom prst="rect">
            <a:avLst/>
          </a:prstGeom>
        </p:spPr>
        <p:txBody>
          <a:bodyPr vert="horz" lIns="91559" tIns="45779" rIns="91559" bIns="45779" rtlCol="0"/>
          <a:lstStyle>
            <a:lvl1pPr algn="l">
              <a:defRPr sz="1200"/>
            </a:lvl1pPr>
          </a:lstStyle>
          <a:p>
            <a:endParaRPr lang="nl-NL"/>
          </a:p>
        </p:txBody>
      </p:sp>
      <p:sp>
        <p:nvSpPr>
          <p:cNvPr id="3" name="Tijdelijke aanduiding voor datum 2"/>
          <p:cNvSpPr>
            <a:spLocks noGrp="1"/>
          </p:cNvSpPr>
          <p:nvPr>
            <p:ph type="dt" idx="1"/>
          </p:nvPr>
        </p:nvSpPr>
        <p:spPr>
          <a:xfrm>
            <a:off x="3855839" y="0"/>
            <a:ext cx="2949786" cy="496967"/>
          </a:xfrm>
          <a:prstGeom prst="rect">
            <a:avLst/>
          </a:prstGeom>
        </p:spPr>
        <p:txBody>
          <a:bodyPr vert="horz" lIns="91559" tIns="45779" rIns="91559" bIns="45779" rtlCol="0"/>
          <a:lstStyle>
            <a:lvl1pPr algn="r">
              <a:defRPr sz="1200"/>
            </a:lvl1pPr>
          </a:lstStyle>
          <a:p>
            <a:fld id="{E78B5B7B-362C-C34A-9C1D-F3D5B867F265}" type="datetimeFigureOut">
              <a:rPr lang="nl-NL" smtClean="0"/>
              <a:t>12-10-2020</a:t>
            </a:fld>
            <a:endParaRPr lang="nl-NL"/>
          </a:p>
        </p:txBody>
      </p:sp>
      <p:sp>
        <p:nvSpPr>
          <p:cNvPr id="4" name="Tijdelijke aanduiding voor dia-afbeelding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59" tIns="45779" rIns="91559" bIns="45779" rtlCol="0" anchor="ctr"/>
          <a:lstStyle/>
          <a:p>
            <a:endParaRPr lang="nl-NL"/>
          </a:p>
        </p:txBody>
      </p:sp>
      <p:sp>
        <p:nvSpPr>
          <p:cNvPr id="5" name="Tijdelijke aanduiding voor notities 4"/>
          <p:cNvSpPr>
            <a:spLocks noGrp="1"/>
          </p:cNvSpPr>
          <p:nvPr>
            <p:ph type="body" sz="quarter" idx="3"/>
          </p:nvPr>
        </p:nvSpPr>
        <p:spPr>
          <a:xfrm>
            <a:off x="680721" y="4721186"/>
            <a:ext cx="5445760" cy="4472702"/>
          </a:xfrm>
          <a:prstGeom prst="rect">
            <a:avLst/>
          </a:prstGeom>
        </p:spPr>
        <p:txBody>
          <a:bodyPr vert="horz" lIns="91559" tIns="45779" rIns="91559" bIns="45779"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1" y="9440646"/>
            <a:ext cx="2949786" cy="496967"/>
          </a:xfrm>
          <a:prstGeom prst="rect">
            <a:avLst/>
          </a:prstGeom>
        </p:spPr>
        <p:txBody>
          <a:bodyPr vert="horz" lIns="91559" tIns="45779" rIns="91559" bIns="4577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5839" y="9440646"/>
            <a:ext cx="2949786" cy="496967"/>
          </a:xfrm>
          <a:prstGeom prst="rect">
            <a:avLst/>
          </a:prstGeom>
        </p:spPr>
        <p:txBody>
          <a:bodyPr vert="horz" lIns="91559" tIns="45779" rIns="91559" bIns="45779" rtlCol="0" anchor="b"/>
          <a:lstStyle>
            <a:lvl1pPr algn="r">
              <a:defRPr sz="1200"/>
            </a:lvl1pPr>
          </a:lstStyle>
          <a:p>
            <a:fld id="{8331DEA9-BD42-994F-B31C-88F75DEDF0E7}" type="slidenum">
              <a:rPr lang="nl-NL" smtClean="0"/>
              <a:t>‹#›</a:t>
            </a:fld>
            <a:endParaRPr lang="nl-NL"/>
          </a:p>
        </p:txBody>
      </p:sp>
    </p:spTree>
    <p:extLst>
      <p:ext uri="{BB962C8B-B14F-4D97-AF65-F5344CB8AC3E}">
        <p14:creationId xmlns:p14="http://schemas.microsoft.com/office/powerpoint/2010/main" val="3340329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3.png"/><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148881-EF58-48FA-9CC9-F62F88E74B78}" type="slidenum">
              <a:rPr lang="en-US" smtClean="0"/>
              <a:t>‹#›</a:t>
            </a:fld>
            <a:endParaRPr lang="en-US"/>
          </a:p>
        </p:txBody>
      </p:sp>
      <p:sp>
        <p:nvSpPr>
          <p:cNvPr id="10" name="Text Placeholder 9"/>
          <p:cNvSpPr>
            <a:spLocks noGrp="1"/>
          </p:cNvSpPr>
          <p:nvPr>
            <p:ph type="body" sz="quarter" idx="13" hasCustomPrompt="1"/>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600" b="1" dirty="0">
                <a:solidFill>
                  <a:schemeClr val="bg1"/>
                </a:solidFill>
                <a:latin typeface="Arial"/>
                <a:cs typeface="Arial"/>
              </a:rPr>
              <a:t>Presentation title</a:t>
            </a:r>
          </a:p>
          <a:p>
            <a:pPr lvl="0"/>
            <a:endParaRPr lang="en-US" dirty="0"/>
          </a:p>
        </p:txBody>
      </p:sp>
      <p:sp>
        <p:nvSpPr>
          <p:cNvPr id="12" name="Text Placeholder 11"/>
          <p:cNvSpPr>
            <a:spLocks noGrp="1"/>
          </p:cNvSpPr>
          <p:nvPr>
            <p:ph type="body" sz="quarter" idx="14" hasCustomPrompt="1"/>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2000" dirty="0">
                <a:solidFill>
                  <a:schemeClr val="bg1"/>
                </a:solidFill>
                <a:latin typeface="Arial"/>
                <a:cs typeface="Arial"/>
              </a:rPr>
              <a:t>Subtitle or author’s name</a:t>
            </a:r>
          </a:p>
        </p:txBody>
      </p:sp>
    </p:spTree>
    <p:extLst>
      <p:ext uri="{BB962C8B-B14F-4D97-AF65-F5344CB8AC3E}">
        <p14:creationId xmlns:p14="http://schemas.microsoft.com/office/powerpoint/2010/main" val="225712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3701"/>
            <a:ext cx="9288780" cy="681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158582" y="43701"/>
            <a:ext cx="2130198" cy="1365661"/>
          </a:xfrm>
          <a:prstGeom prst="ellipse">
            <a:avLst/>
          </a:prstGeom>
          <a:ln>
            <a:noFill/>
          </a:ln>
          <a:effectLst>
            <a:softEdge rad="112500"/>
          </a:effectLst>
        </p:spPr>
      </p:pic>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solidFill>
                  <a:prstClr val="white"/>
                </a:solidFill>
              </a:rPr>
              <a:pPr/>
              <a:t>‹#›</a:t>
            </a:fld>
            <a:endParaRPr lang="en-US" dirty="0">
              <a:solidFill>
                <a:prstClr val="white"/>
              </a:solidFill>
            </a:endParaRPr>
          </a:p>
        </p:txBody>
      </p:sp>
      <p:pic>
        <p:nvPicPr>
          <p:cNvPr id="14" name="Afbeelding 4" descr="triangle_VICH.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Tree>
    <p:extLst>
      <p:ext uri="{BB962C8B-B14F-4D97-AF65-F5344CB8AC3E}">
        <p14:creationId xmlns:p14="http://schemas.microsoft.com/office/powerpoint/2010/main" val="3774600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967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3604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0192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741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sp>
        <p:nvSpPr>
          <p:cNvPr id="15"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pic>
        <p:nvPicPr>
          <p:cNvPr id="1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Tree>
    <p:extLst>
      <p:ext uri="{BB962C8B-B14F-4D97-AF65-F5344CB8AC3E}">
        <p14:creationId xmlns:p14="http://schemas.microsoft.com/office/powerpoint/2010/main" val="153766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60047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7"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4"/>
            <a:ext cx="9144000" cy="5916159"/>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09053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8"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68455"/>
            <a:ext cx="9144000" cy="5890757"/>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740919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7"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5755"/>
            <a:ext cx="9144000" cy="5903458"/>
          </a:xfrm>
          <a:prstGeom prst="rect">
            <a:avLst/>
          </a:prstGeom>
        </p:spPr>
      </p:pic>
      <p:sp>
        <p:nvSpPr>
          <p:cNvPr id="9" name="Text Placeholder 8"/>
          <p:cNvSpPr>
            <a:spLocks noGrp="1"/>
          </p:cNvSpPr>
          <p:nvPr>
            <p:ph type="body" sz="quarter" idx="10" hasCustomPrompt="1"/>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Table of contents</a:t>
            </a:r>
          </a:p>
          <a:p>
            <a:pPr lvl="0"/>
            <a:endParaRPr lang="en-US" dirty="0"/>
          </a:p>
        </p:txBody>
      </p:sp>
      <p:sp>
        <p:nvSpPr>
          <p:cNvPr id="13" name="Text Placeholder 12"/>
          <p:cNvSpPr>
            <a:spLocks noGrp="1"/>
          </p:cNvSpPr>
          <p:nvPr>
            <p:ph type="body" sz="quarter" idx="11" hasCustomPrompt="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dirty="0"/>
              <a:t>Main bullet point</a:t>
            </a:r>
          </a:p>
          <a:p>
            <a:pPr lvl="1"/>
            <a:r>
              <a:rPr lang="en-US" dirty="0"/>
              <a:t>Second level</a:t>
            </a:r>
          </a:p>
        </p:txBody>
      </p:sp>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43600"/>
            <a:ext cx="3187700" cy="914400"/>
          </a:xfrm>
          <a:prstGeom prst="rect">
            <a:avLst/>
          </a:prstGeom>
        </p:spPr>
      </p:pic>
      <p:sp>
        <p:nvSpPr>
          <p:cNvPr id="6"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953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4000" dirty="0">
                <a:solidFill>
                  <a:schemeClr val="bg1"/>
                </a:solidFill>
                <a:latin typeface="Arial"/>
                <a:cs typeface="Arial"/>
              </a:rPr>
              <a:t>Chapter title</a:t>
            </a:r>
          </a:p>
          <a:p>
            <a:pPr lvl="0"/>
            <a:endParaRPr lang="en-US" dirty="0"/>
          </a:p>
        </p:txBody>
      </p:sp>
    </p:spTree>
    <p:extLst>
      <p:ext uri="{BB962C8B-B14F-4D97-AF65-F5344CB8AC3E}">
        <p14:creationId xmlns:p14="http://schemas.microsoft.com/office/powerpoint/2010/main" val="242080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3000" dirty="0">
                <a:solidFill>
                  <a:srgbClr val="218BA7"/>
                </a:solidFill>
                <a:latin typeface="Arial"/>
                <a:cs typeface="Arial"/>
              </a:rPr>
              <a:t>Slide title</a:t>
            </a:r>
          </a:p>
          <a:p>
            <a:pPr lvl="0"/>
            <a:endParaRPr lang="en-US" dirty="0"/>
          </a:p>
        </p:txBody>
      </p:sp>
      <p:sp>
        <p:nvSpPr>
          <p:cNvPr id="10" name="Text Placeholder 9"/>
          <p:cNvSpPr>
            <a:spLocks noGrp="1"/>
          </p:cNvSpPr>
          <p:nvPr>
            <p:ph type="body" sz="quarter" idx="11" hasCustomPrompt="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500" dirty="0">
                <a:solidFill>
                  <a:schemeClr val="tx1">
                    <a:lumMod val="50000"/>
                    <a:lumOff val="50000"/>
                  </a:schemeClr>
                </a:solidFill>
                <a:latin typeface="Arial"/>
                <a:cs typeface="Arial"/>
              </a:rPr>
              <a:t>Body text</a:t>
            </a:r>
          </a:p>
        </p:txBody>
      </p:sp>
    </p:spTree>
    <p:extLst>
      <p:ext uri="{BB962C8B-B14F-4D97-AF65-F5344CB8AC3E}">
        <p14:creationId xmlns:p14="http://schemas.microsoft.com/office/powerpoint/2010/main" val="309101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339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6.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618"/>
            <a:ext cx="465044" cy="365125"/>
          </a:xfrm>
          <a:prstGeom prst="rect">
            <a:avLst/>
          </a:prstGeom>
        </p:spPr>
        <p:txBody>
          <a:bodyPr vert="horz" lIns="91440" tIns="45720" rIns="91440" bIns="45720" rtlCol="0" anchor="ctr"/>
          <a:lstStyle>
            <a:lvl1pPr algn="r">
              <a:defRPr sz="1200">
                <a:solidFill>
                  <a:schemeClr val="bg1"/>
                </a:solidFill>
              </a:defRPr>
            </a:lvl1pPr>
          </a:lstStyle>
          <a:p>
            <a:fld id="{29148881-EF58-48FA-9CC9-F62F88E74B78}"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Tree>
    <p:extLst>
      <p:ext uri="{BB962C8B-B14F-4D97-AF65-F5344CB8AC3E}">
        <p14:creationId xmlns:p14="http://schemas.microsoft.com/office/powerpoint/2010/main" val="23090292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20092995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8"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430341529"/>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654190"/>
          </a:xfrm>
          <a:prstGeom prst="rect">
            <a:avLst/>
          </a:prstGeom>
        </p:spPr>
      </p:pic>
      <p:pic>
        <p:nvPicPr>
          <p:cNvPr id="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60534"/>
            <a:ext cx="3187700" cy="914400"/>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165414903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43"/>
            <a:ext cx="9144000" cy="6846513"/>
          </a:xfrm>
          <a:prstGeom prst="rect">
            <a:avLst/>
          </a:prstGeom>
        </p:spPr>
      </p:pic>
      <p:sp>
        <p:nvSpPr>
          <p:cNvPr id="4" name="Slide Number Placeholder 5"/>
          <p:cNvSpPr txBox="1">
            <a:spLocks/>
          </p:cNvSpPr>
          <p:nvPr userDrawn="1"/>
        </p:nvSpPr>
        <p:spPr>
          <a:xfrm>
            <a:off x="0" y="6383618"/>
            <a:ext cx="465044" cy="365125"/>
          </a:xfrm>
          <a:prstGeom prst="rect">
            <a:avLst/>
          </a:prstGeom>
        </p:spPr>
        <p:txBody>
          <a:bodyPr vert="horz" lIns="91440" tIns="45720" rIns="91440" bIns="45720" rtlCol="0" anchor="ctr"/>
          <a:lstStyle>
            <a:defPPr>
              <a:defRPr lang="nl-NL"/>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9148881-EF58-48FA-9CC9-F62F88E74B78}" type="slidenum">
              <a:rPr lang="en-US" smtClean="0"/>
              <a:pPr/>
              <a:t>‹#›</a:t>
            </a:fld>
            <a:endParaRPr lang="en-US" dirty="0"/>
          </a:p>
        </p:txBody>
      </p:sp>
    </p:spTree>
    <p:extLst>
      <p:ext uri="{BB962C8B-B14F-4D97-AF65-F5344CB8AC3E}">
        <p14:creationId xmlns:p14="http://schemas.microsoft.com/office/powerpoint/2010/main" val="211294815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55754"/>
          </a:xfrm>
          <a:prstGeom prst="rect">
            <a:avLst/>
          </a:prstGeom>
        </p:spPr>
      </p:pic>
    </p:spTree>
    <p:extLst>
      <p:ext uri="{BB962C8B-B14F-4D97-AF65-F5344CB8AC3E}">
        <p14:creationId xmlns:p14="http://schemas.microsoft.com/office/powerpoint/2010/main" val="35351766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6575" y="3812734"/>
            <a:ext cx="7705097" cy="520700"/>
          </a:xfrm>
        </p:spPr>
        <p:txBody>
          <a:bodyPr/>
          <a:lstStyle/>
          <a:p>
            <a:r>
              <a:rPr lang="en-US" sz="3600" b="1" dirty="0"/>
              <a:t>VICH GL 9: Good Clinical Practice</a:t>
            </a:r>
          </a:p>
        </p:txBody>
      </p:sp>
      <p:sp>
        <p:nvSpPr>
          <p:cNvPr id="3" name="Text Placeholder 2"/>
          <p:cNvSpPr>
            <a:spLocks noGrp="1"/>
          </p:cNvSpPr>
          <p:nvPr>
            <p:ph type="body" sz="quarter" idx="14"/>
          </p:nvPr>
        </p:nvSpPr>
        <p:spPr>
          <a:xfrm>
            <a:off x="136576" y="4511865"/>
            <a:ext cx="6383096" cy="794425"/>
          </a:xfrm>
        </p:spPr>
        <p:txBody>
          <a:bodyPr/>
          <a:lstStyle/>
          <a:p>
            <a:r>
              <a:rPr lang="en-US" dirty="0"/>
              <a:t>David Murphy, HPRA, Ireland</a:t>
            </a:r>
          </a:p>
          <a:p>
            <a:r>
              <a:rPr lang="en-US" dirty="0" err="1"/>
              <a:t>Gesine</a:t>
            </a:r>
            <a:r>
              <a:rPr lang="en-US" dirty="0"/>
              <a:t> Hahn, BVL, Germany</a:t>
            </a:r>
          </a:p>
        </p:txBody>
      </p:sp>
      <p:sp>
        <p:nvSpPr>
          <p:cNvPr id="4" name="Text Placeholder 2"/>
          <p:cNvSpPr txBox="1">
            <a:spLocks/>
          </p:cNvSpPr>
          <p:nvPr/>
        </p:nvSpPr>
        <p:spPr>
          <a:xfrm>
            <a:off x="2673927" y="6389918"/>
            <a:ext cx="6064105"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VICH Veterinary Outreach Forum, Tokyo, 19-20 November, 2019</a:t>
            </a:r>
          </a:p>
        </p:txBody>
      </p:sp>
    </p:spTree>
    <p:extLst>
      <p:ext uri="{BB962C8B-B14F-4D97-AF65-F5344CB8AC3E}">
        <p14:creationId xmlns:p14="http://schemas.microsoft.com/office/powerpoint/2010/main" val="151486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Benefits of VICH GL 9</a:t>
            </a:r>
          </a:p>
        </p:txBody>
      </p:sp>
    </p:spTree>
    <p:extLst>
      <p:ext uri="{BB962C8B-B14F-4D97-AF65-F5344CB8AC3E}">
        <p14:creationId xmlns:p14="http://schemas.microsoft.com/office/powerpoint/2010/main" val="55847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The benefits of GCP</a:t>
            </a:r>
          </a:p>
          <a:p>
            <a:endParaRPr lang="en-GB" dirty="0"/>
          </a:p>
        </p:txBody>
      </p:sp>
      <p:sp>
        <p:nvSpPr>
          <p:cNvPr id="3" name="Text Placeholder 2"/>
          <p:cNvSpPr>
            <a:spLocks noGrp="1"/>
          </p:cNvSpPr>
          <p:nvPr>
            <p:ph type="body" sz="quarter" idx="11"/>
          </p:nvPr>
        </p:nvSpPr>
        <p:spPr/>
        <p:txBody>
          <a:bodyPr/>
          <a:lstStyle/>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Internationally recognised scientific standard format</a:t>
            </a:r>
          </a:p>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Ensures integrity of the clinical study data and transparancy of the procedures</a:t>
            </a:r>
          </a:p>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Compliance gives regulators and the general public confidence in the results</a:t>
            </a:r>
          </a:p>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Facilitates mutual acceptance of clinical study data by the competent authorities</a:t>
            </a:r>
          </a:p>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Unnecessary repetition of trials is avoided</a:t>
            </a:r>
          </a:p>
        </p:txBody>
      </p:sp>
    </p:spTree>
    <p:extLst>
      <p:ext uri="{BB962C8B-B14F-4D97-AF65-F5344CB8AC3E}">
        <p14:creationId xmlns:p14="http://schemas.microsoft.com/office/powerpoint/2010/main" val="154389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Key elements of GCP</a:t>
            </a:r>
          </a:p>
        </p:txBody>
      </p:sp>
    </p:spTree>
    <p:extLst>
      <p:ext uri="{BB962C8B-B14F-4D97-AF65-F5344CB8AC3E}">
        <p14:creationId xmlns:p14="http://schemas.microsoft.com/office/powerpoint/2010/main" val="296018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Concept of quality assurance (QA)</a:t>
            </a:r>
          </a:p>
          <a:p>
            <a:endParaRPr lang="de-DE" altLang="de-DE" sz="2400" dirty="0">
              <a:solidFill>
                <a:srgbClr val="218BA7"/>
              </a:solidFill>
              <a:latin typeface="Calibri" panose="020F0502020204030204" pitchFamily="34" charset="0"/>
            </a:endParaRPr>
          </a:p>
          <a:p>
            <a:pPr lvl="1"/>
            <a:r>
              <a:rPr lang="de-DE" altLang="de-DE" dirty="0">
                <a:solidFill>
                  <a:srgbClr val="218BA7"/>
                </a:solidFill>
                <a:latin typeface="Calibri" panose="020F0502020204030204" pitchFamily="34" charset="0"/>
              </a:rPr>
              <a:t>Clearly defined roles and responsibilities of the personnel involved</a:t>
            </a:r>
          </a:p>
          <a:p>
            <a:pPr lvl="1"/>
            <a:r>
              <a:rPr lang="de-DE" altLang="de-DE" dirty="0">
                <a:solidFill>
                  <a:srgbClr val="218BA7"/>
                </a:solidFill>
                <a:latin typeface="Calibri" panose="020F0502020204030204" pitchFamily="34" charset="0"/>
              </a:rPr>
              <a:t>Clearly defined procedures (study protocol and SOPs)</a:t>
            </a:r>
          </a:p>
          <a:p>
            <a:pPr lvl="1"/>
            <a:r>
              <a:rPr lang="de-DE" altLang="de-DE" dirty="0">
                <a:solidFill>
                  <a:srgbClr val="218BA7"/>
                </a:solidFill>
                <a:latin typeface="Calibri" panose="020F0502020204030204" pitchFamily="34" charset="0"/>
              </a:rPr>
              <a:t>Defined requirements on reporting (Final Trial Report), data handling and retention</a:t>
            </a:r>
          </a:p>
          <a:p>
            <a:pPr lvl="1"/>
            <a:r>
              <a:rPr lang="de-DE" altLang="de-DE" dirty="0">
                <a:solidFill>
                  <a:srgbClr val="218BA7"/>
                </a:solidFill>
                <a:latin typeface="Calibri" panose="020F0502020204030204" pitchFamily="34" charset="0"/>
              </a:rPr>
              <a:t>Quality audits</a:t>
            </a:r>
          </a:p>
        </p:txBody>
      </p:sp>
    </p:spTree>
    <p:extLst>
      <p:ext uri="{BB962C8B-B14F-4D97-AF65-F5344CB8AC3E}">
        <p14:creationId xmlns:p14="http://schemas.microsoft.com/office/powerpoint/2010/main" val="196183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The Sponsor</a:t>
            </a:r>
          </a:p>
          <a:p>
            <a:endParaRPr lang="de-DE" altLang="de-DE" sz="2400" dirty="0">
              <a:solidFill>
                <a:srgbClr val="218BA7"/>
              </a:solidFill>
              <a:latin typeface="Calibri" panose="020F0502020204030204" pitchFamily="34" charset="0"/>
            </a:endParaRPr>
          </a:p>
          <a:p>
            <a:pPr lvl="1"/>
            <a:r>
              <a:rPr lang="de-DE" altLang="de-DE" dirty="0">
                <a:solidFill>
                  <a:srgbClr val="218BA7"/>
                </a:solidFill>
                <a:latin typeface="Calibri" panose="020F0502020204030204" pitchFamily="34" charset="0"/>
              </a:rPr>
              <a:t>Provides sufficient scientifically valid information upon the effectiveness and safety of the IVMP</a:t>
            </a:r>
          </a:p>
          <a:p>
            <a:pPr lvl="1"/>
            <a:r>
              <a:rPr lang="de-DE" altLang="de-DE" dirty="0">
                <a:solidFill>
                  <a:srgbClr val="218BA7"/>
                </a:solidFill>
                <a:latin typeface="Calibri" panose="020F0502020204030204" pitchFamily="34" charset="0"/>
              </a:rPr>
              <a:t>Notifies/applies the conduct of the study to regulatory authorities</a:t>
            </a:r>
          </a:p>
          <a:p>
            <a:pPr lvl="1"/>
            <a:r>
              <a:rPr lang="de-DE" altLang="de-DE" dirty="0">
                <a:solidFill>
                  <a:srgbClr val="218BA7"/>
                </a:solidFill>
                <a:latin typeface="Calibri" panose="020F0502020204030204" pitchFamily="34" charset="0"/>
              </a:rPr>
              <a:t>Selects the investigator(s)</a:t>
            </a:r>
          </a:p>
          <a:p>
            <a:pPr lvl="1"/>
            <a:r>
              <a:rPr lang="de-DE" altLang="de-DE" dirty="0">
                <a:solidFill>
                  <a:srgbClr val="218BA7"/>
                </a:solidFill>
                <a:latin typeface="Calibri" panose="020F0502020204030204" pitchFamily="34" charset="0"/>
              </a:rPr>
              <a:t>Appoints the monitor(s)</a:t>
            </a:r>
          </a:p>
          <a:p>
            <a:pPr lvl="1"/>
            <a:r>
              <a:rPr lang="de-DE" altLang="de-DE" dirty="0">
                <a:solidFill>
                  <a:srgbClr val="218BA7"/>
                </a:solidFill>
                <a:latin typeface="Calibri" panose="020F0502020204030204" pitchFamily="34" charset="0"/>
              </a:rPr>
              <a:t>Prepares a study protocol in consultation with the investigator</a:t>
            </a:r>
          </a:p>
          <a:p>
            <a:pPr lvl="1"/>
            <a:r>
              <a:rPr lang="de-DE" altLang="de-DE" dirty="0">
                <a:solidFill>
                  <a:srgbClr val="218BA7"/>
                </a:solidFill>
                <a:latin typeface="Calibri" panose="020F0502020204030204" pitchFamily="34" charset="0"/>
              </a:rPr>
              <a:t>Maintains the study documentation</a:t>
            </a:r>
          </a:p>
        </p:txBody>
      </p:sp>
    </p:spTree>
    <p:extLst>
      <p:ext uri="{BB962C8B-B14F-4D97-AF65-F5344CB8AC3E}">
        <p14:creationId xmlns:p14="http://schemas.microsoft.com/office/powerpoint/2010/main" val="88603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The Investigator</a:t>
            </a:r>
          </a:p>
          <a:p>
            <a:endParaRPr lang="de-DE" altLang="de-DE" sz="2400" dirty="0">
              <a:solidFill>
                <a:srgbClr val="218BA7"/>
              </a:solidFill>
              <a:latin typeface="Calibri" panose="020F0502020204030204" pitchFamily="34" charset="0"/>
            </a:endParaRPr>
          </a:p>
          <a:p>
            <a:pPr lvl="1"/>
            <a:r>
              <a:rPr lang="de-DE" altLang="de-DE" dirty="0">
                <a:solidFill>
                  <a:srgbClr val="218BA7"/>
                </a:solidFill>
                <a:latin typeface="Calibri" panose="020F0502020204030204" pitchFamily="34" charset="0"/>
              </a:rPr>
              <a:t>Qualified by scientific training and expertise</a:t>
            </a:r>
          </a:p>
          <a:p>
            <a:pPr lvl="1"/>
            <a:r>
              <a:rPr lang="de-DE" altLang="de-DE" dirty="0">
                <a:solidFill>
                  <a:srgbClr val="218BA7"/>
                </a:solidFill>
                <a:latin typeface="Calibri" panose="020F0502020204030204" pitchFamily="34" charset="0"/>
              </a:rPr>
              <a:t>Responsible for all aspects of the study</a:t>
            </a:r>
          </a:p>
          <a:p>
            <a:pPr lvl="1"/>
            <a:r>
              <a:rPr lang="de-DE" altLang="de-DE" dirty="0">
                <a:solidFill>
                  <a:srgbClr val="218BA7"/>
                </a:solidFill>
                <a:latin typeface="Calibri" panose="020F0502020204030204" pitchFamily="34" charset="0"/>
              </a:rPr>
              <a:t>Promptly notifies the sponsor of any study protocol deviation, AEs </a:t>
            </a:r>
          </a:p>
          <a:p>
            <a:pPr lvl="1"/>
            <a:r>
              <a:rPr lang="de-DE" altLang="de-DE" dirty="0">
                <a:solidFill>
                  <a:srgbClr val="218BA7"/>
                </a:solidFill>
                <a:latin typeface="Calibri" panose="020F0502020204030204" pitchFamily="34" charset="0"/>
              </a:rPr>
              <a:t>Permits monitoring, QA auditing</a:t>
            </a:r>
          </a:p>
        </p:txBody>
      </p:sp>
    </p:spTree>
    <p:extLst>
      <p:ext uri="{BB962C8B-B14F-4D97-AF65-F5344CB8AC3E}">
        <p14:creationId xmlns:p14="http://schemas.microsoft.com/office/powerpoint/2010/main" val="2566862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The Monitor</a:t>
            </a:r>
          </a:p>
          <a:p>
            <a:endParaRPr lang="de-DE" altLang="de-DE" sz="2400" dirty="0">
              <a:solidFill>
                <a:srgbClr val="218BA7"/>
              </a:solidFill>
              <a:latin typeface="Calibri" panose="020F0502020204030204" pitchFamily="34" charset="0"/>
            </a:endParaRPr>
          </a:p>
          <a:p>
            <a:pPr lvl="1"/>
            <a:r>
              <a:rPr lang="de-DE" altLang="de-DE" dirty="0">
                <a:solidFill>
                  <a:srgbClr val="218BA7"/>
                </a:solidFill>
                <a:latin typeface="Calibri" panose="020F0502020204030204" pitchFamily="34" charset="0"/>
              </a:rPr>
              <a:t>Link between investigator and sponsor</a:t>
            </a:r>
          </a:p>
          <a:p>
            <a:pPr lvl="1"/>
            <a:r>
              <a:rPr lang="de-DE" altLang="de-DE" dirty="0">
                <a:solidFill>
                  <a:srgbClr val="218BA7"/>
                </a:solidFill>
                <a:latin typeface="Calibri" panose="020F0502020204030204" pitchFamily="34" charset="0"/>
              </a:rPr>
              <a:t>Trained in quality control techniques</a:t>
            </a:r>
          </a:p>
          <a:p>
            <a:pPr lvl="1"/>
            <a:r>
              <a:rPr lang="de-DE" altLang="de-DE" dirty="0">
                <a:solidFill>
                  <a:srgbClr val="218BA7"/>
                </a:solidFill>
                <a:latin typeface="Calibri" panose="020F0502020204030204" pitchFamily="34" charset="0"/>
              </a:rPr>
              <a:t>Visits and contacts the investigator before, during and after the study</a:t>
            </a:r>
          </a:p>
          <a:p>
            <a:pPr lvl="1"/>
            <a:r>
              <a:rPr lang="de-DE" altLang="de-DE" dirty="0">
                <a:solidFill>
                  <a:srgbClr val="218BA7"/>
                </a:solidFill>
                <a:latin typeface="Calibri" panose="020F0502020204030204" pitchFamily="34" charset="0"/>
              </a:rPr>
              <a:t>Reports any adverse event to the Sponsor</a:t>
            </a:r>
          </a:p>
        </p:txBody>
      </p:sp>
    </p:spTree>
    <p:extLst>
      <p:ext uri="{BB962C8B-B14F-4D97-AF65-F5344CB8AC3E}">
        <p14:creationId xmlns:p14="http://schemas.microsoft.com/office/powerpoint/2010/main" val="1788449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The Study Protocol (1)</a:t>
            </a:r>
          </a:p>
          <a:p>
            <a:endParaRPr lang="de-DE" altLang="de-DE" sz="2400" dirty="0">
              <a:solidFill>
                <a:srgbClr val="218BA7"/>
              </a:solidFill>
            </a:endParaRPr>
          </a:p>
          <a:p>
            <a:pPr marL="342900" indent="-342900">
              <a:lnSpc>
                <a:spcPct val="80000"/>
              </a:lnSpc>
              <a:buFont typeface="Arial" panose="020B0604020202020204" pitchFamily="34" charset="0"/>
              <a:buChar char="•"/>
            </a:pPr>
            <a:r>
              <a:rPr lang="de-DE" altLang="de-DE" sz="2400" dirty="0">
                <a:solidFill>
                  <a:srgbClr val="218BA7"/>
                </a:solidFill>
              </a:rPr>
              <a:t>Clear and precise description of the objective of the study</a:t>
            </a:r>
          </a:p>
          <a:p>
            <a:pPr marL="342900" indent="-342900">
              <a:lnSpc>
                <a:spcPct val="80000"/>
              </a:lnSpc>
              <a:buFont typeface="Arial" panose="020B0604020202020204" pitchFamily="34" charset="0"/>
              <a:buChar char="•"/>
            </a:pPr>
            <a:r>
              <a:rPr lang="de-DE" altLang="de-DE" sz="2400" dirty="0">
                <a:solidFill>
                  <a:srgbClr val="218BA7"/>
                </a:solidFill>
              </a:rPr>
              <a:t>Clear description of the study design (control methods, method of randomization, blinding techniques)</a:t>
            </a:r>
          </a:p>
          <a:p>
            <a:pPr marL="342900" indent="-342900">
              <a:lnSpc>
                <a:spcPct val="80000"/>
              </a:lnSpc>
              <a:buFont typeface="Arial" panose="020B0604020202020204" pitchFamily="34" charset="0"/>
              <a:buChar char="•"/>
            </a:pPr>
            <a:r>
              <a:rPr lang="de-DE" altLang="de-DE" sz="2400" dirty="0">
                <a:solidFill>
                  <a:srgbClr val="218BA7"/>
                </a:solidFill>
              </a:rPr>
              <a:t>Precise description of the study population  </a:t>
            </a:r>
          </a:p>
          <a:p>
            <a:pPr lvl="1">
              <a:lnSpc>
                <a:spcPct val="80000"/>
              </a:lnSpc>
              <a:buFont typeface="Wingdings" panose="05000000000000000000" pitchFamily="2" charset="2"/>
              <a:buChar char="ü"/>
            </a:pPr>
            <a:r>
              <a:rPr lang="de-DE" altLang="de-DE" dirty="0">
                <a:solidFill>
                  <a:srgbClr val="218BA7"/>
                </a:solidFill>
              </a:rPr>
              <a:t>Appropriate inclusion/ exclusion criteria</a:t>
            </a:r>
          </a:p>
          <a:p>
            <a:pPr lvl="1">
              <a:lnSpc>
                <a:spcPct val="80000"/>
              </a:lnSpc>
              <a:buFont typeface="Wingdings" panose="05000000000000000000" pitchFamily="2" charset="2"/>
              <a:buChar char="ü"/>
            </a:pPr>
            <a:r>
              <a:rPr lang="de-DE" altLang="de-DE" dirty="0">
                <a:solidFill>
                  <a:srgbClr val="218BA7"/>
                </a:solidFill>
              </a:rPr>
              <a:t>Concomitant treatments (permitted, not permitted)</a:t>
            </a:r>
          </a:p>
          <a:p>
            <a:pPr lvl="1">
              <a:lnSpc>
                <a:spcPct val="80000"/>
              </a:lnSpc>
              <a:buFont typeface="Wingdings" panose="05000000000000000000" pitchFamily="2" charset="2"/>
              <a:buChar char="ü"/>
            </a:pPr>
            <a:r>
              <a:rPr lang="de-DE" altLang="de-DE" dirty="0">
                <a:solidFill>
                  <a:srgbClr val="218BA7"/>
                </a:solidFill>
              </a:rPr>
              <a:t>Animal husbandry and feeding management</a:t>
            </a:r>
          </a:p>
          <a:p>
            <a:pPr marL="342900" indent="-342900">
              <a:lnSpc>
                <a:spcPct val="80000"/>
              </a:lnSpc>
              <a:buFont typeface="Arial" panose="020B0604020202020204" pitchFamily="34" charset="0"/>
              <a:buChar char="•"/>
            </a:pPr>
            <a:r>
              <a:rPr lang="de-DE" altLang="de-DE" sz="2400" dirty="0">
                <a:solidFill>
                  <a:srgbClr val="218BA7"/>
                </a:solidFill>
              </a:rPr>
              <a:t>Treatments, clear identification of the IVMP and control product</a:t>
            </a:r>
          </a:p>
        </p:txBody>
      </p:sp>
    </p:spTree>
    <p:extLst>
      <p:ext uri="{BB962C8B-B14F-4D97-AF65-F5344CB8AC3E}">
        <p14:creationId xmlns:p14="http://schemas.microsoft.com/office/powerpoint/2010/main" val="239212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The Study Protocol (2)</a:t>
            </a:r>
          </a:p>
          <a:p>
            <a:endParaRPr lang="de-DE" altLang="de-DE" sz="1050" dirty="0">
              <a:solidFill>
                <a:srgbClr val="218BA7"/>
              </a:solidFill>
            </a:endParaRPr>
          </a:p>
          <a:p>
            <a:pPr marL="342900" indent="-342900">
              <a:lnSpc>
                <a:spcPct val="80000"/>
              </a:lnSpc>
              <a:buFont typeface="Arial" panose="020B0604020202020204" pitchFamily="34" charset="0"/>
              <a:buChar char="•"/>
            </a:pPr>
            <a:r>
              <a:rPr lang="de-DE" altLang="de-DE" sz="2400" dirty="0">
                <a:solidFill>
                  <a:srgbClr val="218BA7"/>
                </a:solidFill>
              </a:rPr>
              <a:t>Efficacy assessment</a:t>
            </a:r>
          </a:p>
          <a:p>
            <a:pPr lvl="1">
              <a:lnSpc>
                <a:spcPct val="80000"/>
              </a:lnSpc>
              <a:buFont typeface="Wingdings" panose="05000000000000000000" pitchFamily="2" charset="2"/>
              <a:buChar char="ü"/>
            </a:pPr>
            <a:r>
              <a:rPr lang="de-DE" altLang="de-DE" dirty="0">
                <a:solidFill>
                  <a:srgbClr val="218BA7"/>
                </a:solidFill>
              </a:rPr>
              <a:t>Appropriate primary/ secondary endpoints</a:t>
            </a:r>
          </a:p>
          <a:p>
            <a:pPr lvl="1">
              <a:lnSpc>
                <a:spcPct val="80000"/>
              </a:lnSpc>
              <a:buFont typeface="Wingdings" panose="05000000000000000000" pitchFamily="2" charset="2"/>
              <a:buChar char="ü"/>
            </a:pPr>
            <a:r>
              <a:rPr lang="de-DE" altLang="de-DE" dirty="0">
                <a:solidFill>
                  <a:srgbClr val="218BA7"/>
                </a:solidFill>
              </a:rPr>
              <a:t>Clinical observations and other special tests or analyses</a:t>
            </a:r>
          </a:p>
          <a:p>
            <a:pPr lvl="1">
              <a:lnSpc>
                <a:spcPct val="80000"/>
              </a:lnSpc>
              <a:buFont typeface="Wingdings" panose="05000000000000000000" pitchFamily="2" charset="2"/>
              <a:buChar char="ü"/>
            </a:pPr>
            <a:r>
              <a:rPr lang="de-DE" altLang="de-DE" dirty="0">
                <a:solidFill>
                  <a:srgbClr val="218BA7"/>
                </a:solidFill>
              </a:rPr>
              <a:t>Timing and frequency</a:t>
            </a:r>
          </a:p>
          <a:p>
            <a:pPr lvl="1">
              <a:lnSpc>
                <a:spcPct val="80000"/>
              </a:lnSpc>
              <a:buFont typeface="Wingdings" panose="05000000000000000000" pitchFamily="2" charset="2"/>
              <a:buChar char="ü"/>
            </a:pPr>
            <a:r>
              <a:rPr lang="de-DE" altLang="de-DE" dirty="0">
                <a:solidFill>
                  <a:srgbClr val="218BA7"/>
                </a:solidFill>
              </a:rPr>
              <a:t>Post-observation period</a:t>
            </a:r>
          </a:p>
          <a:p>
            <a:pPr lvl="1">
              <a:lnSpc>
                <a:spcPct val="80000"/>
              </a:lnSpc>
              <a:buFont typeface="Wingdings" panose="05000000000000000000" pitchFamily="2" charset="2"/>
              <a:buChar char="ü"/>
            </a:pPr>
            <a:r>
              <a:rPr lang="de-DE" altLang="de-DE" dirty="0">
                <a:solidFill>
                  <a:srgbClr val="218BA7"/>
                </a:solidFill>
              </a:rPr>
              <a:t>Scoring systems and measurements need to be clearly defined</a:t>
            </a:r>
          </a:p>
          <a:p>
            <a:pPr lvl="1">
              <a:lnSpc>
                <a:spcPct val="80000"/>
              </a:lnSpc>
              <a:buFont typeface="Wingdings" panose="05000000000000000000" pitchFamily="2" charset="2"/>
              <a:buChar char="ü"/>
            </a:pPr>
            <a:r>
              <a:rPr lang="de-DE" altLang="de-DE" dirty="0">
                <a:solidFill>
                  <a:srgbClr val="218BA7"/>
                </a:solidFill>
              </a:rPr>
              <a:t>Methods of computing and calculating effects</a:t>
            </a:r>
          </a:p>
          <a:p>
            <a:pPr marL="342900" indent="-342900">
              <a:lnSpc>
                <a:spcPct val="80000"/>
              </a:lnSpc>
              <a:buFont typeface="Arial" panose="020B0604020202020204" pitchFamily="34" charset="0"/>
              <a:buChar char="•"/>
            </a:pPr>
            <a:r>
              <a:rPr lang="de-DE" altLang="de-DE" sz="2400" dirty="0">
                <a:solidFill>
                  <a:srgbClr val="218BA7"/>
                </a:solidFill>
              </a:rPr>
              <a:t>Monitoring of adverse events</a:t>
            </a:r>
          </a:p>
          <a:p>
            <a:pPr lvl="1">
              <a:lnSpc>
                <a:spcPct val="80000"/>
              </a:lnSpc>
              <a:buFont typeface="Wingdings" panose="05000000000000000000" pitchFamily="2" charset="2"/>
              <a:buChar char="ü"/>
            </a:pPr>
            <a:r>
              <a:rPr lang="de-DE" altLang="de-DE" dirty="0">
                <a:solidFill>
                  <a:srgbClr val="218BA7"/>
                </a:solidFill>
              </a:rPr>
              <a:t>Timing and frequency of observations</a:t>
            </a:r>
          </a:p>
          <a:p>
            <a:pPr lvl="1">
              <a:lnSpc>
                <a:spcPct val="80000"/>
              </a:lnSpc>
              <a:buFont typeface="Wingdings" panose="05000000000000000000" pitchFamily="2" charset="2"/>
              <a:buChar char="ü"/>
            </a:pPr>
            <a:r>
              <a:rPr lang="de-DE" altLang="de-DE" dirty="0">
                <a:solidFill>
                  <a:srgbClr val="218BA7"/>
                </a:solidFill>
              </a:rPr>
              <a:t>Any corrective action</a:t>
            </a:r>
          </a:p>
        </p:txBody>
      </p:sp>
    </p:spTree>
    <p:extLst>
      <p:ext uri="{BB962C8B-B14F-4D97-AF65-F5344CB8AC3E}">
        <p14:creationId xmlns:p14="http://schemas.microsoft.com/office/powerpoint/2010/main" val="287271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rPr>
              <a:t>The Study Protocol (3)</a:t>
            </a:r>
          </a:p>
          <a:p>
            <a:endParaRPr lang="de-DE" altLang="de-DE" sz="1200" dirty="0">
              <a:solidFill>
                <a:srgbClr val="218BA7"/>
              </a:solidFill>
            </a:endParaRPr>
          </a:p>
          <a:p>
            <a:pPr marL="342900" indent="-342900">
              <a:lnSpc>
                <a:spcPct val="80000"/>
              </a:lnSpc>
              <a:buFont typeface="Arial" panose="020B0604020202020204" pitchFamily="34" charset="0"/>
              <a:buChar char="•"/>
            </a:pPr>
            <a:r>
              <a:rPr lang="de-DE" altLang="de-DE" sz="2400" dirty="0">
                <a:solidFill>
                  <a:srgbClr val="218BA7"/>
                </a:solidFill>
              </a:rPr>
              <a:t>Statistics</a:t>
            </a:r>
          </a:p>
          <a:p>
            <a:pPr lvl="1">
              <a:lnSpc>
                <a:spcPct val="80000"/>
              </a:lnSpc>
              <a:buFont typeface="Wingdings" panose="05000000000000000000" pitchFamily="2" charset="2"/>
              <a:buChar char="ü"/>
            </a:pPr>
            <a:r>
              <a:rPr lang="de-DE" altLang="de-DE" dirty="0">
                <a:solidFill>
                  <a:srgbClr val="218BA7"/>
                </a:solidFill>
              </a:rPr>
              <a:t>Clear description of the statistical methods including hypothesis to be tested, the parameters to be estimated, the assumptions to be made and the level of significance, the experimental unit and the statistical models</a:t>
            </a:r>
          </a:p>
          <a:p>
            <a:pPr lvl="1">
              <a:lnSpc>
                <a:spcPct val="80000"/>
              </a:lnSpc>
              <a:buFont typeface="Wingdings" panose="05000000000000000000" pitchFamily="2" charset="2"/>
              <a:buChar char="ü"/>
            </a:pPr>
            <a:r>
              <a:rPr lang="de-DE" altLang="de-DE" dirty="0">
                <a:solidFill>
                  <a:srgbClr val="218BA7"/>
                </a:solidFill>
              </a:rPr>
              <a:t>The planned sample size should be justified.</a:t>
            </a:r>
          </a:p>
          <a:p>
            <a:pPr lvl="1">
              <a:lnSpc>
                <a:spcPct val="80000"/>
              </a:lnSpc>
              <a:buFont typeface="Wingdings" panose="05000000000000000000" pitchFamily="2" charset="2"/>
              <a:buChar char="ü"/>
            </a:pPr>
            <a:r>
              <a:rPr lang="de-DE" altLang="de-DE" dirty="0">
                <a:solidFill>
                  <a:srgbClr val="218BA7"/>
                </a:solidFill>
              </a:rPr>
              <a:t>Handling of missing data and outliers</a:t>
            </a:r>
          </a:p>
          <a:p>
            <a:pPr>
              <a:lnSpc>
                <a:spcPct val="80000"/>
              </a:lnSpc>
            </a:pPr>
            <a:endParaRPr lang="de-DE" altLang="de-DE" sz="2400" dirty="0">
              <a:solidFill>
                <a:srgbClr val="218BA7"/>
              </a:solidFill>
            </a:endParaRPr>
          </a:p>
          <a:p>
            <a:pPr>
              <a:lnSpc>
                <a:spcPct val="80000"/>
              </a:lnSpc>
            </a:pPr>
            <a:r>
              <a:rPr lang="de-DE" altLang="de-DE" sz="2400" dirty="0">
                <a:solidFill>
                  <a:srgbClr val="218BA7"/>
                </a:solidFill>
              </a:rPr>
              <a:t>Note: The purpose of the study should be to get a  statistically significant </a:t>
            </a:r>
            <a:r>
              <a:rPr lang="de-DE" altLang="de-DE" sz="2400" u="sng" dirty="0">
                <a:solidFill>
                  <a:srgbClr val="218BA7"/>
                </a:solidFill>
              </a:rPr>
              <a:t>and</a:t>
            </a:r>
            <a:r>
              <a:rPr lang="de-DE" altLang="de-DE" sz="2400" dirty="0">
                <a:solidFill>
                  <a:srgbClr val="218BA7"/>
                </a:solidFill>
              </a:rPr>
              <a:t> clinically relevant answer</a:t>
            </a:r>
          </a:p>
        </p:txBody>
      </p:sp>
    </p:spTree>
    <p:extLst>
      <p:ext uri="{BB962C8B-B14F-4D97-AF65-F5344CB8AC3E}">
        <p14:creationId xmlns:p14="http://schemas.microsoft.com/office/powerpoint/2010/main" val="202280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55D8D-D947-435F-B080-264B07A98DE0}"/>
              </a:ext>
            </a:extLst>
          </p:cNvPr>
          <p:cNvSpPr>
            <a:spLocks noGrp="1"/>
          </p:cNvSpPr>
          <p:nvPr>
            <p:ph type="body" sz="quarter" idx="10"/>
          </p:nvPr>
        </p:nvSpPr>
        <p:spPr/>
        <p:txBody>
          <a:bodyPr/>
          <a:lstStyle/>
          <a:p>
            <a:r>
              <a:rPr lang="en-GB" dirty="0"/>
              <a:t>Disclaimer</a:t>
            </a:r>
            <a:endParaRPr lang="en-BE" dirty="0"/>
          </a:p>
        </p:txBody>
      </p:sp>
      <p:sp>
        <p:nvSpPr>
          <p:cNvPr id="3" name="Text Placeholder 2">
            <a:extLst>
              <a:ext uri="{FF2B5EF4-FFF2-40B4-BE49-F238E27FC236}">
                <a16:creationId xmlns:a16="http://schemas.microsoft.com/office/drawing/2014/main" id="{4165B8CF-33D7-41EC-85A1-7DCDCC48309E}"/>
              </a:ext>
            </a:extLst>
          </p:cNvPr>
          <p:cNvSpPr>
            <a:spLocks noGrp="1"/>
          </p:cNvSpPr>
          <p:nvPr>
            <p:ph type="body" sz="quarter" idx="11"/>
          </p:nvPr>
        </p:nvSpPr>
        <p:spPr>
          <a:xfrm>
            <a:off x="1187563" y="1724252"/>
            <a:ext cx="6768873" cy="1922462"/>
          </a:xfrm>
        </p:spPr>
        <p:txBody>
          <a:bodyPr/>
          <a:lstStyle/>
          <a:p>
            <a:pPr marL="0" indent="0">
              <a:buNone/>
            </a:pPr>
            <a:r>
              <a:rPr lang="en-US" i="1" dirty="0"/>
              <a:t>In the view of the presenter, these slides are consistent with relevant VICH guidelines and have been provided for training purposes only. </a:t>
            </a:r>
            <a:endParaRPr lang="en-BE" dirty="0"/>
          </a:p>
          <a:p>
            <a:pPr marL="0" indent="0">
              <a:buNone/>
            </a:pPr>
            <a:r>
              <a:rPr lang="en-US" i="1" dirty="0"/>
              <a:t>As always, the original Guideline should be used as the primary source of information for working with regulators</a:t>
            </a:r>
            <a:r>
              <a:rPr lang="en-US" dirty="0"/>
              <a:t>.</a:t>
            </a:r>
            <a:endParaRPr lang="en-BE" dirty="0"/>
          </a:p>
          <a:p>
            <a:pPr marL="0" indent="0">
              <a:buNone/>
            </a:pPr>
            <a:r>
              <a:rPr lang="en-GB" dirty="0"/>
              <a:t> </a:t>
            </a:r>
            <a:endParaRPr lang="en-BE" dirty="0"/>
          </a:p>
          <a:p>
            <a:endParaRPr lang="en-BE" dirty="0"/>
          </a:p>
        </p:txBody>
      </p:sp>
    </p:spTree>
    <p:extLst>
      <p:ext uri="{BB962C8B-B14F-4D97-AF65-F5344CB8AC3E}">
        <p14:creationId xmlns:p14="http://schemas.microsoft.com/office/powerpoint/2010/main" val="66409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rPr>
              <a:t>The Study Protocol (4)</a:t>
            </a:r>
          </a:p>
          <a:p>
            <a:endParaRPr lang="de-DE" altLang="de-DE" sz="2400" b="1" dirty="0">
              <a:solidFill>
                <a:srgbClr val="218BA7"/>
              </a:solidFill>
            </a:endParaRPr>
          </a:p>
          <a:p>
            <a:pPr marL="342900" lvl="1" indent="-342900"/>
            <a:r>
              <a:rPr lang="de-DE" altLang="de-DE" dirty="0">
                <a:solidFill>
                  <a:srgbClr val="218BA7"/>
                </a:solidFill>
              </a:rPr>
              <a:t>Established before study initiation and signed/dated by the sponsor and investigator</a:t>
            </a:r>
          </a:p>
          <a:p>
            <a:pPr marL="342900" lvl="1" indent="-342900"/>
            <a:r>
              <a:rPr lang="de-DE" altLang="de-DE" dirty="0">
                <a:solidFill>
                  <a:srgbClr val="218BA7"/>
                </a:solidFill>
              </a:rPr>
              <a:t>Can not be changed unless everyone agrees in writing („amendments“)</a:t>
            </a:r>
          </a:p>
          <a:p>
            <a:pPr marL="342900" lvl="1" indent="-342900"/>
            <a:r>
              <a:rPr lang="de-DE" altLang="de-DE" dirty="0">
                <a:solidFill>
                  <a:srgbClr val="218BA7"/>
                </a:solidFill>
              </a:rPr>
              <a:t>Any deviation occuring during the study must be recorded, explained and signed by the investigator</a:t>
            </a:r>
          </a:p>
        </p:txBody>
      </p:sp>
    </p:spTree>
    <p:extLst>
      <p:ext uri="{BB962C8B-B14F-4D97-AF65-F5344CB8AC3E}">
        <p14:creationId xmlns:p14="http://schemas.microsoft.com/office/powerpoint/2010/main" val="403532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rPr>
              <a:t>The Study Protocol (5)</a:t>
            </a:r>
          </a:p>
          <a:p>
            <a:endParaRPr lang="de-DE" altLang="de-DE" sz="2400" b="1" dirty="0">
              <a:solidFill>
                <a:srgbClr val="218BA7"/>
              </a:solidFill>
            </a:endParaRPr>
          </a:p>
          <a:p>
            <a:r>
              <a:rPr lang="de-DE" altLang="de-DE" sz="2400" dirty="0">
                <a:solidFill>
                  <a:srgbClr val="218BA7"/>
                </a:solidFill>
              </a:rPr>
              <a:t>Supplements to be appended</a:t>
            </a:r>
          </a:p>
          <a:p>
            <a:pPr lvl="1"/>
            <a:r>
              <a:rPr lang="de-DE" altLang="de-DE" dirty="0">
                <a:solidFill>
                  <a:srgbClr val="218BA7"/>
                </a:solidFill>
              </a:rPr>
              <a:t>Standard operating procedures that are specific to the study</a:t>
            </a:r>
          </a:p>
          <a:p>
            <a:pPr lvl="1"/>
            <a:r>
              <a:rPr lang="de-DE" altLang="de-DE" dirty="0">
                <a:solidFill>
                  <a:srgbClr val="218BA7"/>
                </a:solidFill>
              </a:rPr>
              <a:t>Copies of all data capture and event record forms</a:t>
            </a:r>
          </a:p>
          <a:p>
            <a:pPr lvl="1"/>
            <a:r>
              <a:rPr lang="de-DE" altLang="de-DE" dirty="0">
                <a:solidFill>
                  <a:srgbClr val="218BA7"/>
                </a:solidFill>
              </a:rPr>
              <a:t>Relevant information provided to the owner</a:t>
            </a:r>
          </a:p>
          <a:p>
            <a:pPr lvl="1"/>
            <a:r>
              <a:rPr lang="de-DE" altLang="de-DE" dirty="0">
                <a:solidFill>
                  <a:srgbClr val="218BA7"/>
                </a:solidFill>
              </a:rPr>
              <a:t>Instructions to technical staff</a:t>
            </a:r>
          </a:p>
        </p:txBody>
      </p:sp>
    </p:spTree>
    <p:extLst>
      <p:ext uri="{BB962C8B-B14F-4D97-AF65-F5344CB8AC3E}">
        <p14:creationId xmlns:p14="http://schemas.microsoft.com/office/powerpoint/2010/main" val="212126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rPr>
              <a:t>The Final Study Report</a:t>
            </a:r>
          </a:p>
          <a:p>
            <a:endParaRPr lang="de-DE" altLang="de-DE" sz="2400" b="1" dirty="0">
              <a:solidFill>
                <a:srgbClr val="218BA7"/>
              </a:solidFill>
            </a:endParaRPr>
          </a:p>
          <a:p>
            <a:pPr marL="342900" lvl="1" indent="-342900"/>
            <a:r>
              <a:rPr lang="de-DE" altLang="de-DE" dirty="0">
                <a:solidFill>
                  <a:srgbClr val="218BA7"/>
                </a:solidFill>
              </a:rPr>
              <a:t>Comprehensive description of the study – objectives, methods, materials including statistical methods</a:t>
            </a:r>
          </a:p>
          <a:p>
            <a:pPr marL="342900" lvl="1" indent="-342900"/>
            <a:r>
              <a:rPr lang="de-DE" altLang="de-DE" dirty="0">
                <a:solidFill>
                  <a:srgbClr val="218BA7"/>
                </a:solidFill>
              </a:rPr>
              <a:t>Written by the sponsor and/or investigator</a:t>
            </a:r>
          </a:p>
          <a:p>
            <a:pPr marL="342900" lvl="1" indent="-342900"/>
            <a:r>
              <a:rPr lang="de-DE" altLang="de-DE" dirty="0">
                <a:solidFill>
                  <a:srgbClr val="218BA7"/>
                </a:solidFill>
              </a:rPr>
              <a:t>Generally follows the structure of the study protocol</a:t>
            </a:r>
          </a:p>
          <a:p>
            <a:pPr marL="342900" lvl="1" indent="-342900"/>
            <a:r>
              <a:rPr lang="de-DE" altLang="de-DE" dirty="0">
                <a:solidFill>
                  <a:srgbClr val="218BA7"/>
                </a:solidFill>
              </a:rPr>
              <a:t>Critical evaluation of the results, descriptive statistics (tables and graphical presentations)</a:t>
            </a:r>
          </a:p>
          <a:p>
            <a:pPr marL="342900" lvl="1" indent="-342900"/>
            <a:r>
              <a:rPr lang="de-DE" altLang="de-DE" dirty="0">
                <a:solidFill>
                  <a:srgbClr val="218BA7"/>
                </a:solidFill>
              </a:rPr>
              <a:t>Details of any AEs</a:t>
            </a:r>
          </a:p>
          <a:p>
            <a:pPr marL="342900" lvl="1" indent="-342900"/>
            <a:r>
              <a:rPr lang="de-DE" altLang="de-DE" dirty="0">
                <a:solidFill>
                  <a:srgbClr val="218BA7"/>
                </a:solidFill>
              </a:rPr>
              <a:t>Conclusions</a:t>
            </a:r>
          </a:p>
        </p:txBody>
      </p:sp>
    </p:spTree>
    <p:extLst>
      <p:ext uri="{BB962C8B-B14F-4D97-AF65-F5344CB8AC3E}">
        <p14:creationId xmlns:p14="http://schemas.microsoft.com/office/powerpoint/2010/main" val="2507236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Data handling and documentation</a:t>
            </a:r>
          </a:p>
          <a:p>
            <a:endParaRPr lang="de-DE" altLang="de-DE" sz="2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Data recording</a:t>
            </a:r>
          </a:p>
          <a:p>
            <a:pPr marL="342900" lvl="1" indent="-342900"/>
            <a:r>
              <a:rPr lang="de-DE" altLang="de-DE" dirty="0">
                <a:solidFill>
                  <a:srgbClr val="218BA7"/>
                </a:solidFill>
                <a:latin typeface="Calibri" panose="020F0502020204030204" pitchFamily="34" charset="0"/>
              </a:rPr>
              <a:t>Data collection, basic data management procedures</a:t>
            </a:r>
          </a:p>
          <a:p>
            <a:pPr marL="342900" lvl="1" indent="-342900"/>
            <a:r>
              <a:rPr lang="de-DE" altLang="de-DE" dirty="0">
                <a:solidFill>
                  <a:srgbClr val="218BA7"/>
                </a:solidFill>
                <a:latin typeface="Calibri" panose="020F0502020204030204" pitchFamily="34" charset="0"/>
              </a:rPr>
              <a:t>Data retention</a:t>
            </a:r>
          </a:p>
        </p:txBody>
      </p:sp>
    </p:spTree>
    <p:extLst>
      <p:ext uri="{BB962C8B-B14F-4D97-AF65-F5344CB8AC3E}">
        <p14:creationId xmlns:p14="http://schemas.microsoft.com/office/powerpoint/2010/main" val="3936390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Key elements of GCP</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Quality audits</a:t>
            </a:r>
          </a:p>
          <a:p>
            <a:endParaRPr lang="de-DE" altLang="de-DE" sz="2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Systematic and independent control of study activities, recommended but not required.</a:t>
            </a:r>
          </a:p>
          <a:p>
            <a:pPr marL="342900" lvl="1" indent="-342900"/>
            <a:endParaRPr lang="de-DE" altLang="de-DE"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May include audits of the protocol, critical phases of the study, data capture form completion, data listing, summaries and analyses, final study report.</a:t>
            </a:r>
          </a:p>
        </p:txBody>
      </p:sp>
    </p:spTree>
    <p:extLst>
      <p:ext uri="{BB962C8B-B14F-4D97-AF65-F5344CB8AC3E}">
        <p14:creationId xmlns:p14="http://schemas.microsoft.com/office/powerpoint/2010/main" val="394520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Approach to assessment</a:t>
            </a:r>
          </a:p>
        </p:txBody>
      </p:sp>
    </p:spTree>
    <p:extLst>
      <p:ext uri="{BB962C8B-B14F-4D97-AF65-F5344CB8AC3E}">
        <p14:creationId xmlns:p14="http://schemas.microsoft.com/office/powerpoint/2010/main" val="305465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Approach to assessment</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Fundamental questions to be considered:</a:t>
            </a:r>
          </a:p>
          <a:p>
            <a:endParaRPr lang="de-DE" altLang="de-DE" sz="1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Do you have confidence in the conduct and findings of the study?</a:t>
            </a:r>
          </a:p>
          <a:p>
            <a:pPr marL="342900" lvl="1" indent="-342900"/>
            <a:r>
              <a:rPr lang="de-DE" altLang="de-DE" dirty="0">
                <a:solidFill>
                  <a:srgbClr val="218BA7"/>
                </a:solidFill>
                <a:latin typeface="Calibri" panose="020F0502020204030204" pitchFamily="34" charset="0"/>
              </a:rPr>
              <a:t>Do the findings confirm efficacy of the product for the proposed indication when administered at the proposed posology?</a:t>
            </a:r>
          </a:p>
          <a:p>
            <a:pPr marL="342900" lvl="1" indent="-342900"/>
            <a:r>
              <a:rPr lang="de-DE" altLang="de-DE" dirty="0">
                <a:solidFill>
                  <a:srgbClr val="218BA7"/>
                </a:solidFill>
                <a:latin typeface="Calibri" panose="020F0502020204030204" pitchFamily="34" charset="0"/>
              </a:rPr>
              <a:t>Is the product safe for the target animal under conditions of normal use?</a:t>
            </a:r>
          </a:p>
          <a:p>
            <a:pPr marL="342900" lvl="1" indent="-342900"/>
            <a:endParaRPr lang="de-DE" altLang="de-DE" dirty="0">
              <a:solidFill>
                <a:srgbClr val="218BA7"/>
              </a:solidFill>
              <a:latin typeface="Calibri" panose="020F0502020204030204" pitchFamily="34" charset="0"/>
            </a:endParaRPr>
          </a:p>
          <a:p>
            <a:pPr marL="342900" lvl="1" indent="-342900"/>
            <a:endParaRPr lang="de-DE" altLang="de-DE" dirty="0">
              <a:solidFill>
                <a:srgbClr val="218BA7"/>
              </a:solidFill>
              <a:latin typeface="Calibri" panose="020F0502020204030204" pitchFamily="34" charset="0"/>
            </a:endParaRPr>
          </a:p>
        </p:txBody>
      </p:sp>
    </p:spTree>
    <p:extLst>
      <p:ext uri="{BB962C8B-B14F-4D97-AF65-F5344CB8AC3E}">
        <p14:creationId xmlns:p14="http://schemas.microsoft.com/office/powerpoint/2010/main" val="2642673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Approach to assessment</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GCP compliance – what do we look at?</a:t>
            </a:r>
          </a:p>
          <a:p>
            <a:endParaRPr lang="de-DE" altLang="de-DE" sz="2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GCP compliance statement, dated and signed (usually sponsor, investigator, monitor, statistician)</a:t>
            </a:r>
          </a:p>
          <a:p>
            <a:pPr marL="342900" lvl="1" indent="-342900"/>
            <a:r>
              <a:rPr lang="de-DE" altLang="de-DE" dirty="0">
                <a:solidFill>
                  <a:srgbClr val="218BA7"/>
                </a:solidFill>
                <a:latin typeface="Calibri" panose="020F0502020204030204" pitchFamily="34" charset="0"/>
              </a:rPr>
              <a:t>Audit reports or certificates</a:t>
            </a:r>
          </a:p>
          <a:p>
            <a:pPr marL="342900" lvl="1" indent="-342900"/>
            <a:r>
              <a:rPr lang="de-DE" altLang="de-DE" dirty="0">
                <a:solidFill>
                  <a:srgbClr val="218BA7"/>
                </a:solidFill>
                <a:latin typeface="Calibri" panose="020F0502020204030204" pitchFamily="34" charset="0"/>
              </a:rPr>
              <a:t>Final study report</a:t>
            </a:r>
          </a:p>
          <a:p>
            <a:pPr marL="342900" lvl="1" indent="-342900"/>
            <a:r>
              <a:rPr lang="de-DE" altLang="de-DE" dirty="0">
                <a:solidFill>
                  <a:srgbClr val="218BA7"/>
                </a:solidFill>
                <a:latin typeface="Calibri" panose="020F0502020204030204" pitchFamily="34" charset="0"/>
              </a:rPr>
              <a:t>Study protocol + appendices (amendments, deviations, SOPs)</a:t>
            </a:r>
          </a:p>
          <a:p>
            <a:pPr marL="342900" lvl="1" indent="-342900"/>
            <a:r>
              <a:rPr lang="de-DE" altLang="de-DE" dirty="0">
                <a:solidFill>
                  <a:srgbClr val="218BA7"/>
                </a:solidFill>
                <a:latin typeface="Calibri" panose="020F0502020204030204" pitchFamily="34" charset="0"/>
              </a:rPr>
              <a:t>Animal owners informed consent</a:t>
            </a:r>
          </a:p>
          <a:p>
            <a:pPr marL="342900" lvl="1" indent="-342900"/>
            <a:r>
              <a:rPr lang="de-DE" altLang="de-DE" dirty="0">
                <a:solidFill>
                  <a:srgbClr val="218BA7"/>
                </a:solidFill>
                <a:latin typeface="Calibri" panose="020F0502020204030204" pitchFamily="34" charset="0"/>
              </a:rPr>
              <a:t>Any other report, e.g. safety report, statistical report</a:t>
            </a:r>
          </a:p>
          <a:p>
            <a:pPr marL="342900" lvl="1" indent="-342900"/>
            <a:r>
              <a:rPr lang="de-DE" altLang="de-DE" dirty="0">
                <a:solidFill>
                  <a:srgbClr val="218BA7"/>
                </a:solidFill>
                <a:latin typeface="Calibri" panose="020F0502020204030204" pitchFamily="34" charset="0"/>
              </a:rPr>
              <a:t>Animal data listing</a:t>
            </a:r>
          </a:p>
          <a:p>
            <a:pPr marL="342900" lvl="1" indent="-342900"/>
            <a:r>
              <a:rPr lang="de-DE" altLang="de-DE" dirty="0">
                <a:solidFill>
                  <a:srgbClr val="218BA7"/>
                </a:solidFill>
                <a:latin typeface="Calibri" panose="020F0502020204030204" pitchFamily="34" charset="0"/>
              </a:rPr>
              <a:t>Products (test, control)</a:t>
            </a:r>
          </a:p>
        </p:txBody>
      </p:sp>
    </p:spTree>
    <p:extLst>
      <p:ext uri="{BB962C8B-B14F-4D97-AF65-F5344CB8AC3E}">
        <p14:creationId xmlns:p14="http://schemas.microsoft.com/office/powerpoint/2010/main" val="1923995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Approach to assessment</a:t>
            </a:r>
          </a:p>
          <a:p>
            <a:endParaRPr lang="en-GB" dirty="0"/>
          </a:p>
        </p:txBody>
      </p:sp>
      <p:sp>
        <p:nvSpPr>
          <p:cNvPr id="3" name="Text Placeholder 2"/>
          <p:cNvSpPr>
            <a:spLocks noGrp="1"/>
          </p:cNvSpPr>
          <p:nvPr>
            <p:ph type="body" sz="quarter" idx="11"/>
          </p:nvPr>
        </p:nvSpPr>
        <p:spPr>
          <a:xfrm>
            <a:off x="471488" y="1366838"/>
            <a:ext cx="8358187" cy="5117089"/>
          </a:xfrm>
        </p:spPr>
        <p:txBody>
          <a:bodyPr/>
          <a:lstStyle/>
          <a:p>
            <a:r>
              <a:rPr lang="de-DE" altLang="de-DE" sz="2400" b="1" dirty="0">
                <a:solidFill>
                  <a:srgbClr val="218BA7"/>
                </a:solidFill>
                <a:latin typeface="Calibri" panose="020F0502020204030204" pitchFamily="34" charset="0"/>
              </a:rPr>
              <a:t>Study conduct – what do we look at?</a:t>
            </a:r>
          </a:p>
          <a:p>
            <a:endParaRPr lang="de-DE" altLang="de-DE" sz="1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Is the study objective clear?</a:t>
            </a:r>
          </a:p>
          <a:p>
            <a:pPr marL="342900" lvl="1" indent="-342900"/>
            <a:r>
              <a:rPr lang="de-DE" altLang="de-DE" dirty="0">
                <a:solidFill>
                  <a:srgbClr val="218BA7"/>
                </a:solidFill>
                <a:latin typeface="Calibri" panose="020F0502020204030204" pitchFamily="34" charset="0"/>
              </a:rPr>
              <a:t>Is the study appropriately designed for that objective?</a:t>
            </a:r>
          </a:p>
          <a:p>
            <a:pPr marL="342900" lvl="1" indent="-342900"/>
            <a:r>
              <a:rPr lang="de-DE" altLang="de-DE" dirty="0">
                <a:solidFill>
                  <a:srgbClr val="218BA7"/>
                </a:solidFill>
                <a:latin typeface="Calibri" panose="020F0502020204030204" pitchFamily="34" charset="0"/>
              </a:rPr>
              <a:t>Is the study controlled? Is the control appropriate?</a:t>
            </a:r>
          </a:p>
          <a:p>
            <a:pPr marL="342900" lvl="1" indent="-342900"/>
            <a:r>
              <a:rPr lang="de-DE" altLang="de-DE" dirty="0">
                <a:solidFill>
                  <a:srgbClr val="218BA7"/>
                </a:solidFill>
                <a:latin typeface="Calibri" panose="020F0502020204030204" pitchFamily="34" charset="0"/>
              </a:rPr>
              <a:t>What is the approach to randomisation and blinding?</a:t>
            </a:r>
          </a:p>
          <a:p>
            <a:pPr marL="342900" lvl="1" indent="-342900"/>
            <a:r>
              <a:rPr lang="de-DE" altLang="de-DE" dirty="0">
                <a:solidFill>
                  <a:srgbClr val="218BA7"/>
                </a:solidFill>
                <a:latin typeface="Calibri" panose="020F0502020204030204" pitchFamily="34" charset="0"/>
              </a:rPr>
              <a:t>Is the test population representative of the target population? (where, when....)</a:t>
            </a:r>
          </a:p>
          <a:p>
            <a:pPr marL="342900" lvl="1" indent="-342900"/>
            <a:endParaRPr lang="de-DE" altLang="de-DE" dirty="0">
              <a:solidFill>
                <a:srgbClr val="218BA7"/>
              </a:solidFill>
              <a:latin typeface="Calibri" panose="020F0502020204030204" pitchFamily="34" charset="0"/>
            </a:endParaRPr>
          </a:p>
        </p:txBody>
      </p:sp>
    </p:spTree>
    <p:extLst>
      <p:ext uri="{BB962C8B-B14F-4D97-AF65-F5344CB8AC3E}">
        <p14:creationId xmlns:p14="http://schemas.microsoft.com/office/powerpoint/2010/main" val="2137452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Approach to assessment</a:t>
            </a:r>
          </a:p>
          <a:p>
            <a:endParaRPr lang="en-GB" dirty="0"/>
          </a:p>
        </p:txBody>
      </p:sp>
      <p:sp>
        <p:nvSpPr>
          <p:cNvPr id="3" name="Text Placeholder 2"/>
          <p:cNvSpPr>
            <a:spLocks noGrp="1"/>
          </p:cNvSpPr>
          <p:nvPr>
            <p:ph type="body" sz="quarter" idx="11"/>
          </p:nvPr>
        </p:nvSpPr>
        <p:spPr>
          <a:xfrm>
            <a:off x="471488" y="1366838"/>
            <a:ext cx="8358187" cy="5117089"/>
          </a:xfrm>
        </p:spPr>
        <p:txBody>
          <a:bodyPr/>
          <a:lstStyle/>
          <a:p>
            <a:r>
              <a:rPr lang="de-DE" altLang="de-DE" sz="2400" b="1" dirty="0">
                <a:solidFill>
                  <a:srgbClr val="218BA7"/>
                </a:solidFill>
                <a:latin typeface="Calibri" panose="020F0502020204030204" pitchFamily="34" charset="0"/>
              </a:rPr>
              <a:t>Study conduct – what do we look at?</a:t>
            </a:r>
          </a:p>
          <a:p>
            <a:endParaRPr lang="de-DE" altLang="de-DE" sz="1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What is the approach to evaluation of efficacy? Is it appropriate?</a:t>
            </a:r>
          </a:p>
          <a:p>
            <a:pPr marL="800100" lvl="2" indent="-342900"/>
            <a:r>
              <a:rPr lang="de-DE" altLang="de-DE" dirty="0">
                <a:solidFill>
                  <a:srgbClr val="218BA7"/>
                </a:solidFill>
                <a:latin typeface="Calibri" panose="020F0502020204030204" pitchFamily="34" charset="0"/>
              </a:rPr>
              <a:t>Primary endpoint must reflect the intended treatment claim.</a:t>
            </a:r>
          </a:p>
          <a:p>
            <a:pPr marL="800100" lvl="2" indent="-342900"/>
            <a:r>
              <a:rPr lang="de-DE" altLang="de-DE" dirty="0">
                <a:solidFill>
                  <a:srgbClr val="218BA7"/>
                </a:solidFill>
                <a:latin typeface="Calibri" panose="020F0502020204030204" pitchFamily="34" charset="0"/>
              </a:rPr>
              <a:t>If a scoring system is used, is it clearly described/defined such that it can be applied consistently and reliably interpreted?</a:t>
            </a:r>
          </a:p>
          <a:p>
            <a:pPr marL="800100" lvl="2" indent="-342900"/>
            <a:r>
              <a:rPr lang="de-DE" altLang="de-DE" dirty="0">
                <a:solidFill>
                  <a:srgbClr val="218BA7"/>
                </a:solidFill>
                <a:latin typeface="Calibri" panose="020F0502020204030204" pitchFamily="34" charset="0"/>
              </a:rPr>
              <a:t>If using a surrogate parameter, must correlate with clinical effect.</a:t>
            </a:r>
          </a:p>
          <a:p>
            <a:pPr marL="800100" lvl="2" indent="-342900"/>
            <a:r>
              <a:rPr lang="de-DE" altLang="de-DE" dirty="0">
                <a:solidFill>
                  <a:srgbClr val="218BA7"/>
                </a:solidFill>
                <a:latin typeface="Calibri" panose="020F0502020204030204" pitchFamily="34" charset="0"/>
              </a:rPr>
              <a:t>Is the timing and frequency of efficacy observations appropriate?</a:t>
            </a:r>
          </a:p>
          <a:p>
            <a:pPr marL="342900" lvl="1" indent="-342900"/>
            <a:r>
              <a:rPr lang="de-DE" altLang="de-DE" dirty="0">
                <a:solidFill>
                  <a:srgbClr val="218BA7"/>
                </a:solidFill>
                <a:latin typeface="Calibri" panose="020F0502020204030204" pitchFamily="34" charset="0"/>
              </a:rPr>
              <a:t>Were animals excluded from efficacy evaluation? If yes, why?</a:t>
            </a:r>
          </a:p>
          <a:p>
            <a:pPr marL="342900" lvl="1" indent="-342900"/>
            <a:r>
              <a:rPr lang="de-DE" altLang="de-DE" dirty="0">
                <a:solidFill>
                  <a:srgbClr val="218BA7"/>
                </a:solidFill>
                <a:latin typeface="Calibri" panose="020F0502020204030204" pitchFamily="34" charset="0"/>
              </a:rPr>
              <a:t>Was the statistical analysis appropriate?</a:t>
            </a:r>
          </a:p>
          <a:p>
            <a:pPr marL="342900" lvl="1" indent="-342900"/>
            <a:r>
              <a:rPr lang="de-DE" altLang="de-DE" dirty="0">
                <a:solidFill>
                  <a:srgbClr val="218BA7"/>
                </a:solidFill>
                <a:latin typeface="Calibri" panose="020F0502020204030204" pitchFamily="34" charset="0"/>
              </a:rPr>
              <a:t>Is there a treatment effect? Is it clinically relevant?</a:t>
            </a:r>
          </a:p>
          <a:p>
            <a:pPr marL="342900" lvl="1" indent="-342900"/>
            <a:endParaRPr lang="de-DE" altLang="de-DE" dirty="0">
              <a:solidFill>
                <a:srgbClr val="218BA7"/>
              </a:solidFill>
              <a:latin typeface="Calibri" panose="020F0502020204030204" pitchFamily="34" charset="0"/>
            </a:endParaRPr>
          </a:p>
          <a:p>
            <a:pPr marL="342900" lvl="1" indent="-342900"/>
            <a:endParaRPr lang="de-DE" altLang="de-DE" dirty="0">
              <a:solidFill>
                <a:srgbClr val="218BA7"/>
              </a:solidFill>
              <a:latin typeface="Calibri" panose="020F0502020204030204" pitchFamily="34" charset="0"/>
            </a:endParaRPr>
          </a:p>
        </p:txBody>
      </p:sp>
    </p:spTree>
    <p:extLst>
      <p:ext uri="{BB962C8B-B14F-4D97-AF65-F5344CB8AC3E}">
        <p14:creationId xmlns:p14="http://schemas.microsoft.com/office/powerpoint/2010/main" val="223119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4813" y="265860"/>
            <a:ext cx="7000781" cy="519112"/>
          </a:xfrm>
        </p:spPr>
        <p:txBody>
          <a:bodyPr/>
          <a:lstStyle/>
          <a:p>
            <a:r>
              <a:rPr lang="en-US" dirty="0"/>
              <a:t>This presentation will cover</a:t>
            </a:r>
          </a:p>
        </p:txBody>
      </p:sp>
      <p:sp>
        <p:nvSpPr>
          <p:cNvPr id="3" name="Text Placeholder 2"/>
          <p:cNvSpPr>
            <a:spLocks noGrp="1"/>
          </p:cNvSpPr>
          <p:nvPr>
            <p:ph type="body" sz="quarter" idx="11"/>
          </p:nvPr>
        </p:nvSpPr>
        <p:spPr/>
        <p:txBody>
          <a:bodyPr/>
          <a:lstStyle/>
          <a:p>
            <a:r>
              <a:rPr lang="en-GB" dirty="0"/>
              <a:t>What is GCP?</a:t>
            </a:r>
          </a:p>
          <a:p>
            <a:r>
              <a:rPr lang="en-GB" dirty="0"/>
              <a:t>History of VICH GL 9</a:t>
            </a:r>
          </a:p>
          <a:p>
            <a:r>
              <a:rPr lang="en-GB" dirty="0"/>
              <a:t>Benefits of VICH GL 9</a:t>
            </a:r>
          </a:p>
          <a:p>
            <a:r>
              <a:rPr lang="en-GB" dirty="0"/>
              <a:t>Key elements of GCP</a:t>
            </a:r>
          </a:p>
          <a:p>
            <a:pPr lvl="1"/>
            <a:r>
              <a:rPr lang="en-GB" dirty="0"/>
              <a:t>Roles and responsibilities</a:t>
            </a:r>
          </a:p>
          <a:p>
            <a:pPr lvl="1"/>
            <a:r>
              <a:rPr lang="en-GB" dirty="0"/>
              <a:t>Study protocol</a:t>
            </a:r>
          </a:p>
          <a:p>
            <a:pPr lvl="1"/>
            <a:r>
              <a:rPr lang="en-GB" dirty="0"/>
              <a:t>Final study report</a:t>
            </a:r>
          </a:p>
          <a:p>
            <a:pPr lvl="1"/>
            <a:r>
              <a:rPr lang="en-GB" dirty="0"/>
              <a:t>Data handling and documentation</a:t>
            </a:r>
          </a:p>
          <a:p>
            <a:pPr lvl="1"/>
            <a:r>
              <a:rPr lang="en-GB" dirty="0"/>
              <a:t>Quality audits</a:t>
            </a:r>
          </a:p>
          <a:p>
            <a:r>
              <a:rPr lang="en-GB" dirty="0"/>
              <a:t>Approach to assessment</a:t>
            </a:r>
          </a:p>
          <a:p>
            <a:r>
              <a:rPr lang="en-GB" dirty="0"/>
              <a:t>Conclusions</a:t>
            </a:r>
          </a:p>
          <a:p>
            <a:endParaRPr lang="en-US" dirty="0"/>
          </a:p>
        </p:txBody>
      </p:sp>
    </p:spTree>
    <p:extLst>
      <p:ext uri="{BB962C8B-B14F-4D97-AF65-F5344CB8AC3E}">
        <p14:creationId xmlns:p14="http://schemas.microsoft.com/office/powerpoint/2010/main" val="5191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3">
                                            <p:txEl>
                                              <p:pRg st="8" end="8"/>
                                            </p:txEl>
                                          </p:spTgt>
                                        </p:tgtEl>
                                      </p:cBhvr>
                                    </p:animEffect>
                                    <p:animScale>
                                      <p:cBhvr>
                                        <p:cTn id="47" dur="250" autoRev="1" fill="hold"/>
                                        <p:tgtEl>
                                          <p:spTgt spid="3">
                                            <p:txEl>
                                              <p:pRg st="8" end="8"/>
                                            </p:txEl>
                                          </p:spTgt>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3">
                                            <p:txEl>
                                              <p:pRg st="9" end="9"/>
                                            </p:txEl>
                                          </p:spTgt>
                                        </p:tgtEl>
                                      </p:cBhvr>
                                    </p:animEffect>
                                    <p:animScale>
                                      <p:cBhvr>
                                        <p:cTn id="52" dur="250" autoRev="1" fill="hold"/>
                                        <p:tgtEl>
                                          <p:spTgt spid="3">
                                            <p:txEl>
                                              <p:pRg st="9" end="9"/>
                                            </p:txEl>
                                          </p:spTgt>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
                                            <p:txEl>
                                              <p:pRg st="10" end="10"/>
                                            </p:txEl>
                                          </p:spTgt>
                                        </p:tgtEl>
                                      </p:cBhvr>
                                    </p:animEffect>
                                    <p:animScale>
                                      <p:cBhvr>
                                        <p:cTn id="57" dur="250" autoRev="1" fill="hold"/>
                                        <p:tgtEl>
                                          <p:spTgt spid="3">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Approach to assessment</a:t>
            </a:r>
          </a:p>
          <a:p>
            <a:endParaRPr lang="en-GB" dirty="0"/>
          </a:p>
        </p:txBody>
      </p:sp>
      <p:sp>
        <p:nvSpPr>
          <p:cNvPr id="3" name="Text Placeholder 2"/>
          <p:cNvSpPr>
            <a:spLocks noGrp="1"/>
          </p:cNvSpPr>
          <p:nvPr>
            <p:ph type="body" sz="quarter" idx="11"/>
          </p:nvPr>
        </p:nvSpPr>
        <p:spPr>
          <a:xfrm>
            <a:off x="471488" y="1366838"/>
            <a:ext cx="8358187" cy="5117089"/>
          </a:xfrm>
        </p:spPr>
        <p:txBody>
          <a:bodyPr/>
          <a:lstStyle/>
          <a:p>
            <a:r>
              <a:rPr lang="de-DE" altLang="de-DE" sz="2400" b="1" dirty="0">
                <a:solidFill>
                  <a:srgbClr val="218BA7"/>
                </a:solidFill>
                <a:latin typeface="Calibri" panose="020F0502020204030204" pitchFamily="34" charset="0"/>
              </a:rPr>
              <a:t>Study conduct – what do we look at?</a:t>
            </a:r>
          </a:p>
          <a:p>
            <a:endParaRPr lang="de-DE" altLang="de-DE" sz="1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What is the approach to evaluation of safety? Is it appropriate?</a:t>
            </a:r>
          </a:p>
          <a:p>
            <a:pPr marL="800100" lvl="2" indent="-342900"/>
            <a:r>
              <a:rPr lang="de-DE" altLang="de-DE" dirty="0">
                <a:solidFill>
                  <a:srgbClr val="218BA7"/>
                </a:solidFill>
                <a:latin typeface="Calibri" panose="020F0502020204030204" pitchFamily="34" charset="0"/>
              </a:rPr>
              <a:t>Parameters evaluated (clinical, haematological, biochemical.....).</a:t>
            </a:r>
          </a:p>
          <a:p>
            <a:pPr marL="800100" lvl="2" indent="-342900"/>
            <a:r>
              <a:rPr lang="de-DE" altLang="de-DE" dirty="0">
                <a:solidFill>
                  <a:srgbClr val="218BA7"/>
                </a:solidFill>
                <a:latin typeface="Calibri" panose="020F0502020204030204" pitchFamily="34" charset="0"/>
              </a:rPr>
              <a:t>Timing and frequency of observations, measurements.</a:t>
            </a:r>
          </a:p>
          <a:p>
            <a:pPr marL="342900" lvl="1" indent="-342900"/>
            <a:r>
              <a:rPr lang="de-DE" altLang="de-DE" dirty="0">
                <a:solidFill>
                  <a:srgbClr val="218BA7"/>
                </a:solidFill>
                <a:latin typeface="Calibri" panose="020F0502020204030204" pitchFamily="34" charset="0"/>
              </a:rPr>
              <a:t>Were appropriate actions taken in response to observed adverse effects (appropriate medical treatment)?</a:t>
            </a:r>
          </a:p>
          <a:p>
            <a:pPr marL="342900" lvl="1" indent="-342900"/>
            <a:r>
              <a:rPr lang="de-DE" altLang="de-DE" dirty="0">
                <a:solidFill>
                  <a:srgbClr val="218BA7"/>
                </a:solidFill>
                <a:latin typeface="Calibri" panose="020F0502020204030204" pitchFamily="34" charset="0"/>
              </a:rPr>
              <a:t>Were animals excluded from safety evaluation? If yes, why?</a:t>
            </a:r>
          </a:p>
          <a:p>
            <a:pPr marL="342900" lvl="1" indent="-342900"/>
            <a:r>
              <a:rPr lang="de-DE" altLang="de-DE" dirty="0">
                <a:solidFill>
                  <a:srgbClr val="218BA7"/>
                </a:solidFill>
                <a:latin typeface="Calibri" panose="020F0502020204030204" pitchFamily="34" charset="0"/>
              </a:rPr>
              <a:t>Are there treatment-related adverse effects?</a:t>
            </a:r>
          </a:p>
          <a:p>
            <a:pPr marL="342900" lvl="1" indent="-342900"/>
            <a:endParaRPr lang="de-DE" altLang="de-DE" dirty="0">
              <a:solidFill>
                <a:srgbClr val="218BA7"/>
              </a:solidFill>
              <a:latin typeface="Calibri" panose="020F0502020204030204" pitchFamily="34" charset="0"/>
            </a:endParaRPr>
          </a:p>
          <a:p>
            <a:pPr marL="342900" lvl="1" indent="-342900"/>
            <a:endParaRPr lang="de-DE" altLang="de-DE" dirty="0">
              <a:solidFill>
                <a:srgbClr val="218BA7"/>
              </a:solidFill>
              <a:latin typeface="Calibri" panose="020F0502020204030204" pitchFamily="34" charset="0"/>
            </a:endParaRPr>
          </a:p>
        </p:txBody>
      </p:sp>
    </p:spTree>
    <p:extLst>
      <p:ext uri="{BB962C8B-B14F-4D97-AF65-F5344CB8AC3E}">
        <p14:creationId xmlns:p14="http://schemas.microsoft.com/office/powerpoint/2010/main" val="252380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Conclusions</a:t>
            </a:r>
          </a:p>
        </p:txBody>
      </p:sp>
    </p:spTree>
    <p:extLst>
      <p:ext uri="{BB962C8B-B14F-4D97-AF65-F5344CB8AC3E}">
        <p14:creationId xmlns:p14="http://schemas.microsoft.com/office/powerpoint/2010/main" val="2313275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Conclusions</a:t>
            </a:r>
          </a:p>
          <a:p>
            <a:endParaRPr lang="en-GB" dirty="0"/>
          </a:p>
        </p:txBody>
      </p:sp>
      <p:sp>
        <p:nvSpPr>
          <p:cNvPr id="3" name="Text Placeholder 2"/>
          <p:cNvSpPr>
            <a:spLocks noGrp="1"/>
          </p:cNvSpPr>
          <p:nvPr>
            <p:ph type="body" sz="quarter" idx="11"/>
          </p:nvPr>
        </p:nvSpPr>
        <p:spPr/>
        <p:txBody>
          <a:bodyPr/>
          <a:lstStyle/>
          <a:p>
            <a:r>
              <a:rPr lang="de-DE" altLang="de-DE" sz="2400" b="1" dirty="0">
                <a:solidFill>
                  <a:srgbClr val="218BA7"/>
                </a:solidFill>
                <a:latin typeface="Calibri" panose="020F0502020204030204" pitchFamily="34" charset="0"/>
              </a:rPr>
              <a:t>From a regulatory point of view</a:t>
            </a:r>
          </a:p>
          <a:p>
            <a:endParaRPr lang="de-DE" altLang="de-DE" sz="2400"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One of the most important guidelines</a:t>
            </a:r>
          </a:p>
          <a:p>
            <a:pPr marL="342900" lvl="1" indent="-342900"/>
            <a:r>
              <a:rPr lang="de-DE" altLang="de-DE" dirty="0">
                <a:solidFill>
                  <a:srgbClr val="218BA7"/>
                </a:solidFill>
                <a:latin typeface="Calibri" panose="020F0502020204030204" pitchFamily="34" charset="0"/>
              </a:rPr>
              <a:t>Facilitates the review of clinical studies because of the used standard terminology, formats and structure of the study documentation</a:t>
            </a:r>
          </a:p>
          <a:p>
            <a:pPr marL="342900" lvl="1" indent="-342900"/>
            <a:r>
              <a:rPr lang="de-DE" altLang="de-DE" dirty="0">
                <a:solidFill>
                  <a:srgbClr val="218BA7"/>
                </a:solidFill>
                <a:latin typeface="Calibri" panose="020F0502020204030204" pitchFamily="34" charset="0"/>
              </a:rPr>
              <a:t>Allows for transparancy of procedures</a:t>
            </a:r>
          </a:p>
          <a:p>
            <a:pPr marL="342900" lvl="1" indent="-342900"/>
            <a:r>
              <a:rPr lang="de-DE" altLang="de-DE" dirty="0">
                <a:solidFill>
                  <a:srgbClr val="218BA7"/>
                </a:solidFill>
                <a:latin typeface="Calibri" panose="020F0502020204030204" pitchFamily="34" charset="0"/>
              </a:rPr>
              <a:t>Gives assessors confidence in the results</a:t>
            </a:r>
          </a:p>
          <a:p>
            <a:pPr marL="342900" lvl="1" indent="-342900"/>
            <a:endParaRPr lang="de-DE" altLang="de-DE" dirty="0">
              <a:solidFill>
                <a:srgbClr val="218BA7"/>
              </a:solidFill>
              <a:latin typeface="Calibri" panose="020F0502020204030204" pitchFamily="34" charset="0"/>
            </a:endParaRPr>
          </a:p>
          <a:p>
            <a:pPr marL="342900" lvl="1" indent="-342900"/>
            <a:r>
              <a:rPr lang="de-DE" altLang="de-DE" dirty="0">
                <a:solidFill>
                  <a:srgbClr val="218BA7"/>
                </a:solidFill>
                <a:latin typeface="Calibri" panose="020F0502020204030204" pitchFamily="34" charset="0"/>
              </a:rPr>
              <a:t>But, will not compensate for poorly designed studies!</a:t>
            </a:r>
          </a:p>
        </p:txBody>
      </p:sp>
    </p:spTree>
    <p:extLst>
      <p:ext uri="{BB962C8B-B14F-4D97-AF65-F5344CB8AC3E}">
        <p14:creationId xmlns:p14="http://schemas.microsoft.com/office/powerpoint/2010/main" val="1910389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What is GCP?</a:t>
            </a:r>
          </a:p>
        </p:txBody>
      </p:sp>
    </p:spTree>
    <p:extLst>
      <p:ext uri="{BB962C8B-B14F-4D97-AF65-F5344CB8AC3E}">
        <p14:creationId xmlns:p14="http://schemas.microsoft.com/office/powerpoint/2010/main" val="209096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What is GCP?</a:t>
            </a:r>
          </a:p>
          <a:p>
            <a:endParaRPr lang="en-GB" dirty="0"/>
          </a:p>
        </p:txBody>
      </p:sp>
      <p:sp>
        <p:nvSpPr>
          <p:cNvPr id="3" name="Text Placeholder 2"/>
          <p:cNvSpPr>
            <a:spLocks noGrp="1"/>
          </p:cNvSpPr>
          <p:nvPr>
            <p:ph type="body" sz="quarter" idx="11"/>
          </p:nvPr>
        </p:nvSpPr>
        <p:spPr/>
        <p:txBody>
          <a:bodyPr/>
          <a:lstStyle/>
          <a:p>
            <a:endParaRPr lang="de-DE" altLang="de-DE" dirty="0">
              <a:latin typeface="Calibri" panose="020F0502020204030204" pitchFamily="34" charset="0"/>
            </a:endParaRPr>
          </a:p>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Scientific and ethical quality standard for designing, conducting, monitoring, recording, auditing, analysing and reporting clinical studies evaluating veterinary medicinal products in the target anial species</a:t>
            </a:r>
          </a:p>
          <a:p>
            <a:pPr marL="457200" indent="-457200">
              <a:buFont typeface="Arial" panose="020B0604020202020204" pitchFamily="34" charset="0"/>
              <a:buChar char="•"/>
            </a:pPr>
            <a:endParaRPr lang="de-DE" altLang="de-DE" dirty="0">
              <a:solidFill>
                <a:srgbClr val="218BA7"/>
              </a:solidFill>
              <a:latin typeface="Calibri" panose="020F0502020204030204" pitchFamily="34" charset="0"/>
            </a:endParaRPr>
          </a:p>
          <a:p>
            <a:pPr marL="457200" indent="-457200">
              <a:buFont typeface="Arial" panose="020B0604020202020204" pitchFamily="34" charset="0"/>
              <a:buChar char="•"/>
            </a:pPr>
            <a:r>
              <a:rPr lang="de-DE" altLang="de-DE" dirty="0">
                <a:solidFill>
                  <a:srgbClr val="218BA7"/>
                </a:solidFill>
                <a:latin typeface="Calibri" panose="020F0502020204030204" pitchFamily="34" charset="0"/>
              </a:rPr>
              <a:t>To be followed when developing clinical study data that are intended to be submitted to regulatory authorities.</a:t>
            </a:r>
          </a:p>
        </p:txBody>
      </p:sp>
    </p:spTree>
    <p:extLst>
      <p:ext uri="{BB962C8B-B14F-4D97-AF65-F5344CB8AC3E}">
        <p14:creationId xmlns:p14="http://schemas.microsoft.com/office/powerpoint/2010/main" val="3896249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What is GCP?</a:t>
            </a:r>
          </a:p>
          <a:p>
            <a:endParaRPr lang="en-GB" dirty="0"/>
          </a:p>
        </p:txBody>
      </p:sp>
      <p:sp>
        <p:nvSpPr>
          <p:cNvPr id="3" name="Text Placeholder 2"/>
          <p:cNvSpPr>
            <a:spLocks noGrp="1"/>
          </p:cNvSpPr>
          <p:nvPr>
            <p:ph type="body" sz="quarter" idx="11"/>
          </p:nvPr>
        </p:nvSpPr>
        <p:spPr/>
        <p:txBody>
          <a:bodyPr/>
          <a:lstStyle/>
          <a:p>
            <a:endParaRPr lang="de-DE" altLang="de-DE" dirty="0">
              <a:latin typeface="Calibri" panose="020F0502020204030204" pitchFamily="34" charset="0"/>
            </a:endParaRPr>
          </a:p>
          <a:p>
            <a:r>
              <a:rPr lang="de-DE" altLang="de-DE" b="1" dirty="0">
                <a:solidFill>
                  <a:srgbClr val="218BA7"/>
                </a:solidFill>
                <a:latin typeface="Calibri" panose="020F0502020204030204" pitchFamily="34" charset="0"/>
              </a:rPr>
              <a:t>Clinical studies</a:t>
            </a:r>
            <a:r>
              <a:rPr lang="de-DE" altLang="de-DE" dirty="0">
                <a:solidFill>
                  <a:srgbClr val="218BA7"/>
                </a:solidFill>
                <a:latin typeface="Calibri" panose="020F0502020204030204" pitchFamily="34" charset="0"/>
              </a:rPr>
              <a:t>: </a:t>
            </a:r>
            <a:r>
              <a:rPr lang="de-DE" altLang="de-DE" i="1" dirty="0">
                <a:solidFill>
                  <a:srgbClr val="218BA7"/>
                </a:solidFill>
                <a:latin typeface="Calibri" panose="020F0502020204030204" pitchFamily="34" charset="0"/>
              </a:rPr>
              <a:t>A single scientific experiment conducted in a target species to test at least one hypothesis relevant to the proposed effectiveness claim(s) or to in-use safety in the target animal for a veterinary product under investigation. </a:t>
            </a:r>
            <a:r>
              <a:rPr lang="de-DE" altLang="de-DE" sz="2000" dirty="0">
                <a:solidFill>
                  <a:srgbClr val="218BA7"/>
                </a:solidFill>
                <a:latin typeface="Calibri" panose="020F0502020204030204" pitchFamily="34" charset="0"/>
              </a:rPr>
              <a:t>(VICH Gl 9, glossary)</a:t>
            </a:r>
          </a:p>
          <a:p>
            <a:endParaRPr lang="de-DE" altLang="de-DE" sz="2000" dirty="0">
              <a:solidFill>
                <a:srgbClr val="218BA7"/>
              </a:solidFill>
              <a:latin typeface="Calibri" panose="020F0502020204030204" pitchFamily="34" charset="0"/>
            </a:endParaRPr>
          </a:p>
          <a:p>
            <a:r>
              <a:rPr lang="de-DE" altLang="de-DE" dirty="0">
                <a:solidFill>
                  <a:srgbClr val="218BA7"/>
                </a:solidFill>
                <a:latin typeface="Calibri" panose="020F0502020204030204" pitchFamily="34" charset="0"/>
              </a:rPr>
              <a:t>The purpose of a clinical study may be confirmatory (e.g., typical field study), exploratory (e.g., dose finding, TAS) or composite, i.e. further exploratory analyses to explain the study results and to suggest further hypotheses for research</a:t>
            </a:r>
          </a:p>
        </p:txBody>
      </p:sp>
    </p:spTree>
    <p:extLst>
      <p:ext uri="{BB962C8B-B14F-4D97-AF65-F5344CB8AC3E}">
        <p14:creationId xmlns:p14="http://schemas.microsoft.com/office/powerpoint/2010/main" val="92768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What is GCP?</a:t>
            </a:r>
          </a:p>
          <a:p>
            <a:endParaRPr lang="en-GB" dirty="0"/>
          </a:p>
        </p:txBody>
      </p:sp>
      <p:sp>
        <p:nvSpPr>
          <p:cNvPr id="3" name="Text Placeholder 2"/>
          <p:cNvSpPr>
            <a:spLocks noGrp="1"/>
          </p:cNvSpPr>
          <p:nvPr>
            <p:ph type="body" sz="quarter" idx="11"/>
          </p:nvPr>
        </p:nvSpPr>
        <p:spPr/>
        <p:txBody>
          <a:bodyPr/>
          <a:lstStyle/>
          <a:p>
            <a:endParaRPr lang="de-DE" altLang="de-DE" dirty="0">
              <a:latin typeface="Calibri" panose="020F0502020204030204" pitchFamily="34" charset="0"/>
            </a:endParaRPr>
          </a:p>
          <a:p>
            <a:r>
              <a:rPr lang="de-DE" altLang="de-DE" dirty="0">
                <a:solidFill>
                  <a:srgbClr val="218BA7"/>
                </a:solidFill>
                <a:latin typeface="Calibri" panose="020F0502020204030204" pitchFamily="34" charset="0"/>
              </a:rPr>
              <a:t>Adherence to the GCP standard provides assurance that the data and reported results are complete, correct and accurate, that the welfare of the study animals and the safety of the personnel involved in the study are ensured, and that the environment and the human and animal food chains are protected.</a:t>
            </a:r>
          </a:p>
        </p:txBody>
      </p:sp>
    </p:spTree>
    <p:extLst>
      <p:ext uri="{BB962C8B-B14F-4D97-AF65-F5344CB8AC3E}">
        <p14:creationId xmlns:p14="http://schemas.microsoft.com/office/powerpoint/2010/main" val="4251227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3600" dirty="0"/>
              <a:t>History of VICH GL 9</a:t>
            </a:r>
          </a:p>
        </p:txBody>
      </p:sp>
    </p:spTree>
    <p:extLst>
      <p:ext uri="{BB962C8B-B14F-4D97-AF65-F5344CB8AC3E}">
        <p14:creationId xmlns:p14="http://schemas.microsoft.com/office/powerpoint/2010/main" val="1338299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1216" y="303391"/>
            <a:ext cx="7175500" cy="536575"/>
          </a:xfrm>
        </p:spPr>
        <p:txBody>
          <a:bodyPr/>
          <a:lstStyle/>
          <a:p>
            <a:r>
              <a:rPr lang="en-GB" sz="3200" b="1" dirty="0"/>
              <a:t>How and when did it start</a:t>
            </a:r>
          </a:p>
          <a:p>
            <a:endParaRPr lang="en-GB" dirty="0"/>
          </a:p>
        </p:txBody>
      </p:sp>
      <p:sp>
        <p:nvSpPr>
          <p:cNvPr id="3" name="Text Placeholder 2"/>
          <p:cNvSpPr>
            <a:spLocks noGrp="1"/>
          </p:cNvSpPr>
          <p:nvPr>
            <p:ph type="body" sz="quarter" idx="11"/>
          </p:nvPr>
        </p:nvSpPr>
        <p:spPr/>
        <p:txBody>
          <a:bodyPr/>
          <a:lstStyle/>
          <a:p>
            <a:r>
              <a:rPr lang="de-DE" altLang="de-DE" b="1" dirty="0">
                <a:solidFill>
                  <a:srgbClr val="218BA7"/>
                </a:solidFill>
                <a:latin typeface="Calibri" panose="020F0502020204030204" pitchFamily="34" charset="0"/>
              </a:rPr>
              <a:t>The VICH Process</a:t>
            </a:r>
          </a:p>
          <a:p>
            <a:r>
              <a:rPr lang="de-DE" altLang="de-DE" dirty="0">
                <a:solidFill>
                  <a:srgbClr val="218BA7"/>
                </a:solidFill>
                <a:latin typeface="Calibri" panose="020F0502020204030204" pitchFamily="34" charset="0"/>
              </a:rPr>
              <a:t>Start of the work in 1997</a:t>
            </a:r>
          </a:p>
          <a:p>
            <a:r>
              <a:rPr lang="de-DE" altLang="de-DE" dirty="0">
                <a:solidFill>
                  <a:srgbClr val="218BA7"/>
                </a:solidFill>
                <a:latin typeface="Calibri" panose="020F0502020204030204" pitchFamily="34" charset="0"/>
              </a:rPr>
              <a:t>EWG consensus in Sept. 1998 (step 2)</a:t>
            </a:r>
          </a:p>
          <a:p>
            <a:r>
              <a:rPr lang="de-DE" altLang="de-DE" dirty="0">
                <a:solidFill>
                  <a:srgbClr val="218BA7"/>
                </a:solidFill>
                <a:latin typeface="Calibri" panose="020F0502020204030204" pitchFamily="34" charset="0"/>
              </a:rPr>
              <a:t>SC approval of release for consultation in Oct. 1998 (step 4)</a:t>
            </a:r>
          </a:p>
          <a:p>
            <a:r>
              <a:rPr lang="de-DE" altLang="de-DE" dirty="0">
                <a:solidFill>
                  <a:srgbClr val="218BA7"/>
                </a:solidFill>
                <a:latin typeface="Calibri" panose="020F0502020204030204" pitchFamily="34" charset="0"/>
              </a:rPr>
              <a:t>EWG consensus in Nov. 1999 (step 5)</a:t>
            </a:r>
          </a:p>
          <a:p>
            <a:r>
              <a:rPr lang="de-DE" altLang="de-DE" dirty="0">
                <a:solidFill>
                  <a:srgbClr val="218BA7"/>
                </a:solidFill>
                <a:latin typeface="Calibri" panose="020F0502020204030204" pitchFamily="34" charset="0"/>
              </a:rPr>
              <a:t>SC approval in Feb. 2000 (step 7)</a:t>
            </a:r>
          </a:p>
          <a:p>
            <a:r>
              <a:rPr lang="de-DE" altLang="de-DE" dirty="0">
                <a:solidFill>
                  <a:srgbClr val="218BA7"/>
                </a:solidFill>
                <a:latin typeface="Calibri" panose="020F0502020204030204" pitchFamily="34" charset="0"/>
              </a:rPr>
              <a:t>Implemention date of July 2001</a:t>
            </a:r>
          </a:p>
        </p:txBody>
      </p:sp>
    </p:spTree>
    <p:extLst>
      <p:ext uri="{BB962C8B-B14F-4D97-AF65-F5344CB8AC3E}">
        <p14:creationId xmlns:p14="http://schemas.microsoft.com/office/powerpoint/2010/main" val="3640465020"/>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1709</TotalTime>
  <Words>1485</Words>
  <Application>Microsoft Office PowerPoint</Application>
  <PresentationFormat>On-screen Show (4:3)</PresentationFormat>
  <Paragraphs>204</Paragraphs>
  <Slides>33</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33</vt:i4>
      </vt:variant>
    </vt:vector>
  </HeadingPairs>
  <TitlesOfParts>
    <vt:vector size="42" baseType="lpstr">
      <vt:lpstr>Arial</vt:lpstr>
      <vt:lpstr>Calibri</vt:lpstr>
      <vt:lpstr>Wingdings</vt:lpstr>
      <vt:lpstr>Cover slide</vt:lpstr>
      <vt:lpstr>Table of contents</vt:lpstr>
      <vt:lpstr>Chapter slide</vt:lpstr>
      <vt:lpstr>Content slide</vt:lpstr>
      <vt:lpstr>Closing slide</vt:lpstr>
      <vt:lpstr>1_Table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Rick Clayton</cp:lastModifiedBy>
  <cp:revision>125</cp:revision>
  <cp:lastPrinted>2019-08-30T02:43:33Z</cp:lastPrinted>
  <dcterms:created xsi:type="dcterms:W3CDTF">2014-10-28T11:07:40Z</dcterms:created>
  <dcterms:modified xsi:type="dcterms:W3CDTF">2020-10-12T12:43:41Z</dcterms:modified>
</cp:coreProperties>
</file>