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55" r:id="rId1"/>
  </p:sldMasterIdLst>
  <p:notesMasterIdLst>
    <p:notesMasterId r:id="rId16"/>
  </p:notesMasterIdLst>
  <p:handoutMasterIdLst>
    <p:handoutMasterId r:id="rId17"/>
  </p:handoutMasterIdLst>
  <p:sldIdLst>
    <p:sldId id="256" r:id="rId2"/>
    <p:sldId id="278" r:id="rId3"/>
    <p:sldId id="268" r:id="rId4"/>
    <p:sldId id="269" r:id="rId5"/>
    <p:sldId id="279" r:id="rId6"/>
    <p:sldId id="270" r:id="rId7"/>
    <p:sldId id="276" r:id="rId8"/>
    <p:sldId id="271" r:id="rId9"/>
    <p:sldId id="272" r:id="rId10"/>
    <p:sldId id="273" r:id="rId11"/>
    <p:sldId id="274" r:id="rId12"/>
    <p:sldId id="275" r:id="rId13"/>
    <p:sldId id="277" r:id="rId14"/>
    <p:sldId id="258" r:id="rId15"/>
  </p:sldIdLst>
  <p:sldSz cx="9144000" cy="5143500" type="screen16x9"/>
  <p:notesSz cx="6858000" cy="9144000"/>
  <p:defaultTextStyle>
    <a:defPPr>
      <a:defRPr lang="en-GB"/>
    </a:defPPr>
    <a:lvl1pPr algn="ctr" rtl="0" fontAlgn="base">
      <a:lnSpc>
        <a:spcPct val="120000"/>
      </a:lnSpc>
      <a:spcBef>
        <a:spcPct val="0"/>
      </a:spcBef>
      <a:spcAft>
        <a:spcPct val="0"/>
      </a:spcAft>
      <a:defRPr sz="1600" kern="1200">
        <a:solidFill>
          <a:srgbClr val="000000"/>
        </a:solidFill>
        <a:latin typeface="Verdana" pitchFamily="34" charset="0"/>
        <a:ea typeface="+mn-ea"/>
        <a:cs typeface="Arial" charset="0"/>
      </a:defRPr>
    </a:lvl1pPr>
    <a:lvl2pPr marL="457200" algn="ctr" rtl="0" fontAlgn="base">
      <a:lnSpc>
        <a:spcPct val="120000"/>
      </a:lnSpc>
      <a:spcBef>
        <a:spcPct val="0"/>
      </a:spcBef>
      <a:spcAft>
        <a:spcPct val="0"/>
      </a:spcAft>
      <a:defRPr sz="1600" kern="1200">
        <a:solidFill>
          <a:srgbClr val="000000"/>
        </a:solidFill>
        <a:latin typeface="Verdana" pitchFamily="34" charset="0"/>
        <a:ea typeface="+mn-ea"/>
        <a:cs typeface="Arial" charset="0"/>
      </a:defRPr>
    </a:lvl2pPr>
    <a:lvl3pPr marL="914400" algn="ctr" rtl="0" fontAlgn="base">
      <a:lnSpc>
        <a:spcPct val="120000"/>
      </a:lnSpc>
      <a:spcBef>
        <a:spcPct val="0"/>
      </a:spcBef>
      <a:spcAft>
        <a:spcPct val="0"/>
      </a:spcAft>
      <a:defRPr sz="1600" kern="1200">
        <a:solidFill>
          <a:srgbClr val="000000"/>
        </a:solidFill>
        <a:latin typeface="Verdana" pitchFamily="34" charset="0"/>
        <a:ea typeface="+mn-ea"/>
        <a:cs typeface="Arial" charset="0"/>
      </a:defRPr>
    </a:lvl3pPr>
    <a:lvl4pPr marL="1371600" algn="ctr" rtl="0" fontAlgn="base">
      <a:lnSpc>
        <a:spcPct val="120000"/>
      </a:lnSpc>
      <a:spcBef>
        <a:spcPct val="0"/>
      </a:spcBef>
      <a:spcAft>
        <a:spcPct val="0"/>
      </a:spcAft>
      <a:defRPr sz="1600" kern="1200">
        <a:solidFill>
          <a:srgbClr val="000000"/>
        </a:solidFill>
        <a:latin typeface="Verdana" pitchFamily="34" charset="0"/>
        <a:ea typeface="+mn-ea"/>
        <a:cs typeface="Arial" charset="0"/>
      </a:defRPr>
    </a:lvl4pPr>
    <a:lvl5pPr marL="1828800" algn="ctr" rtl="0" fontAlgn="base">
      <a:lnSpc>
        <a:spcPct val="120000"/>
      </a:lnSpc>
      <a:spcBef>
        <a:spcPct val="0"/>
      </a:spcBef>
      <a:spcAft>
        <a:spcPct val="0"/>
      </a:spcAft>
      <a:defRPr sz="1600" kern="1200">
        <a:solidFill>
          <a:srgbClr val="000000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rgbClr val="000000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rgbClr val="000000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rgbClr val="000000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rgbClr val="000000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5103">
          <p15:clr>
            <a:srgbClr val="A4A3A4"/>
          </p15:clr>
        </p15:guide>
        <p15:guide id="4" pos="226">
          <p15:clr>
            <a:srgbClr val="A4A3A4"/>
          </p15:clr>
        </p15:guide>
        <p15:guide id="5" pos="5533">
          <p15:clr>
            <a:srgbClr val="A4A3A4"/>
          </p15:clr>
        </p15:guide>
        <p15:guide id="6" pos="408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6D6F71"/>
    <a:srgbClr val="0098DB"/>
    <a:srgbClr val="005172"/>
    <a:srgbClr val="FECB00"/>
    <a:srgbClr val="000000"/>
    <a:srgbClr val="CAE8F3"/>
    <a:srgbClr val="FFFFFF"/>
    <a:srgbClr val="5CC2DC"/>
    <a:srgbClr val="009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2" autoAdjust="0"/>
    <p:restoredTop sz="94967" autoAdjust="0"/>
  </p:normalViewPr>
  <p:slideViewPr>
    <p:cSldViewPr snapToObjects="1">
      <p:cViewPr varScale="1">
        <p:scale>
          <a:sx n="108" d="100"/>
          <a:sy n="108" d="100"/>
        </p:scale>
        <p:origin x="758" y="72"/>
      </p:cViewPr>
      <p:guideLst>
        <p:guide orient="horz" pos="1620"/>
        <p:guide pos="2880"/>
        <p:guide pos="5103"/>
        <p:guide pos="226"/>
        <p:guide pos="5533"/>
        <p:guide pos="408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fld id="{EE459A52-26F1-4F37-A389-ABF2F1A42E4B}" type="datetime4">
              <a:rPr lang="en-GB" altLang="en-US" smtClean="0"/>
              <a:t>12 November 2020</a:t>
            </a:fld>
            <a:endParaRPr lang="en-GB" alt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fld id="{1A0BEC45-4E11-4E40-824D-4E1EC3ED46F0}" type="slidenum">
              <a:rPr lang="en-GB" altLang="en-US"/>
              <a:pPr/>
              <a:t>‹N°›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664888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fld id="{39ABF8F2-FAF1-49BC-BB2C-91C2B2CB5850}" type="datetime4">
              <a:rPr lang="en-GB" altLang="en-US" smtClean="0"/>
              <a:t>12 November 2020</a:t>
            </a:fld>
            <a:endParaRPr lang="en-GB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fld id="{B671AA26-52C0-48E5-AF9E-6206494C8AD5}" type="slidenum">
              <a:rPr lang="en-GB" altLang="en-US"/>
              <a:pPr/>
              <a:t>‹N°›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5349006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73616B9-EDD7-479C-B192-CC301BA5282C}" type="datetime4">
              <a:rPr lang="en-GB" altLang="en-US" smtClean="0"/>
              <a:t>12 November 2020</a:t>
            </a:fld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1AA26-52C0-48E5-AF9E-6206494C8AD5}" type="slidenum">
              <a:rPr lang="en-GB" altLang="en-US" smtClean="0"/>
              <a:pPr/>
              <a:t>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94950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/>
              <a:t>Note</a:t>
            </a:r>
            <a:r>
              <a:rPr lang="en-GB"/>
              <a:t>: This slide is OPTIONAL. It uses the 'Closing slide' layout. Delete if not needed.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8D15B5F-2ABF-40DE-A896-0FB28861878D}" type="datetime4">
              <a:rPr lang="en-GB" altLang="en-US" smtClean="0"/>
              <a:t>12 November 2020</a:t>
            </a:fld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1AA26-52C0-48E5-AF9E-6206494C8AD5}" type="slidenum">
              <a:rPr lang="en-GB" altLang="en-US" smtClean="0"/>
              <a:pPr/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16076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>
            <a:spLocks noChangeArrowheads="1"/>
          </p:cNvSpPr>
          <p:nvPr userDrawn="1"/>
        </p:nvSpPr>
        <p:spPr bwMode="auto">
          <a:xfrm>
            <a:off x="0" y="-1"/>
            <a:ext cx="9144000" cy="17892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3747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8775" y="2394000"/>
            <a:ext cx="5399088" cy="936000"/>
          </a:xfrm>
        </p:spPr>
        <p:txBody>
          <a:bodyPr anchor="b"/>
          <a:lstStyle>
            <a:lvl1pPr>
              <a:lnSpc>
                <a:spcPts val="2100"/>
              </a:lnSpc>
              <a:defRPr sz="1900"/>
            </a:lvl1pPr>
          </a:lstStyle>
          <a:p>
            <a:pPr lvl="0"/>
            <a:r>
              <a:rPr lang="en-GB" altLang="en-US" noProof="0"/>
              <a:t>Click to add title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58775" y="3546000"/>
            <a:ext cx="5399088" cy="39390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marR="0" indent="0" algn="l" defTabSz="8072438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 sz="1050"/>
            </a:lvl1pPr>
          </a:lstStyle>
          <a:p>
            <a:pPr marL="0" marR="0" lvl="0" indent="0" algn="l" defTabSz="8072438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altLang="en-US" noProof="0"/>
              <a:t>Click to add subtitle [optional]</a:t>
            </a:r>
          </a:p>
        </p:txBody>
      </p:sp>
      <p:sp>
        <p:nvSpPr>
          <p:cNvPr id="374788" name="Line 4"/>
          <p:cNvSpPr>
            <a:spLocks noChangeShapeType="1"/>
          </p:cNvSpPr>
          <p:nvPr/>
        </p:nvSpPr>
        <p:spPr bwMode="auto">
          <a:xfrm>
            <a:off x="358775" y="3438000"/>
            <a:ext cx="5399088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4791" name="Line 7"/>
          <p:cNvSpPr>
            <a:spLocks noChangeShapeType="1"/>
          </p:cNvSpPr>
          <p:nvPr/>
        </p:nvSpPr>
        <p:spPr bwMode="auto">
          <a:xfrm>
            <a:off x="0" y="1789510"/>
            <a:ext cx="9144000" cy="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en-GB"/>
          </a:p>
        </p:txBody>
      </p:sp>
      <p:sp>
        <p:nvSpPr>
          <p:cNvPr id="374797" name="Text Box 13"/>
          <p:cNvSpPr txBox="1">
            <a:spLocks noChangeArrowheads="1"/>
          </p:cNvSpPr>
          <p:nvPr/>
        </p:nvSpPr>
        <p:spPr bwMode="auto">
          <a:xfrm>
            <a:off x="6770340" y="4811353"/>
            <a:ext cx="1662113" cy="7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>
              <a:lnSpc>
                <a:spcPct val="100000"/>
              </a:lnSpc>
              <a:spcBef>
                <a:spcPct val="50000"/>
              </a:spcBef>
            </a:pPr>
            <a:r>
              <a:rPr lang="en-GB" altLang="en-US" sz="450">
                <a:solidFill>
                  <a:schemeClr val="tx1"/>
                </a:solidFill>
              </a:rPr>
              <a:t>An agency of the European Union</a:t>
            </a:r>
          </a:p>
        </p:txBody>
      </p:sp>
      <p:sp>
        <p:nvSpPr>
          <p:cNvPr id="374800" name="Line 16"/>
          <p:cNvSpPr>
            <a:spLocks noChangeShapeType="1"/>
          </p:cNvSpPr>
          <p:nvPr/>
        </p:nvSpPr>
        <p:spPr bwMode="auto">
          <a:xfrm>
            <a:off x="0" y="5049442"/>
            <a:ext cx="9144000" cy="119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3" t="17419" r="7056" b="17543"/>
          <a:stretch/>
        </p:blipFill>
        <p:spPr>
          <a:xfrm>
            <a:off x="5724000" y="396000"/>
            <a:ext cx="3060000" cy="1008000"/>
          </a:xfrm>
          <a:prstGeom prst="rect">
            <a:avLst/>
          </a:prstGeom>
        </p:spPr>
      </p:pic>
      <p:pic>
        <p:nvPicPr>
          <p:cNvPr id="13" name="Picture 15" descr="EU flag fpr PowerPoint presentations (RGB) (300 ppi)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400" y="4672800"/>
            <a:ext cx="309024" cy="2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5"/>
          <p:cNvSpPr>
            <a:spLocks noChangeArrowheads="1"/>
          </p:cNvSpPr>
          <p:nvPr userDrawn="1"/>
        </p:nvSpPr>
        <p:spPr bwMode="auto">
          <a:xfrm>
            <a:off x="0" y="5050800"/>
            <a:ext cx="9144000" cy="93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4011911"/>
            <a:ext cx="5399088" cy="216024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100"/>
            </a:lvl1pPr>
          </a:lstStyle>
          <a:p>
            <a:r>
              <a:rPr lang="en-GB" altLang="en-US" kern="0"/>
              <a:t>Event title [optional]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100" b="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6" y="1619250"/>
            <a:ext cx="4118400" cy="2969419"/>
          </a:xfrm>
        </p:spPr>
        <p:txBody>
          <a:bodyPr/>
          <a:lstStyle>
            <a:lvl1pPr marL="0" marR="0" indent="0" algn="l" defTabSz="8072438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ts val="900"/>
              </a:spcAft>
              <a:buClr>
                <a:srgbClr val="000000"/>
              </a:buClr>
              <a:buSzTx/>
              <a:buFontTx/>
              <a:buNone/>
              <a:tabLst/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8072438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ts val="9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1" indent="0" algn="l" defTabSz="8072438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ts val="9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Second level</a:t>
            </a:r>
          </a:p>
          <a:p>
            <a:pPr marL="0" marR="0" lvl="2" indent="0" algn="l" defTabSz="8072438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ts val="9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Third level</a:t>
            </a:r>
          </a:p>
          <a:p>
            <a:pPr marL="0" marR="0" lvl="3" indent="0" algn="l" defTabSz="8072438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ts val="9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Fourth level</a:t>
            </a:r>
          </a:p>
          <a:p>
            <a:pPr marL="0" marR="0" lvl="4" indent="0" algn="l" defTabSz="8072438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ts val="9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AMR public health risk assessment in the EU - application of VICH GL 27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E1512B7-A4D3-45D6-AC99-9D6C4D21B5B0}" type="slidenum">
              <a:rPr lang="en-GB" altLang="en-US"/>
              <a:pPr/>
              <a:t>‹N°›</a:t>
            </a:fld>
            <a:endParaRPr lang="en-GB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2838FB8A-C682-40DE-A548-B8A184AD2248}" type="datetime4">
              <a:rPr lang="en-GB" altLang="en-US" smtClean="0"/>
              <a:t>12 November 2020</a:t>
            </a:fld>
            <a:endParaRPr lang="en-GB" alt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62000" y="1619250"/>
            <a:ext cx="4118400" cy="2969419"/>
          </a:xfrm>
        </p:spPr>
        <p:txBody>
          <a:bodyPr/>
          <a:lstStyle>
            <a:lvl1pPr marL="0" marR="0" indent="0" algn="l" defTabSz="8072438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ts val="900"/>
              </a:spcAft>
              <a:buClr>
                <a:srgbClr val="000000"/>
              </a:buClr>
              <a:buSzTx/>
              <a:buFontTx/>
              <a:buNone/>
              <a:tabLst/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8072438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ts val="9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1" indent="0" algn="l" defTabSz="8072438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ts val="9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Second level</a:t>
            </a:r>
          </a:p>
          <a:p>
            <a:pPr marL="0" marR="0" lvl="2" indent="0" algn="l" defTabSz="8072438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ts val="9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Third level</a:t>
            </a:r>
          </a:p>
          <a:p>
            <a:pPr marL="0" marR="0" lvl="3" indent="0" algn="l" defTabSz="8072438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ts val="9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Fourth level</a:t>
            </a:r>
          </a:p>
          <a:p>
            <a:pPr marL="0" marR="0" lvl="4" indent="0" algn="l" defTabSz="8072438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ts val="9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235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en-US"/>
              <a:t>AMR public health risk assessment in the EU - application of VICH GL 27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468437-DC6C-443C-8387-7F3DABA73C17}" type="slidenum">
              <a:rPr lang="en-GB" altLang="en-US" smtClean="0"/>
              <a:pPr/>
              <a:t>‹N°›</a:t>
            </a:fld>
            <a:endParaRPr lang="en-GB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1E08297-6BE4-452F-A830-CA2BD56FE850}" type="datetime4">
              <a:rPr lang="en-GB" altLang="en-US" smtClean="0"/>
              <a:t>12 November 2020</a:t>
            </a:fld>
            <a:endParaRPr lang="en-GB" altLang="en-US"/>
          </a:p>
        </p:txBody>
      </p:sp>
      <p:sp>
        <p:nvSpPr>
          <p:cNvPr id="6" name="Line 2"/>
          <p:cNvSpPr>
            <a:spLocks noChangeShapeType="1"/>
          </p:cNvSpPr>
          <p:nvPr userDrawn="1"/>
        </p:nvSpPr>
        <p:spPr bwMode="auto">
          <a:xfrm>
            <a:off x="358775" y="2833688"/>
            <a:ext cx="61200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996035"/>
            <a:ext cx="6120000" cy="755648"/>
          </a:xfrm>
        </p:spPr>
        <p:txBody>
          <a:bodyPr anchor="b" anchorCtr="0"/>
          <a:lstStyle>
            <a:lvl1pPr>
              <a:lnSpc>
                <a:spcPts val="2400"/>
              </a:lnSpc>
              <a:spcAft>
                <a:spcPts val="0"/>
              </a:spcAft>
              <a:defRPr sz="2100" b="0">
                <a:solidFill>
                  <a:srgbClr val="003399"/>
                </a:solidFill>
              </a:defRPr>
            </a:lvl1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60363" y="2931790"/>
            <a:ext cx="6119812" cy="172752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Section subtitle or brief intro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2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rm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AMR public health risk assessment in the EU - application of VICH GL 27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957F717-FD23-493C-BA54-F5AB575BDEC9}" type="slidenum">
              <a:rPr lang="en-GB" altLang="en-US"/>
              <a:pPr/>
              <a:t>‹N°›</a:t>
            </a:fld>
            <a:endParaRPr lang="en-GB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7344000" y="4804172"/>
            <a:ext cx="1440000" cy="180975"/>
          </a:xfrm>
        </p:spPr>
        <p:txBody>
          <a:bodyPr/>
          <a:lstStyle>
            <a:lvl1pPr>
              <a:defRPr/>
            </a:lvl1pPr>
          </a:lstStyle>
          <a:p>
            <a:fld id="{D8910689-7930-440E-8BBC-3C722EE8152D}" type="datetime4">
              <a:rPr lang="en-GB" altLang="en-US" smtClean="0"/>
              <a:t>12 November 2020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14392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6" y="1619250"/>
            <a:ext cx="4118400" cy="2969419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619250"/>
            <a:ext cx="4117975" cy="2969419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AMR public health risk assessment in the EU - application of VICH GL 27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E1512B7-A4D3-45D6-AC99-9D6C4D21B5B0}" type="slidenum">
              <a:rPr lang="en-GB" altLang="en-US"/>
              <a:pPr/>
              <a:t>‹N°›</a:t>
            </a:fld>
            <a:endParaRPr lang="en-GB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BDE4186-5A1D-4467-AD86-CDDCCBB28715}" type="datetime4">
              <a:rPr lang="en-GB" altLang="en-US" smtClean="0"/>
              <a:t>12 November 2020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70067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AMR public health risk assessment in the EU - application of VICH GL 27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A0FAAC-E39B-4479-B08E-E201E90F7F69}" type="slidenum">
              <a:rPr lang="en-GB" altLang="en-US"/>
              <a:pPr/>
              <a:t>‹N°›</a:t>
            </a:fld>
            <a:endParaRPr lang="en-GB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67E67E60-15D4-4F23-9C0E-B893EA497533}" type="datetime4">
              <a:rPr lang="en-GB" altLang="en-US" smtClean="0"/>
              <a:t>12 November 2020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87312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504000"/>
            <a:ext cx="9144000" cy="4546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046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0648" y="2452033"/>
            <a:ext cx="3995520" cy="399552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55672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6" y="769144"/>
            <a:ext cx="8424000" cy="71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add title</a:t>
            </a:r>
          </a:p>
        </p:txBody>
      </p:sp>
      <p:sp>
        <p:nvSpPr>
          <p:cNvPr id="37376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9139" y="4804172"/>
            <a:ext cx="647858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ts val="1200"/>
              </a:lnSpc>
              <a:defRPr sz="830">
                <a:solidFill>
                  <a:schemeClr val="tx1"/>
                </a:solidFill>
              </a:defRPr>
            </a:lvl1pPr>
          </a:lstStyle>
          <a:p>
            <a:r>
              <a:rPr lang="en-GB" altLang="en-US"/>
              <a:t>AMR public health risk assessment in the EU - application of VICH GL 27</a:t>
            </a:r>
          </a:p>
        </p:txBody>
      </p:sp>
      <p:sp>
        <p:nvSpPr>
          <p:cNvPr id="37376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0364" y="4804172"/>
            <a:ext cx="307975" cy="179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ts val="1200"/>
              </a:lnSpc>
              <a:defRPr sz="830">
                <a:solidFill>
                  <a:schemeClr val="tx1"/>
                </a:solidFill>
              </a:defRPr>
            </a:lvl1pPr>
          </a:lstStyle>
          <a:p>
            <a:fld id="{DB468437-DC6C-443C-8387-7F3DABA73C17}" type="slidenum">
              <a:rPr lang="en-GB" altLang="en-US" smtClean="0"/>
              <a:pPr/>
              <a:t>‹N°›</a:t>
            </a:fld>
            <a:endParaRPr lang="en-GB" altLang="en-US"/>
          </a:p>
        </p:txBody>
      </p:sp>
      <p:sp>
        <p:nvSpPr>
          <p:cNvPr id="37376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44000" y="4804172"/>
            <a:ext cx="1439862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200"/>
              </a:lnSpc>
              <a:defRPr sz="830">
                <a:solidFill>
                  <a:schemeClr val="tx1"/>
                </a:solidFill>
              </a:defRPr>
            </a:lvl1pPr>
          </a:lstStyle>
          <a:p>
            <a:fld id="{BA7A3813-51A1-4559-B113-2FAFE996C6A3}" type="datetime4">
              <a:rPr lang="en-GB" altLang="en-US" smtClean="0"/>
              <a:t>12 November 2020</a:t>
            </a:fld>
            <a:endParaRPr lang="en-GB" altLang="en-US"/>
          </a:p>
        </p:txBody>
      </p:sp>
      <p:sp>
        <p:nvSpPr>
          <p:cNvPr id="373775" name="Rectangle 15"/>
          <p:cNvSpPr>
            <a:spLocks noChangeArrowheads="1"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373777" name="Line 17"/>
          <p:cNvSpPr>
            <a:spLocks noChangeShapeType="1"/>
          </p:cNvSpPr>
          <p:nvPr/>
        </p:nvSpPr>
        <p:spPr bwMode="auto">
          <a:xfrm>
            <a:off x="0" y="507206"/>
            <a:ext cx="9144000" cy="1191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3781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6" y="1619250"/>
            <a:ext cx="8424000" cy="2969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1E3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Normal text – Verdana, 15pt regular, ls 21pt, ap 9pt, black.</a:t>
            </a:r>
          </a:p>
          <a:p>
            <a:pPr lvl="1"/>
            <a:r>
              <a:rPr lang="en-GB" altLang="en-US"/>
              <a:t>Title – Verdana, 21pt regular, ls 27pt, blue (0,51,153).</a:t>
            </a:r>
          </a:p>
          <a:p>
            <a:pPr lvl="1"/>
            <a:r>
              <a:rPr lang="en-GB" altLang="en-US"/>
              <a:t>Subtitle – Verdana, 18pt bold (apply manually), ls 27pt, blue (0,51,153).</a:t>
            </a:r>
          </a:p>
          <a:p>
            <a:pPr lvl="1"/>
            <a:r>
              <a:rPr lang="en-GB" altLang="en-US"/>
              <a:t>Bullets level 1 – Verdana, 13.5pt regular, ls 18pt, ap 6pt, black.</a:t>
            </a:r>
          </a:p>
          <a:p>
            <a:pPr lvl="2"/>
            <a:r>
              <a:rPr lang="en-GB" altLang="en-US"/>
              <a:t>Bullets level 2 – Verdana, 12pt regular, ls 18pt, ap 4.5pt, black.</a:t>
            </a:r>
          </a:p>
          <a:p>
            <a:pPr lvl="3"/>
            <a:r>
              <a:rPr lang="en-GB" altLang="en-US"/>
              <a:t>Bullets level 3 – Verdana, 10.5pt regular, ls 15pt, ap 4.5pt, black. NOT RECOMMENDED TO USE BEYOND LEVEL 3</a:t>
            </a:r>
          </a:p>
          <a:p>
            <a:pPr lvl="4"/>
            <a:r>
              <a:rPr lang="en-GB" altLang="en-US"/>
              <a:t>Bullets level 4 – Verdana, 10.5pt regular, ls 15pt, ap 4.5pt, black.</a:t>
            </a:r>
          </a:p>
          <a:p>
            <a:pPr lvl="4"/>
            <a:r>
              <a:rPr lang="en-GB" altLang="en-US"/>
              <a:t>Bullets level 5 – Verdana, 10.5pt regular, ls 15pt, ap 4.5pt, black.</a:t>
            </a:r>
          </a:p>
          <a:p>
            <a:pPr lvl="6"/>
            <a:r>
              <a:rPr lang="en-GB" altLang="en-US"/>
              <a:t>Bullets level 6 – Verdana, 10.5pt regular, ls 15pt, ap 4.5pt, black.</a:t>
            </a:r>
          </a:p>
          <a:p>
            <a:pPr lvl="7"/>
            <a:r>
              <a:rPr lang="en-GB" altLang="en-US"/>
              <a:t>Bullets level 7 – Verdana, 10.5pt regular, ls 15pt, ap 4.5pt, black.</a:t>
            </a:r>
          </a:p>
          <a:p>
            <a:pPr lvl="8"/>
            <a:r>
              <a:rPr lang="en-GB" altLang="en-US"/>
              <a:t>Bullets level 8 – Verdana, 10.5pt regular, ls 15pt, ap 4.5pt, black.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 t="17599" r="8041" b="26818"/>
          <a:stretch/>
        </p:blipFill>
        <p:spPr>
          <a:xfrm>
            <a:off x="7416000" y="72000"/>
            <a:ext cx="1368000" cy="393900"/>
          </a:xfrm>
          <a:prstGeom prst="rect">
            <a:avLst/>
          </a:prstGeom>
        </p:spPr>
      </p:pic>
      <p:sp>
        <p:nvSpPr>
          <p:cNvPr id="13" name="Rectangle 15"/>
          <p:cNvSpPr>
            <a:spLocks noChangeArrowheads="1"/>
          </p:cNvSpPr>
          <p:nvPr userDrawn="1"/>
        </p:nvSpPr>
        <p:spPr bwMode="auto">
          <a:xfrm>
            <a:off x="0" y="5050800"/>
            <a:ext cx="9144000" cy="93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GB"/>
          </a:p>
        </p:txBody>
      </p:sp>
      <p:sp>
        <p:nvSpPr>
          <p:cNvPr id="3" name="MSIPCMContentMarking" descr="{&quot;HashCode&quot;:1642421859,&quot;Placement&quot;:&quot;Footer&quot;}">
            <a:extLst>
              <a:ext uri="{FF2B5EF4-FFF2-40B4-BE49-F238E27FC236}">
                <a16:creationId xmlns:a16="http://schemas.microsoft.com/office/drawing/2014/main" id="{091AC06B-787C-4752-8DB9-6DB37ED83C24}"/>
              </a:ext>
            </a:extLst>
          </p:cNvPr>
          <p:cNvSpPr txBox="1"/>
          <p:nvPr userDrawn="1"/>
        </p:nvSpPr>
        <p:spPr>
          <a:xfrm>
            <a:off x="2727118" y="4932904"/>
            <a:ext cx="3689763" cy="21059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sz="700">
                <a:solidFill>
                  <a:srgbClr val="737373"/>
                </a:solidFill>
                <a:latin typeface="Verdana" panose="020B0604030504040204" pitchFamily="34" charset="0"/>
              </a:rPr>
              <a:t>Classified as internal/staff &amp; contractors by the European Medicines Agency 
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4" r:id="rId2"/>
    <p:sldLayoutId id="2147483665" r:id="rId3"/>
    <p:sldLayoutId id="2147483657" r:id="rId4"/>
    <p:sldLayoutId id="2147483659" r:id="rId5"/>
    <p:sldLayoutId id="2147483661" r:id="rId6"/>
    <p:sldLayoutId id="2147483662" r:id="rId7"/>
    <p:sldLayoutId id="2147483663" r:id="rId8"/>
  </p:sldLayoutIdLst>
  <p:hf hdr="0" dt="0"/>
  <p:txStyles>
    <p:titleStyle>
      <a:lvl1pPr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8072438" rtl="0" eaLnBrk="1" fontAlgn="base" hangingPunct="1">
        <a:lnSpc>
          <a:spcPts val="2100"/>
        </a:lnSpc>
        <a:spcBef>
          <a:spcPct val="0"/>
        </a:spcBef>
        <a:spcAft>
          <a:spcPts val="900"/>
        </a:spcAft>
        <a:buClr>
          <a:srgbClr val="000000"/>
        </a:buClr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268288" indent="-266700" algn="l" defTabSz="8072438" rtl="0" eaLnBrk="1" fontAlgn="base" hangingPunct="1">
        <a:lnSpc>
          <a:spcPts val="1800"/>
        </a:lnSpc>
        <a:spcBef>
          <a:spcPct val="0"/>
        </a:spcBef>
        <a:spcAft>
          <a:spcPts val="600"/>
        </a:spcAft>
        <a:buClr>
          <a:schemeClr val="tx1"/>
        </a:buClr>
        <a:buChar char="•"/>
        <a:defRPr sz="1350">
          <a:solidFill>
            <a:schemeClr val="tx1"/>
          </a:solidFill>
          <a:latin typeface="+mn-lt"/>
          <a:cs typeface="+mn-cs"/>
        </a:defRPr>
      </a:lvl2pPr>
      <a:lvl3pPr marL="522288" indent="-231775" algn="l" defTabSz="8072438" rtl="0" eaLnBrk="1" fontAlgn="base" hangingPunct="1">
        <a:lnSpc>
          <a:spcPts val="18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3pPr>
      <a:lvl4pPr marL="769938" indent="-21907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•"/>
        <a:defRPr sz="1050">
          <a:solidFill>
            <a:schemeClr val="tx1"/>
          </a:solidFill>
          <a:latin typeface="+mn-lt"/>
          <a:cs typeface="+mn-cs"/>
        </a:defRPr>
      </a:lvl4pPr>
      <a:lvl5pPr marL="1016000" marR="0" indent="-225425" algn="l" defTabSz="8072438" rtl="0" eaLnBrk="1" fontAlgn="base" latinLnBrk="0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SzTx/>
        <a:buFont typeface="Verdana" pitchFamily="34" charset="0"/>
        <a:buChar char="–"/>
        <a:tabLst/>
        <a:defRPr sz="1050">
          <a:solidFill>
            <a:schemeClr val="tx1"/>
          </a:solidFill>
          <a:latin typeface="+mn-lt"/>
          <a:cs typeface="+mn-cs"/>
        </a:defRPr>
      </a:lvl5pPr>
      <a:lvl6pPr marL="1014413" indent="-226800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lang="en-GB" altLang="en-US" sz="1050" smtClean="0">
          <a:solidFill>
            <a:schemeClr val="tx1"/>
          </a:solidFill>
          <a:latin typeface="+mn-lt"/>
          <a:cs typeface="+mn-cs"/>
        </a:defRPr>
      </a:lvl6pPr>
      <a:lvl7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7pPr>
      <a:lvl8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8pPr>
      <a:lvl9pPr marL="1015200" indent="-225425" algn="l" defTabSz="8072438" rtl="0" eaLnBrk="1" fontAlgn="base" hangingPunct="1">
        <a:lnSpc>
          <a:spcPts val="1500"/>
        </a:lnSpc>
        <a:spcBef>
          <a:spcPct val="0"/>
        </a:spcBef>
        <a:spcAft>
          <a:spcPts val="450"/>
        </a:spcAft>
        <a:buClr>
          <a:schemeClr val="tx1"/>
        </a:buClr>
        <a:buFont typeface="Verdana" pitchFamily="34" charset="0"/>
        <a:buChar char="–"/>
        <a:defRPr sz="105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mailto:zoltan.Kunsagi@ema.europa.eu" TargetMode="External"/><Relationship Id="rId3" Type="http://schemas.openxmlformats.org/officeDocument/2006/relationships/slideLayout" Target="../slideLayouts/slideLayout8.xml"/><Relationship Id="rId7" Type="http://schemas.openxmlformats.org/officeDocument/2006/relationships/hyperlink" Target="mailto:helen.jukes@ema.europa.eu" TargetMode="Externa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s://www.ema.europa.eu/en/veterinary-regulatory/research-development/scientific-guidelines/safety-residues/safety-residues-antimicrobials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www.ema.europa.eu/en/assessment-risk-public-health-antimicrobial-resistance-due-use-antimicrobial-veterinary-medicinal" TargetMode="External"/><Relationship Id="rId10" Type="http://schemas.microsoft.com/office/2007/relationships/hdphoto" Target="../media/hdphoto1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AMR public health risk assessment for veterinary medicines in the EU</a:t>
            </a:r>
          </a:p>
        </p:txBody>
      </p:sp>
      <p:sp>
        <p:nvSpPr>
          <p:cNvPr id="24" name="Subtitle 2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1400" dirty="0"/>
              <a:t>Application of VICH GL 27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Presentation for the VOF, November 2020</a:t>
            </a:r>
          </a:p>
          <a:p>
            <a:endParaRPr lang="en-GB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47663" y="4557713"/>
            <a:ext cx="54102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l">
              <a:lnSpc>
                <a:spcPts val="1200"/>
              </a:lnSpc>
            </a:pPr>
            <a:r>
              <a:rPr lang="en-GB" altLang="en-US" sz="900" dirty="0">
                <a:solidFill>
                  <a:schemeClr val="tx1"/>
                </a:solidFill>
              </a:rPr>
              <a:t>Presented by Helen Jukes</a:t>
            </a:r>
          </a:p>
          <a:p>
            <a:pPr algn="l">
              <a:lnSpc>
                <a:spcPts val="1200"/>
              </a:lnSpc>
            </a:pPr>
            <a:r>
              <a:rPr lang="en-GB" altLang="en-US" sz="900" dirty="0">
                <a:solidFill>
                  <a:schemeClr val="tx1"/>
                </a:solidFill>
              </a:rPr>
              <a:t>National Seconded Expert, Veterinary Division, European Medicines Agency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00FAF9C-D189-4FE4-92DF-51AB2C1E0E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1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36"/>
    </mc:Choice>
    <mc:Fallback xmlns="">
      <p:transition spd="slow" advTm="19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72B29-1D64-4005-A341-A69BB58B8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936" y="770871"/>
            <a:ext cx="8424000" cy="434454"/>
          </a:xfrm>
        </p:spPr>
        <p:txBody>
          <a:bodyPr/>
          <a:lstStyle/>
          <a:p>
            <a:r>
              <a:rPr lang="en-GB" dirty="0"/>
              <a:t>Exposure assessment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0DB39-0088-4D4A-8836-66BD621FF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6" y="1275606"/>
            <a:ext cx="8424000" cy="3313064"/>
          </a:xfrm>
        </p:spPr>
        <p:txBody>
          <a:bodyPr/>
          <a:lstStyle/>
          <a:p>
            <a:r>
              <a:rPr lang="en-US" altLang="en-US" sz="1200" dirty="0"/>
              <a:t>EU: Amount of </a:t>
            </a:r>
            <a:r>
              <a:rPr lang="en-US" altLang="en-US" sz="1200" dirty="0">
                <a:solidFill>
                  <a:schemeClr val="tx2"/>
                </a:solidFill>
              </a:rPr>
              <a:t>human</a:t>
            </a:r>
            <a:r>
              <a:rPr lang="en-US" altLang="en-US" sz="1200" dirty="0"/>
              <a:t> </a:t>
            </a:r>
            <a:r>
              <a:rPr lang="en-US" altLang="en-US" sz="1200" dirty="0">
                <a:solidFill>
                  <a:srgbClr val="003399"/>
                </a:solidFill>
              </a:rPr>
              <a:t>exposure to the hazard </a:t>
            </a:r>
            <a:r>
              <a:rPr lang="en-US" altLang="en-US" sz="1200" dirty="0"/>
              <a:t>(resistant bacteria) through </a:t>
            </a:r>
            <a:r>
              <a:rPr lang="en-US" altLang="en-US" sz="1200" dirty="0">
                <a:solidFill>
                  <a:srgbClr val="003399"/>
                </a:solidFill>
              </a:rPr>
              <a:t>food </a:t>
            </a:r>
            <a:r>
              <a:rPr lang="en-US" altLang="en-US" sz="1200" dirty="0"/>
              <a:t>or</a:t>
            </a:r>
            <a:r>
              <a:rPr lang="en-US" altLang="en-US" sz="1200" dirty="0">
                <a:solidFill>
                  <a:srgbClr val="003399"/>
                </a:solidFill>
              </a:rPr>
              <a:t> animal contact </a:t>
            </a:r>
            <a:r>
              <a:rPr lang="en-US" altLang="en-US" sz="1200" dirty="0"/>
              <a:t>and the probability of its occurring</a:t>
            </a:r>
          </a:p>
          <a:p>
            <a:r>
              <a:rPr lang="en-US" altLang="en-US" sz="1200" dirty="0"/>
              <a:t>GL27 does not account for post-slaughter factors that affect the potential human health impact. 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B4BF28-0098-4634-981E-B7538AE363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en-US"/>
              <a:t>AMR public health risk assessment in the EU - application of VICH GL 27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2E578B-753E-47BC-8986-9770D8DCD1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57F717-FD23-493C-BA54-F5AB575BDEC9}" type="slidenum">
              <a:rPr lang="en-GB" altLang="en-US" smtClean="0"/>
              <a:pPr/>
              <a:t>9</a:t>
            </a:fld>
            <a:endParaRPr lang="en-GB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FB02F83-43A1-4968-94A1-DFAE79C5D7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607572"/>
              </p:ext>
            </p:extLst>
          </p:nvPr>
        </p:nvGraphicFramePr>
        <p:xfrm>
          <a:off x="352223" y="2210002"/>
          <a:ext cx="8386514" cy="2378668"/>
        </p:xfrm>
        <a:graphic>
          <a:graphicData uri="http://schemas.openxmlformats.org/drawingml/2006/table">
            <a:tbl>
              <a:tblPr firstRow="1" firstCol="1" lastRow="1" lastCol="1" bandRow="1"/>
              <a:tblGrid>
                <a:gridCol w="2736304">
                  <a:extLst>
                    <a:ext uri="{9D8B030D-6E8A-4147-A177-3AD203B41FA5}">
                      <a16:colId xmlns:a16="http://schemas.microsoft.com/office/drawing/2014/main" val="1382883538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1841697911"/>
                    </a:ext>
                  </a:extLst>
                </a:gridCol>
                <a:gridCol w="2625874">
                  <a:extLst>
                    <a:ext uri="{9D8B030D-6E8A-4147-A177-3AD203B41FA5}">
                      <a16:colId xmlns:a16="http://schemas.microsoft.com/office/drawing/2014/main" val="1364166170"/>
                    </a:ext>
                  </a:extLst>
                </a:gridCol>
              </a:tblGrid>
              <a:tr h="223116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Data recommended in EU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Detail</a:t>
                      </a:r>
                      <a:endParaRPr lang="en-GB" sz="105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Applicability to GL 27 </a:t>
                      </a:r>
                      <a:endParaRPr lang="en-GB" sz="105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644820"/>
                  </a:ext>
                </a:extLst>
              </a:tr>
              <a:tr h="475734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rgbClr val="2F559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Human Consumption patterns for food produce from target animals</a:t>
                      </a:r>
                      <a:endParaRPr lang="en-GB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>
                          <a:solidFill>
                            <a:srgbClr val="2F559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GB" sz="105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>
                          <a:solidFill>
                            <a:srgbClr val="2F559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Not a requirement of VICH GL 27</a:t>
                      </a:r>
                      <a:endParaRPr lang="en-GB" sz="105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843420"/>
                  </a:ext>
                </a:extLst>
              </a:tr>
              <a:tr h="980968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rgbClr val="2F559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Prevalence of food contamination and microbial load at point of consumption, prevalence of resistance in those bacteria</a:t>
                      </a:r>
                      <a:endParaRPr lang="en-GB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rgbClr val="2F559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Data may be available from EU and national monitoring. Secondary contamination due to processing etc. is excluded. </a:t>
                      </a:r>
                      <a:endParaRPr lang="en-GB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rgbClr val="2F559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Not a requirement of VICH GL 27</a:t>
                      </a:r>
                      <a:endParaRPr lang="en-GB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095238"/>
                  </a:ext>
                </a:extLst>
              </a:tr>
              <a:tr h="223116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>
                          <a:solidFill>
                            <a:srgbClr val="2F559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Data from source attribution studies</a:t>
                      </a:r>
                      <a:endParaRPr lang="en-GB" sz="105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rgbClr val="2F559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Where available.</a:t>
                      </a:r>
                      <a:endParaRPr lang="en-GB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>
                          <a:solidFill>
                            <a:srgbClr val="2F559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Not a requirement of VICH GL 27</a:t>
                      </a:r>
                      <a:endParaRPr lang="en-GB" sz="105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847541"/>
                  </a:ext>
                </a:extLst>
              </a:tr>
              <a:tr h="475734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>
                          <a:solidFill>
                            <a:srgbClr val="2F559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Characterisation of extent of human exposure through direct contact</a:t>
                      </a:r>
                      <a:endParaRPr lang="en-GB" sz="105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rgbClr val="2F559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Relates to those occupationally exposed (rearing, slaughter, processing) </a:t>
                      </a:r>
                      <a:endParaRPr lang="en-GB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rgbClr val="2F559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Not a requirement of VICH GL 27</a:t>
                      </a:r>
                      <a:endParaRPr lang="en-GB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001777"/>
                  </a:ext>
                </a:extLst>
              </a:tr>
            </a:tbl>
          </a:graphicData>
        </a:graphic>
      </p:graphicFrame>
      <p:pic>
        <p:nvPicPr>
          <p:cNvPr id="9" name="Picture 8" descr="A sandwich sitting on top of a table&#10;&#10;Description automatically generated">
            <a:extLst>
              <a:ext uri="{FF2B5EF4-FFF2-40B4-BE49-F238E27FC236}">
                <a16:creationId xmlns:a16="http://schemas.microsoft.com/office/drawing/2014/main" id="{2A6DDA87-E9CE-49E3-93A1-84DE6EAD00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" t="12514" b="9883"/>
          <a:stretch/>
        </p:blipFill>
        <p:spPr>
          <a:xfrm>
            <a:off x="4881914" y="195486"/>
            <a:ext cx="1729974" cy="93610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2A1E567-25CD-452C-A0BF-F9B84275C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4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00"/>
    </mc:Choice>
    <mc:Fallback xmlns="">
      <p:transition spd="slow" advTm="38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F2E6B-9B37-4820-9A4C-31F7952A1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Consequence assessment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464DE-F07F-4407-99DC-160D04E45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6" y="1203598"/>
            <a:ext cx="8424000" cy="3385071"/>
          </a:xfrm>
        </p:spPr>
        <p:txBody>
          <a:bodyPr/>
          <a:lstStyle/>
          <a:p>
            <a:r>
              <a:rPr lang="en-US" altLang="en-US" sz="1200" dirty="0"/>
              <a:t>EU: Potential </a:t>
            </a:r>
            <a:r>
              <a:rPr lang="en-US" altLang="en-US" sz="1200" dirty="0">
                <a:solidFill>
                  <a:srgbClr val="003399"/>
                </a:solidFill>
              </a:rPr>
              <a:t>adverse health effects in humans </a:t>
            </a:r>
            <a:r>
              <a:rPr lang="en-US" altLang="en-US" sz="1200" dirty="0"/>
              <a:t>after</a:t>
            </a:r>
            <a:r>
              <a:rPr lang="en-US" altLang="en-US" sz="1200" dirty="0">
                <a:solidFill>
                  <a:srgbClr val="003399"/>
                </a:solidFill>
              </a:rPr>
              <a:t> </a:t>
            </a:r>
            <a:r>
              <a:rPr lang="en-US" altLang="en-US" sz="1200" dirty="0"/>
              <a:t>exposure to the hazards (resistant bacteria, resistance genes), the </a:t>
            </a:r>
            <a:r>
              <a:rPr lang="en-US" altLang="en-US" sz="1200" dirty="0">
                <a:solidFill>
                  <a:srgbClr val="003399"/>
                </a:solidFill>
              </a:rPr>
              <a:t>severity and probability of those consequences</a:t>
            </a:r>
          </a:p>
          <a:p>
            <a:endParaRPr lang="en-GB" sz="1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682AE7-CDB3-4BFC-8EF6-8DF5F9ECF7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en-US"/>
              <a:t>AMR public health risk assessment in the EU - application of VICH GL 27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94E7AE-301E-4287-839F-7EA7F63E5B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57F717-FD23-493C-BA54-F5AB575BDEC9}" type="slidenum">
              <a:rPr lang="en-GB" altLang="en-US" smtClean="0"/>
              <a:pPr/>
              <a:t>10</a:t>
            </a:fld>
            <a:endParaRPr lang="en-GB" alt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FA36298-C5AA-4115-8A02-17231015D6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028357"/>
              </p:ext>
            </p:extLst>
          </p:nvPr>
        </p:nvGraphicFramePr>
        <p:xfrm>
          <a:off x="539552" y="1983979"/>
          <a:ext cx="8242498" cy="2171948"/>
        </p:xfrm>
        <a:graphic>
          <a:graphicData uri="http://schemas.openxmlformats.org/drawingml/2006/table">
            <a:tbl>
              <a:tblPr firstRow="1" firstCol="1" lastRow="1" lastCol="1" bandRow="1"/>
              <a:tblGrid>
                <a:gridCol w="2201325">
                  <a:extLst>
                    <a:ext uri="{9D8B030D-6E8A-4147-A177-3AD203B41FA5}">
                      <a16:colId xmlns:a16="http://schemas.microsoft.com/office/drawing/2014/main" val="1057820386"/>
                    </a:ext>
                  </a:extLst>
                </a:gridCol>
                <a:gridCol w="3232853">
                  <a:extLst>
                    <a:ext uri="{9D8B030D-6E8A-4147-A177-3AD203B41FA5}">
                      <a16:colId xmlns:a16="http://schemas.microsoft.com/office/drawing/2014/main" val="4286911251"/>
                    </a:ext>
                  </a:extLst>
                </a:gridCol>
                <a:gridCol w="2808320">
                  <a:extLst>
                    <a:ext uri="{9D8B030D-6E8A-4147-A177-3AD203B41FA5}">
                      <a16:colId xmlns:a16="http://schemas.microsoft.com/office/drawing/2014/main" val="601522786"/>
                    </a:ext>
                  </a:extLst>
                </a:gridCol>
              </a:tblGrid>
              <a:tr h="224814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Data recommended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Detail</a:t>
                      </a:r>
                      <a:endParaRPr lang="en-GB" sz="105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Applicability to GL 27 </a:t>
                      </a:r>
                      <a:endParaRPr lang="en-GB" sz="105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92693"/>
                  </a:ext>
                </a:extLst>
              </a:tr>
              <a:tr h="733891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>
                          <a:solidFill>
                            <a:srgbClr val="2F559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Relative importance of the antimicrobial to human medicine </a:t>
                      </a:r>
                      <a:endParaRPr lang="en-GB" sz="105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>
                          <a:solidFill>
                            <a:srgbClr val="2F559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Infectious diseases in humans for which the antimicrobial is a treatment and availability of alternatives. Extent of use. </a:t>
                      </a:r>
                      <a:endParaRPr lang="en-GB" sz="105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>
                          <a:solidFill>
                            <a:srgbClr val="2F559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Not a requirement of VICH GL 27</a:t>
                      </a:r>
                      <a:endParaRPr lang="en-GB" sz="105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012541"/>
                  </a:ext>
                </a:extLst>
              </a:tr>
              <a:tr h="479352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>
                          <a:solidFill>
                            <a:srgbClr val="2F559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Dose-response relationship</a:t>
                      </a:r>
                      <a:endParaRPr lang="en-GB" sz="105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rgbClr val="2F559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Threshold of exposure required to cause infection in susceptible humans</a:t>
                      </a:r>
                      <a:endParaRPr lang="en-GB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>
                          <a:solidFill>
                            <a:srgbClr val="2F559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Not a requirement of VICH GL 27</a:t>
                      </a:r>
                      <a:endParaRPr lang="en-GB" sz="105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2531108"/>
                  </a:ext>
                </a:extLst>
              </a:tr>
              <a:tr h="733891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>
                          <a:solidFill>
                            <a:srgbClr val="2F559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Consequences of resistance to the antimicrobial in humans</a:t>
                      </a:r>
                      <a:endParaRPr lang="en-GB" sz="105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>
                          <a:solidFill>
                            <a:srgbClr val="2F559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Severity of the disease, mortality, impact of loss of treatment options, increased burden on health services</a:t>
                      </a:r>
                      <a:endParaRPr lang="en-GB" sz="105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rgbClr val="2F559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Not a requirement of VICH GL 27</a:t>
                      </a:r>
                      <a:endParaRPr lang="en-GB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794908"/>
                  </a:ext>
                </a:extLst>
              </a:tr>
            </a:tbl>
          </a:graphicData>
        </a:graphic>
      </p:graphicFrame>
      <p:pic>
        <p:nvPicPr>
          <p:cNvPr id="9" name="Picture 8" descr="Two people standing in a room&#10;&#10;Description automatically generated">
            <a:extLst>
              <a:ext uri="{FF2B5EF4-FFF2-40B4-BE49-F238E27FC236}">
                <a16:creationId xmlns:a16="http://schemas.microsoft.com/office/drawing/2014/main" id="{A62DB3F8-87E7-4073-B660-78697D8997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78878"/>
            <a:ext cx="1729451" cy="116503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FE99CAD-C37D-4685-97F4-D02C5D809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16"/>
    </mc:Choice>
    <mc:Fallback xmlns="">
      <p:transition spd="slow" advTm="48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155E6-709B-4CB5-BFB6-B82D57387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6" y="769145"/>
            <a:ext cx="8424000" cy="434454"/>
          </a:xfrm>
        </p:spPr>
        <p:txBody>
          <a:bodyPr/>
          <a:lstStyle/>
          <a:p>
            <a:r>
              <a:rPr lang="en-GB" dirty="0"/>
              <a:t>Overall risk estimation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F049B4-9B76-4AC9-839B-AAED27F349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en-US"/>
              <a:t>AMR public health risk assessment in the EU - application of VICH GL 27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4FA1C-8506-4A8B-B99C-832DA345FC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57F717-FD23-493C-BA54-F5AB575BDEC9}" type="slidenum">
              <a:rPr lang="en-GB" altLang="en-US" smtClean="0"/>
              <a:pPr/>
              <a:t>11</a:t>
            </a:fld>
            <a:endParaRPr lang="en-GB" alt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57C211A-1EE8-4451-9A5C-636B36660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19672" y="1203600"/>
            <a:ext cx="5614889" cy="338586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53AC429-4499-4E6E-A23E-94E7B1243B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0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11"/>
    </mc:Choice>
    <mc:Fallback xmlns="">
      <p:transition spd="slow" advTm="18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902D2-279B-467C-B7D3-B310B964F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6" y="769145"/>
            <a:ext cx="8424000" cy="290438"/>
          </a:xfrm>
        </p:spPr>
        <p:txBody>
          <a:bodyPr/>
          <a:lstStyle/>
          <a:p>
            <a:r>
              <a:rPr lang="en-GB" dirty="0"/>
              <a:t>Final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5C3AF-2301-4549-8B30-385FBDB50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6" y="915566"/>
            <a:ext cx="8424000" cy="3673103"/>
          </a:xfrm>
        </p:spPr>
        <p:txBody>
          <a:bodyPr/>
          <a:lstStyle/>
          <a:p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Data outlined in </a:t>
            </a:r>
            <a:r>
              <a:rPr lang="en-GB" b="1" dirty="0"/>
              <a:t>VICH GL 27 </a:t>
            </a:r>
            <a:r>
              <a:rPr lang="en-GB" dirty="0"/>
              <a:t>are suitable for the 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‘hazard identification’ </a:t>
            </a:r>
            <a:r>
              <a:rPr lang="en-GB" dirty="0"/>
              <a:t>and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‘release assessment’</a:t>
            </a:r>
            <a:r>
              <a:rPr lang="en-GB" dirty="0"/>
              <a:t> (in part) for the EU AMR public health risk assessment for new antimicrobial VMPs for food-producing animals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Additional data are recommended on 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human ‘exposure’ </a:t>
            </a:r>
            <a:r>
              <a:rPr lang="en-GB" dirty="0"/>
              <a:t>and 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‘consequences’ </a:t>
            </a:r>
            <a:r>
              <a:rPr lang="en-GB" dirty="0"/>
              <a:t>for the AMR public health risk assessment according to the </a:t>
            </a:r>
            <a:r>
              <a:rPr lang="en-GB" b="1" dirty="0"/>
              <a:t>EU guideline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The EU risk assessment is 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tailored to the conditions of use </a:t>
            </a:r>
            <a:r>
              <a:rPr lang="en-GB" dirty="0"/>
              <a:t>(antimicrobial formulation, animal species, disease, etc) 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of the proposed VMP </a:t>
            </a:r>
            <a:r>
              <a:rPr lang="en-GB" dirty="0"/>
              <a:t>(as also mentioned in GL 27:Discussion)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EU guidelines also require consideration of the AMR risk due to transfer of resistant bacteria from animals to humans by the 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direct contact route </a:t>
            </a:r>
            <a:r>
              <a:rPr lang="en-GB" dirty="0"/>
              <a:t>(animals or their produce)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1CD3F1-A399-43C2-B985-19376EDDD4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en-US"/>
              <a:t>AMR public health risk assessment in the EU - application of VICH GL 27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0075BF-A1CB-4824-95FD-3B9D271139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57F717-FD23-493C-BA54-F5AB575BDEC9}" type="slidenum">
              <a:rPr lang="en-GB" altLang="en-US" smtClean="0"/>
              <a:pPr/>
              <a:t>12</a:t>
            </a:fld>
            <a:endParaRPr lang="en-GB" altLang="en-U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8B50B24-C633-4680-A17E-60395670BE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0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97"/>
    </mc:Choice>
    <mc:Fallback xmlns="">
      <p:transition spd="slow" advTm="55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58776" y="1552854"/>
            <a:ext cx="8424000" cy="442832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 rtl="0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endParaRPr lang="en-GB" kern="0" dirty="0"/>
          </a:p>
        </p:txBody>
      </p:sp>
      <p:sp>
        <p:nvSpPr>
          <p:cNvPr id="3" name="Text Placeholder 6"/>
          <p:cNvSpPr txBox="1">
            <a:spLocks/>
          </p:cNvSpPr>
          <p:nvPr/>
        </p:nvSpPr>
        <p:spPr>
          <a:xfrm>
            <a:off x="2348540" y="1419624"/>
            <a:ext cx="6511204" cy="2935638"/>
          </a:xfrm>
          <a:prstGeom prst="rect">
            <a:avLst/>
          </a:prstGeom>
        </p:spPr>
        <p:txBody>
          <a:bodyPr lIns="0" tIns="0" rIns="0" bIns="0"/>
          <a:lstStyle>
            <a:lvl1pPr algn="l" defTabSz="8072438" rtl="0" fontAlgn="base">
              <a:lnSpc>
                <a:spcPts val="2100"/>
              </a:lnSpc>
              <a:spcBef>
                <a:spcPct val="0"/>
              </a:spcBef>
              <a:spcAft>
                <a:spcPts val="900"/>
              </a:spcAft>
              <a:buClr>
                <a:srgbClr val="000000"/>
              </a:buClr>
              <a:defRPr sz="15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6700" algn="l" defTabSz="8072438" rtl="0" fontAlgn="base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Char char="•"/>
              <a:defRPr sz="1350">
                <a:solidFill>
                  <a:schemeClr val="tx1"/>
                </a:solidFill>
                <a:latin typeface="+mn-lt"/>
                <a:cs typeface="+mn-cs"/>
              </a:defRPr>
            </a:lvl2pPr>
            <a:lvl3pPr marL="522288" indent="-231775" algn="l" defTabSz="8072438" rtl="0" fontAlgn="base">
              <a:lnSpc>
                <a:spcPts val="1800"/>
              </a:lnSpc>
              <a:spcBef>
                <a:spcPct val="0"/>
              </a:spcBef>
              <a:spcAft>
                <a:spcPts val="450"/>
              </a:spcAft>
              <a:buClr>
                <a:schemeClr val="tx1"/>
              </a:buClr>
              <a:buFont typeface="Verdana" pitchFamily="34" charset="0"/>
              <a:buChar char="–"/>
              <a:defRPr sz="1200">
                <a:solidFill>
                  <a:schemeClr val="tx1"/>
                </a:solidFill>
                <a:latin typeface="+mn-lt"/>
                <a:cs typeface="+mn-cs"/>
              </a:defRPr>
            </a:lvl3pPr>
            <a:lvl4pPr marL="769938" indent="-219075" algn="l" defTabSz="8072438" rtl="0" fontAlgn="base">
              <a:lnSpc>
                <a:spcPts val="1500"/>
              </a:lnSpc>
              <a:spcBef>
                <a:spcPct val="0"/>
              </a:spcBef>
              <a:spcAft>
                <a:spcPts val="450"/>
              </a:spcAft>
              <a:buClr>
                <a:schemeClr val="tx1"/>
              </a:buClr>
              <a:buFont typeface="Verdana" pitchFamily="34" charset="0"/>
              <a:buChar char="•"/>
              <a:defRPr sz="1050">
                <a:solidFill>
                  <a:schemeClr val="tx1"/>
                </a:solidFill>
                <a:latin typeface="+mn-lt"/>
                <a:cs typeface="+mn-cs"/>
              </a:defRPr>
            </a:lvl4pPr>
            <a:lvl5pPr marL="1016000" marR="0" indent="-225425" algn="l" defTabSz="8072438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ts val="450"/>
              </a:spcAft>
              <a:buClr>
                <a:schemeClr val="tx1"/>
              </a:buClr>
              <a:buSzTx/>
              <a:buFont typeface="Verdana" pitchFamily="34" charset="0"/>
              <a:buChar char="–"/>
              <a:tabLst/>
              <a:defRPr sz="1050">
                <a:solidFill>
                  <a:schemeClr val="tx1"/>
                </a:solidFill>
                <a:latin typeface="+mn-lt"/>
                <a:cs typeface="+mn-cs"/>
              </a:defRPr>
            </a:lvl5pPr>
            <a:lvl6pPr marL="1014413" indent="-226800" algn="l" defTabSz="8072438" rtl="0" fontAlgn="base">
              <a:lnSpc>
                <a:spcPts val="1500"/>
              </a:lnSpc>
              <a:spcBef>
                <a:spcPct val="0"/>
              </a:spcBef>
              <a:spcAft>
                <a:spcPts val="450"/>
              </a:spcAft>
              <a:buClr>
                <a:schemeClr val="tx1"/>
              </a:buClr>
              <a:buFont typeface="Verdana" pitchFamily="34" charset="0"/>
              <a:buChar char="–"/>
              <a:defRPr lang="en-GB" altLang="en-US" sz="1050" smtClean="0">
                <a:solidFill>
                  <a:schemeClr val="tx1"/>
                </a:solidFill>
                <a:latin typeface="+mn-lt"/>
                <a:cs typeface="+mn-cs"/>
              </a:defRPr>
            </a:lvl6pPr>
            <a:lvl7pPr marL="1015200" indent="-225425" algn="l" defTabSz="8072438" rtl="0" fontAlgn="base">
              <a:lnSpc>
                <a:spcPts val="1500"/>
              </a:lnSpc>
              <a:spcBef>
                <a:spcPct val="0"/>
              </a:spcBef>
              <a:spcAft>
                <a:spcPts val="450"/>
              </a:spcAft>
              <a:buClr>
                <a:schemeClr val="tx1"/>
              </a:buClr>
              <a:buFont typeface="Verdana" pitchFamily="34" charset="0"/>
              <a:buChar char="–"/>
              <a:defRPr sz="1050">
                <a:solidFill>
                  <a:schemeClr val="tx1"/>
                </a:solidFill>
                <a:latin typeface="+mn-lt"/>
                <a:cs typeface="+mn-cs"/>
              </a:defRPr>
            </a:lvl7pPr>
            <a:lvl8pPr marL="1015200" indent="-225425" algn="l" defTabSz="8072438" rtl="0" fontAlgn="base">
              <a:lnSpc>
                <a:spcPts val="1500"/>
              </a:lnSpc>
              <a:spcBef>
                <a:spcPct val="0"/>
              </a:spcBef>
              <a:spcAft>
                <a:spcPts val="450"/>
              </a:spcAft>
              <a:buClr>
                <a:schemeClr val="tx1"/>
              </a:buClr>
              <a:buFont typeface="Verdana" pitchFamily="34" charset="0"/>
              <a:buChar char="–"/>
              <a:defRPr sz="1050">
                <a:solidFill>
                  <a:schemeClr val="tx1"/>
                </a:solidFill>
                <a:latin typeface="+mn-lt"/>
                <a:cs typeface="+mn-cs"/>
              </a:defRPr>
            </a:lvl8pPr>
            <a:lvl9pPr marL="1015200" indent="-225425" algn="l" defTabSz="8072438" rtl="0" fontAlgn="base">
              <a:lnSpc>
                <a:spcPts val="1500"/>
              </a:lnSpc>
              <a:spcBef>
                <a:spcPct val="0"/>
              </a:spcBef>
              <a:spcAft>
                <a:spcPts val="450"/>
              </a:spcAft>
              <a:buClr>
                <a:schemeClr val="tx1"/>
              </a:buClr>
              <a:buFont typeface="Verdana" pitchFamily="34" charset="0"/>
              <a:buChar char="–"/>
              <a:defRPr sz="105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ts val="1600"/>
              </a:lnSpc>
              <a:spcAft>
                <a:spcPts val="0"/>
              </a:spcAft>
            </a:pPr>
            <a:endParaRPr lang="en-US" sz="1100" kern="0" dirty="0"/>
          </a:p>
          <a:p>
            <a:pPr>
              <a:lnSpc>
                <a:spcPts val="1600"/>
              </a:lnSpc>
              <a:spcAft>
                <a:spcPts val="0"/>
              </a:spcAft>
            </a:pPr>
            <a:r>
              <a:rPr lang="en-GB" sz="1100" u="sng" dirty="0">
                <a:hlinkClick r:id="rId5"/>
              </a:rPr>
              <a:t>https://www.ema.europa.eu/en/assessment-risk-public-health-antimicrobial-resistance-due-use-antimicrobial-veterinary-medicinal</a:t>
            </a:r>
            <a:endParaRPr lang="en-US" sz="1100" kern="0" dirty="0"/>
          </a:p>
          <a:p>
            <a:pPr>
              <a:lnSpc>
                <a:spcPts val="1600"/>
              </a:lnSpc>
              <a:spcAft>
                <a:spcPts val="0"/>
              </a:spcAft>
            </a:pPr>
            <a:endParaRPr lang="en-US" sz="1100" kern="0" dirty="0"/>
          </a:p>
          <a:p>
            <a:pPr>
              <a:lnSpc>
                <a:spcPts val="1600"/>
              </a:lnSpc>
              <a:spcAft>
                <a:spcPts val="0"/>
              </a:spcAft>
            </a:pPr>
            <a:r>
              <a:rPr lang="en-US" sz="1100" kern="0" dirty="0">
                <a:hlinkClick r:id="rId6"/>
              </a:rPr>
              <a:t>https://www.ema.europa.eu/en/veterinary-regulatory/research-development/scientific-guidelines/safety-residues/safety-residues-antimicrobials</a:t>
            </a:r>
            <a:endParaRPr lang="en-US" sz="1100" kern="0" dirty="0"/>
          </a:p>
          <a:p>
            <a:pPr>
              <a:lnSpc>
                <a:spcPts val="1600"/>
              </a:lnSpc>
              <a:spcAft>
                <a:spcPts val="0"/>
              </a:spcAft>
            </a:pPr>
            <a:endParaRPr lang="en-US" sz="1100" kern="0" dirty="0"/>
          </a:p>
          <a:p>
            <a:pPr>
              <a:lnSpc>
                <a:spcPts val="1600"/>
              </a:lnSpc>
              <a:spcAft>
                <a:spcPts val="0"/>
              </a:spcAft>
            </a:pPr>
            <a:r>
              <a:rPr lang="en-US" sz="1100" kern="0" dirty="0">
                <a:hlinkClick r:id="rId7"/>
              </a:rPr>
              <a:t>helen.jukes@ema.europa.eu</a:t>
            </a:r>
            <a:endParaRPr lang="en-US" sz="1100" kern="0" dirty="0"/>
          </a:p>
          <a:p>
            <a:pPr>
              <a:lnSpc>
                <a:spcPts val="1600"/>
              </a:lnSpc>
              <a:spcAft>
                <a:spcPts val="0"/>
              </a:spcAft>
            </a:pPr>
            <a:r>
              <a:rPr lang="en-US" sz="1100" kern="0" dirty="0">
                <a:hlinkClick r:id="rId8"/>
              </a:rPr>
              <a:t>zoltan.Kunsagi@ema.europa.eu</a:t>
            </a:r>
            <a:endParaRPr lang="en-US" sz="1100" kern="0" dirty="0"/>
          </a:p>
          <a:p>
            <a:pPr>
              <a:lnSpc>
                <a:spcPts val="1600"/>
              </a:lnSpc>
              <a:spcAft>
                <a:spcPts val="0"/>
              </a:spcAft>
            </a:pPr>
            <a:endParaRPr lang="en-US" sz="1100" kern="0" dirty="0"/>
          </a:p>
          <a:p>
            <a:pPr>
              <a:lnSpc>
                <a:spcPts val="1600"/>
              </a:lnSpc>
              <a:spcAft>
                <a:spcPts val="0"/>
              </a:spcAft>
            </a:pPr>
            <a:endParaRPr lang="en-US" sz="1100" kern="0" dirty="0"/>
          </a:p>
          <a:p>
            <a:pPr>
              <a:lnSpc>
                <a:spcPts val="1600"/>
              </a:lnSpc>
              <a:spcAft>
                <a:spcPts val="0"/>
              </a:spcAft>
            </a:pPr>
            <a:r>
              <a:rPr lang="en-GB" sz="1100" b="1" dirty="0">
                <a:solidFill>
                  <a:srgbClr val="003399"/>
                </a:solidFill>
              </a:rPr>
              <a:t>Official address</a:t>
            </a:r>
            <a:r>
              <a:rPr lang="en-GB" sz="1100" b="1" dirty="0"/>
              <a:t>  </a:t>
            </a:r>
            <a:r>
              <a:rPr lang="en-GB" sz="1100" dirty="0">
                <a:ea typeface="SimSun"/>
                <a:cs typeface="Times New Roman"/>
              </a:rPr>
              <a:t>Domenico Scarlattilaan 6  </a:t>
            </a:r>
            <a:r>
              <a:rPr lang="en-GB" sz="800" b="1" dirty="0">
                <a:solidFill>
                  <a:srgbClr val="003399"/>
                </a:solidFill>
                <a:ea typeface="Verdana"/>
                <a:cs typeface="Times New Roman"/>
              </a:rPr>
              <a:t>●</a:t>
            </a:r>
            <a:r>
              <a:rPr lang="en-GB" sz="1100" dirty="0">
                <a:ea typeface="SimSun"/>
                <a:cs typeface="Times New Roman"/>
              </a:rPr>
              <a:t>  1083 HS Amsterdam  </a:t>
            </a:r>
            <a:r>
              <a:rPr lang="en-GB" sz="800" b="1" dirty="0">
                <a:solidFill>
                  <a:srgbClr val="003399"/>
                </a:solidFill>
                <a:ea typeface="Verdana"/>
                <a:cs typeface="Times New Roman"/>
              </a:rPr>
              <a:t>●</a:t>
            </a:r>
            <a:r>
              <a:rPr lang="en-GB" sz="1100" dirty="0">
                <a:ea typeface="SimSun"/>
                <a:cs typeface="Times New Roman"/>
              </a:rPr>
              <a:t>  The Netherlands</a:t>
            </a:r>
          </a:p>
          <a:p>
            <a:pPr>
              <a:lnSpc>
                <a:spcPts val="1600"/>
              </a:lnSpc>
              <a:spcAft>
                <a:spcPts val="0"/>
              </a:spcAft>
            </a:pPr>
            <a:r>
              <a:rPr lang="en-GB" sz="1100" b="1" dirty="0">
                <a:solidFill>
                  <a:srgbClr val="003399"/>
                </a:solidFill>
              </a:rPr>
              <a:t>Address for visits and deliveries</a:t>
            </a:r>
            <a:r>
              <a:rPr lang="en-GB" sz="1100" dirty="0"/>
              <a:t>  Refer to www.ema.europa.eu/how-to-find-us</a:t>
            </a:r>
          </a:p>
          <a:p>
            <a:pPr>
              <a:lnSpc>
                <a:spcPts val="1600"/>
              </a:lnSpc>
              <a:spcAft>
                <a:spcPts val="0"/>
              </a:spcAft>
            </a:pPr>
            <a:r>
              <a:rPr lang="en-GB" sz="1100" b="1" dirty="0">
                <a:solidFill>
                  <a:srgbClr val="003399"/>
                </a:solidFill>
              </a:rPr>
              <a:t>Send us a question  </a:t>
            </a:r>
            <a:r>
              <a:rPr lang="en-GB" sz="1100" dirty="0"/>
              <a:t>Go to www.ema.europa.eu/contact </a:t>
            </a:r>
            <a:r>
              <a:rPr lang="en-GB" sz="1100" b="1" dirty="0">
                <a:solidFill>
                  <a:srgbClr val="003399"/>
                </a:solidFill>
              </a:rPr>
              <a:t>Telephone</a:t>
            </a:r>
            <a:r>
              <a:rPr lang="en-GB" sz="1100" dirty="0"/>
              <a:t> +31 (0)88 781 6000</a:t>
            </a:r>
            <a:endParaRPr lang="en-US" sz="1100" kern="0" dirty="0"/>
          </a:p>
        </p:txBody>
      </p:sp>
      <p:sp>
        <p:nvSpPr>
          <p:cNvPr id="4" name="Text Placeholder 8"/>
          <p:cNvSpPr txBox="1">
            <a:spLocks/>
          </p:cNvSpPr>
          <p:nvPr/>
        </p:nvSpPr>
        <p:spPr>
          <a:xfrm>
            <a:off x="2265244" y="658636"/>
            <a:ext cx="6511204" cy="44283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8072438" rtl="0" fontAlgn="base">
              <a:lnSpc>
                <a:spcPts val="2100"/>
              </a:lnSpc>
              <a:spcBef>
                <a:spcPct val="0"/>
              </a:spcBef>
              <a:spcAft>
                <a:spcPts val="900"/>
              </a:spcAft>
              <a:buClr>
                <a:srgbClr val="000000"/>
              </a:buClr>
              <a:defRPr sz="19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268288" indent="-266700" algn="l" defTabSz="8072438" rtl="0" fontAlgn="base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Char char="•"/>
              <a:defRPr sz="1350">
                <a:solidFill>
                  <a:schemeClr val="tx1"/>
                </a:solidFill>
                <a:latin typeface="+mn-lt"/>
                <a:cs typeface="+mn-cs"/>
              </a:defRPr>
            </a:lvl2pPr>
            <a:lvl3pPr marL="522288" indent="-231775" algn="l" defTabSz="8072438" rtl="0" fontAlgn="base">
              <a:lnSpc>
                <a:spcPts val="1800"/>
              </a:lnSpc>
              <a:spcBef>
                <a:spcPct val="0"/>
              </a:spcBef>
              <a:spcAft>
                <a:spcPts val="450"/>
              </a:spcAft>
              <a:buClr>
                <a:schemeClr val="tx1"/>
              </a:buClr>
              <a:buFont typeface="Verdana" pitchFamily="34" charset="0"/>
              <a:buChar char="–"/>
              <a:defRPr sz="1200">
                <a:solidFill>
                  <a:schemeClr val="tx1"/>
                </a:solidFill>
                <a:latin typeface="+mn-lt"/>
                <a:cs typeface="+mn-cs"/>
              </a:defRPr>
            </a:lvl3pPr>
            <a:lvl4pPr marL="769938" indent="-219075" algn="l" defTabSz="8072438" rtl="0" fontAlgn="base">
              <a:lnSpc>
                <a:spcPts val="1500"/>
              </a:lnSpc>
              <a:spcBef>
                <a:spcPct val="0"/>
              </a:spcBef>
              <a:spcAft>
                <a:spcPts val="450"/>
              </a:spcAft>
              <a:buClr>
                <a:schemeClr val="tx1"/>
              </a:buClr>
              <a:buFont typeface="Verdana" pitchFamily="34" charset="0"/>
              <a:buChar char="•"/>
              <a:defRPr sz="1050">
                <a:solidFill>
                  <a:schemeClr val="tx1"/>
                </a:solidFill>
                <a:latin typeface="+mn-lt"/>
                <a:cs typeface="+mn-cs"/>
              </a:defRPr>
            </a:lvl4pPr>
            <a:lvl5pPr marL="1016000" marR="0" indent="-225425" algn="l" defTabSz="8072438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ts val="450"/>
              </a:spcAft>
              <a:buClr>
                <a:schemeClr val="tx1"/>
              </a:buClr>
              <a:buSzTx/>
              <a:buFont typeface="Verdana" pitchFamily="34" charset="0"/>
              <a:buChar char="–"/>
              <a:tabLst/>
              <a:defRPr sz="1050">
                <a:solidFill>
                  <a:schemeClr val="tx1"/>
                </a:solidFill>
                <a:latin typeface="+mn-lt"/>
                <a:cs typeface="+mn-cs"/>
              </a:defRPr>
            </a:lvl5pPr>
            <a:lvl6pPr marL="1014413" indent="-226800" algn="l" defTabSz="8072438" rtl="0" fontAlgn="base">
              <a:lnSpc>
                <a:spcPts val="1500"/>
              </a:lnSpc>
              <a:spcBef>
                <a:spcPct val="0"/>
              </a:spcBef>
              <a:spcAft>
                <a:spcPts val="450"/>
              </a:spcAft>
              <a:buClr>
                <a:schemeClr val="tx1"/>
              </a:buClr>
              <a:buFont typeface="Verdana" pitchFamily="34" charset="0"/>
              <a:buChar char="–"/>
              <a:defRPr lang="en-GB" altLang="en-US" sz="1050" smtClean="0">
                <a:solidFill>
                  <a:schemeClr val="tx1"/>
                </a:solidFill>
                <a:latin typeface="+mn-lt"/>
                <a:cs typeface="+mn-cs"/>
              </a:defRPr>
            </a:lvl6pPr>
            <a:lvl7pPr marL="1015200" indent="-225425" algn="l" defTabSz="8072438" rtl="0" fontAlgn="base">
              <a:lnSpc>
                <a:spcPts val="1500"/>
              </a:lnSpc>
              <a:spcBef>
                <a:spcPct val="0"/>
              </a:spcBef>
              <a:spcAft>
                <a:spcPts val="450"/>
              </a:spcAft>
              <a:buClr>
                <a:schemeClr val="tx1"/>
              </a:buClr>
              <a:buFont typeface="Verdana" pitchFamily="34" charset="0"/>
              <a:buChar char="–"/>
              <a:defRPr sz="1050">
                <a:solidFill>
                  <a:schemeClr val="tx1"/>
                </a:solidFill>
                <a:latin typeface="+mn-lt"/>
                <a:cs typeface="+mn-cs"/>
              </a:defRPr>
            </a:lvl7pPr>
            <a:lvl8pPr marL="1015200" indent="-225425" algn="l" defTabSz="8072438" rtl="0" fontAlgn="base">
              <a:lnSpc>
                <a:spcPts val="1500"/>
              </a:lnSpc>
              <a:spcBef>
                <a:spcPct val="0"/>
              </a:spcBef>
              <a:spcAft>
                <a:spcPts val="450"/>
              </a:spcAft>
              <a:buClr>
                <a:schemeClr val="tx1"/>
              </a:buClr>
              <a:buFont typeface="Verdana" pitchFamily="34" charset="0"/>
              <a:buChar char="–"/>
              <a:defRPr sz="1050">
                <a:solidFill>
                  <a:schemeClr val="tx1"/>
                </a:solidFill>
                <a:latin typeface="+mn-lt"/>
                <a:cs typeface="+mn-cs"/>
              </a:defRPr>
            </a:lvl8pPr>
            <a:lvl9pPr marL="1015200" indent="-225425" algn="l" defTabSz="8072438" rtl="0" fontAlgn="base">
              <a:lnSpc>
                <a:spcPts val="1500"/>
              </a:lnSpc>
              <a:spcBef>
                <a:spcPct val="0"/>
              </a:spcBef>
              <a:spcAft>
                <a:spcPts val="450"/>
              </a:spcAft>
              <a:buClr>
                <a:schemeClr val="tx1"/>
              </a:buClr>
              <a:buFont typeface="Verdana" pitchFamily="34" charset="0"/>
              <a:buChar char="–"/>
              <a:defRPr sz="105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kern="0" dirty="0"/>
              <a:t>Further information</a:t>
            </a:r>
            <a:endParaRPr lang="en-GB" kern="0" dirty="0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2265244" y="1347614"/>
            <a:ext cx="6508704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3131840" y="4551138"/>
            <a:ext cx="3168352" cy="242020"/>
            <a:chOff x="3131840" y="4551138"/>
            <a:chExt cx="3168352" cy="242020"/>
          </a:xfrm>
        </p:grpSpPr>
        <p:sp>
          <p:nvSpPr>
            <p:cNvPr id="8" name="TextBox 7"/>
            <p:cNvSpPr txBox="1"/>
            <p:nvPr/>
          </p:nvSpPr>
          <p:spPr>
            <a:xfrm>
              <a:off x="3131840" y="4587974"/>
              <a:ext cx="3168352" cy="2051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ts val="1600"/>
                </a:lnSpc>
                <a:spcAft>
                  <a:spcPts val="0"/>
                </a:spcAft>
              </a:pPr>
              <a:r>
                <a:rPr lang="en-US" kern="0" spc="-40">
                  <a:solidFill>
                    <a:srgbClr val="003399"/>
                  </a:solidFill>
                </a:rPr>
                <a:t>Follow us on</a:t>
              </a:r>
              <a:r>
                <a:rPr lang="en-US" kern="0">
                  <a:solidFill>
                    <a:srgbClr val="003399"/>
                  </a:solidFill>
                </a:rPr>
                <a:t>    </a:t>
              </a:r>
              <a:r>
                <a:rPr lang="en-US" kern="0" spc="-100">
                  <a:solidFill>
                    <a:srgbClr val="003399"/>
                  </a:solidFill>
                </a:rPr>
                <a:t>  </a:t>
              </a:r>
              <a:r>
                <a:rPr lang="en-US" b="1" kern="0">
                  <a:solidFill>
                    <a:srgbClr val="003399"/>
                  </a:solidFill>
                </a:rPr>
                <a:t>@EMA_News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4551138"/>
              <a:ext cx="295200" cy="239996"/>
            </a:xfrm>
            <a:prstGeom prst="rect">
              <a:avLst/>
            </a:prstGeom>
          </p:spPr>
        </p:pic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3B09565-D918-4937-91F2-C0253DE40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4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59"/>
    </mc:Choice>
    <mc:Fallback xmlns="">
      <p:transition spd="slow" advTm="14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9DC9F-31A8-4626-9D24-DE34F900E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6" y="769145"/>
            <a:ext cx="8424000" cy="362446"/>
          </a:xfrm>
        </p:spPr>
        <p:txBody>
          <a:bodyPr/>
          <a:lstStyle/>
          <a:p>
            <a:r>
              <a:rPr lang="en-GB" dirty="0"/>
              <a:t>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57388-C3FD-42F0-9619-CED554809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538" y="1388347"/>
            <a:ext cx="8424000" cy="3241056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These slides have been provided for training purposes only. The presenter has made every attempt to ensure that they are consistent with relevant VICH guidelines.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As always, the original Guideline(s) should be used as the primary source of information for working with regulators.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Please note that at the time of publication of these slides, the EMA/CVMP’s Guideline on the assessment of the risk to public health from antimicrobial resistance (EMA/CVMP/AWP/706442/2013) is in draft. 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3DC751-7AB3-46C4-97E8-B44B5DF58D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en-US"/>
              <a:t>AMR public health risk assessment in the EU - application of VICH GL 27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02137A-785A-4321-9F70-F4B11BFA4A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57F717-FD23-493C-BA54-F5AB575BDEC9}" type="slidenum">
              <a:rPr lang="en-GB" altLang="en-US" smtClean="0"/>
              <a:pPr/>
              <a:t>1</a:t>
            </a:fld>
            <a:endParaRPr lang="en-GB" alt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364A8D9-6B24-4DE0-93F5-ABB925BDA5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66"/>
    </mc:Choice>
    <mc:Fallback xmlns="">
      <p:transition spd="slow" advTm="36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5C077B3-40D8-49B2-9BFB-6E3012EC04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5743581" y="555526"/>
            <a:ext cx="2681279" cy="4467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B8A46D-0453-4614-9F11-36FF8201F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en-US"/>
              <a:t>AMR public health risk assessment in the EU - application of VICH GL 27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66C16-ADE8-4D7C-BB32-5637CD292E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57F717-FD23-493C-BA54-F5AB575BDEC9}" type="slidenum">
              <a:rPr lang="en-GB" altLang="en-US" smtClean="0"/>
              <a:pPr/>
              <a:t>2</a:t>
            </a:fld>
            <a:endParaRPr lang="en-GB" alt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B24819A-9624-4CFE-A0F8-C9B77FFDE7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8776" y="555526"/>
            <a:ext cx="4357240" cy="4033143"/>
          </a:xfrm>
        </p:spPr>
        <p:txBody>
          <a:bodyPr/>
          <a:lstStyle/>
          <a:p>
            <a:endParaRPr lang="en-GB" b="1" dirty="0"/>
          </a:p>
          <a:p>
            <a:r>
              <a:rPr lang="en-GB" sz="2000" dirty="0">
                <a:solidFill>
                  <a:srgbClr val="003399"/>
                </a:solidFill>
              </a:rPr>
              <a:t>Legislative background in the EU</a:t>
            </a:r>
            <a:endParaRPr lang="en-GB" sz="2000" b="1" dirty="0"/>
          </a:p>
          <a:p>
            <a:r>
              <a:rPr lang="en-GB" b="1" dirty="0">
                <a:solidFill>
                  <a:srgbClr val="003399"/>
                </a:solidFill>
              </a:rPr>
              <a:t>Regulation (EU) 2019/6 on veterinary medicinal products </a:t>
            </a:r>
            <a:r>
              <a:rPr lang="en-GB" dirty="0"/>
              <a:t>comes into application on 28</a:t>
            </a:r>
            <a:r>
              <a:rPr lang="en-GB" baseline="30000" dirty="0"/>
              <a:t>th</a:t>
            </a:r>
            <a:r>
              <a:rPr lang="en-GB" dirty="0"/>
              <a:t> January 2022</a:t>
            </a:r>
          </a:p>
          <a:p>
            <a:r>
              <a:rPr lang="en-GB" dirty="0"/>
              <a:t>It includes a wide range of measures to implement the </a:t>
            </a:r>
            <a:r>
              <a:rPr lang="en-GB" b="1" dirty="0">
                <a:solidFill>
                  <a:srgbClr val="003399"/>
                </a:solidFill>
              </a:rPr>
              <a:t>European One Health Action Plan against AMR</a:t>
            </a:r>
          </a:p>
          <a:p>
            <a:r>
              <a:rPr lang="en-GB" dirty="0"/>
              <a:t>In addition to the key measures (right), the regulation aims to </a:t>
            </a:r>
            <a:r>
              <a:rPr lang="en-GB" dirty="0">
                <a:solidFill>
                  <a:srgbClr val="003399"/>
                </a:solidFill>
              </a:rPr>
              <a:t>stimulate the development of new antimicrobial veterinary medicinal products </a:t>
            </a:r>
            <a:r>
              <a:rPr lang="en-GB" dirty="0"/>
              <a:t>(VMPs)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EFB8A11-68AE-4F4B-9051-26D485232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67"/>
    </mc:Choice>
    <mc:Fallback xmlns="">
      <p:transition spd="slow" advTm="32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264BB-D2E2-4561-9624-78D823E7D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6" y="627534"/>
            <a:ext cx="8424000" cy="432569"/>
          </a:xfrm>
        </p:spPr>
        <p:txBody>
          <a:bodyPr/>
          <a:lstStyle/>
          <a:p>
            <a:r>
              <a:rPr lang="en-GB" dirty="0"/>
              <a:t>Regulation (EU) 2019/6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B5B10-B32F-4325-AC5C-BA876D4EF5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8776" y="1167854"/>
            <a:ext cx="4118400" cy="3420816"/>
          </a:xfrm>
        </p:spPr>
        <p:txBody>
          <a:bodyPr/>
          <a:lstStyle/>
          <a:p>
            <a:r>
              <a:rPr lang="en-GB" dirty="0"/>
              <a:t>Applications for marketing authorisation for antimicrobial VMPs must include documentation on the </a:t>
            </a:r>
            <a:r>
              <a:rPr lang="en-GB" dirty="0">
                <a:solidFill>
                  <a:srgbClr val="003399"/>
                </a:solidFill>
              </a:rPr>
              <a:t>risks to public health</a:t>
            </a:r>
            <a:r>
              <a:rPr lang="en-GB" dirty="0"/>
              <a:t> and information about </a:t>
            </a:r>
            <a:r>
              <a:rPr lang="en-GB" dirty="0">
                <a:solidFill>
                  <a:srgbClr val="003399"/>
                </a:solidFill>
              </a:rPr>
              <a:t>risk management measures to limit the development of AMR </a:t>
            </a:r>
            <a:r>
              <a:rPr lang="en-GB" dirty="0"/>
              <a:t>(Article 8)</a:t>
            </a:r>
          </a:p>
          <a:p>
            <a:r>
              <a:rPr lang="en-GB" dirty="0"/>
              <a:t>The data requirements are laid out in Annex II to the regulation.</a:t>
            </a:r>
          </a:p>
          <a:p>
            <a:r>
              <a:rPr lang="en-GB" dirty="0"/>
              <a:t>Guidance on risk assessment is provided in </a:t>
            </a:r>
            <a:r>
              <a:rPr lang="en-GB" b="1" dirty="0">
                <a:solidFill>
                  <a:srgbClr val="003399"/>
                </a:solidFill>
              </a:rPr>
              <a:t>VICH GL 27 </a:t>
            </a:r>
            <a:r>
              <a:rPr lang="en-GB" dirty="0"/>
              <a:t>and the </a:t>
            </a:r>
            <a:r>
              <a:rPr lang="en-GB" b="1" dirty="0">
                <a:solidFill>
                  <a:srgbClr val="003399"/>
                </a:solidFill>
              </a:rPr>
              <a:t>EMA/CVMP’s Guideline on the AMR risk to public health </a:t>
            </a:r>
            <a:r>
              <a:rPr lang="en-GB" dirty="0"/>
              <a:t>(draft): </a:t>
            </a:r>
          </a:p>
          <a:p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4697621-115A-4259-8A59-3F27C23F645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0CAB0-BF8A-4995-B08F-F1A675A8E4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en-US"/>
              <a:t>AMR public health risk assessment in the EU - application of VICH GL 27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0B927-8FFF-424F-9BEB-1A13859372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1512B7-A4D3-45D6-AC99-9D6C4D21B5B0}" type="slidenum">
              <a:rPr lang="en-GB" altLang="en-US" smtClean="0"/>
              <a:pPr/>
              <a:t>3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E00051-2BC8-4E81-9611-235E4F98860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4813798" y="2048365"/>
            <a:ext cx="4330202" cy="2648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5A62D8A-34DE-4038-A5F8-E82483F17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1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72"/>
    </mc:Choice>
    <mc:Fallback xmlns="">
      <p:transition spd="slow" advTm="4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00E2D-F4CC-424E-B3C9-49F9CCAF0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6" y="771550"/>
            <a:ext cx="8424000" cy="3817119"/>
          </a:xfrm>
        </p:spPr>
        <p:txBody>
          <a:bodyPr/>
          <a:lstStyle/>
          <a:p>
            <a:r>
              <a:rPr lang="en-GB" sz="1800" dirty="0">
                <a:solidFill>
                  <a:srgbClr val="003399"/>
                </a:solidFill>
              </a:rPr>
              <a:t>EMA/CVMP’s Guideline on the AMR risk to public health due to use of an antimicrobial VMP in food-producing animals</a:t>
            </a:r>
          </a:p>
          <a:p>
            <a:r>
              <a:rPr lang="en-GB" dirty="0"/>
              <a:t>The risk question to be addressed is:</a:t>
            </a:r>
          </a:p>
          <a:p>
            <a:r>
              <a:rPr lang="en-GB" i="1" dirty="0"/>
              <a:t>What is the risk to human health from antimicrobial-resistant bacteria resulting from the intended use of the proposed veterinary medicinal product? </a:t>
            </a:r>
          </a:p>
          <a:p>
            <a:endParaRPr lang="en-GB" i="1" dirty="0"/>
          </a:p>
          <a:p>
            <a:r>
              <a:rPr lang="en-GB" sz="1800" dirty="0">
                <a:solidFill>
                  <a:srgbClr val="003399"/>
                </a:solidFill>
              </a:rPr>
              <a:t>VICH GL27 Pre-approval information for registration of new VMPs for food-producing animals with respect to AMR</a:t>
            </a:r>
          </a:p>
          <a:p>
            <a:r>
              <a:rPr lang="en-GB" dirty="0"/>
              <a:t>Objective:</a:t>
            </a:r>
          </a:p>
          <a:p>
            <a:r>
              <a:rPr lang="en-GB" i="1" dirty="0"/>
              <a:t>…characterization of the potential for a given antimicrobial agent to select for resistant bacteria of human health concern.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894115-88AB-449B-946F-6380D086F7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en-US"/>
              <a:t>AMR public health risk assessment in the EU - application of VICH GL 27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F4FCA8-B28C-405A-BB9A-90BC1673F6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57F717-FD23-493C-BA54-F5AB575BDEC9}" type="slidenum">
              <a:rPr lang="en-GB" altLang="en-US" smtClean="0"/>
              <a:pPr/>
              <a:t>4</a:t>
            </a:fld>
            <a:endParaRPr lang="en-GB" alt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6E5F905-DDA9-418D-8A20-264C70B5BC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6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55"/>
    </mc:Choice>
    <mc:Fallback xmlns="">
      <p:transition spd="slow" advTm="42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41910-5977-4D62-9BA0-8AB90F4F7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EMA/CVMP’s Guideline on the AMR risk to public health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8FD92-FD1E-461B-BDA8-F65E4E39F0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8776" y="1482330"/>
            <a:ext cx="4118400" cy="3106340"/>
          </a:xfrm>
        </p:spPr>
        <p:txBody>
          <a:bodyPr/>
          <a:lstStyle/>
          <a:p>
            <a:r>
              <a:rPr lang="en-GB" dirty="0"/>
              <a:t>The </a:t>
            </a:r>
            <a:r>
              <a:rPr lang="en-GB" b="1" dirty="0"/>
              <a:t>methodology</a:t>
            </a:r>
            <a:r>
              <a:rPr lang="en-GB" dirty="0"/>
              <a:t> is adapted from the   </a:t>
            </a:r>
            <a:r>
              <a:rPr lang="en-GB" b="1" dirty="0">
                <a:solidFill>
                  <a:srgbClr val="003399"/>
                </a:solidFill>
              </a:rPr>
              <a:t>OIE</a:t>
            </a:r>
            <a:r>
              <a:rPr lang="en-GB" dirty="0">
                <a:solidFill>
                  <a:srgbClr val="003399"/>
                </a:solidFill>
              </a:rPr>
              <a:t> (Terrestrial Animal Health Code, chapter 6.10)</a:t>
            </a:r>
          </a:p>
          <a:p>
            <a:endParaRPr lang="en-GB" dirty="0"/>
          </a:p>
          <a:p>
            <a:endParaRPr lang="en-GB" dirty="0"/>
          </a:p>
          <a:p>
            <a:r>
              <a:rPr lang="en-GB" sz="1200" dirty="0"/>
              <a:t>It also takes note of: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Codex CAC/GL 77-2011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Requirements from other jurisdictions (USA, Canada, Australia, Japan)</a:t>
            </a:r>
            <a:endParaRPr lang="en-GB" sz="1200" dirty="0"/>
          </a:p>
          <a:p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A14707B-4F96-4D98-942E-C62F202FFA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4662488" y="1203598"/>
            <a:ext cx="4117975" cy="2457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20529-659A-4A3F-99B9-CEAC2F3AD2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en-US"/>
              <a:t>AMR public health risk assessment in the EU - application of VICH GL 27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A0962-60C3-49D6-B7FD-FD6538A314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1512B7-A4D3-45D6-AC99-9D6C4D21B5B0}" type="slidenum">
              <a:rPr lang="en-GB" altLang="en-US" smtClean="0"/>
              <a:pPr/>
              <a:t>5</a:t>
            </a:fld>
            <a:endParaRPr lang="en-GB" alt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B59366C-71C2-4052-91B4-33A798503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67"/>
    </mc:Choice>
    <mc:Fallback xmlns="">
      <p:transition spd="slow" advTm="21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39341-3FFC-4CDD-9812-DDEB6A291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6" y="627534"/>
            <a:ext cx="8424000" cy="432049"/>
          </a:xfrm>
        </p:spPr>
        <p:txBody>
          <a:bodyPr/>
          <a:lstStyle/>
          <a:p>
            <a:r>
              <a:rPr lang="en-GB" dirty="0"/>
              <a:t>EMA’s GL on the AMR risk to public health: Methodology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B9C612-B695-4F4D-A8EE-0BDE1F3EB2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en-US"/>
              <a:t>AMR public health risk assessment in the EU - application of VICH GL 27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394F95-3046-49BC-A76C-CA6F13225F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57F717-FD23-493C-BA54-F5AB575BDEC9}" type="slidenum">
              <a:rPr lang="en-GB" altLang="en-US" smtClean="0"/>
              <a:pPr/>
              <a:t>6</a:t>
            </a:fld>
            <a:endParaRPr lang="en-GB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0E286-51F7-407A-BD5B-209B2185D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318A2C-A48E-4BF0-8C9D-67439B189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1094822"/>
            <a:ext cx="6888435" cy="363716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BE30D63-A735-4D20-8D7C-45A730550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1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00"/>
    </mc:Choice>
    <mc:Fallback xmlns="">
      <p:transition spd="slow" advTm="43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6DC7F-96FC-4FFB-96A7-857A0D46D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6" y="576807"/>
            <a:ext cx="8424000" cy="339283"/>
          </a:xfrm>
        </p:spPr>
        <p:txBody>
          <a:bodyPr/>
          <a:lstStyle/>
          <a:p>
            <a:r>
              <a:rPr lang="en-GB" dirty="0"/>
              <a:t>Hazard identification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AD8CF-1CEC-4149-9242-400FB542F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6" y="931794"/>
            <a:ext cx="8424000" cy="3656876"/>
          </a:xfrm>
        </p:spPr>
        <p:txBody>
          <a:bodyPr/>
          <a:lstStyle/>
          <a:p>
            <a:r>
              <a:rPr lang="en-US" altLang="en-US" sz="1200" dirty="0"/>
              <a:t>EU: Identification of </a:t>
            </a:r>
            <a:r>
              <a:rPr lang="en-US" altLang="en-US" sz="1200" dirty="0">
                <a:solidFill>
                  <a:srgbClr val="003399"/>
                </a:solidFill>
              </a:rPr>
              <a:t>zoonotic AMR bacteria</a:t>
            </a:r>
            <a:r>
              <a:rPr lang="en-US" altLang="en-US" sz="1200" dirty="0"/>
              <a:t>, or </a:t>
            </a:r>
            <a:r>
              <a:rPr lang="en-US" altLang="en-US" sz="1200" dirty="0">
                <a:solidFill>
                  <a:srgbClr val="003399"/>
                </a:solidFill>
              </a:rPr>
              <a:t>AMR genes in commensal bacteria</a:t>
            </a:r>
            <a:r>
              <a:rPr lang="en-US" altLang="en-US" sz="1200" dirty="0"/>
              <a:t>, that are selected by the </a:t>
            </a:r>
            <a:r>
              <a:rPr lang="en-US" altLang="en-US" sz="1200" dirty="0">
                <a:solidFill>
                  <a:srgbClr val="003399"/>
                </a:solidFill>
              </a:rPr>
              <a:t>use of the antimicrobial in the target animal </a:t>
            </a:r>
            <a:r>
              <a:rPr lang="en-US" altLang="en-US" sz="1200" dirty="0"/>
              <a:t>and could be involved in a </a:t>
            </a:r>
            <a:r>
              <a:rPr lang="en-US" altLang="en-US" sz="1200" dirty="0">
                <a:solidFill>
                  <a:srgbClr val="003399"/>
                </a:solidFill>
              </a:rPr>
              <a:t>human illness</a:t>
            </a:r>
            <a:r>
              <a:rPr lang="en-US" altLang="en-US" sz="1200" dirty="0"/>
              <a:t>. </a:t>
            </a:r>
          </a:p>
          <a:p>
            <a:endParaRPr lang="en-US" altLang="en-US" sz="1600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34CCFD-F866-4FA8-92A1-14CC529F0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en-US"/>
              <a:t>AMR public health risk assessment in the EU - application of VICH GL 27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5B3442-24A2-4416-9C33-1944731961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57F717-FD23-493C-BA54-F5AB575BDEC9}" type="slidenum">
              <a:rPr lang="en-GB" altLang="en-US" smtClean="0"/>
              <a:pPr/>
              <a:t>7</a:t>
            </a:fld>
            <a:endParaRPr lang="en-GB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FECED8-FA8C-4726-B00A-6442C98BBA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5941" y="100768"/>
            <a:ext cx="889654" cy="815322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D32B852-78C7-4A0E-BFE7-D022B804FE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274979"/>
              </p:ext>
            </p:extLst>
          </p:nvPr>
        </p:nvGraphicFramePr>
        <p:xfrm>
          <a:off x="395536" y="1707654"/>
          <a:ext cx="8386514" cy="3099990"/>
        </p:xfrm>
        <a:graphic>
          <a:graphicData uri="http://schemas.openxmlformats.org/drawingml/2006/table">
            <a:tbl>
              <a:tblPr firstRow="1" firstCol="1" lastRow="1" lastCol="1" bandRow="1"/>
              <a:tblGrid>
                <a:gridCol w="2664296">
                  <a:extLst>
                    <a:ext uri="{9D8B030D-6E8A-4147-A177-3AD203B41FA5}">
                      <a16:colId xmlns:a16="http://schemas.microsoft.com/office/drawing/2014/main" val="1957619134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val="335202914"/>
                    </a:ext>
                  </a:extLst>
                </a:gridCol>
                <a:gridCol w="2121818">
                  <a:extLst>
                    <a:ext uri="{9D8B030D-6E8A-4147-A177-3AD203B41FA5}">
                      <a16:colId xmlns:a16="http://schemas.microsoft.com/office/drawing/2014/main" val="1743086351"/>
                    </a:ext>
                  </a:extLst>
                </a:gridCol>
              </a:tblGrid>
              <a:tr h="176977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Data recommended in EU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Detail</a:t>
                      </a:r>
                      <a:endParaRPr lang="en-GB" sz="105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Applicability to GL 27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844309"/>
                  </a:ext>
                </a:extLst>
              </a:tr>
              <a:tr h="229285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Antimicrobial substance-specific information.</a:t>
                      </a:r>
                      <a:endParaRPr lang="en-GB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Antimicrobial class, mode of action, spectrum of activity</a:t>
                      </a:r>
                      <a:endParaRPr lang="en-GB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VICH GL 27, section 1.1 to 1.3</a:t>
                      </a:r>
                      <a:endParaRPr lang="en-GB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205349"/>
                  </a:ext>
                </a:extLst>
              </a:tr>
              <a:tr h="1267693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Bacterial spp. in the target animal in which resistance to the antimicrobial may be of public health relevance </a:t>
                      </a:r>
                      <a:endParaRPr lang="en-GB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Foodborne pathogens (</a:t>
                      </a:r>
                      <a:r>
                        <a:rPr lang="en-GB" sz="1050" i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Campylobacter, Salmonella</a:t>
                      </a: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en-GB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rgbClr val="2F559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Bacteria transmitted by direct contact (</a:t>
                      </a:r>
                      <a:r>
                        <a:rPr lang="en-GB" sz="1050" i="1" dirty="0">
                          <a:solidFill>
                            <a:srgbClr val="2F559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Staph. aureus</a:t>
                      </a:r>
                      <a:r>
                        <a:rPr lang="en-GB" sz="1050" dirty="0">
                          <a:solidFill>
                            <a:srgbClr val="2F559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en-GB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Indicator/commensal bacteria that may carry transferrable resistance determinants (</a:t>
                      </a:r>
                      <a:r>
                        <a:rPr lang="en-GB" sz="1050" i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 coli, Enterococcus</a:t>
                      </a: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en-GB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VICH GL 27, section 1.3.3</a:t>
                      </a:r>
                      <a:endParaRPr lang="en-GB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rgbClr val="2F559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GL 27 addresses foodborne route only and does not consider AMR transfer to humans via animal contact</a:t>
                      </a:r>
                      <a:endParaRPr lang="en-GB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029018"/>
                  </a:ext>
                </a:extLst>
              </a:tr>
              <a:tr h="229285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Susceptibility data for these bacteria</a:t>
                      </a:r>
                      <a:endParaRPr lang="en-GB" sz="105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MIC data derived with validated methods</a:t>
                      </a:r>
                      <a:endParaRPr lang="en-GB" sz="105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VICH GL 27, section 1.3</a:t>
                      </a:r>
                      <a:endParaRPr lang="en-GB" sz="105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108071"/>
                  </a:ext>
                </a:extLst>
              </a:tr>
              <a:tr h="748489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Resistance mechanisms, genetic basis of resistance and location of determinants</a:t>
                      </a:r>
                      <a:endParaRPr lang="en-GB" sz="105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Intrinsic resistance and acquired resistance due to chromosomal mutation or through mobile genetic elements</a:t>
                      </a:r>
                      <a:endParaRPr lang="en-GB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VICH GL 27, section 1.4</a:t>
                      </a:r>
                      <a:endParaRPr lang="en-GB" sz="105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920947"/>
                  </a:ext>
                </a:extLst>
              </a:tr>
              <a:tr h="229285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Cross- and co-resistance</a:t>
                      </a:r>
                      <a:endParaRPr lang="en-GB" sz="105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 both other human and/or veterinary antimicrobials</a:t>
                      </a:r>
                      <a:endParaRPr lang="en-GB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VICH GL 27, sections 1.6 and 1.7 </a:t>
                      </a:r>
                      <a:endParaRPr lang="en-GB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937356"/>
                  </a:ext>
                </a:extLst>
              </a:tr>
            </a:tbl>
          </a:graphicData>
        </a:graphic>
      </p:graphicFrame>
      <p:pic>
        <p:nvPicPr>
          <p:cNvPr id="10" name="Picture 9" descr="A brown cow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A676278F-3C17-42BF-8505-0DF4BA87B8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595" y="96741"/>
            <a:ext cx="1220894" cy="815322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253FAB4-532B-453D-83F8-9B5D1D311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8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06"/>
    </mc:Choice>
    <mc:Fallback xmlns="">
      <p:transition spd="slow" advTm="112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D6A41-C945-4089-87F1-3A98F63F7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6" y="627535"/>
            <a:ext cx="8424000" cy="432048"/>
          </a:xfrm>
        </p:spPr>
        <p:txBody>
          <a:bodyPr/>
          <a:lstStyle/>
          <a:p>
            <a:r>
              <a:rPr lang="en-GB" dirty="0"/>
              <a:t>Release assessment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F01DC-09FC-485F-B2C8-7214BD10D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6" y="1059583"/>
            <a:ext cx="8424000" cy="3529087"/>
          </a:xfrm>
        </p:spPr>
        <p:txBody>
          <a:bodyPr/>
          <a:lstStyle/>
          <a:p>
            <a:r>
              <a:rPr lang="en-US" altLang="en-US" sz="1200" dirty="0"/>
              <a:t>EU: Probability that the hazard </a:t>
            </a:r>
            <a:r>
              <a:rPr lang="en-US" altLang="en-US" sz="1200" dirty="0">
                <a:solidFill>
                  <a:srgbClr val="003399"/>
                </a:solidFill>
              </a:rPr>
              <a:t>(resistant bacteria) will be selected </a:t>
            </a:r>
            <a:r>
              <a:rPr lang="en-US" altLang="en-US" sz="1200" dirty="0"/>
              <a:t>and </a:t>
            </a:r>
            <a:r>
              <a:rPr lang="en-US" altLang="en-US" sz="1200" dirty="0">
                <a:solidFill>
                  <a:srgbClr val="003399"/>
                </a:solidFill>
              </a:rPr>
              <a:t>‘released’ </a:t>
            </a:r>
            <a:r>
              <a:rPr lang="en-US" altLang="en-US" sz="1200" dirty="0"/>
              <a:t>following the </a:t>
            </a:r>
            <a:r>
              <a:rPr lang="en-US" altLang="en-US" sz="1200" dirty="0">
                <a:solidFill>
                  <a:srgbClr val="003399"/>
                </a:solidFill>
              </a:rPr>
              <a:t>use of the antimicrobial veterinary medicine under its proposed conditions </a:t>
            </a:r>
            <a:r>
              <a:rPr lang="en-US" altLang="en-US" sz="1200" dirty="0"/>
              <a:t>(target animal, route of administration, etc.)</a:t>
            </a:r>
          </a:p>
          <a:p>
            <a:endParaRPr lang="en-GB" sz="1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20E37A-829D-45E5-9A57-C8A5EEA0EE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en-US"/>
              <a:t>AMR public health risk assessment in the EU - application of VICH GL 27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F4FBCD-5FE2-4956-BB11-590F10CED6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57F717-FD23-493C-BA54-F5AB575BDEC9}" type="slidenum">
              <a:rPr lang="en-GB" altLang="en-US" smtClean="0"/>
              <a:pPr/>
              <a:t>8</a:t>
            </a:fld>
            <a:endParaRPr lang="en-GB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1764572-45B2-44A7-B11A-38BF462B7F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839618"/>
              </p:ext>
            </p:extLst>
          </p:nvPr>
        </p:nvGraphicFramePr>
        <p:xfrm>
          <a:off x="395536" y="1779662"/>
          <a:ext cx="8387240" cy="2840977"/>
        </p:xfrm>
        <a:graphic>
          <a:graphicData uri="http://schemas.openxmlformats.org/drawingml/2006/table">
            <a:tbl>
              <a:tblPr firstRow="1" firstCol="1" lastRow="1" lastCol="1" bandRow="1"/>
              <a:tblGrid>
                <a:gridCol w="2375453">
                  <a:extLst>
                    <a:ext uri="{9D8B030D-6E8A-4147-A177-3AD203B41FA5}">
                      <a16:colId xmlns:a16="http://schemas.microsoft.com/office/drawing/2014/main" val="3756835091"/>
                    </a:ext>
                  </a:extLst>
                </a:gridCol>
                <a:gridCol w="3605014">
                  <a:extLst>
                    <a:ext uri="{9D8B030D-6E8A-4147-A177-3AD203B41FA5}">
                      <a16:colId xmlns:a16="http://schemas.microsoft.com/office/drawing/2014/main" val="1121303760"/>
                    </a:ext>
                  </a:extLst>
                </a:gridCol>
                <a:gridCol w="2406773">
                  <a:extLst>
                    <a:ext uri="{9D8B030D-6E8A-4147-A177-3AD203B41FA5}">
                      <a16:colId xmlns:a16="http://schemas.microsoft.com/office/drawing/2014/main" val="2657581956"/>
                    </a:ext>
                  </a:extLst>
                </a:gridCol>
              </a:tblGrid>
              <a:tr h="227276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Data recommended in EU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Detail</a:t>
                      </a:r>
                      <a:endParaRPr lang="en-GB" sz="105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Applicability to GL 27 </a:t>
                      </a:r>
                      <a:endParaRPr lang="en-GB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680306"/>
                  </a:ext>
                </a:extLst>
              </a:tr>
              <a:tr h="484603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Product description and conditions of use</a:t>
                      </a:r>
                      <a:endParaRPr lang="en-GB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Product formulation and route of administration. Animal species, disease indication and prevalence. Extent of use. </a:t>
                      </a:r>
                      <a:endParaRPr lang="en-GB" sz="105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Taken into account in VICH GL 27, for the Discussion (section 3)</a:t>
                      </a:r>
                      <a:endParaRPr lang="en-GB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010203"/>
                  </a:ext>
                </a:extLst>
              </a:tr>
              <a:tr h="870594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Pharmacokinetics and PKPD</a:t>
                      </a:r>
                      <a:endParaRPr lang="en-GB" sz="105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Concentration of antimicrobial in intestinal tract</a:t>
                      </a:r>
                      <a:endParaRPr lang="en-GB" sz="105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ADME in target animal, PKPD and potential for selection of resistance in hazard bacteria that are part of the intestinal microbiota. </a:t>
                      </a:r>
                      <a:endParaRPr lang="en-GB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VICH GL 27, sections 1.8 and 2.2</a:t>
                      </a:r>
                      <a:endParaRPr lang="en-GB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416256"/>
                  </a:ext>
                </a:extLst>
              </a:tr>
              <a:tr h="484603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Occurrence and rate of transfer of resistance determinants</a:t>
                      </a:r>
                      <a:endParaRPr lang="en-GB" sz="105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 vivo or in vitro mutation frequency and transfer studies. </a:t>
                      </a:r>
                      <a:endParaRPr lang="en-GB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VICH GL 27, sections 1.5, 2.1 and 2.3</a:t>
                      </a:r>
                      <a:endParaRPr lang="en-GB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84084"/>
                  </a:ext>
                </a:extLst>
              </a:tr>
              <a:tr h="741931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rgbClr val="2F559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Prevalence of zoonotic and indicator bacteria in animal population and prevalence of AMR in those bacteria</a:t>
                      </a:r>
                      <a:endParaRPr lang="en-GB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rgbClr val="2F559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Epidemiological data. May be obtained from EU mandatory monitoring. </a:t>
                      </a:r>
                      <a:endParaRPr lang="en-GB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700"/>
                        </a:spcAft>
                      </a:pPr>
                      <a:r>
                        <a:rPr lang="en-GB" sz="1050" dirty="0">
                          <a:solidFill>
                            <a:srgbClr val="2F559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Not explicitly a requirement of VICH GL 27. </a:t>
                      </a:r>
                      <a:endParaRPr lang="en-GB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903153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4191B4C-C3FF-4597-A0CE-4FEC8477859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7" t="22284"/>
          <a:stretch/>
        </p:blipFill>
        <p:spPr bwMode="auto">
          <a:xfrm>
            <a:off x="4427984" y="281994"/>
            <a:ext cx="1317104" cy="7456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A brown cow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F79CB937-EC9D-4E3D-BB7E-E4B8030CE8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17" y="276657"/>
            <a:ext cx="1116518" cy="74561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C8CB1D4-5BF6-4E6A-9C75-8B5E7DE85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8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19"/>
    </mc:Choice>
    <mc:Fallback xmlns="">
      <p:transition spd="slow" advTm="76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ster slide (Agency)">
  <a:themeElements>
    <a:clrScheme name="Neutral (Agency) (26 April 2011) 2">
      <a:dk1>
        <a:srgbClr val="000000"/>
      </a:dk1>
      <a:lt1>
        <a:srgbClr val="FFFFFF"/>
      </a:lt1>
      <a:dk2>
        <a:srgbClr val="003399"/>
      </a:dk2>
      <a:lt2>
        <a:srgbClr val="6D6F71"/>
      </a:lt2>
      <a:accent1>
        <a:srgbClr val="E1E3F2"/>
      </a:accent1>
      <a:accent2>
        <a:srgbClr val="E98300"/>
      </a:accent2>
      <a:accent3>
        <a:srgbClr val="FFFFFF"/>
      </a:accent3>
      <a:accent4>
        <a:srgbClr val="000000"/>
      </a:accent4>
      <a:accent5>
        <a:srgbClr val="EEEFF7"/>
      </a:accent5>
      <a:accent6>
        <a:srgbClr val="D37600"/>
      </a:accent6>
      <a:hlink>
        <a:srgbClr val="0098DB"/>
      </a:hlink>
      <a:folHlink>
        <a:srgbClr val="983222"/>
      </a:folHlink>
    </a:clrScheme>
    <a:fontScheme name="Neutral (Agency) (26 April 2011)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2000" tIns="72000" rIns="72000" bIns="720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2000" tIns="72000" rIns="72000" bIns="720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Neutral (Agency) (26 April 2011) 1">
        <a:dk1>
          <a:srgbClr val="404040"/>
        </a:dk1>
        <a:lt1>
          <a:srgbClr val="FFFFFF"/>
        </a:lt1>
        <a:dk2>
          <a:srgbClr val="003399"/>
        </a:dk2>
        <a:lt2>
          <a:srgbClr val="FFFFFF"/>
        </a:lt2>
        <a:accent1>
          <a:srgbClr val="E1E4F3"/>
        </a:accent1>
        <a:accent2>
          <a:srgbClr val="E98300"/>
        </a:accent2>
        <a:accent3>
          <a:srgbClr val="AAADCA"/>
        </a:accent3>
        <a:accent4>
          <a:srgbClr val="DADADA"/>
        </a:accent4>
        <a:accent5>
          <a:srgbClr val="EEEFF8"/>
        </a:accent5>
        <a:accent6>
          <a:srgbClr val="D37600"/>
        </a:accent6>
        <a:hlink>
          <a:srgbClr val="0098DB"/>
        </a:hlink>
        <a:folHlink>
          <a:srgbClr val="98322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utral (Agency) (26 April 2011) 2">
        <a:dk1>
          <a:srgbClr val="000000"/>
        </a:dk1>
        <a:lt1>
          <a:srgbClr val="FFFFFF"/>
        </a:lt1>
        <a:dk2>
          <a:srgbClr val="003399"/>
        </a:dk2>
        <a:lt2>
          <a:srgbClr val="6D6F71"/>
        </a:lt2>
        <a:accent1>
          <a:srgbClr val="E1E3F2"/>
        </a:accent1>
        <a:accent2>
          <a:srgbClr val="E98300"/>
        </a:accent2>
        <a:accent3>
          <a:srgbClr val="FFFFFF"/>
        </a:accent3>
        <a:accent4>
          <a:srgbClr val="000000"/>
        </a:accent4>
        <a:accent5>
          <a:srgbClr val="EEEFF7"/>
        </a:accent5>
        <a:accent6>
          <a:srgbClr val="D37600"/>
        </a:accent6>
        <a:hlink>
          <a:srgbClr val="0098DB"/>
        </a:hlink>
        <a:folHlink>
          <a:srgbClr val="9832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wide screen (Agency)</Template>
  <TotalTime>776</TotalTime>
  <Words>1557</Words>
  <Application>Microsoft Office PowerPoint</Application>
  <PresentationFormat>Affichage à l'écran (16:9)</PresentationFormat>
  <Paragraphs>158</Paragraphs>
  <Slides>14</Slides>
  <Notes>2</Notes>
  <HiddenSlides>0</HiddenSlides>
  <MMClips>14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Arial</vt:lpstr>
      <vt:lpstr>Verdana</vt:lpstr>
      <vt:lpstr>Wingdings</vt:lpstr>
      <vt:lpstr>Master slide (Agency)</vt:lpstr>
      <vt:lpstr>AMR public health risk assessment for veterinary medicines in the EU</vt:lpstr>
      <vt:lpstr>Disclaimer</vt:lpstr>
      <vt:lpstr>Présentation PowerPoint</vt:lpstr>
      <vt:lpstr>Regulation (EU) 2019/6</vt:lpstr>
      <vt:lpstr>Présentation PowerPoint</vt:lpstr>
      <vt:lpstr>EMA/CVMP’s Guideline on the AMR risk to public health </vt:lpstr>
      <vt:lpstr>EMA’s GL on the AMR risk to public health: Methodology </vt:lpstr>
      <vt:lpstr>Hazard identification</vt:lpstr>
      <vt:lpstr>Release assessment </vt:lpstr>
      <vt:lpstr>Exposure assessment  </vt:lpstr>
      <vt:lpstr>Consequence assessment </vt:lpstr>
      <vt:lpstr>Overall risk estimation </vt:lpstr>
      <vt:lpstr>Final comments</vt:lpstr>
      <vt:lpstr>Présentation PowerPoint</vt:lpstr>
    </vt:vector>
  </TitlesOfParts>
  <Company>European Medicines Agency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AMR public health risk assessment for veterinary medicines in the EU</dc:title>
  <dc:creator>Jukes Helen</dc:creator>
  <dc:description>Template version: 6 August 2014</dc:description>
  <cp:lastModifiedBy>SecCEESA</cp:lastModifiedBy>
  <cp:revision>71</cp:revision>
  <dcterms:created xsi:type="dcterms:W3CDTF">2020-10-03T13:36:16Z</dcterms:created>
  <dcterms:modified xsi:type="dcterms:W3CDTF">2020-11-12T09:52:35Z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fe1b31d-cec0-4074-b4bd-f07689e43d84_Enabled">
    <vt:lpwstr>True</vt:lpwstr>
  </property>
  <property fmtid="{D5CDD505-2E9C-101B-9397-08002B2CF9AE}" pid="3" name="MSIP_Label_afe1b31d-cec0-4074-b4bd-f07689e43d84_SiteId">
    <vt:lpwstr>bc9dc15c-61bc-4f03-b60b-e5b6d8922839</vt:lpwstr>
  </property>
  <property fmtid="{D5CDD505-2E9C-101B-9397-08002B2CF9AE}" pid="4" name="MSIP_Label_afe1b31d-cec0-4074-b4bd-f07689e43d84_Owner">
    <vt:lpwstr>helen.jukes@ema.europa.eu</vt:lpwstr>
  </property>
  <property fmtid="{D5CDD505-2E9C-101B-9397-08002B2CF9AE}" pid="5" name="MSIP_Label_afe1b31d-cec0-4074-b4bd-f07689e43d84_SetDate">
    <vt:lpwstr>2020-10-03T16:21:19.2353366Z</vt:lpwstr>
  </property>
  <property fmtid="{D5CDD505-2E9C-101B-9397-08002B2CF9AE}" pid="6" name="MSIP_Label_afe1b31d-cec0-4074-b4bd-f07689e43d84_Name">
    <vt:lpwstr>Internal</vt:lpwstr>
  </property>
  <property fmtid="{D5CDD505-2E9C-101B-9397-08002B2CF9AE}" pid="7" name="MSIP_Label_afe1b31d-cec0-4074-b4bd-f07689e43d84_Application">
    <vt:lpwstr>Microsoft Azure Information Protection</vt:lpwstr>
  </property>
  <property fmtid="{D5CDD505-2E9C-101B-9397-08002B2CF9AE}" pid="8" name="MSIP_Label_afe1b31d-cec0-4074-b4bd-f07689e43d84_ActionId">
    <vt:lpwstr>22d8c7dd-b635-43f0-8e60-7e6d8714f026</vt:lpwstr>
  </property>
  <property fmtid="{D5CDD505-2E9C-101B-9397-08002B2CF9AE}" pid="9" name="MSIP_Label_afe1b31d-cec0-4074-b4bd-f07689e43d84_Extended_MSFT_Method">
    <vt:lpwstr>Automatic</vt:lpwstr>
  </property>
  <property fmtid="{D5CDD505-2E9C-101B-9397-08002B2CF9AE}" pid="10" name="MSIP_Label_0eea11ca-d417-4147-80ed-01a58412c458_Enabled">
    <vt:lpwstr>True</vt:lpwstr>
  </property>
  <property fmtid="{D5CDD505-2E9C-101B-9397-08002B2CF9AE}" pid="11" name="MSIP_Label_0eea11ca-d417-4147-80ed-01a58412c458_SiteId">
    <vt:lpwstr>bc9dc15c-61bc-4f03-b60b-e5b6d8922839</vt:lpwstr>
  </property>
  <property fmtid="{D5CDD505-2E9C-101B-9397-08002B2CF9AE}" pid="12" name="MSIP_Label_0eea11ca-d417-4147-80ed-01a58412c458_Owner">
    <vt:lpwstr>helen.jukes@ema.europa.eu</vt:lpwstr>
  </property>
  <property fmtid="{D5CDD505-2E9C-101B-9397-08002B2CF9AE}" pid="13" name="MSIP_Label_0eea11ca-d417-4147-80ed-01a58412c458_SetDate">
    <vt:lpwstr>2020-10-03T16:21:19.2353366Z</vt:lpwstr>
  </property>
  <property fmtid="{D5CDD505-2E9C-101B-9397-08002B2CF9AE}" pid="14" name="MSIP_Label_0eea11ca-d417-4147-80ed-01a58412c458_Name">
    <vt:lpwstr>All EMA Staff and Contractors</vt:lpwstr>
  </property>
  <property fmtid="{D5CDD505-2E9C-101B-9397-08002B2CF9AE}" pid="15" name="MSIP_Label_0eea11ca-d417-4147-80ed-01a58412c458_Application">
    <vt:lpwstr>Microsoft Azure Information Protection</vt:lpwstr>
  </property>
  <property fmtid="{D5CDD505-2E9C-101B-9397-08002B2CF9AE}" pid="16" name="MSIP_Label_0eea11ca-d417-4147-80ed-01a58412c458_ActionId">
    <vt:lpwstr>22d8c7dd-b635-43f0-8e60-7e6d8714f026</vt:lpwstr>
  </property>
  <property fmtid="{D5CDD505-2E9C-101B-9397-08002B2CF9AE}" pid="17" name="MSIP_Label_0eea11ca-d417-4147-80ed-01a58412c458_Parent">
    <vt:lpwstr>afe1b31d-cec0-4074-b4bd-f07689e43d84</vt:lpwstr>
  </property>
  <property fmtid="{D5CDD505-2E9C-101B-9397-08002B2CF9AE}" pid="18" name="MSIP_Label_0eea11ca-d417-4147-80ed-01a58412c458_Extended_MSFT_Method">
    <vt:lpwstr>Automatic</vt:lpwstr>
  </property>
  <property fmtid="{D5CDD505-2E9C-101B-9397-08002B2CF9AE}" pid="19" name="Classification">
    <vt:lpwstr>Internal All EMA Staff and Contractors</vt:lpwstr>
  </property>
</Properties>
</file>