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7" r:id="rId3"/>
    <p:sldId id="258" r:id="rId4"/>
    <p:sldId id="257" r:id="rId5"/>
    <p:sldId id="280" r:id="rId6"/>
    <p:sldId id="349" r:id="rId7"/>
    <p:sldId id="315" r:id="rId8"/>
    <p:sldId id="272" r:id="rId9"/>
    <p:sldId id="270" r:id="rId10"/>
    <p:sldId id="342" r:id="rId11"/>
    <p:sldId id="343" r:id="rId12"/>
    <p:sldId id="344" r:id="rId13"/>
    <p:sldId id="345" r:id="rId14"/>
    <p:sldId id="348" r:id="rId15"/>
    <p:sldId id="329" r:id="rId16"/>
    <p:sldId id="338" r:id="rId17"/>
    <p:sldId id="337" r:id="rId18"/>
    <p:sldId id="279" r:id="rId19"/>
    <p:sldId id="339" r:id="rId20"/>
    <p:sldId id="335" r:id="rId21"/>
    <p:sldId id="333" r:id="rId22"/>
    <p:sldId id="336" r:id="rId23"/>
    <p:sldId id="334" r:id="rId24"/>
    <p:sldId id="313" r:id="rId2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07" autoAdjust="0"/>
    <p:restoredTop sz="92562" autoAdjust="0"/>
  </p:normalViewPr>
  <p:slideViewPr>
    <p:cSldViewPr snapToGrid="0">
      <p:cViewPr varScale="1">
        <p:scale>
          <a:sx n="78" d="100"/>
          <a:sy n="78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5" y="4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/>
          <a:lstStyle>
            <a:lvl1pPr algn="r">
              <a:defRPr sz="1200"/>
            </a:lvl1pPr>
          </a:lstStyle>
          <a:p>
            <a:fld id="{A442AF19-23E6-43C0-9EB5-C2BBDCA95846}" type="datetimeFigureOut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 anchor="b"/>
          <a:lstStyle>
            <a:lvl1pPr algn="r">
              <a:defRPr sz="1200"/>
            </a:lvl1pPr>
          </a:lstStyle>
          <a:p>
            <a:fld id="{E8DAB742-4437-403A-949D-98B97772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7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4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/>
          <a:lstStyle>
            <a:lvl1pPr algn="r">
              <a:defRPr sz="1200"/>
            </a:lvl1pPr>
          </a:lstStyle>
          <a:p>
            <a:fld id="{C0E30D86-F173-4BBC-8F6A-86310DA6EB61}" type="datetimeFigureOut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6" rIns="92089" bIns="460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2089" tIns="46046" rIns="92089" bIns="4604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2089" tIns="46046" rIns="92089" bIns="46046" rtlCol="0" anchor="b"/>
          <a:lstStyle>
            <a:lvl1pPr algn="r">
              <a:defRPr sz="1200"/>
            </a:lvl1pPr>
          </a:lstStyle>
          <a:p>
            <a:fld id="{6E082383-20DE-4EB2-B6B9-31C871035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62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3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98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65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227" indent="-287780" defTabSz="97365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117" indent="-230223" defTabSz="9736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1565" indent="-230223" defTabSz="9736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013" indent="-230223" defTabSz="9736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2459" indent="-230223" defTabSz="973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2907" indent="-230223" defTabSz="973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3355" indent="-230223" defTabSz="973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3802" indent="-230223" defTabSz="973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89548D5-2E56-4A89-8F06-A5C31846E622}" type="slidenum">
              <a:rPr lang="en-GB" altLang="en-US" sz="1400">
                <a:latin typeface="Times" pitchFamily="18" charset="0"/>
              </a:rPr>
              <a:pPr/>
              <a:t>24</a:t>
            </a:fld>
            <a:endParaRPr lang="en-GB" altLang="en-US" sz="1400">
              <a:latin typeface="Times" pitchFamily="18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17941" y="10240918"/>
            <a:ext cx="2919411" cy="5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48" tIns="48674" rIns="97348" bIns="48674" anchor="b"/>
          <a:lstStyle>
            <a:lvl1pPr defTabSz="9667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36D76A4-33A8-4581-A15D-BC2029F027A6}" type="slidenum">
              <a:rPr lang="en-GB" altLang="en-US" sz="1400">
                <a:latin typeface="Times" pitchFamily="18" charset="0"/>
              </a:rPr>
              <a:pPr algn="r"/>
              <a:t>24</a:t>
            </a:fld>
            <a:endParaRPr lang="en-GB" altLang="en-US" sz="1400">
              <a:latin typeface="Times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56577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71A-CB03-4689-80EF-4CE1516F0688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33DF-C458-4E32-97A6-1F93234FA98D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FB6-38A3-49EC-9A6D-0B8DFC5D586D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201-1FC9-4127-BE75-7B432C2E7046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736-1EDE-40A1-A4C0-F198B9E18927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B5B-AC62-4F33-88B4-7980B9EECB74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0405-8B3B-4652-BE32-0A8E572C4DFA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469F-2652-448C-AA8E-1CEAB718DF9A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ED93-0569-4F02-BF5D-D0026DEA747B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1E7A-EEA2-4EEE-9D9F-FCA3AD4F77D1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8CC4-7B7C-41B6-ACD0-FFAE6C758F80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3B5-8751-401E-90DA-DAF79F32AB8D}" type="datetime1">
              <a:rPr kumimoji="1" lang="ja-JP" altLang="en-US" smtClean="0"/>
              <a:t>2016/6/28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ec@vichsec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hse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79512" y="4437112"/>
            <a:ext cx="8856984" cy="144016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VICH General </a:t>
            </a:r>
            <a:r>
              <a:rPr lang="en-US" altLang="ja-JP" sz="3200" dirty="0" smtClean="0"/>
              <a:t>Principles </a:t>
            </a:r>
            <a:r>
              <a:rPr lang="en-US" altLang="ja-JP" sz="3200" dirty="0"/>
              <a:t>and 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current </a:t>
            </a:r>
            <a:r>
              <a:rPr lang="en-US" altLang="ja-JP" sz="3200" dirty="0"/>
              <a:t>update of VICH </a:t>
            </a:r>
            <a:r>
              <a:rPr lang="en-GB" altLang="ja-JP" sz="3200" dirty="0"/>
              <a:t>Outreach </a:t>
            </a:r>
            <a:r>
              <a:rPr lang="en-GB" altLang="ja-JP" sz="3200" dirty="0" smtClean="0"/>
              <a:t>Forum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activity</a:t>
            </a:r>
            <a:endParaRPr lang="en-US" altLang="ja-JP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6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4300" y="140811"/>
            <a:ext cx="6696075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Steering </a:t>
            </a:r>
            <a:r>
              <a:rPr lang="ja-JP" altLang="en-US" dirty="0" smtClean="0"/>
              <a:t>Com</a:t>
            </a:r>
            <a:r>
              <a:rPr lang="en-US" altLang="ja-JP" dirty="0" smtClean="0"/>
              <a:t>m</a:t>
            </a:r>
            <a:r>
              <a:rPr lang="ja-JP" altLang="en-US" dirty="0" smtClean="0"/>
              <a:t>itte</a:t>
            </a:r>
            <a:r>
              <a:rPr lang="en-US" altLang="ja-JP" dirty="0" smtClean="0"/>
              <a:t>e</a:t>
            </a:r>
            <a:r>
              <a:rPr lang="ja-JP" altLang="en-US" dirty="0" smtClean="0"/>
              <a:t> </a:t>
            </a:r>
            <a:r>
              <a:rPr lang="en-US" altLang="ja-JP" dirty="0"/>
              <a:t>(SC)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6810375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26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114300" y="764355"/>
            <a:ext cx="4338022" cy="5760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2800" dirty="0" smtClean="0"/>
              <a:t>Management of VICH</a:t>
            </a:r>
          </a:p>
        </p:txBody>
      </p:sp>
      <p:pic>
        <p:nvPicPr>
          <p:cNvPr id="1026" name="Picture 2" descr="C:\Users\nval\Documents\消費安局畜水課薬事審査管理班長：能田：080401～130331\VICH\22SC 090224 Ottawa Canada\写真\Photos%20hiver%2008-09%20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9745" y="4900244"/>
            <a:ext cx="290727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val\Documents\消費安局畜水課薬事審査管理班長：能田：080401～130331\VICH\24SC 100623 Paris EU, VICH4\Photos\SCmeeting phot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483" y="4909036"/>
            <a:ext cx="37719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76387"/>
              </p:ext>
            </p:extLst>
          </p:nvPr>
        </p:nvGraphicFramePr>
        <p:xfrm>
          <a:off x="625254" y="1248670"/>
          <a:ext cx="8013921" cy="38375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11369"/>
                <a:gridCol w="2917731"/>
                <a:gridCol w="1906931"/>
                <a:gridCol w="1877890"/>
              </a:tblGrid>
              <a:tr h="38450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Status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Count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y/Region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participants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845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Industry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Full me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ber</a:t>
                      </a:r>
                      <a:endParaRPr kumimoji="0" lang="ja-JP" alt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Observer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Australia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ＭＳ Ｐゴシック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ＭＳ Ｐゴシック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New Zealand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Canada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3835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 Africa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20445"/>
              </p:ext>
            </p:extLst>
          </p:nvPr>
        </p:nvGraphicFramePr>
        <p:xfrm>
          <a:off x="962025" y="4316900"/>
          <a:ext cx="7372350" cy="23772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03040"/>
                <a:gridCol w="3121084"/>
                <a:gridCol w="2548226"/>
              </a:tblGrid>
              <a:tr h="303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Continent</a:t>
                      </a:r>
                      <a:endParaRPr kumimoji="0" lang="ja-JP" altLang="en-US" sz="18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Count</a:t>
                      </a:r>
                      <a:r>
                        <a:rPr kumimoji="0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</a:t>
                      </a:r>
                      <a:r>
                        <a:rPr kumimoji="0" lang="ja-JP" alt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endParaRPr kumimoji="0" lang="ja-JP" altLang="en-US" sz="18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Regional </a:t>
                      </a:r>
                      <a:r>
                        <a:rPr kumimoji="0" lang="en-US" sz="18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Organisation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</a:tr>
              <a:tr h="789807"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ja-JP" i="1" dirty="0" smtClean="0">
                          <a:effectLst/>
                        </a:rPr>
                        <a:t>Eurasia</a:t>
                      </a:r>
                      <a:endParaRPr lang="en-US" altLang="ja-JP" i="1" dirty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n-US" altLang="ja-JP" dirty="0" smtClean="0">
                          <a:effectLst/>
                        </a:rPr>
                        <a:t>China,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India,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Korea</a:t>
                      </a:r>
                      <a:br>
                        <a:rPr lang="en-US" altLang="ja-JP" dirty="0" smtClean="0">
                          <a:effectLst/>
                        </a:rPr>
                      </a:br>
                      <a:r>
                        <a:rPr lang="en-US" altLang="ja-JP" dirty="0" smtClean="0">
                          <a:effectLst/>
                        </a:rPr>
                        <a:t>Malaysia,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Taiwan,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Thailand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Russia, Ukraine</a:t>
                      </a:r>
                      <a:endParaRPr lang="en-US" altLang="ja-JP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dirty="0" smtClean="0">
                          <a:effectLst/>
                        </a:rPr>
                        <a:t>ASEAN</a:t>
                      </a:r>
                      <a:endParaRPr lang="en-US" altLang="ja-JP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</a:tr>
              <a:tr h="311398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i="1" dirty="0" smtClean="0">
                          <a:effectLst/>
                        </a:rPr>
                        <a:t>Africa</a:t>
                      </a:r>
                      <a:endParaRPr lang="en-US" altLang="ja-JP" i="1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Morocco, Uganda</a:t>
                      </a:r>
                      <a:endParaRPr lang="en-US" altLang="ja-JP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UEMOA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</a:tr>
              <a:tr h="346192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America</a:t>
                      </a:r>
                      <a:endParaRPr kumimoji="0" lang="ja-JP" altLang="en-US" sz="18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dirty="0" smtClean="0">
                          <a:effectLst/>
                        </a:rPr>
                        <a:t>Argentina,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Brazil,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Mexico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CAMEVET</a:t>
                      </a:r>
                      <a:endParaRPr kumimoji="0" lang="ja-JP" alt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</a:tr>
              <a:tr h="346192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ＭＳ Ｐゴシック" pitchFamily="50" charset="-128"/>
                        </a:rPr>
                        <a:t>Middle East</a:t>
                      </a:r>
                      <a:endParaRPr kumimoji="0" lang="ja-JP" altLang="en-US" sz="18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ＭＳ Ｐゴシック" pitchFamily="50" charset="-128"/>
                        </a:rPr>
                        <a:t>Saudi Arabia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</a:tr>
            </a:tbl>
          </a:graphicData>
        </a:graphic>
      </p:graphicFrame>
      <p:sp>
        <p:nvSpPr>
          <p:cNvPr id="9" name="正方形/長方形 4"/>
          <p:cNvSpPr>
            <a:spLocks noChangeArrowheads="1"/>
          </p:cNvSpPr>
          <p:nvPr/>
        </p:nvSpPr>
        <p:spPr bwMode="auto">
          <a:xfrm>
            <a:off x="304800" y="3865935"/>
            <a:ext cx="2734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latin typeface="+mn-lt"/>
              </a:rPr>
              <a:t>Current members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0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295275" y="876301"/>
            <a:ext cx="7734300" cy="2876549"/>
          </a:xfrm>
        </p:spPr>
        <p:txBody>
          <a:bodyPr>
            <a:normAutofit fontScale="25000" lnSpcReduction="20000"/>
          </a:bodyPr>
          <a:lstStyle/>
          <a:p>
            <a:endParaRPr lang="ja-JP" altLang="en-US" sz="2400" dirty="0"/>
          </a:p>
          <a:p>
            <a:r>
              <a:rPr lang="en-US" altLang="ja-JP" sz="11200" dirty="0"/>
              <a:t>C</a:t>
            </a:r>
            <a:r>
              <a:rPr lang="en-US" altLang="ja-JP" sz="11200" dirty="0" smtClean="0"/>
              <a:t>haired </a:t>
            </a:r>
            <a:r>
              <a:rPr lang="en-US" altLang="ja-JP" sz="11200" dirty="0"/>
              <a:t>by </a:t>
            </a:r>
            <a:r>
              <a:rPr lang="en-US" altLang="ja-JP" sz="11200" dirty="0" smtClean="0"/>
              <a:t>VICH/OIE for;</a:t>
            </a:r>
            <a:endParaRPr lang="en-US" altLang="ja-JP" sz="11200" dirty="0"/>
          </a:p>
          <a:p>
            <a:pPr lvl="1"/>
            <a:r>
              <a:rPr lang="en-US" altLang="ja-JP" sz="7200" dirty="0"/>
              <a:t>W</a:t>
            </a:r>
            <a:r>
              <a:rPr lang="en-US" altLang="ja-JP" sz="7200" dirty="0" smtClean="0"/>
              <a:t>ider </a:t>
            </a:r>
            <a:r>
              <a:rPr lang="en-US" altLang="ja-JP" sz="7200" dirty="0"/>
              <a:t>international </a:t>
            </a:r>
            <a:r>
              <a:rPr lang="en-US" altLang="ja-JP" sz="7200" dirty="0" err="1" smtClean="0"/>
              <a:t>harmonisation</a:t>
            </a:r>
            <a:endParaRPr lang="en-US" altLang="ja-JP" sz="7200" dirty="0" smtClean="0"/>
          </a:p>
          <a:p>
            <a:pPr lvl="1"/>
            <a:r>
              <a:rPr lang="en-US" altLang="ja-JP" sz="7200" dirty="0" smtClean="0"/>
              <a:t>Raising </a:t>
            </a:r>
            <a:r>
              <a:rPr lang="en-US" altLang="ja-JP" sz="7200" dirty="0"/>
              <a:t>awareness of </a:t>
            </a:r>
            <a:r>
              <a:rPr lang="en-US" altLang="ja-JP" sz="7200" dirty="0" smtClean="0"/>
              <a:t>VICH</a:t>
            </a:r>
            <a:endParaRPr lang="en-US" altLang="ja-JP" sz="7200" dirty="0"/>
          </a:p>
          <a:p>
            <a:pPr lvl="1"/>
            <a:r>
              <a:rPr lang="en-US" altLang="ja-JP" sz="7200" dirty="0"/>
              <a:t>G</a:t>
            </a:r>
            <a:r>
              <a:rPr lang="en-US" altLang="ja-JP" sz="7200" dirty="0" smtClean="0"/>
              <a:t>ood </a:t>
            </a:r>
            <a:r>
              <a:rPr lang="en-US" altLang="ja-JP" sz="7200" dirty="0"/>
              <a:t>governance of </a:t>
            </a:r>
            <a:r>
              <a:rPr lang="en-US" altLang="ja-JP" sz="7200" dirty="0" smtClean="0"/>
              <a:t>VMPs worldwide</a:t>
            </a:r>
          </a:p>
          <a:p>
            <a:pPr lvl="1"/>
            <a:endParaRPr lang="en-US" altLang="ja-JP" dirty="0" smtClean="0"/>
          </a:p>
          <a:p>
            <a:r>
              <a:rPr lang="en-US" altLang="ja-JP" sz="11200" dirty="0" smtClean="0"/>
              <a:t>Matters to be addressed; </a:t>
            </a:r>
            <a:endParaRPr lang="en-US" altLang="ja-JP" sz="11200" dirty="0"/>
          </a:p>
          <a:p>
            <a:pPr lvl="1"/>
            <a:r>
              <a:rPr lang="en-US" altLang="ja-JP" sz="7200" dirty="0" smtClean="0"/>
              <a:t>How </a:t>
            </a:r>
            <a:r>
              <a:rPr lang="en-US" altLang="ja-JP" sz="7200" dirty="0"/>
              <a:t>to participate in VICH </a:t>
            </a:r>
            <a:r>
              <a:rPr lang="en-US" altLang="ja-JP" sz="7200" dirty="0" smtClean="0"/>
              <a:t>work</a:t>
            </a:r>
          </a:p>
          <a:p>
            <a:pPr lvl="1"/>
            <a:r>
              <a:rPr lang="en-US" altLang="ja-JP" sz="7200" dirty="0"/>
              <a:t>Practical issues for accepting and using VICH guidelines</a:t>
            </a:r>
          </a:p>
          <a:p>
            <a:pPr lvl="1"/>
            <a:r>
              <a:rPr lang="en-US" altLang="ja-JP" sz="7200" dirty="0"/>
              <a:t>Sharing of translations of guidelines </a:t>
            </a:r>
            <a:endParaRPr lang="en-US" altLang="ja-JP" sz="7200" dirty="0" smtClean="0"/>
          </a:p>
          <a:p>
            <a:pPr lvl="1"/>
            <a:r>
              <a:rPr lang="en-US" altLang="ja-JP" sz="7200" dirty="0" smtClean="0"/>
              <a:t>Collating </a:t>
            </a:r>
            <a:r>
              <a:rPr lang="en-US" altLang="ja-JP" sz="7200" dirty="0"/>
              <a:t>comments </a:t>
            </a:r>
            <a:r>
              <a:rPr lang="en-US" altLang="ja-JP" sz="7200" dirty="0" smtClean="0"/>
              <a:t>from the initial stage of guideline creation, etc….</a:t>
            </a:r>
            <a:endParaRPr lang="en-US" altLang="ja-JP" sz="7200" dirty="0"/>
          </a:p>
        </p:txBody>
      </p:sp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381000" y="93663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VICH Outreach Forum (VOF)</a:t>
            </a:r>
            <a:endParaRPr lang="ja-JP" altLang="en-US" dirty="0" smtClean="0"/>
          </a:p>
        </p:txBody>
      </p:sp>
      <p:pic>
        <p:nvPicPr>
          <p:cNvPr id="2050" name="Picture 2" descr="C:\Users\nval\Documents\消費安局畜水課薬事審査管理班長：能田：080401～130331\VICH\26SC 111115東京・秋葉原\集合写真\DSC002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5071" y="904875"/>
            <a:ext cx="442893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123825" y="923925"/>
            <a:ext cx="8504238" cy="1064915"/>
          </a:xfrm>
        </p:spPr>
        <p:txBody>
          <a:bodyPr/>
          <a:lstStyle/>
          <a:p>
            <a:r>
              <a:rPr lang="en-US" altLang="ja-JP" sz="2400" dirty="0" smtClean="0"/>
              <a:t>SC establishes EWG with a specific mandate</a:t>
            </a:r>
          </a:p>
          <a:p>
            <a:r>
              <a:rPr lang="en-US" altLang="ja-JP" sz="2400" dirty="0" smtClean="0"/>
              <a:t>Active EWGs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48778"/>
              </p:ext>
            </p:extLst>
          </p:nvPr>
        </p:nvGraphicFramePr>
        <p:xfrm>
          <a:off x="838201" y="3400797"/>
          <a:ext cx="7639050" cy="183200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93632"/>
                <a:gridCol w="2433095"/>
                <a:gridCol w="2312323"/>
              </a:tblGrid>
              <a:tr h="36571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Count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y/Region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Industry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</a:tr>
              <a:tr h="3666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</a:tr>
            </a:tbl>
          </a:graphicData>
        </a:graphic>
      </p:graphicFrame>
      <p:sp>
        <p:nvSpPr>
          <p:cNvPr id="6" name="正方形/長方形 1"/>
          <p:cNvSpPr>
            <a:spLocks noChangeArrowheads="1"/>
          </p:cNvSpPr>
          <p:nvPr/>
        </p:nvSpPr>
        <p:spPr bwMode="auto">
          <a:xfrm>
            <a:off x="1057275" y="5345485"/>
            <a:ext cx="741997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ja-JP" sz="1600" dirty="0"/>
              <a:t>*Each member may send one additional advisor </a:t>
            </a:r>
            <a:r>
              <a:rPr lang="en-US" altLang="ja-JP" sz="1600" dirty="0" smtClean="0"/>
              <a:t>when </a:t>
            </a:r>
            <a:r>
              <a:rPr lang="en-US" altLang="ja-JP" sz="1600" dirty="0"/>
              <a:t>required. </a:t>
            </a:r>
            <a:endParaRPr lang="en-US" altLang="ja-JP" sz="1600" dirty="0" smtClean="0"/>
          </a:p>
          <a:p>
            <a:pPr algn="l">
              <a:spcBef>
                <a:spcPct val="20000"/>
              </a:spcBef>
            </a:pPr>
            <a:r>
              <a:rPr lang="en-US" altLang="ja-JP" sz="1600" dirty="0" smtClean="0"/>
              <a:t> Experts </a:t>
            </a:r>
            <a:r>
              <a:rPr lang="en-US" altLang="ja-JP" sz="1600" dirty="0"/>
              <a:t>from observer or </a:t>
            </a:r>
            <a:r>
              <a:rPr lang="en-US" altLang="ja-JP" sz="1600" dirty="0" smtClean="0"/>
              <a:t>VOF countries may also </a:t>
            </a:r>
            <a:r>
              <a:rPr lang="en-US" altLang="ja-JP" sz="1600" dirty="0"/>
              <a:t>be </a:t>
            </a:r>
            <a:r>
              <a:rPr lang="en-US" altLang="ja-JP" sz="1600" dirty="0" smtClean="0"/>
              <a:t>appointed or requested.</a:t>
            </a:r>
            <a:endParaRPr lang="en-US" altLang="ja-JP" sz="1600" dirty="0"/>
          </a:p>
        </p:txBody>
      </p:sp>
      <p:sp>
        <p:nvSpPr>
          <p:cNvPr id="7" name="正方形/長方形 2"/>
          <p:cNvSpPr>
            <a:spLocks noChangeArrowheads="1"/>
          </p:cNvSpPr>
          <p:nvPr/>
        </p:nvSpPr>
        <p:spPr bwMode="auto">
          <a:xfrm>
            <a:off x="817563" y="2338586"/>
            <a:ext cx="76692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/>
              <a:t>Electronic Standards </a:t>
            </a:r>
            <a:r>
              <a:rPr lang="en-US" altLang="ja-JP" sz="2000" dirty="0" smtClean="0"/>
              <a:t>Implementation (</a:t>
            </a:r>
            <a:r>
              <a:rPr lang="en-US" altLang="ja-JP" sz="2000" dirty="0" err="1" smtClean="0"/>
              <a:t>Phamacovigilance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8" name="正方形/長方形 3"/>
          <p:cNvSpPr>
            <a:spLocks noChangeArrowheads="1"/>
          </p:cNvSpPr>
          <p:nvPr/>
        </p:nvSpPr>
        <p:spPr bwMode="auto">
          <a:xfrm>
            <a:off x="6570664" y="1865511"/>
            <a:ext cx="191611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/>
              <a:t>Bioequivalence</a:t>
            </a:r>
          </a:p>
        </p:txBody>
      </p:sp>
      <p:sp>
        <p:nvSpPr>
          <p:cNvPr id="9" name="正方形/長方形 4"/>
          <p:cNvSpPr>
            <a:spLocks noChangeArrowheads="1"/>
          </p:cNvSpPr>
          <p:nvPr/>
        </p:nvSpPr>
        <p:spPr bwMode="auto">
          <a:xfrm>
            <a:off x="169863" y="2942010"/>
            <a:ext cx="3549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000" dirty="0"/>
              <a:t>Participants for each EWG</a:t>
            </a:r>
          </a:p>
        </p:txBody>
      </p:sp>
      <p:sp>
        <p:nvSpPr>
          <p:cNvPr id="10" name="正方形/長方形 12"/>
          <p:cNvSpPr>
            <a:spLocks noChangeArrowheads="1"/>
          </p:cNvSpPr>
          <p:nvPr/>
        </p:nvSpPr>
        <p:spPr bwMode="auto">
          <a:xfrm>
            <a:off x="3074988" y="1865511"/>
            <a:ext cx="341153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/>
              <a:t>Biological Quality Monitoring</a:t>
            </a:r>
          </a:p>
        </p:txBody>
      </p:sp>
      <p:sp>
        <p:nvSpPr>
          <p:cNvPr id="11" name="正方形/長方形 13"/>
          <p:cNvSpPr>
            <a:spLocks noChangeArrowheads="1"/>
          </p:cNvSpPr>
          <p:nvPr/>
        </p:nvSpPr>
        <p:spPr bwMode="auto">
          <a:xfrm>
            <a:off x="817563" y="1865511"/>
            <a:ext cx="99218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/>
              <a:t>Safety</a:t>
            </a:r>
          </a:p>
        </p:txBody>
      </p:sp>
      <p:sp>
        <p:nvSpPr>
          <p:cNvPr id="12" name="正方形/長方形 14"/>
          <p:cNvSpPr>
            <a:spLocks noChangeArrowheads="1"/>
          </p:cNvSpPr>
          <p:nvPr/>
        </p:nvSpPr>
        <p:spPr bwMode="auto">
          <a:xfrm>
            <a:off x="1898651" y="1865511"/>
            <a:ext cx="1092199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/>
              <a:t>Quality</a:t>
            </a:r>
          </a:p>
        </p:txBody>
      </p:sp>
      <p:sp>
        <p:nvSpPr>
          <p:cNvPr id="13" name="タイトル 2"/>
          <p:cNvSpPr>
            <a:spLocks noGrp="1"/>
          </p:cNvSpPr>
          <p:nvPr>
            <p:ph type="title"/>
          </p:nvPr>
        </p:nvSpPr>
        <p:spPr>
          <a:xfrm>
            <a:off x="457200" y="95250"/>
            <a:ext cx="7439025" cy="7239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Expert Working Group (EWG)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3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09951"/>
              </p:ext>
            </p:extLst>
          </p:nvPr>
        </p:nvGraphicFramePr>
        <p:xfrm>
          <a:off x="389168" y="908627"/>
          <a:ext cx="8319268" cy="31174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8719"/>
                <a:gridCol w="6460549"/>
              </a:tblGrid>
              <a:tr h="42752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800" dirty="0" smtClean="0"/>
                        <a:t>Foundation &amp;</a:t>
                      </a:r>
                      <a:r>
                        <a:rPr kumimoji="0" lang="en-GB" altLang="ja-JP" sz="2800" baseline="0" dirty="0" smtClean="0"/>
                        <a:t> Expansion</a:t>
                      </a:r>
                      <a:endParaRPr lang="ja-JP" altLang="en-US" sz="2800" dirty="0" smtClean="0"/>
                    </a:p>
                  </a:txBody>
                  <a:tcPr marT="45727" marB="4572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</a:tr>
              <a:tr h="649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1980’s - 90’s</a:t>
                      </a:r>
                      <a:endParaRPr kumimoji="0" lang="en-GB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talks &amp; Meetings on VMP harmonisation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</a:tr>
              <a:tr h="46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1990 -</a:t>
                      </a:r>
                      <a:endParaRPr kumimoji="0" lang="en-GB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ICH (human medicines)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</a:tr>
              <a:tr h="452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1994 - 95</a:t>
                      </a:r>
                      <a:endParaRPr kumimoji="0" lang="en-GB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OIE ad hoc Group on the VMP Harmonisation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</a:tr>
              <a:tr h="572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1996 -</a:t>
                      </a:r>
                      <a:endParaRPr kumimoji="0" lang="en-GB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VICH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</a:tr>
              <a:tr h="427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2011 -</a:t>
                      </a:r>
                      <a:endParaRPr kumimoji="0" lang="en-GB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VICH Outreach Forum (VOF)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/>
                </a:tc>
              </a:tr>
            </a:tbl>
          </a:graphicData>
        </a:graphic>
      </p:graphicFrame>
      <p:graphicFrame>
        <p:nvGraphicFramePr>
          <p:cNvPr id="7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92124"/>
              </p:ext>
            </p:extLst>
          </p:nvPr>
        </p:nvGraphicFramePr>
        <p:xfrm>
          <a:off x="398693" y="4106802"/>
          <a:ext cx="8297632" cy="201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04656"/>
                <a:gridCol w="2392976"/>
              </a:tblGrid>
              <a:tr h="32722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400" dirty="0" smtClean="0"/>
                        <a:t>International Meetings</a:t>
                      </a:r>
                      <a:endParaRPr lang="ja-JP" altLang="en-US" sz="2400" dirty="0" smtClean="0"/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7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r>
                        <a:rPr kumimoji="0" lang="en-GB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Steering Committee meetings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itchFamily="34" charset="0"/>
                        </a:rPr>
                        <a:t>Every 9 months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GB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VOF meetings  </a:t>
                      </a: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ja-JP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GB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VICH Public Conferences</a:t>
                      </a:r>
                      <a:endParaRPr kumimoji="0" lang="en-GB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ahoma" pitchFamily="34" charset="0"/>
                        </a:rPr>
                        <a:t>Every 3 to 5 years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161925" y="0"/>
            <a:ext cx="7686675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 smtClean="0">
                <a:solidFill>
                  <a:srgbClr val="0070C0"/>
                </a:solidFill>
              </a:rPr>
              <a:t>VICH -the History</a:t>
            </a:r>
            <a:endParaRPr lang="fr-BE" altLang="en-US" sz="40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21706"/>
              </p:ext>
            </p:extLst>
          </p:nvPr>
        </p:nvGraphicFramePr>
        <p:xfrm>
          <a:off x="206477" y="908561"/>
          <a:ext cx="8735910" cy="5063614"/>
        </p:xfrm>
        <a:graphic>
          <a:graphicData uri="http://schemas.openxmlformats.org/drawingml/2006/table">
            <a:tbl>
              <a:tblPr/>
              <a:tblGrid>
                <a:gridCol w="6774426"/>
                <a:gridCol w="1961484"/>
              </a:tblGrid>
              <a:tr h="447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Step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7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SC agrees to start a topic and appoints an EWG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2: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EWG elaborates a draft GL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3: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SC approves the draft GL for public consultation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Drafting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1307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4: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Draft GL is circulated to 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stake holders and public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5: EWG prepares a revised GL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6: SC approves the revised GL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Fine-tuning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6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7: Final GL is circulated to authorities of VICH region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8: Final GL is implemented in VICH region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Publishing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878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9: SC monitors, maintains and reviews the GL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Maintenance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161925" y="0"/>
            <a:ext cx="7686675" cy="895350"/>
          </a:xfrm>
        </p:spPr>
        <p:txBody>
          <a:bodyPr/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VICH guideline</a:t>
            </a:r>
            <a:r>
              <a:rPr lang="ja-JP" altLang="en-US" sz="3200" dirty="0" smtClean="0">
                <a:solidFill>
                  <a:schemeClr val="tx1"/>
                </a:solidFill>
              </a:rPr>
              <a:t> creation process</a:t>
            </a:r>
          </a:p>
        </p:txBody>
      </p:sp>
    </p:spTree>
    <p:extLst>
      <p:ext uri="{BB962C8B-B14F-4D97-AF65-F5344CB8AC3E}">
        <p14:creationId xmlns:p14="http://schemas.microsoft.com/office/powerpoint/2010/main" val="26787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786" y="2899514"/>
            <a:ext cx="8134066" cy="946298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 b="0" cap="none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WHY Participate in ?</a:t>
            </a:r>
            <a:r>
              <a:rPr kumimoji="1" lang="ja-JP" altLang="en-US" sz="5400" b="0" cap="none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kumimoji="1" lang="ja-JP" altLang="en-US" sz="5400" b="0" cap="none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kumimoji="1" lang="ja-JP" altLang="en-US" sz="5400" b="0" cap="none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9375"/>
            <a:ext cx="7737475" cy="776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Primary Benefits </a:t>
            </a:r>
            <a:r>
              <a:rPr lang="en-US" altLang="en-US" dirty="0">
                <a:solidFill>
                  <a:srgbClr val="0070C0"/>
                </a:solidFill>
              </a:rPr>
              <a:t>of VICH</a:t>
            </a:r>
            <a:r>
              <a:rPr lang="en-GB" dirty="0" smtClean="0">
                <a:solidFill>
                  <a:srgbClr val="0070C0"/>
                </a:solidFill>
                <a:latin typeface="Tahoma" charset="0"/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334729"/>
            <a:ext cx="8898340" cy="473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Tx/>
              <a:buChar char="•"/>
            </a:pPr>
            <a:r>
              <a:rPr lang="fr-BE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of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Internationally 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harmonised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to;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itchFamily="2" charset="2"/>
              <a:buChar char="ü"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quality, safety and efficacy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itchFamily="2" charset="2"/>
              <a:buChar char="ü"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Reduce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animal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testing and costs of development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and reviewing process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Increase availability of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new VMPs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animal/public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health,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Tx/>
              <a:buChar char="•"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Unique opportunity for;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egulators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and industry to discuss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regulatory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data requirements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Discussion between worldwide scientific experts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Tx/>
              <a:buChar char="•"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472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2900"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0000" lvl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Better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understanding of regulations and concerns in the other regions</a:t>
            </a:r>
          </a:p>
          <a:p>
            <a:pPr marL="360000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Opportunity to update regional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regulations</a:t>
            </a:r>
          </a:p>
          <a:p>
            <a:pPr marL="360000" lvl="1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basis for future global harmonisation of registration 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</a:p>
          <a:p>
            <a:pPr marL="360000" lvl="1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Opportunity to discuss</a:t>
            </a:r>
            <a:r>
              <a:rPr lang="fr-BE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emerging global issues and relevant science</a:t>
            </a: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l"/>
            </a:pPr>
            <a:r>
              <a:rPr lang="en-GB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</a:t>
            </a:r>
            <a:r>
              <a:rPr lang="en-GB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Global One Health approach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595959"/>
              </a:buClr>
              <a:buSzPct val="80000"/>
              <a:buFontTx/>
              <a:buChar char="•"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3406" y="117322"/>
            <a:ext cx="7634749" cy="6790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 smtClean="0">
                <a:solidFill>
                  <a:srgbClr val="0070C0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Secondary Benefits </a:t>
            </a:r>
            <a:r>
              <a:rPr lang="en-US" altLang="en-US" dirty="0">
                <a:solidFill>
                  <a:srgbClr val="0070C0"/>
                </a:solidFill>
              </a:rPr>
              <a:t>of </a:t>
            </a:r>
            <a:r>
              <a:rPr lang="en-US" altLang="en-US" dirty="0" smtClean="0">
                <a:solidFill>
                  <a:srgbClr val="0070C0"/>
                </a:solidFill>
              </a:rPr>
              <a:t>VICH</a:t>
            </a:r>
            <a:endParaRPr lang="en-GB" dirty="0" smtClean="0">
              <a:solidFill>
                <a:srgbClr val="0070C0"/>
              </a:solidFill>
              <a:latin typeface="Tahoma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3" y="116632"/>
            <a:ext cx="7333432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solidFill>
                  <a:srgbClr val="00B050"/>
                </a:solidFill>
              </a:rPr>
              <a:t>Latest VOF </a:t>
            </a:r>
            <a:r>
              <a:rPr lang="en-US" altLang="ja-JP" dirty="0">
                <a:solidFill>
                  <a:srgbClr val="00B050"/>
                </a:solidFill>
              </a:rPr>
              <a:t>topics </a:t>
            </a:r>
            <a:r>
              <a:rPr lang="en-US" altLang="ja-JP" dirty="0" smtClean="0">
                <a:solidFill>
                  <a:srgbClr val="00B050"/>
                </a:solidFill>
              </a:rPr>
              <a:t>(2014)-1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5536" y="1542196"/>
            <a:ext cx="8229600" cy="43269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eport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development of a training and communication 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strategy,</a:t>
            </a:r>
          </a:p>
          <a:p>
            <a:pPr lvl="1">
              <a:spcBef>
                <a:spcPts val="0"/>
              </a:spcBef>
            </a:pP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utlining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VICH’s current thoughts, and requesting feedback from the VOF members; 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rogress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reports of the Task 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Forces</a:t>
            </a:r>
          </a:p>
          <a:p>
            <a:pPr lvl="1">
              <a:spcBef>
                <a:spcPts val="0"/>
              </a:spcBef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evision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guideline on stability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in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Zone III and IV (hot and hot/humid climates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lvl="1">
              <a:spcBef>
                <a:spcPts val="0"/>
              </a:spcBef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on efficacy for combination products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originally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by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China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5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3" y="116632"/>
            <a:ext cx="7333432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solidFill>
                  <a:srgbClr val="00B050"/>
                </a:solidFill>
              </a:rPr>
              <a:t>Latest VOF </a:t>
            </a:r>
            <a:r>
              <a:rPr lang="en-US" altLang="ja-JP" dirty="0">
                <a:solidFill>
                  <a:srgbClr val="00B050"/>
                </a:solidFill>
              </a:rPr>
              <a:t>topics </a:t>
            </a:r>
            <a:r>
              <a:rPr lang="en-US" altLang="ja-JP" dirty="0" smtClean="0">
                <a:solidFill>
                  <a:srgbClr val="00B050"/>
                </a:solidFill>
              </a:rPr>
              <a:t>(2014)-2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5536" y="1487606"/>
            <a:ext cx="8229600" cy="43815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Links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the legal frameworks for 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VMPs and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VICH GLs in 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Japan, Canada and EU</a:t>
            </a:r>
          </a:p>
          <a:p>
            <a:pPr>
              <a:spcBef>
                <a:spcPts val="0"/>
              </a:spcBef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presentations 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Generics : definitions and related terms 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aspects of bioequivalence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Waiving of target animal batch safety testing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comment on VICH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</a:t>
            </a:r>
          </a:p>
          <a:p>
            <a:pPr lvl="1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Pharmacovigilance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0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3205" y="1337482"/>
            <a:ext cx="5803245" cy="3316405"/>
          </a:xfrm>
          <a:prstGeom prst="roundRect">
            <a:avLst>
              <a:gd name="adj" fmla="val 13408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</a:t>
            </a:r>
            <a:r>
              <a:rPr lang="en-US" altLang="ja-JP" sz="3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Is VICH</a:t>
            </a:r>
            <a:r>
              <a:rPr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kumimoji="1"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WHY Participate in?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altLang="ja-JP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HOW to Participate in? </a:t>
            </a:r>
            <a:endParaRPr kumimoji="1" lang="ja-JP" alt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62006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solidFill>
                  <a:srgbClr val="00B050"/>
                </a:solidFill>
              </a:rPr>
              <a:t>Latest VOF </a:t>
            </a:r>
            <a:r>
              <a:rPr lang="en-US" altLang="ja-JP" dirty="0">
                <a:solidFill>
                  <a:srgbClr val="00B050"/>
                </a:solidFill>
              </a:rPr>
              <a:t>topics </a:t>
            </a:r>
            <a:r>
              <a:rPr lang="en-US" altLang="ja-JP" dirty="0" smtClean="0">
                <a:solidFill>
                  <a:srgbClr val="00B050"/>
                </a:solidFill>
              </a:rPr>
              <a:t>(2014</a:t>
            </a:r>
            <a:r>
              <a:rPr lang="en-US" altLang="ja-JP" dirty="0">
                <a:solidFill>
                  <a:srgbClr val="00B050"/>
                </a:solidFill>
              </a:rPr>
              <a:t>) </a:t>
            </a:r>
            <a:r>
              <a:rPr lang="en-US" altLang="ja-JP" dirty="0" smtClean="0">
                <a:solidFill>
                  <a:srgbClr val="00B050"/>
                </a:solidFill>
              </a:rPr>
              <a:t>-3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5535" y="1237180"/>
            <a:ext cx="8650141" cy="2770496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Updates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VICH Outreach Forum 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</a:t>
            </a:r>
          </a:p>
          <a:p>
            <a:pPr lvl="1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VICH guidelines 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National/Regional activities regarding VMPs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Antimicrobial resistance national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discussions of questions to VOF members and feedback to the SC </a:t>
            </a:r>
          </a:p>
          <a:p>
            <a:pPr lvl="1"/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693302" y="4007676"/>
            <a:ext cx="6054606" cy="2608184"/>
            <a:chOff x="1404942" y="3867041"/>
            <a:chExt cx="6054606" cy="2608184"/>
          </a:xfrm>
        </p:grpSpPr>
        <p:pic>
          <p:nvPicPr>
            <p:cNvPr id="6" name="Picture 7" descr="D:\能田：20130401-\VICH\29SC 1311 Auckland,NZ\写真\１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6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4942" y="3867041"/>
              <a:ext cx="3060248" cy="1313824"/>
            </a:xfrm>
            <a:prstGeom prst="rect">
              <a:avLst/>
            </a:prstGeom>
            <a:ln/>
            <a:extLst/>
          </p:spPr>
          <p:style>
            <a:lnRef idx="0">
              <a:schemeClr val="accent3"/>
            </a:lnRef>
            <a:fillRef idx="1001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7" name="Picture 8" descr="D:\能田：20130401-\VICH\29SC 1311 Auckland,NZ\写真\２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71816" y="5161400"/>
              <a:ext cx="2987732" cy="1313825"/>
            </a:xfrm>
            <a:prstGeom prst="rect">
              <a:avLst/>
            </a:prstGeom>
            <a:ln/>
            <a:extLst/>
          </p:spPr>
          <p:style>
            <a:lnRef idx="0">
              <a:schemeClr val="accent3"/>
            </a:lnRef>
            <a:fillRef idx="1001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8" name="Picture 9" descr="D:\能田：20130401-\VICH\29SC 1311 Auckland,NZ\写真\３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7361" y="5175409"/>
              <a:ext cx="3064028" cy="1299815"/>
            </a:xfrm>
            <a:prstGeom prst="rect">
              <a:avLst/>
            </a:prstGeom>
            <a:ln/>
            <a:extLst/>
          </p:spPr>
          <p:style>
            <a:lnRef idx="0">
              <a:schemeClr val="accent3"/>
            </a:lnRef>
            <a:fillRef idx="1001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9" name="Picture 11" descr="D:\能田：20130401-\VICH\29SC 1311 Auckland,NZ\写真\５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9261" y="3867042"/>
              <a:ext cx="3000287" cy="1294360"/>
            </a:xfrm>
            <a:prstGeom prst="rect">
              <a:avLst/>
            </a:prstGeom>
            <a:ln/>
            <a:extLst/>
          </p:spPr>
          <p:style>
            <a:lnRef idx="0">
              <a:schemeClr val="accent3"/>
            </a:lnRef>
            <a:fillRef idx="1001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2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019174" y="2828924"/>
            <a:ext cx="7389813" cy="962026"/>
          </a:xfrm>
        </p:spPr>
        <p:txBody>
          <a:bodyPr>
            <a:noAutofit/>
          </a:bodyPr>
          <a:lstStyle/>
          <a:p>
            <a:pPr algn="ctr"/>
            <a:r>
              <a:rPr lang="en-US" altLang="ja-JP" sz="5000" b="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HOW </a:t>
            </a:r>
            <a:r>
              <a:rPr lang="en-US" altLang="ja-JP" sz="5000" b="0" cap="none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 Participate in</a:t>
            </a:r>
            <a:r>
              <a:rPr lang="en-US" altLang="ja-JP" sz="5000" b="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  <a:endParaRPr kumimoji="1" lang="ja-JP" altLang="en-US" sz="5000" b="0" dirty="0" smtClean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0" y="117987"/>
            <a:ext cx="7873795" cy="70792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>
                <a:solidFill>
                  <a:srgbClr val="C00000"/>
                </a:solidFill>
              </a:rPr>
              <a:t>All the             members can participate!</a:t>
            </a:r>
            <a:endParaRPr lang="ja-JP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8" name="コンテンツ プレースホルダ 1"/>
          <p:cNvSpPr>
            <a:spLocks noGrp="1"/>
          </p:cNvSpPr>
          <p:nvPr>
            <p:ph idx="1"/>
          </p:nvPr>
        </p:nvSpPr>
        <p:spPr>
          <a:xfrm>
            <a:off x="212651" y="1063714"/>
            <a:ext cx="8697433" cy="2540724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OIE members can send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comments to draft guidelines during the public consultation</a:t>
            </a:r>
          </a:p>
          <a:p>
            <a:r>
              <a:rPr lang="en-US" altLang="ja-JP" sz="2800" dirty="0" smtClean="0"/>
              <a:t>Encouraged to use VICH guidelines as national or regional guidelines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Free of charge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40244" y="4039858"/>
            <a:ext cx="6943063" cy="20005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dirty="0"/>
              <a:t>If you </a:t>
            </a:r>
            <a:r>
              <a:rPr lang="en-US" altLang="ja-JP" sz="2800" dirty="0" smtClean="0"/>
              <a:t>wish to go </a:t>
            </a:r>
            <a:r>
              <a:rPr lang="en-US" altLang="ja-JP" sz="2800" dirty="0"/>
              <a:t>one step </a:t>
            </a:r>
            <a:r>
              <a:rPr lang="en-US" altLang="ja-JP" sz="2800" dirty="0" smtClean="0"/>
              <a:t>forward</a:t>
            </a:r>
            <a:endParaRPr lang="en-US" altLang="ja-JP" sz="2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/>
              <a:t>Deeper understanding </a:t>
            </a:r>
            <a:r>
              <a:rPr lang="en-US" altLang="ja-JP" sz="2400" dirty="0" smtClean="0"/>
              <a:t>of VICH-GLs</a:t>
            </a:r>
            <a:endParaRPr lang="en-US" altLang="ja-JP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Learning </a:t>
            </a:r>
            <a:r>
              <a:rPr lang="en-US" altLang="ja-JP" sz="2400" dirty="0"/>
              <a:t>how to implement and use VICH-GLs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/>
              <a:t>Proposing new topics of interest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Involved in drafting </a:t>
            </a:r>
            <a:r>
              <a:rPr lang="en-US" altLang="ja-JP" sz="2400" dirty="0"/>
              <a:t>GLs </a:t>
            </a:r>
            <a:r>
              <a:rPr lang="en-US" altLang="ja-JP" sz="2400" dirty="0" smtClean="0"/>
              <a:t>as an EWG member</a:t>
            </a:r>
            <a:endParaRPr lang="en-US" altLang="ja-JP" sz="24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7364629" y="4192886"/>
            <a:ext cx="1779371" cy="1692961"/>
            <a:chOff x="7300835" y="4384272"/>
            <a:chExt cx="1779371" cy="1692961"/>
          </a:xfrm>
        </p:grpSpPr>
        <p:pic>
          <p:nvPicPr>
            <p:cNvPr id="1026" name="Picture 2" descr="C:\Users\Administrator\AppData\Local\Microsoft\Windows\Temporary Internet Files\Content.IE5\96ON6NH3\MC900281730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8822" y="4384272"/>
              <a:ext cx="1594426" cy="91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7300835" y="5246236"/>
              <a:ext cx="17793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VOF may be your choice</a:t>
              </a:r>
              <a:endParaRPr lang="ja-JP" altLang="en-US" dirty="0"/>
            </a:p>
          </p:txBody>
        </p:sp>
      </p:grpSp>
      <p:pic>
        <p:nvPicPr>
          <p:cNvPr id="3" name="Picture 2" descr="C:\Users\nval\Documents\能田：20130401-\OIE\OIE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38" y="222558"/>
            <a:ext cx="13906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1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5808" y="150540"/>
            <a:ext cx="7617542" cy="64807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How to </a:t>
            </a:r>
            <a:r>
              <a:rPr lang="en-US" altLang="ja-JP" sz="3600" dirty="0">
                <a:solidFill>
                  <a:schemeClr val="bg1"/>
                </a:solidFill>
              </a:rPr>
              <a:t>be </a:t>
            </a:r>
            <a:r>
              <a:rPr lang="en-US" altLang="ja-JP" sz="3600" dirty="0" smtClean="0">
                <a:solidFill>
                  <a:schemeClr val="bg1"/>
                </a:solidFill>
              </a:rPr>
              <a:t>a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VICH </a:t>
            </a:r>
            <a:r>
              <a:rPr lang="en-US" altLang="ja-JP" sz="3600" b="1" dirty="0">
                <a:solidFill>
                  <a:schemeClr val="bg1"/>
                </a:solidFill>
              </a:rPr>
              <a:t>Outreach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Forum </a:t>
            </a:r>
            <a:r>
              <a:rPr lang="en-US" altLang="ja-JP" sz="3600" dirty="0" smtClean="0">
                <a:solidFill>
                  <a:schemeClr val="bg1"/>
                </a:solidFill>
              </a:rPr>
              <a:t>member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70898" y="1255708"/>
            <a:ext cx="8229600" cy="252028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criteria for participation in VOF:</a:t>
            </a:r>
          </a:p>
          <a:p>
            <a:pPr lvl="1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for marketing authorization in place</a:t>
            </a:r>
          </a:p>
          <a:p>
            <a:pPr lvl="1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Willingness to work towards accepting VICH guidelines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VOF meetings (every 9 months)</a:t>
            </a:r>
          </a:p>
          <a:p>
            <a:pPr lvl="1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Paying for participation (travel costs, accommodation)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19752" y="4861461"/>
            <a:ext cx="7848069" cy="1261884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ja-JP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nterested </a:t>
            </a:r>
            <a:r>
              <a:rPr lang="en-US" altLang="ja-JP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participating in </a:t>
            </a:r>
            <a:r>
              <a:rPr lang="en-US" altLang="ja-JP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VOF activity?</a:t>
            </a:r>
          </a:p>
          <a:p>
            <a:pPr lvl="1" indent="-95250" algn="ctr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VICH secretariat: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sec@vichsec.org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95250" algn="ctr"/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information, today!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9" descr="C:\Users\ken_noda\AppData\Local\Microsoft\Windows\Temporary Internet Files\Content.IE5\DHY6MC4K\MC900397376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766" y="3620979"/>
            <a:ext cx="1371599" cy="127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4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73500CA-2695-4187-83E9-0EB5D684ED6D}" type="slidenum">
              <a:rPr lang="en-US" altLang="en-US" sz="14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7588" y="258763"/>
            <a:ext cx="7072312" cy="1066800"/>
          </a:xfrm>
        </p:spPr>
        <p:txBody>
          <a:bodyPr/>
          <a:lstStyle/>
          <a:p>
            <a:r>
              <a:rPr lang="en-GB" altLang="en-US" sz="3200" dirty="0" smtClean="0">
                <a:solidFill>
                  <a:srgbClr val="003399"/>
                </a:solidFill>
              </a:rPr>
              <a:t>The VICH public website </a:t>
            </a:r>
            <a:br>
              <a:rPr lang="en-GB" altLang="en-US" sz="3200" dirty="0" smtClean="0">
                <a:solidFill>
                  <a:srgbClr val="003399"/>
                </a:solidFill>
              </a:rPr>
            </a:br>
            <a:r>
              <a:rPr lang="en-GB" altLang="en-US" sz="3200" dirty="0" smtClean="0">
                <a:solidFill>
                  <a:srgbClr val="0070C0"/>
                </a:solidFill>
              </a:rPr>
              <a:t>(</a:t>
            </a:r>
            <a:r>
              <a:rPr lang="en-GB" altLang="en-US" sz="3200" dirty="0" smtClean="0">
                <a:solidFill>
                  <a:srgbClr val="0070C0"/>
                </a:solidFill>
                <a:hlinkClick r:id="rId3"/>
              </a:rPr>
              <a:t>http://www.vichsec.org</a:t>
            </a:r>
            <a:r>
              <a:rPr lang="en-GB" altLang="en-US" sz="3200" dirty="0" smtClean="0">
                <a:solidFill>
                  <a:srgbClr val="0070C0"/>
                </a:solidFill>
              </a:rPr>
              <a:t>)</a:t>
            </a:r>
            <a:endParaRPr lang="en-GB" altLang="en-US" sz="3200" dirty="0" smtClean="0">
              <a:solidFill>
                <a:srgbClr val="003399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2800">
              <a:latin typeface="Arial" charset="0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784350"/>
            <a:ext cx="91440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istrator\AppData\Local\Microsoft\Windows\Temporary Internet Files\Content.IE5\1LTPR6XN\MC900433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752" y="372140"/>
            <a:ext cx="1015267" cy="10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68119" y="2873067"/>
            <a:ext cx="7133662" cy="814029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 b="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</a:t>
            </a:r>
            <a:r>
              <a:rPr lang="en-US" altLang="ja-JP" sz="5400" b="0" cap="none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Is</a:t>
            </a:r>
            <a:r>
              <a:rPr lang="en-US" altLang="ja-JP" sz="5400" b="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b="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VICH</a:t>
            </a:r>
            <a:r>
              <a:rPr lang="en-US" altLang="ja-JP" sz="5400" b="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  <a:endParaRPr kumimoji="1" lang="ja-JP" altLang="en-US" sz="5400" b="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7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C:\Users\Public\Pictures\Sample Pictures\195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541" y="2204864"/>
            <a:ext cx="86409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2448272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GB" altLang="ja-JP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VICH </a:t>
            </a:r>
            <a:r>
              <a:rPr lang="en-GB" altLang="ja-JP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=</a:t>
            </a:r>
            <a:endParaRPr kumimoji="1" lang="ja-JP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802386"/>
            <a:ext cx="78969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3000"/>
              </a:spcBef>
              <a:buClr>
                <a:srgbClr val="0E2C8A"/>
              </a:buClr>
              <a:buNone/>
            </a:pPr>
            <a:r>
              <a:rPr lang="en-GB" altLang="ja-JP" sz="2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International </a:t>
            </a:r>
            <a:r>
              <a:rPr lang="en-GB" altLang="ja-JP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Cooperation </a:t>
            </a:r>
            <a:endParaRPr lang="en-GB" altLang="ja-JP" sz="2400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3000"/>
              </a:spcBef>
              <a:buClr>
                <a:srgbClr val="0E2C8A"/>
              </a:buClr>
              <a:buNone/>
            </a:pPr>
            <a:r>
              <a:rPr lang="en-GB" altLang="ja-JP" sz="2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on Harmonisation of </a:t>
            </a:r>
            <a:r>
              <a:rPr lang="en-GB" altLang="ja-JP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Technical </a:t>
            </a:r>
            <a:r>
              <a:rPr lang="en-GB" altLang="ja-JP" sz="2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Requirements </a:t>
            </a:r>
          </a:p>
          <a:p>
            <a:pPr marL="0" indent="0">
              <a:lnSpc>
                <a:spcPct val="90000"/>
              </a:lnSpc>
              <a:spcBef>
                <a:spcPct val="23000"/>
              </a:spcBef>
              <a:buClr>
                <a:srgbClr val="0E2C8A"/>
              </a:buClr>
              <a:buNone/>
            </a:pPr>
            <a:r>
              <a:rPr lang="en-GB" altLang="ja-JP" sz="2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for </a:t>
            </a:r>
            <a:r>
              <a:rPr lang="en-GB" altLang="ja-JP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Registration </a:t>
            </a:r>
            <a:r>
              <a:rPr lang="en-GB" altLang="ja-JP" sz="2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of </a:t>
            </a:r>
            <a:r>
              <a:rPr lang="en-GB" altLang="ja-JP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Veterinary Medicinal </a:t>
            </a:r>
            <a:r>
              <a:rPr lang="en-GB" altLang="ja-JP" sz="24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Products (VMPs)</a:t>
            </a:r>
            <a:endParaRPr lang="en-GB" altLang="ja-JP" sz="2400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7378" y="48528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2800"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00193" y="3580332"/>
            <a:ext cx="8640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USA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70081" y="3517616"/>
            <a:ext cx="64807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EU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92893" y="3645024"/>
            <a:ext cx="1271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Japan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298792" y="4961552"/>
            <a:ext cx="1521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nl-BE" altLang="en-US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Australia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60232" y="3212976"/>
            <a:ext cx="1375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0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Canada</a:t>
            </a:r>
            <a:endParaRPr lang="fr-FR" altLang="en-US" sz="2000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27584" y="5158933"/>
            <a:ext cx="1219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South </a:t>
            </a:r>
            <a:b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</a:b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Africa</a:t>
            </a:r>
            <a:endParaRPr lang="fr-FR" altLang="en-U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868144" y="5733256"/>
            <a:ext cx="1353255" cy="3416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Observers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491880" y="2420888"/>
            <a:ext cx="1737976" cy="341632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Full </a:t>
            </a:r>
            <a:r>
              <a:rPr lang="nl-BE" altLang="ja-JP" sz="1800" b="1" dirty="0">
                <a:solidFill>
                  <a:schemeClr val="bg1"/>
                </a:solidFill>
                <a:latin typeface="Tahoma" pitchFamily="34" charset="0"/>
              </a:rPr>
              <a:t>Members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339752" y="6309320"/>
            <a:ext cx="62407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2000" b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OIE : Associate Member,    </a:t>
            </a:r>
            <a:r>
              <a:rPr lang="fr-FR" altLang="ja-JP" sz="2000" b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HealthforAnimals </a:t>
            </a:r>
            <a:r>
              <a:rPr lang="fr-FR" altLang="ja-JP" sz="2000" b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 Secretariat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FR" sz="2000" b="1" kern="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452320" y="4941168"/>
            <a:ext cx="12859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CAMEVET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cxnSp>
        <p:nvCxnSpPr>
          <p:cNvPr id="3" name="直線コネクタ 2"/>
          <p:cNvCxnSpPr>
            <a:stCxn id="19" idx="0"/>
            <a:endCxn id="16" idx="2"/>
          </p:cNvCxnSpPr>
          <p:nvPr/>
        </p:nvCxnSpPr>
        <p:spPr>
          <a:xfrm flipV="1">
            <a:off x="6544772" y="3582308"/>
            <a:ext cx="803374" cy="21509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endCxn id="18" idx="3"/>
          </p:cNvCxnSpPr>
          <p:nvPr/>
        </p:nvCxnSpPr>
        <p:spPr>
          <a:xfrm flipH="1" flipV="1">
            <a:off x="2047156" y="5482099"/>
            <a:ext cx="3820988" cy="5573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0" idx="2"/>
            <a:endCxn id="13" idx="0"/>
          </p:cNvCxnSpPr>
          <p:nvPr/>
        </p:nvCxnSpPr>
        <p:spPr>
          <a:xfrm>
            <a:off x="4360868" y="2762520"/>
            <a:ext cx="367623" cy="8825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0" idx="2"/>
            <a:endCxn id="12" idx="3"/>
          </p:cNvCxnSpPr>
          <p:nvPr/>
        </p:nvCxnSpPr>
        <p:spPr>
          <a:xfrm flipH="1">
            <a:off x="1418152" y="2762520"/>
            <a:ext cx="2942716" cy="9674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0" idx="2"/>
            <a:endCxn id="11" idx="1"/>
          </p:cNvCxnSpPr>
          <p:nvPr/>
        </p:nvCxnSpPr>
        <p:spPr>
          <a:xfrm>
            <a:off x="4360868" y="2762520"/>
            <a:ext cx="1939325" cy="1030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124536" y="4176376"/>
            <a:ext cx="1317990" cy="59093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Outreach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Forum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461009" y="5373216"/>
            <a:ext cx="120097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Argentina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775491" y="4509120"/>
            <a:ext cx="77136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Brazil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162441" y="4222888"/>
            <a:ext cx="91082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Mexico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782748" y="4005064"/>
            <a:ext cx="93326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Taiwan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974209" y="3717032"/>
            <a:ext cx="76976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China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382201" y="3573016"/>
            <a:ext cx="78899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Korea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2915816" y="4005064"/>
            <a:ext cx="8819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ASEAN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059832" y="4221088"/>
            <a:ext cx="107433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Thailand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915816" y="4509120"/>
            <a:ext cx="108715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Malaysia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39752" y="4149080"/>
            <a:ext cx="7312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India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562492" y="3933056"/>
            <a:ext cx="10550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Morocco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979712" y="2924944"/>
            <a:ext cx="86273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Russia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616897" y="3573016"/>
            <a:ext cx="98937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Ukraine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539552" y="4311504"/>
            <a:ext cx="104067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UEMOA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cxnSp>
        <p:nvCxnSpPr>
          <p:cNvPr id="1094" name="直線コネクタ 1093"/>
          <p:cNvCxnSpPr/>
          <p:nvPr/>
        </p:nvCxnSpPr>
        <p:spPr>
          <a:xfrm flipH="1" flipV="1">
            <a:off x="5191516" y="5530182"/>
            <a:ext cx="665657" cy="2520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470872" y="4015015"/>
            <a:ext cx="110992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Saudi Arabia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001344" y="4576810"/>
            <a:ext cx="97494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Uganda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371553" y="5219067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nl-BE" altLang="en-US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New Zealand</a:t>
            </a:r>
          </a:p>
        </p:txBody>
      </p:sp>
      <p:cxnSp>
        <p:nvCxnSpPr>
          <p:cNvPr id="48" name="直線コネクタ 1093"/>
          <p:cNvCxnSpPr/>
          <p:nvPr/>
        </p:nvCxnSpPr>
        <p:spPr>
          <a:xfrm flipH="1" flipV="1">
            <a:off x="4465287" y="5530182"/>
            <a:ext cx="1363015" cy="3738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8" grpId="0"/>
      <p:bldP spid="19" grpId="0" animBg="1"/>
      <p:bldP spid="22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5" grpId="0"/>
      <p:bldP spid="56" grpId="0"/>
      <p:bldP spid="57" grpId="0"/>
      <p:bldP spid="58" grpId="0"/>
      <p:bldP spid="59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36704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70C0"/>
                </a:solidFill>
              </a:rPr>
              <a:t>What is the role of VICH?</a:t>
            </a:r>
            <a:endParaRPr kumimoji="1" lang="ja-JP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1495850"/>
            <a:ext cx="9036050" cy="427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r>
              <a:rPr lang="en-GB" altLang="en-US" sz="2800" dirty="0" smtClean="0">
                <a:solidFill>
                  <a:srgbClr val="595959"/>
                </a:solidFill>
              </a:rPr>
              <a:t>To </a:t>
            </a:r>
            <a:r>
              <a:rPr lang="en-GB" altLang="en-US" sz="2800" u="sng" dirty="0" smtClean="0">
                <a:solidFill>
                  <a:srgbClr val="595959"/>
                </a:solidFill>
              </a:rPr>
              <a:t>harmonise </a:t>
            </a:r>
            <a:r>
              <a:rPr lang="en-GB" altLang="en-US" sz="2800" b="1" u="sng" dirty="0" smtClean="0">
                <a:solidFill>
                  <a:srgbClr val="595959"/>
                </a:solidFill>
              </a:rPr>
              <a:t>technical</a:t>
            </a:r>
            <a:r>
              <a:rPr lang="en-GB" altLang="en-US" sz="2800" u="sng" dirty="0" smtClean="0">
                <a:solidFill>
                  <a:srgbClr val="595959"/>
                </a:solidFill>
              </a:rPr>
              <a:t> requirements </a:t>
            </a:r>
            <a:r>
              <a:rPr lang="en-GB" altLang="en-US" sz="2800" dirty="0" smtClean="0">
                <a:solidFill>
                  <a:srgbClr val="595959"/>
                </a:solidFill>
              </a:rPr>
              <a:t>for data necessary for registration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endParaRPr lang="en-GB" altLang="en-US" sz="2800" dirty="0" smtClean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r>
              <a:rPr lang="en-US" altLang="en-US" sz="2800" dirty="0" smtClean="0">
                <a:solidFill>
                  <a:srgbClr val="595959"/>
                </a:solidFill>
              </a:rPr>
              <a:t>To develop and implement VICH Guidelines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itchFamily="2" charset="2"/>
              <a:buChar char="ü"/>
            </a:pPr>
            <a:r>
              <a:rPr lang="en-US" altLang="en-US" dirty="0">
                <a:solidFill>
                  <a:srgbClr val="595959"/>
                </a:solidFill>
              </a:rPr>
              <a:t>S</a:t>
            </a:r>
            <a:r>
              <a:rPr lang="en-US" altLang="en-US" dirty="0" smtClean="0">
                <a:solidFill>
                  <a:srgbClr val="595959"/>
                </a:solidFill>
              </a:rPr>
              <a:t>tudy and testing methodology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r>
              <a:rPr lang="en-US" altLang="en-US" sz="2400" dirty="0" smtClean="0">
                <a:solidFill>
                  <a:srgbClr val="595959"/>
                </a:solidFill>
              </a:rPr>
              <a:t>Quality, safety and efficacy (including  bioequivalence)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itchFamily="2" charset="2"/>
              <a:buChar char="ü"/>
            </a:pPr>
            <a:r>
              <a:rPr lang="en-US" altLang="en-US" dirty="0">
                <a:solidFill>
                  <a:srgbClr val="595959"/>
                </a:solidFill>
              </a:rPr>
              <a:t>P</a:t>
            </a:r>
            <a:r>
              <a:rPr lang="en-US" altLang="en-US" dirty="0" smtClean="0">
                <a:solidFill>
                  <a:srgbClr val="595959"/>
                </a:solidFill>
              </a:rPr>
              <a:t>ost-marketing </a:t>
            </a:r>
            <a:r>
              <a:rPr lang="en-US" altLang="en-US" dirty="0">
                <a:solidFill>
                  <a:srgbClr val="595959"/>
                </a:solidFill>
              </a:rPr>
              <a:t>safety </a:t>
            </a:r>
            <a:r>
              <a:rPr lang="en-US" altLang="en-US" dirty="0" smtClean="0">
                <a:solidFill>
                  <a:srgbClr val="595959"/>
                </a:solidFill>
              </a:rPr>
              <a:t>monitoring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</a:pPr>
            <a:r>
              <a:rPr lang="en-US" altLang="en-US" dirty="0" err="1" smtClean="0">
                <a:solidFill>
                  <a:srgbClr val="595959"/>
                </a:solidFill>
              </a:rPr>
              <a:t>Pharmacovigilance</a:t>
            </a:r>
            <a:endParaRPr lang="en-GB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20143" y="164257"/>
            <a:ext cx="405683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rgbClr val="0070C0"/>
                </a:solidFill>
              </a:rPr>
              <a:t>V</a:t>
            </a:r>
            <a:r>
              <a:rPr lang="en-US" altLang="ja-JP" sz="4000" dirty="0">
                <a:solidFill>
                  <a:srgbClr val="0070C0"/>
                </a:solidFill>
              </a:rPr>
              <a:t>ICH Guidelines</a:t>
            </a:r>
            <a:endParaRPr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2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81546"/>
              </p:ext>
            </p:extLst>
          </p:nvPr>
        </p:nvGraphicFramePr>
        <p:xfrm>
          <a:off x="335207" y="886134"/>
          <a:ext cx="8528050" cy="5376086"/>
        </p:xfrm>
        <a:graphic>
          <a:graphicData uri="http://schemas.openxmlformats.org/drawingml/2006/table">
            <a:tbl>
              <a:tblPr/>
              <a:tblGrid>
                <a:gridCol w="2561149"/>
                <a:gridCol w="2772697"/>
                <a:gridCol w="3194204"/>
              </a:tblGrid>
              <a:tr h="3982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Category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GL numbers</a:t>
                      </a:r>
                      <a:endParaRPr kumimoji="0" lang="pt-B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46297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Pharmaceuticals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Quality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1, 2, 3, 4, 5, 8, 10, 11, 17, 18(R)*, 39, 40, 45, </a:t>
                      </a:r>
                      <a:r>
                        <a:rPr kumimoji="0" lang="pt-B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51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74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Efficacy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7, 12, 13, 14, 15, 16, 19, 20, 21, 52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Environmental Safety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6, 38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Metabolism and Residue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46, 47, 48</a:t>
                      </a:r>
                      <a:r>
                        <a:rPr kumimoji="0" lang="pt-B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(R)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, 49</a:t>
                      </a:r>
                      <a:r>
                        <a:rPr kumimoji="0" lang="pt-B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(R)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Toxicology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22, 23, 28, 31, 32, 33, 37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74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Target Animal Safety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Antimicrobial Safety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27, 36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Biologicals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Quality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34, 25, 26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Target Animal Safety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41, 44, 50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749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General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GCP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Pharmacovigilance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24, 29, 30, 35, 42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Electronic file formats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53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36704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70C0"/>
                </a:solidFill>
              </a:rPr>
              <a:t>It is </a:t>
            </a:r>
            <a:r>
              <a:rPr lang="en-GB" altLang="en-US" dirty="0">
                <a:solidFill>
                  <a:srgbClr val="FF0000"/>
                </a:solidFill>
              </a:rPr>
              <a:t>NOT</a:t>
            </a:r>
            <a:r>
              <a:rPr lang="en-GB" altLang="en-US" dirty="0">
                <a:solidFill>
                  <a:srgbClr val="0070C0"/>
                </a:solidFill>
              </a:rPr>
              <a:t> the role of VICH to: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38389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90000"/>
            </a:pPr>
            <a:r>
              <a:rPr lang="en-US" altLang="ja-JP" dirty="0">
                <a:solidFill>
                  <a:srgbClr val="595959"/>
                </a:solidFill>
              </a:rPr>
              <a:t>Provide </a:t>
            </a:r>
            <a:r>
              <a:rPr lang="en-GB" altLang="ja-JP" dirty="0">
                <a:solidFill>
                  <a:srgbClr val="595959"/>
                </a:solidFill>
              </a:rPr>
              <a:t>guidance to establish regulatory systems and regulations for marketing authorisations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90000"/>
            </a:pPr>
            <a:r>
              <a:rPr lang="en-GB" altLang="ja-JP" dirty="0" smtClean="0">
                <a:solidFill>
                  <a:srgbClr val="595959"/>
                </a:solidFill>
              </a:rPr>
              <a:t>Make final decision </a:t>
            </a:r>
            <a:r>
              <a:rPr lang="en-GB" altLang="ja-JP" dirty="0">
                <a:solidFill>
                  <a:srgbClr val="595959"/>
                </a:solidFill>
              </a:rPr>
              <a:t>which studies are necessary to obtain a marketing authorisation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90000"/>
            </a:pPr>
            <a:r>
              <a:rPr lang="en-GB" altLang="ja-JP" dirty="0">
                <a:solidFill>
                  <a:srgbClr val="595959"/>
                </a:solidFill>
              </a:rPr>
              <a:t>Assess data or provide guidance on the assessment approach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90000"/>
            </a:pPr>
            <a:r>
              <a:rPr lang="en-GB" altLang="ja-JP" dirty="0">
                <a:solidFill>
                  <a:srgbClr val="595959"/>
                </a:solidFill>
              </a:rPr>
              <a:t>Grant marketing authorisations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90000"/>
            </a:pPr>
            <a:r>
              <a:rPr lang="en-GB" altLang="ja-JP" dirty="0">
                <a:solidFill>
                  <a:srgbClr val="595959"/>
                </a:solidFill>
              </a:rPr>
              <a:t>Establish safety standards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Arial" charset="0"/>
              <a:buNone/>
            </a:pPr>
            <a:r>
              <a:rPr lang="en-GB" altLang="ja-JP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are typically the roles of national competent authorities and governments</a:t>
            </a:r>
            <a:r>
              <a:rPr lang="en-US" altLang="ja-JP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altLang="ja-JP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"/>
            <a:ext cx="7876032" cy="853440"/>
          </a:xfrm>
          <a:noFill/>
        </p:spPr>
        <p:txBody>
          <a:bodyPr>
            <a:noAutofit/>
          </a:bodyPr>
          <a:lstStyle/>
          <a:p>
            <a:pPr marL="84138" algn="l"/>
            <a:r>
              <a:rPr lang="en-GB" altLang="en-US" sz="3200" dirty="0">
                <a:solidFill>
                  <a:srgbClr val="0070C0"/>
                </a:solidFill>
              </a:rPr>
              <a:t>How </a:t>
            </a:r>
            <a:r>
              <a:rPr lang="en-GB" altLang="en-US" sz="3200" dirty="0" smtClean="0">
                <a:solidFill>
                  <a:srgbClr val="0070C0"/>
                </a:solidFill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</a:rPr>
              <a:t>roles of </a:t>
            </a:r>
            <a:r>
              <a:rPr lang="en-GB" altLang="en-US" sz="3600" dirty="0">
                <a:solidFill>
                  <a:srgbClr val="0070C0"/>
                </a:solidFill>
              </a:rPr>
              <a:t>VICH, </a:t>
            </a:r>
            <a:r>
              <a:rPr lang="en-GB" altLang="en-US" sz="3600" dirty="0" smtClean="0">
                <a:solidFill>
                  <a:srgbClr val="0070C0"/>
                </a:solidFill>
              </a:rPr>
              <a:t>OIE &amp; Codex </a:t>
            </a:r>
            <a:r>
              <a:rPr lang="en-GB" altLang="en-US" sz="3200" dirty="0" smtClean="0">
                <a:solidFill>
                  <a:srgbClr val="0070C0"/>
                </a:solidFill>
              </a:rPr>
              <a:t>differ</a:t>
            </a:r>
            <a:r>
              <a:rPr lang="en-GB" altLang="en-US" sz="3200" dirty="0">
                <a:solidFill>
                  <a:srgbClr val="0070C0"/>
                </a:solidFill>
              </a:rPr>
              <a:t>?</a:t>
            </a:r>
            <a:endParaRPr kumimoji="1" lang="ja-JP" altLang="en-US" sz="32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419367" y="1048512"/>
            <a:ext cx="7724633" cy="4427255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Font typeface="Wingdings" panose="05000000000000000000" pitchFamily="2" charset="2"/>
              <a:buChar char="p"/>
            </a:pPr>
            <a:r>
              <a:rPr lang="en-GB" altLang="ja-JP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Supports </a:t>
            </a:r>
            <a:r>
              <a:rPr lang="en-GB" altLang="ja-JP" sz="2600" dirty="0">
                <a:solidFill>
                  <a:srgbClr val="595959"/>
                </a:solidFill>
                <a:cs typeface="Arial" panose="020B0604020202020204" pitchFamily="34" charset="0"/>
              </a:rPr>
              <a:t>its Member </a:t>
            </a:r>
            <a:r>
              <a:rPr lang="en-GB" altLang="ja-JP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Countries in;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</a:pP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I</a:t>
            </a:r>
            <a:r>
              <a:rPr lang="en-GB" altLang="en-US" sz="1900" dirty="0" smtClean="0">
                <a:solidFill>
                  <a:srgbClr val="595959"/>
                </a:solidFill>
                <a:cs typeface="Arial" panose="020B0604020202020204" pitchFamily="34" charset="0"/>
              </a:rPr>
              <a:t>mproving </a:t>
            </a: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the legal framework and resources capacity of national </a:t>
            </a:r>
            <a:r>
              <a:rPr lang="en-GB" altLang="en-US" sz="1900" dirty="0" smtClean="0">
                <a:solidFill>
                  <a:srgbClr val="595959"/>
                </a:solidFill>
                <a:cs typeface="Arial" panose="020B0604020202020204" pitchFamily="34" charset="0"/>
              </a:rPr>
              <a:t>veterinary services 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</a:pP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S</a:t>
            </a:r>
            <a:r>
              <a:rPr lang="en-GB" altLang="en-US" sz="1900" dirty="0" smtClean="0">
                <a:solidFill>
                  <a:srgbClr val="595959"/>
                </a:solidFill>
                <a:cs typeface="Arial" panose="020B0604020202020204" pitchFamily="34" charset="0"/>
              </a:rPr>
              <a:t>etting </a:t>
            </a: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standards on animal </a:t>
            </a:r>
            <a:r>
              <a:rPr lang="en-GB" altLang="en-US" sz="1900" dirty="0" smtClean="0">
                <a:solidFill>
                  <a:srgbClr val="595959"/>
                </a:solidFill>
                <a:cs typeface="Arial" panose="020B0604020202020204" pitchFamily="34" charset="0"/>
              </a:rPr>
              <a:t>production, </a:t>
            </a: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food </a:t>
            </a:r>
            <a:r>
              <a:rPr lang="en-GB" altLang="en-US" sz="1900" dirty="0" smtClean="0">
                <a:solidFill>
                  <a:srgbClr val="595959"/>
                </a:solidFill>
                <a:cs typeface="Arial" panose="020B0604020202020204" pitchFamily="34" charset="0"/>
              </a:rPr>
              <a:t>safety, etc…</a:t>
            </a:r>
          </a:p>
          <a:p>
            <a:pPr marL="450850" lvl="1" indent="-45085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Font typeface="Wingdings" panose="05000000000000000000" pitchFamily="2" charset="2"/>
              <a:buChar char="p"/>
            </a:pPr>
            <a:r>
              <a:rPr lang="en-GB" altLang="en-US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Sets terrestrial/aquatic animal health codes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None/>
            </a:pPr>
            <a:r>
              <a:rPr lang="en-GB" altLang="en-US" sz="2400" dirty="0" smtClean="0">
                <a:solidFill>
                  <a:srgbClr val="C00000"/>
                </a:solidFill>
                <a:cs typeface="Arial" panose="020B0604020202020204" pitchFamily="34" charset="0"/>
                <a:sym typeface="Wingdings 3" pitchFamily="18" charset="2"/>
              </a:rPr>
              <a:t>	 </a:t>
            </a:r>
            <a:r>
              <a:rPr lang="en-GB" altLang="en-US" sz="24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OIE standards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None/>
            </a:pPr>
            <a:endParaRPr lang="en-GB" altLang="en-US" sz="26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0850" lvl="1" indent="-450850">
              <a:buClr>
                <a:srgbClr val="0E2C8A"/>
              </a:buClr>
              <a:buFont typeface="Wingdings" panose="05000000000000000000" pitchFamily="2" charset="2"/>
              <a:buChar char="n"/>
            </a:pPr>
            <a:r>
              <a:rPr lang="en-GB" altLang="en-US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Develops </a:t>
            </a:r>
            <a:r>
              <a:rPr lang="en-GB" altLang="en-US" sz="2600" dirty="0">
                <a:solidFill>
                  <a:srgbClr val="595959"/>
                </a:solidFill>
                <a:cs typeface="Arial" panose="020B0604020202020204" pitchFamily="34" charset="0"/>
              </a:rPr>
              <a:t>international </a:t>
            </a:r>
            <a:r>
              <a:rPr lang="en-GB" altLang="en-US" sz="2600" u="sng" dirty="0">
                <a:solidFill>
                  <a:srgbClr val="595959"/>
                </a:solidFill>
                <a:cs typeface="Arial" panose="020B0604020202020204" pitchFamily="34" charset="0"/>
              </a:rPr>
              <a:t>food safety standards, guidelines and related texts </a:t>
            </a:r>
            <a:r>
              <a:rPr lang="en-GB" altLang="en-US" sz="2600" dirty="0">
                <a:solidFill>
                  <a:srgbClr val="595959"/>
                </a:solidFill>
                <a:cs typeface="Arial" panose="020B0604020202020204" pitchFamily="34" charset="0"/>
              </a:rPr>
              <a:t>such as;</a:t>
            </a:r>
            <a:endParaRPr lang="en-GB" altLang="en-US" sz="2600" u="sng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806450" lvl="2" indent="-342900">
              <a:buClr>
                <a:srgbClr val="0E2C8A"/>
              </a:buClr>
            </a:pP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Maximum residue limits (MRLs) of veterinary drugs in foodstuffs from animal origin</a:t>
            </a:r>
          </a:p>
          <a:p>
            <a:pPr marL="806450" lvl="2" indent="-342900">
              <a:buClr>
                <a:srgbClr val="0E2C8A"/>
              </a:buClr>
            </a:pPr>
            <a:r>
              <a:rPr lang="en-GB" altLang="en-US" sz="1900" dirty="0">
                <a:solidFill>
                  <a:srgbClr val="595959"/>
                </a:solidFill>
                <a:cs typeface="Arial" panose="020B0604020202020204" pitchFamily="34" charset="0"/>
              </a:rPr>
              <a:t>Codes of practice to protect consumers and ensure fair practices in the food trade </a:t>
            </a:r>
          </a:p>
          <a:p>
            <a:pPr marL="361950" lvl="1" indent="-361950">
              <a:buClr>
                <a:srgbClr val="0E2C8A"/>
              </a:buClr>
              <a:buNone/>
            </a:pPr>
            <a:r>
              <a:rPr lang="en-GB" altLang="en-US" sz="2400" dirty="0" smtClean="0">
                <a:solidFill>
                  <a:srgbClr val="0070C0"/>
                </a:solidFill>
                <a:cs typeface="Arial" panose="020B0604020202020204" pitchFamily="34" charset="0"/>
                <a:sym typeface="Wingdings 3" pitchFamily="18" charset="2"/>
              </a:rPr>
              <a:t>		 </a:t>
            </a:r>
            <a:r>
              <a:rPr lang="en-GB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Codex food </a:t>
            </a:r>
            <a:r>
              <a:rPr lang="en-GB" altLang="en-US" sz="2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standards</a:t>
            </a:r>
            <a:endParaRPr lang="en-GB" altLang="en-US" sz="2400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Font typeface="Wingdings" panose="05000000000000000000" pitchFamily="2" charset="2"/>
              <a:buChar char="n"/>
            </a:pPr>
            <a:endParaRPr lang="en-GB" altLang="en-US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C:\Users\nval\Documents\能田：20130401-\OIE\OIE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71"/>
            <a:ext cx="1287881" cy="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1963036" y="5879183"/>
            <a:ext cx="6294474" cy="6777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2200"/>
              </a:lnSpc>
              <a:spcBef>
                <a:spcPts val="0"/>
              </a:spcBef>
              <a:buClr>
                <a:srgbClr val="0E2C8A"/>
              </a:buClr>
              <a:buNone/>
            </a:pPr>
            <a:r>
              <a:rPr lang="en-US" altLang="en-US" sz="2000" i="1" dirty="0" smtClean="0">
                <a:solidFill>
                  <a:srgbClr val="595959"/>
                </a:solidFill>
                <a:cs typeface="Arial" panose="020B0604020202020204" pitchFamily="34" charset="0"/>
              </a:rPr>
              <a:t>Both </a:t>
            </a:r>
            <a:r>
              <a:rPr lang="en-US" alt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OIE </a:t>
            </a:r>
            <a:r>
              <a:rPr lang="en-US" altLang="en-US" sz="2000" i="1" dirty="0">
                <a:solidFill>
                  <a:srgbClr val="C00000"/>
                </a:solidFill>
                <a:cs typeface="Arial" panose="020B0604020202020204" pitchFamily="34" charset="0"/>
              </a:rPr>
              <a:t>standards </a:t>
            </a:r>
            <a:r>
              <a:rPr lang="en-US" altLang="en-US" sz="2000" i="1" dirty="0">
                <a:solidFill>
                  <a:srgbClr val="595959"/>
                </a:solidFill>
                <a:cs typeface="Arial" panose="020B0604020202020204" pitchFamily="34" charset="0"/>
              </a:rPr>
              <a:t>and </a:t>
            </a:r>
            <a:r>
              <a:rPr lang="en-US" alt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Codex food </a:t>
            </a:r>
            <a:r>
              <a:rPr lang="en-US" altLang="en-US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standards </a:t>
            </a:r>
            <a:r>
              <a:rPr lang="en-US" altLang="en-US" sz="2000" i="1" dirty="0">
                <a:solidFill>
                  <a:srgbClr val="595959"/>
                </a:solidFill>
                <a:cs typeface="Arial" panose="020B0604020202020204" pitchFamily="34" charset="0"/>
              </a:rPr>
              <a:t>are recognized by WTO as references for international trade</a:t>
            </a:r>
            <a:endParaRPr lang="en-GB" alt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lvl="1" indent="-342900" algn="ctr">
              <a:spcBef>
                <a:spcPts val="0"/>
              </a:spcBef>
              <a:buClr>
                <a:srgbClr val="0E2C8A"/>
              </a:buClr>
              <a:buFontTx/>
              <a:buNone/>
            </a:pPr>
            <a:endParaRPr lang="en-GB" alt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91382" y="3168641"/>
            <a:ext cx="86067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ministrator\Downloads\Codex si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3853347"/>
            <a:ext cx="1327953" cy="9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2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3" y="116632"/>
            <a:ext cx="7330459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70C0"/>
                </a:solidFill>
              </a:rPr>
              <a:t>VICH </a:t>
            </a:r>
            <a:r>
              <a:rPr lang="en-GB" altLang="en-US" dirty="0" smtClean="0">
                <a:solidFill>
                  <a:srgbClr val="0070C0"/>
                </a:solidFill>
              </a:rPr>
              <a:t>Structure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707556" y="1393111"/>
            <a:ext cx="8040790" cy="4360325"/>
            <a:chOff x="707556" y="1393111"/>
            <a:chExt cx="8040790" cy="4360325"/>
          </a:xfrm>
        </p:grpSpPr>
        <p:cxnSp>
          <p:nvCxnSpPr>
            <p:cNvPr id="16" name="直線コネクタ 15"/>
            <p:cNvCxnSpPr/>
            <p:nvPr/>
          </p:nvCxnSpPr>
          <p:spPr>
            <a:xfrm flipV="1">
              <a:off x="2428647" y="1901952"/>
              <a:ext cx="936345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378822" y="2430435"/>
              <a:ext cx="0" cy="19442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378822" y="3294531"/>
              <a:ext cx="50405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3874766" y="3811603"/>
              <a:ext cx="50405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874766" y="2862483"/>
              <a:ext cx="50405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正方形/長方形 1"/>
            <p:cNvSpPr/>
            <p:nvPr/>
          </p:nvSpPr>
          <p:spPr>
            <a:xfrm>
              <a:off x="3082678" y="1393111"/>
              <a:ext cx="4434746" cy="103732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/>
                <a:t>VICH Steering Committee</a:t>
              </a:r>
              <a:endParaRPr kumimoji="1" lang="ja-JP" altLang="en-US" sz="3200" dirty="0"/>
            </a:p>
          </p:txBody>
        </p:sp>
        <p:sp>
          <p:nvSpPr>
            <p:cNvPr id="3" name="フローチャート : 表示 2"/>
            <p:cNvSpPr/>
            <p:nvPr/>
          </p:nvSpPr>
          <p:spPr>
            <a:xfrm>
              <a:off x="4810870" y="2666123"/>
              <a:ext cx="3937476" cy="1224136"/>
            </a:xfrm>
            <a:prstGeom prst="flowChartDisplay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/>
                <a:t>VICH Outreach Forum</a:t>
              </a:r>
              <a:endParaRPr kumimoji="1" lang="ja-JP" altLang="en-US" sz="3200" dirty="0"/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1498502" y="2656291"/>
              <a:ext cx="2376264" cy="360040"/>
            </a:xfrm>
            <a:prstGeom prst="flowChartTermina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VICH Secretariat</a:t>
              </a:r>
              <a:endParaRPr kumimoji="1" lang="ja-JP" altLang="en-US" dirty="0"/>
            </a:p>
          </p:txBody>
        </p:sp>
        <p:sp>
          <p:nvSpPr>
            <p:cNvPr id="7" name="フローチャート : 準備 6"/>
            <p:cNvSpPr/>
            <p:nvPr/>
          </p:nvSpPr>
          <p:spPr>
            <a:xfrm>
              <a:off x="1247045" y="1501646"/>
              <a:ext cx="1512168" cy="792088"/>
            </a:xfrm>
            <a:prstGeom prst="flowChartPreparati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/>
                <a:t>OIE</a:t>
              </a:r>
              <a:endParaRPr kumimoji="1" lang="ja-JP" altLang="en-US" sz="3600" dirty="0"/>
            </a:p>
          </p:txBody>
        </p:sp>
        <p:sp>
          <p:nvSpPr>
            <p:cNvPr id="8" name="フローチャート : 複数書類 7"/>
            <p:cNvSpPr/>
            <p:nvPr/>
          </p:nvSpPr>
          <p:spPr>
            <a:xfrm flipH="1">
              <a:off x="2290590" y="3366539"/>
              <a:ext cx="1584176" cy="792088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en-US" altLang="ja-JP" dirty="0" smtClean="0"/>
                <a:t>Ad Hoc Task Forces</a:t>
              </a:r>
              <a:endParaRPr kumimoji="1" lang="ja-JP" altLang="en-US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1326368" y="4374651"/>
              <a:ext cx="612068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7414470" y="4355788"/>
              <a:ext cx="0" cy="432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354949" y="4355788"/>
              <a:ext cx="0" cy="432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2869829" y="4355788"/>
              <a:ext cx="0" cy="432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4384709" y="4355788"/>
              <a:ext cx="0" cy="432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899589" y="4355788"/>
              <a:ext cx="0" cy="432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ローチャート : 代替処理 8"/>
            <p:cNvSpPr/>
            <p:nvPr/>
          </p:nvSpPr>
          <p:spPr>
            <a:xfrm>
              <a:off x="5258805" y="4745324"/>
              <a:ext cx="1296144" cy="1008112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Expert working</a:t>
              </a:r>
            </a:p>
            <a:p>
              <a:pPr algn="ctr"/>
              <a:r>
                <a:rPr lang="en-US" altLang="ja-JP" sz="2000" dirty="0" smtClean="0"/>
                <a:t>Group</a:t>
              </a:r>
              <a:endParaRPr kumimoji="1" lang="ja-JP" altLang="en-US" sz="2000" dirty="0"/>
            </a:p>
          </p:txBody>
        </p:sp>
        <p:sp>
          <p:nvSpPr>
            <p:cNvPr id="10" name="フローチャート : 代替処理 9"/>
            <p:cNvSpPr/>
            <p:nvPr/>
          </p:nvSpPr>
          <p:spPr>
            <a:xfrm>
              <a:off x="3741722" y="4745324"/>
              <a:ext cx="1296144" cy="1008112"/>
            </a:xfrm>
            <a:prstGeom prst="flowChartAlternate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Expert working</a:t>
              </a:r>
            </a:p>
            <a:p>
              <a:pPr algn="ctr"/>
              <a:r>
                <a:rPr lang="en-US" altLang="ja-JP" sz="2000" dirty="0" smtClean="0"/>
                <a:t>Group</a:t>
              </a:r>
              <a:endParaRPr kumimoji="1" lang="ja-JP" altLang="en-US" sz="2000" dirty="0"/>
            </a:p>
          </p:txBody>
        </p:sp>
        <p:sp>
          <p:nvSpPr>
            <p:cNvPr id="11" name="フローチャート : 代替処理 10"/>
            <p:cNvSpPr/>
            <p:nvPr/>
          </p:nvSpPr>
          <p:spPr>
            <a:xfrm>
              <a:off x="2224639" y="4745324"/>
              <a:ext cx="1296144" cy="1008112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Expert working</a:t>
              </a:r>
            </a:p>
            <a:p>
              <a:pPr algn="ctr"/>
              <a:r>
                <a:rPr lang="en-US" altLang="ja-JP" sz="2000" dirty="0" smtClean="0"/>
                <a:t>Group</a:t>
              </a:r>
              <a:endParaRPr kumimoji="1" lang="ja-JP" altLang="en-US" sz="2000" dirty="0"/>
            </a:p>
          </p:txBody>
        </p:sp>
        <p:sp>
          <p:nvSpPr>
            <p:cNvPr id="12" name="フローチャート : 代替処理 11"/>
            <p:cNvSpPr/>
            <p:nvPr/>
          </p:nvSpPr>
          <p:spPr>
            <a:xfrm>
              <a:off x="707556" y="4745324"/>
              <a:ext cx="1296144" cy="1008112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Expert working</a:t>
              </a:r>
            </a:p>
            <a:p>
              <a:pPr algn="ctr"/>
              <a:r>
                <a:rPr lang="en-US" altLang="ja-JP" sz="2000" dirty="0" smtClean="0"/>
                <a:t>Group</a:t>
              </a:r>
              <a:endParaRPr kumimoji="1" lang="ja-JP" altLang="en-US" sz="2000" dirty="0"/>
            </a:p>
          </p:txBody>
        </p:sp>
        <p:sp>
          <p:nvSpPr>
            <p:cNvPr id="13" name="フローチャート : 代替処理 12"/>
            <p:cNvSpPr/>
            <p:nvPr/>
          </p:nvSpPr>
          <p:spPr>
            <a:xfrm>
              <a:off x="6775889" y="4745324"/>
              <a:ext cx="1296144" cy="100811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Expert working</a:t>
              </a:r>
            </a:p>
            <a:p>
              <a:pPr algn="ctr"/>
              <a:r>
                <a:rPr lang="en-US" altLang="ja-JP" sz="2000" dirty="0" smtClean="0"/>
                <a:t>Group</a:t>
              </a:r>
              <a:endParaRPr kumimoji="1" lang="ja-JP" altLang="en-US" sz="2000" dirty="0"/>
            </a:p>
          </p:txBody>
        </p:sp>
      </p:grp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1210</Words>
  <Application>Microsoft Office PowerPoint</Application>
  <PresentationFormat>On-screen Show (4:3)</PresentationFormat>
  <Paragraphs>319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Arial Rounded MT Bold</vt:lpstr>
      <vt:lpstr>Calibri</vt:lpstr>
      <vt:lpstr>Tahoma</vt:lpstr>
      <vt:lpstr>Times</vt:lpstr>
      <vt:lpstr>Times New Roman</vt:lpstr>
      <vt:lpstr>Verdana</vt:lpstr>
      <vt:lpstr>Wingdings</vt:lpstr>
      <vt:lpstr>Wingdings 3</vt:lpstr>
      <vt:lpstr>Office テーマ</vt:lpstr>
      <vt:lpstr>PowerPoint Presentation</vt:lpstr>
      <vt:lpstr>PowerPoint Presentation</vt:lpstr>
      <vt:lpstr>What Is VICH?</vt:lpstr>
      <vt:lpstr>VICH =</vt:lpstr>
      <vt:lpstr>What is the role of VICH?</vt:lpstr>
      <vt:lpstr>VICH Guidelines</vt:lpstr>
      <vt:lpstr>It is NOT the role of VICH to:</vt:lpstr>
      <vt:lpstr>How the roles of VICH, OIE &amp; Codex differ?</vt:lpstr>
      <vt:lpstr>VICH Structure</vt:lpstr>
      <vt:lpstr>Steering Committee (SC)</vt:lpstr>
      <vt:lpstr>VICH Outreach Forum (VOF)</vt:lpstr>
      <vt:lpstr>Expert Working Group (EWG)</vt:lpstr>
      <vt:lpstr>VICH -the History</vt:lpstr>
      <vt:lpstr>VICH guideline creation process</vt:lpstr>
      <vt:lpstr>WHY Participate in ? </vt:lpstr>
      <vt:lpstr>Primary Benefits of VICH </vt:lpstr>
      <vt:lpstr> Secondary Benefits of VICH</vt:lpstr>
      <vt:lpstr>Latest VOF topics (2014)-1 </vt:lpstr>
      <vt:lpstr>Latest VOF topics (2014)-2 </vt:lpstr>
      <vt:lpstr>Latest VOF topics (2014) -3</vt:lpstr>
      <vt:lpstr>HOW to Participate in?</vt:lpstr>
      <vt:lpstr>All the             members can participate!</vt:lpstr>
      <vt:lpstr>How to be a VICH Outreach Forum member</vt:lpstr>
      <vt:lpstr>The VICH public website  (http://www.vichsec.org)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ken_noda</dc:creator>
  <cp:lastModifiedBy>Sophie Frederickx</cp:lastModifiedBy>
  <cp:revision>173</cp:revision>
  <cp:lastPrinted>2015-02-19T09:23:55Z</cp:lastPrinted>
  <dcterms:created xsi:type="dcterms:W3CDTF">2014-11-18T04:24:21Z</dcterms:created>
  <dcterms:modified xsi:type="dcterms:W3CDTF">2016-06-28T07:00:23Z</dcterms:modified>
</cp:coreProperties>
</file>