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755D-50AC-4501-A49C-C38ABC5FA01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53DA-285A-45FD-8014-6EF76F60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71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755D-50AC-4501-A49C-C38ABC5FA01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53DA-285A-45FD-8014-6EF76F60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6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755D-50AC-4501-A49C-C38ABC5FA01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53DA-285A-45FD-8014-6EF76F60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84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755D-50AC-4501-A49C-C38ABC5FA01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53DA-285A-45FD-8014-6EF76F60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09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755D-50AC-4501-A49C-C38ABC5FA01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53DA-285A-45FD-8014-6EF76F60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13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755D-50AC-4501-A49C-C38ABC5FA01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53DA-285A-45FD-8014-6EF76F60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6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755D-50AC-4501-A49C-C38ABC5FA01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53DA-285A-45FD-8014-6EF76F60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3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755D-50AC-4501-A49C-C38ABC5FA01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53DA-285A-45FD-8014-6EF76F60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58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755D-50AC-4501-A49C-C38ABC5FA01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53DA-285A-45FD-8014-6EF76F60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0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755D-50AC-4501-A49C-C38ABC5FA01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53DA-285A-45FD-8014-6EF76F60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11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A755D-50AC-4501-A49C-C38ABC5FA01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453DA-285A-45FD-8014-6EF76F60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2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A755D-50AC-4501-A49C-C38ABC5FA01B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453DA-285A-45FD-8014-6EF76F60E7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24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699023"/>
            <a:ext cx="6858000" cy="1307539"/>
          </a:xfrm>
        </p:spPr>
        <p:txBody>
          <a:bodyPr>
            <a:normAutofit/>
          </a:bodyPr>
          <a:lstStyle/>
          <a:p>
            <a:r>
              <a:rPr lang="en-US" sz="3375" dirty="0"/>
              <a:t>Registration of veterinary products </a:t>
            </a:r>
            <a:br>
              <a:rPr lang="en-US" sz="3375" dirty="0"/>
            </a:br>
            <a:r>
              <a:rPr lang="en-US" sz="3375" dirty="0"/>
              <a:t>in developing countries: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191134"/>
            <a:ext cx="6858000" cy="819383"/>
          </a:xfrm>
        </p:spPr>
        <p:txBody>
          <a:bodyPr>
            <a:noAutofit/>
          </a:bodyPr>
          <a:lstStyle/>
          <a:p>
            <a:r>
              <a:rPr lang="en-US" sz="2250" dirty="0"/>
              <a:t>Differences with VICH member countries </a:t>
            </a:r>
          </a:p>
          <a:p>
            <a:r>
              <a:rPr lang="en-US" sz="2250" dirty="0"/>
              <a:t>Acceptance of studies conducted according to VICH GLs</a:t>
            </a:r>
          </a:p>
          <a:p>
            <a:endParaRPr lang="en-US" sz="2250" dirty="0"/>
          </a:p>
          <a:p>
            <a:r>
              <a:rPr lang="en-US" sz="2250" dirty="0"/>
              <a:t>Report by Discussion Group 2</a:t>
            </a:r>
          </a:p>
        </p:txBody>
      </p:sp>
    </p:spTree>
    <p:extLst>
      <p:ext uri="{BB962C8B-B14F-4D97-AF65-F5344CB8AC3E}">
        <p14:creationId xmlns:p14="http://schemas.microsoft.com/office/powerpoint/2010/main" val="3718896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Contributors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Thailand</a:t>
            </a:r>
          </a:p>
          <a:p>
            <a:r>
              <a:rPr lang="en-US" dirty="0"/>
              <a:t>Argentina </a:t>
            </a:r>
          </a:p>
          <a:p>
            <a:r>
              <a:rPr lang="en-US" dirty="0"/>
              <a:t>Ukraine</a:t>
            </a:r>
          </a:p>
          <a:p>
            <a:r>
              <a:rPr lang="en-US" dirty="0"/>
              <a:t>SC Representatives</a:t>
            </a:r>
          </a:p>
          <a:p>
            <a:pPr lvl="1"/>
            <a:r>
              <a:rPr lang="en-US" dirty="0"/>
              <a:t>US</a:t>
            </a:r>
          </a:p>
          <a:p>
            <a:pPr lvl="1"/>
            <a:r>
              <a:rPr lang="en-US" dirty="0"/>
              <a:t>Canada</a:t>
            </a:r>
          </a:p>
          <a:p>
            <a:pPr lvl="1"/>
            <a:r>
              <a:rPr lang="en-US" dirty="0"/>
              <a:t>Europe</a:t>
            </a:r>
          </a:p>
          <a:p>
            <a:pPr lvl="1"/>
            <a:r>
              <a:rPr lang="en-US" dirty="0"/>
              <a:t>Japan</a:t>
            </a:r>
          </a:p>
        </p:txBody>
      </p:sp>
    </p:spTree>
    <p:extLst>
      <p:ext uri="{BB962C8B-B14F-4D97-AF65-F5344CB8AC3E}">
        <p14:creationId xmlns:p14="http://schemas.microsoft.com/office/powerpoint/2010/main" val="2144696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Differences and acceptance of studies conducted according to VICH GL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countries accept VICH GL, though many are adapted to comply with local regulatory requirements</a:t>
            </a:r>
          </a:p>
          <a:p>
            <a:r>
              <a:rPr lang="en-US" dirty="0"/>
              <a:t>Additional studies are often required locally due to regional regulatory requirements </a:t>
            </a:r>
          </a:p>
          <a:p>
            <a:r>
              <a:rPr lang="en-US" dirty="0"/>
              <a:t>Even when not mandated, some countries have issued “formal recommendation” for use of VICH GL.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51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can be done to help acceptance of GL?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Encouragement of more countries to participate in VICH Outreach Forum</a:t>
            </a:r>
          </a:p>
          <a:p>
            <a:r>
              <a:rPr lang="en-US" dirty="0"/>
              <a:t>Education about similarities between local GL and VICH GL to reduce fears/hesitations to adopt</a:t>
            </a:r>
          </a:p>
          <a:p>
            <a:r>
              <a:rPr lang="en-US" dirty="0"/>
              <a:t>More training and communication</a:t>
            </a:r>
          </a:p>
          <a:p>
            <a:r>
              <a:rPr lang="en-US" dirty="0"/>
              <a:t>Cater messaging to different audiences (regulatory policy vs. technical) to attract the attention of regulatory policy makers (</a:t>
            </a:r>
            <a:r>
              <a:rPr lang="en-US" dirty="0" err="1"/>
              <a:t>ie</a:t>
            </a:r>
            <a:r>
              <a:rPr lang="en-US" dirty="0"/>
              <a:t>, OIE delegates)</a:t>
            </a:r>
          </a:p>
        </p:txBody>
      </p:sp>
    </p:spTree>
    <p:extLst>
      <p:ext uri="{BB962C8B-B14F-4D97-AF65-F5344CB8AC3E}">
        <p14:creationId xmlns:p14="http://schemas.microsoft.com/office/powerpoint/2010/main" val="1218049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4250</TotalTime>
  <Words>154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Registration of veterinary products  in developing countries:</vt:lpstr>
      <vt:lpstr>Contributors</vt:lpstr>
      <vt:lpstr>Differences and acceptance of studies conducted according to VICH GL </vt:lpstr>
      <vt:lpstr>What can be done to help acceptance of GL?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Registration of veterinary products  in developing countries:</dc:title>
  <dc:creator>kklaus@animalhealth1.onmicrosoft.com</dc:creator>
  <cp:lastModifiedBy>Herve Marion</cp:lastModifiedBy>
  <cp:revision>11</cp:revision>
  <dcterms:created xsi:type="dcterms:W3CDTF">2017-02-28T17:09:11Z</dcterms:created>
  <dcterms:modified xsi:type="dcterms:W3CDTF">2017-03-26T11:34:43Z</dcterms:modified>
</cp:coreProperties>
</file>