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712" r:id="rId3"/>
    <p:sldMasterId id="2147483668" r:id="rId4"/>
    <p:sldMasterId id="2147483670" r:id="rId5"/>
    <p:sldMasterId id="2147483672" r:id="rId6"/>
  </p:sldMasterIdLst>
  <p:notesMasterIdLst>
    <p:notesMasterId r:id="rId18"/>
  </p:notesMasterIdLst>
  <p:handoutMasterIdLst>
    <p:handoutMasterId r:id="rId19"/>
  </p:handoutMasterIdLst>
  <p:sldIdLst>
    <p:sldId id="269" r:id="rId7"/>
    <p:sldId id="278" r:id="rId8"/>
    <p:sldId id="288" r:id="rId9"/>
    <p:sldId id="291" r:id="rId10"/>
    <p:sldId id="280" r:id="rId11"/>
    <p:sldId id="289" r:id="rId12"/>
    <p:sldId id="292" r:id="rId13"/>
    <p:sldId id="285" r:id="rId14"/>
    <p:sldId id="283" r:id="rId15"/>
    <p:sldId id="284" r:id="rId16"/>
    <p:sldId id="287" r:id="rId17"/>
  </p:sldIdLst>
  <p:sldSz cx="9144000" cy="6858000" type="screen4x3"/>
  <p:notesSz cx="6858000" cy="91440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75" autoAdjust="0"/>
  </p:normalViewPr>
  <p:slideViewPr>
    <p:cSldViewPr snapToGrid="0" snapToObjects="1"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942E15-600E-463C-99CE-D6043393DCB3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C157AB-C150-48A0-88BF-ED96D85B5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B1FD78-F9FF-4680-816D-627491B0462E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/>
              <a:t>Klik om de tekststijl van het model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4B965C-9499-4968-922A-43172EE42B9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7E0AC8-6D39-4DDA-9DAD-90F19F5797FC}" type="slidenum">
              <a:rPr lang="en-GB" altLang="en-US" sz="1300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z="1300">
              <a:latin typeface="Times" panose="02020603050405020304" pitchFamily="18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784600" y="102235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04" tIns="48102" rIns="96204" bIns="48102" anchor="b"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51DBA9E-04B0-4219-9764-6D1BE4B84B99}" type="slidenum">
              <a:rPr lang="en-GB" altLang="en-US" sz="1300">
                <a:latin typeface="Times" panose="02020603050405020304" pitchFamily="18" charset="0"/>
              </a:rPr>
              <a:pPr algn="r"/>
              <a:t>10</a:t>
            </a:fld>
            <a:endParaRPr lang="en-GB" altLang="en-US" sz="1300">
              <a:latin typeface="Times" panose="02020603050405020304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38DC-065C-494A-9400-154414861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2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AA36-F7B7-41C3-86C7-711425795A86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28B0-4B49-46D8-9CF6-62982AF31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7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2042-48A9-4046-949A-896F060A1651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AE93-F7C7-4B5C-A930-F871DE532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1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DAC0-4740-4F3D-BE90-F119B6583872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D235-B782-4CCD-BB07-28AAF3733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9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7CD2-C995-48DE-81DE-9E0AEB228F43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5F05-13FD-47F6-9576-888B1AE12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4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EC6F-61C1-4C08-B97C-1D9E39198B07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E4D8-AFA3-4DB1-9968-A7C94394D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0E6C-7165-4E02-8B1C-8F140870F291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7C5E-C6E8-4E18-864D-4BC0C2EC4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0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372C-1EC4-4CB5-AF52-BD6CCE7EDA36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FFE6-B0CB-4AAE-8695-B5D5FB2F7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0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6212-B161-48DB-8BD4-6AF957965F44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8251-9FBF-4206-918B-2E56B58A0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2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CF3A-3FE3-4C00-BA9C-6B67B4D9C08A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9D7B-053B-4DFB-96B4-69E171754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2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33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036C3B-9118-4976-BE10-2C610B586E77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8477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160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CH header and footer-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6350"/>
            <a:ext cx="21605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0" y="12623800"/>
            <a:ext cx="163513" cy="223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79CA464-3B87-4F6E-8496-F916CB0B95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75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6853-465C-461B-8ADC-10910C5C43FD}" type="datetime1">
              <a:rPr lang="fr-FR"/>
              <a:pPr>
                <a:defRPr/>
              </a:pPr>
              <a:t>28/02/2017</a:t>
            </a:fld>
            <a:endParaRPr lang="en-US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89E6-F709-429D-9904-BC1C7B32A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6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03A6D5-162A-47D6-B40B-7A8C3FD1A79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6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C5C5D9-4540-4A6A-97E1-C262758F97F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196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9144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FCE7BB-59DD-4B25-B097-F199A72DC04D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90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C74BB3-30C2-4EAA-AB20-0FD33E890FB4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499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A26B-E52F-4258-98F0-6C9AC5A0C00A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5E8E-3F04-4644-90DB-B8C019221C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1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3666-E8FB-4871-8D0E-1A6E3E65A6E1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9D31-1FA1-4F03-97B0-E6D81531E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2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861F199-7D8C-4322-88C0-9BDD148CA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2" r:id="rId2"/>
    <p:sldLayoutId id="2147484018" r:id="rId3"/>
    <p:sldLayoutId id="2147484019" r:id="rId4"/>
    <p:sldLayoutId id="2147484020" r:id="rId5"/>
    <p:sldLayoutId id="214748402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7EC463-4307-4893-B16B-F82C00F571AE}" type="datetimeFigureOut">
              <a:rPr lang="en-GB"/>
              <a:pPr>
                <a:defRPr/>
              </a:pPr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2D8608-2A62-4FEB-81B9-AC1D94245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9AA4E9-640F-46C7-B1A2-1C84306A58D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Afbeelding 5" descr="triangle_VICH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4B01EE0-F60A-4991-8258-85C84FC938E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2" r:id="rId2"/>
    <p:sldLayoutId id="214748402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A8888A-39C1-494A-8DDB-725A51EC9A68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hse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chsec.org/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defTabSz="457200">
              <a:lnSpc>
                <a:spcPct val="75000"/>
              </a:lnSpc>
              <a:spcBef>
                <a:spcPts val="600"/>
              </a:spcBef>
              <a:spcAft>
                <a:spcPts val="1200"/>
              </a:spcAft>
              <a:buClrTx/>
              <a:buFont typeface="Calibri" panose="020F0502020204030204" pitchFamily="34" charset="0"/>
              <a:buNone/>
              <a:defRPr/>
            </a:pPr>
            <a:r>
              <a:rPr lang="en-GB" altLang="ja-JP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Report by the VICH Steering Committee on issues raised by Forum members during the 7</a:t>
            </a:r>
            <a:r>
              <a:rPr lang="en-GB" altLang="ja-JP" sz="36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th</a:t>
            </a:r>
            <a:r>
              <a:rPr lang="en-GB" altLang="ja-JP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Outreach Forum meeting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2375" y="2733675"/>
            <a:ext cx="670083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fr-BE" altLang="en-US" sz="3400" b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endParaRPr lang="fr-BE" altLang="en-US" sz="3400" b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BE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Hervé Marion, DVM</a:t>
            </a:r>
            <a:br>
              <a:rPr lang="fr-BE" altLang="en-US" b="1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BE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VICH Secretariat</a:t>
            </a:r>
          </a:p>
          <a:p>
            <a:pPr algn="ctr"/>
            <a:endParaRPr lang="fr-BE" altLang="en-US" sz="3400" b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endParaRPr lang="fr-BE" altLang="en-US" sz="28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84200" y="6237288"/>
            <a:ext cx="4572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000">
                <a:latin typeface="Tahoma" panose="020B0604030504040204" pitchFamily="34" charset="0"/>
              </a:rPr>
              <a:t>8</a:t>
            </a:r>
            <a:r>
              <a:rPr lang="en-GB" altLang="en-US" sz="1000" baseline="30000">
                <a:latin typeface="Tahoma" panose="020B0604030504040204" pitchFamily="34" charset="0"/>
              </a:rPr>
              <a:t>th</a:t>
            </a:r>
            <a:r>
              <a:rPr lang="en-GB" altLang="en-US" sz="1000">
                <a:latin typeface="Tahoma" panose="020B0604030504040204" pitchFamily="34" charset="0"/>
              </a:rPr>
              <a:t> VICH Outreach Forum Meeting</a:t>
            </a:r>
          </a:p>
          <a:p>
            <a:r>
              <a:rPr lang="en-GB" altLang="en-US" sz="1000">
                <a:latin typeface="Tahoma" panose="020B0604030504040204" pitchFamily="34" charset="0"/>
              </a:rPr>
              <a:t>Buenos Aires – 28 Feb – 1</a:t>
            </a:r>
            <a:r>
              <a:rPr lang="en-GB" altLang="en-US" sz="1000" baseline="30000">
                <a:latin typeface="Tahoma" panose="020B0604030504040204" pitchFamily="34" charset="0"/>
              </a:rPr>
              <a:t>st</a:t>
            </a:r>
            <a:r>
              <a:rPr lang="en-GB" altLang="en-US" sz="1000">
                <a:latin typeface="Tahoma" panose="020B0604030504040204" pitchFamily="34" charset="0"/>
              </a:rPr>
              <a:t> March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059F19F-0539-45A7-93F6-C51C8C279284}" type="slidenum">
              <a:rPr lang="en-US" altLang="en-US" sz="1400">
                <a:latin typeface="Times" panose="02020603050405020304" pitchFamily="18" charset="0"/>
              </a:rPr>
              <a:pPr algn="r"/>
              <a:t>10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7588" y="258763"/>
            <a:ext cx="707231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rgbClr val="003399"/>
                </a:solidFill>
              </a:rPr>
              <a:t>The VICH public website </a:t>
            </a:r>
            <a:br>
              <a:rPr lang="en-GB" altLang="en-US" sz="3200">
                <a:solidFill>
                  <a:srgbClr val="003399"/>
                </a:solidFill>
              </a:rPr>
            </a:br>
            <a:r>
              <a:rPr lang="en-GB" altLang="en-US" sz="3200">
                <a:solidFill>
                  <a:srgbClr val="0070C0"/>
                </a:solidFill>
              </a:rPr>
              <a:t>(</a:t>
            </a:r>
            <a:r>
              <a:rPr lang="en-GB" altLang="en-US" sz="3200">
                <a:solidFill>
                  <a:srgbClr val="0070C0"/>
                </a:solidFill>
                <a:hlinkClick r:id="rId3"/>
              </a:rPr>
              <a:t>http://www.vichsec.org</a:t>
            </a:r>
            <a:r>
              <a:rPr lang="en-GB" altLang="en-US" sz="3200">
                <a:solidFill>
                  <a:srgbClr val="0070C0"/>
                </a:solidFill>
              </a:rPr>
              <a:t>)</a:t>
            </a:r>
            <a:endParaRPr lang="en-GB" altLang="en-US" sz="3200">
              <a:solidFill>
                <a:srgbClr val="003399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4419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en-US" sz="2800">
              <a:latin typeface="Arial" panose="020B0604020202020204" pitchFamily="34" charset="0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84350"/>
            <a:ext cx="91440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9875" y="2724150"/>
            <a:ext cx="86788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en-US" sz="36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 FOR YOUR ATTENTION !</a:t>
            </a:r>
            <a:br>
              <a:rPr lang="fr-BE" altLang="en-US" sz="36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fr-BE" altLang="en-US" sz="36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6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Objet 4"/>
          <p:cNvGraphicFramePr>
            <a:graphicFrameLocks noChangeAspect="1"/>
          </p:cNvGraphicFramePr>
          <p:nvPr/>
        </p:nvGraphicFramePr>
        <p:xfrm>
          <a:off x="3862388" y="4135438"/>
          <a:ext cx="1647825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Clip" r:id="rId3" imgW="1433779" imgH="1432865" progId="MS_ClipArt_Gallery.5">
                  <p:embed/>
                </p:oleObj>
              </mc:Choice>
              <mc:Fallback>
                <p:oleObj name="Clip" r:id="rId3" imgW="1433779" imgH="1432865" progId="MS_ClipArt_Gallery.5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4135438"/>
                        <a:ext cx="1647825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C4CED1E4-8D19-4C1D-827F-8E03E7297FA4}" type="slidenum">
              <a:rPr lang="en-GB" altLang="en-US" sz="1200" smtClean="0">
                <a:solidFill>
                  <a:srgbClr val="898989"/>
                </a:solidFill>
              </a:rPr>
              <a:pPr algn="ctr"/>
              <a:t>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0" y="-127000"/>
            <a:ext cx="6369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66FF"/>
                </a:solidFill>
                <a:latin typeface="Tahoma"/>
              </a:rPr>
              <a:t>Successful Group discussions</a:t>
            </a:r>
            <a:endParaRPr lang="fr-BE" altLang="en-US" sz="2800" kern="0" dirty="0">
              <a:solidFill>
                <a:srgbClr val="0066FF"/>
              </a:solidFill>
              <a:latin typeface="Tahoma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2713" y="1333500"/>
            <a:ext cx="8910637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61950" lvl="1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defRPr/>
            </a:pPr>
            <a:r>
              <a:rPr lang="en-GB" altLang="en-US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GB" altLang="en-US" u="sng" kern="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altLang="en-US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Forum</a:t>
            </a: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Usefulness of breakout in small group discussions (VOF + SC members)</a:t>
            </a:r>
          </a:p>
          <a:p>
            <a:pPr marL="0" lvl="1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defRPr/>
            </a:pPr>
            <a:endParaRPr lang="en-GB" alt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defRPr/>
            </a:pPr>
            <a:r>
              <a:rPr lang="en-GB" altLang="en-US" sz="2800" b="1" u="sng" kern="0" dirty="0">
                <a:solidFill>
                  <a:srgbClr val="FF0000"/>
                </a:solidFill>
              </a:rPr>
              <a:t>Change of format</a:t>
            </a:r>
          </a:p>
          <a:p>
            <a:pPr marL="898525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defRPr/>
            </a:pPr>
            <a:r>
              <a:rPr lang="en-GB" altLang="en-US" sz="2800" b="1" kern="0" dirty="0">
                <a:solidFill>
                  <a:srgbClr val="FF0000"/>
                </a:solidFill>
              </a:rPr>
              <a:t>	</a:t>
            </a: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Reflection after the successful training session in the frame of the Global Animal Health Conference, New Delhi, November 2016</a:t>
            </a:r>
          </a:p>
          <a:p>
            <a:pPr lvl="2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lang="en-GB" altLang="en-US" sz="2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altLang="en-US" sz="2800" b="1" kern="0" dirty="0">
                <a:solidFill>
                  <a:srgbClr val="0070C0"/>
                </a:solidFill>
              </a:rPr>
              <a:t>2 x 2 topics with 5 min. introduction – 40 min discussion for each topic</a:t>
            </a:r>
            <a:endParaRPr lang="en-GB" altLang="en-US" sz="2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2D1705-BCA9-4948-A5C1-DF31103B61A2}" type="slidenum">
              <a:rPr lang="en-GB" altLang="en-US" sz="1200" smtClean="0">
                <a:solidFill>
                  <a:srgbClr val="898989"/>
                </a:solidFill>
              </a:rPr>
              <a:pPr/>
              <a:t>3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84138" y="0"/>
            <a:ext cx="6369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66FF"/>
                </a:solidFill>
                <a:latin typeface="Tahoma"/>
              </a:rPr>
              <a:t>Successful Group discussions</a:t>
            </a:r>
            <a:endParaRPr lang="fr-BE" altLang="en-US" sz="2800" kern="0" dirty="0">
              <a:solidFill>
                <a:srgbClr val="0066FF"/>
              </a:solidFill>
              <a:latin typeface="Tahoma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328738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47675" lvl="1" indent="-44767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Breakout session 1 </a:t>
            </a: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(Tuesday from 15.45 to 17.15)</a:t>
            </a:r>
          </a:p>
          <a:p>
            <a:pPr lvl="2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Registration of VMPs in developing countries (Introduction by Argentina) </a:t>
            </a:r>
          </a:p>
          <a:p>
            <a:pPr lvl="2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Acceptance of studies conducted according to VICH GLs (Introduction by CAMEVET)</a:t>
            </a:r>
          </a:p>
          <a:p>
            <a:pPr marL="914400" lvl="2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Tx/>
              <a:buNone/>
              <a:defRPr/>
            </a:pPr>
            <a:endParaRPr lang="en-GB" altLang="en-US" sz="2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800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Breakout session 2 </a:t>
            </a: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(Wednesday from 09.00 to10.30)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Pharmacovigilance (Introduction by the FDA) 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strategies on registration of antimicrobials (Introduction by EU)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149225" y="198438"/>
            <a:ext cx="7186613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VICH Training Strategy &amp; Priorities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49225" y="893763"/>
            <a:ext cx="9078913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46088" indent="-436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SzPct val="80000"/>
              <a:defRPr/>
            </a:pPr>
            <a:r>
              <a:rPr lang="en-GB" altLang="en-US" sz="2800" u="sng" dirty="0">
                <a:solidFill>
                  <a:srgbClr val="595959"/>
                </a:solidFill>
                <a:latin typeface="Tahoma" panose="020B0604030504040204" pitchFamily="34" charset="0"/>
              </a:rPr>
              <a:t>7</a:t>
            </a:r>
            <a:r>
              <a:rPr lang="en-GB" altLang="en-US" sz="2800" u="sng" baseline="30000" dirty="0">
                <a:solidFill>
                  <a:srgbClr val="595959"/>
                </a:solidFill>
                <a:latin typeface="Tahoma" panose="020B0604030504040204" pitchFamily="34" charset="0"/>
              </a:rPr>
              <a:t>th</a:t>
            </a:r>
            <a:r>
              <a:rPr lang="en-GB" altLang="en-US" sz="2800" u="sng" dirty="0">
                <a:solidFill>
                  <a:srgbClr val="595959"/>
                </a:solidFill>
                <a:latin typeface="Tahoma" panose="020B0604030504040204" pitchFamily="34" charset="0"/>
              </a:rPr>
              <a:t> Forum</a:t>
            </a:r>
            <a:r>
              <a:rPr lang="en-GB" altLang="en-US" sz="2800" dirty="0">
                <a:solidFill>
                  <a:srgbClr val="595959"/>
                </a:solidFill>
                <a:latin typeface="Tahoma" panose="020B0604030504040204" pitchFamily="34" charset="0"/>
              </a:rPr>
              <a:t>: Organisation of back to back training with regional meetings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595959"/>
                </a:solidFill>
                <a:latin typeface="Tahoma" panose="020B0604030504040204" pitchFamily="34" charset="0"/>
              </a:rPr>
              <a:t>Training with ASEAN on 25 &amp; 26 April in Brunei</a:t>
            </a:r>
          </a:p>
          <a:p>
            <a:pPr marL="989013" lvl="1" indent="-42545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800" dirty="0">
                <a:solidFill>
                  <a:srgbClr val="595959"/>
                </a:solidFill>
                <a:latin typeface="Tahoma" panose="020B0604030504040204" pitchFamily="34" charset="0"/>
              </a:rPr>
              <a:t>2 topics – 2 speakers from JMAFF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SzPct val="80000"/>
              <a:buFont typeface="Symbol" panose="05050102010706020507" pitchFamily="18" charset="2"/>
              <a:buChar char=""/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Waiving of TABST 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SzPct val="80000"/>
              <a:buFont typeface="Symbol" panose="05050102010706020507" pitchFamily="18" charset="2"/>
              <a:buChar char=""/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VICH GL27- Antimicrobial Resistance </a:t>
            </a:r>
            <a:endParaRPr lang="en-GB" altLang="en-US" sz="2800" dirty="0">
              <a:solidFill>
                <a:srgbClr val="595959"/>
              </a:solidFill>
              <a:latin typeface="Tahoma" panose="020B0604030504040204" pitchFamily="34" charset="0"/>
            </a:endParaRPr>
          </a:p>
          <a:p>
            <a:pPr marL="446088" indent="-446088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sz="2800" dirty="0">
                <a:solidFill>
                  <a:srgbClr val="595959"/>
                </a:solidFill>
                <a:latin typeface="Tahoma" panose="020B0604030504040204" pitchFamily="34" charset="0"/>
              </a:rPr>
              <a:t>Implementation of training strategy </a:t>
            </a:r>
          </a:p>
          <a:p>
            <a:pPr marL="989013" indent="-4572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595959"/>
                </a:solidFill>
                <a:latin typeface="Tahoma" panose="020B0604030504040204" pitchFamily="34" charset="0"/>
              </a:rPr>
              <a:t>Training material on Pharmacovigilance available</a:t>
            </a:r>
          </a:p>
          <a:p>
            <a:pPr marL="989013" indent="-4572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595959"/>
                </a:solidFill>
                <a:latin typeface="Tahoma" panose="020B0604030504040204" pitchFamily="34" charset="0"/>
              </a:rPr>
              <a:t>Training material on AMR and TABST</a:t>
            </a:r>
          </a:p>
          <a:p>
            <a:pPr marL="989013" indent="-4572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595959"/>
                </a:solidFill>
                <a:latin typeface="Tahoma" panose="020B0604030504040204" pitchFamily="34" charset="0"/>
              </a:rPr>
              <a:t>Also training material on Bioequivalence GL to be developed </a:t>
            </a:r>
          </a:p>
          <a:p>
            <a:pPr marL="542925" indent="-542925">
              <a:lnSpc>
                <a:spcPct val="9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595959"/>
                </a:solidFill>
                <a:latin typeface="Tahoma" panose="020B0604030504040204" pitchFamily="34" charset="0"/>
              </a:rPr>
              <a:t>Need of support from beneficiary organisations</a:t>
            </a:r>
          </a:p>
          <a:p>
            <a:pPr marL="989013" indent="-457200">
              <a:lnSpc>
                <a:spcPct val="9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solidFill>
                <a:srgbClr val="595959"/>
              </a:solidFill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endParaRPr lang="en-GB" altLang="en-US" sz="2800" dirty="0">
              <a:solidFill>
                <a:srgbClr val="59595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-187325"/>
            <a:ext cx="6369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Specific Issues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749300"/>
            <a:ext cx="8315325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SzPct val="80000"/>
              <a:defRPr/>
            </a:pPr>
            <a:endParaRPr lang="en-GB" altLang="en-US" sz="2800" dirty="0">
              <a:solidFill>
                <a:srgbClr val="2F8F44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GB" altLang="en-US" sz="2800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Forum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Specific issues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of premixes for medicated feed</a:t>
            </a:r>
          </a:p>
          <a:p>
            <a:pPr marL="892175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on regulation in New Zealand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AMR  </a:t>
            </a:r>
          </a:p>
          <a:p>
            <a:pPr marL="892175" lvl="1">
              <a:lnSpc>
                <a:spcPct val="90000"/>
              </a:lnSpc>
              <a:spcBef>
                <a:spcPts val="1200"/>
              </a:spcBef>
              <a:buSzPct val="80000"/>
              <a:buFont typeface="Symbol" panose="05050102010706020507" pitchFamily="18" charset="2"/>
              <a:buChar char=""/>
              <a:defRPr/>
            </a:pPr>
            <a:r>
              <a:rPr lang="en-GB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Sharing local strategies on AMR in the different countries</a:t>
            </a:r>
          </a:p>
          <a:p>
            <a:pPr marL="1073150" lvl="2" indent="-360363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by EU on registration of antimicrobials</a:t>
            </a:r>
          </a:p>
          <a:p>
            <a:pPr marL="800100" lvl="2" indent="-342900">
              <a:lnSpc>
                <a:spcPct val="90000"/>
              </a:lnSpc>
              <a:spcBef>
                <a:spcPts val="1200"/>
              </a:spcBef>
              <a:buSzPct val="80000"/>
              <a:buFont typeface="Symbol" panose="05050102010706020507" pitchFamily="18" charset="2"/>
              <a:buChar char="-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 plans for the control of AMR</a:t>
            </a:r>
          </a:p>
          <a:p>
            <a:pPr marL="1073150" lvl="2" indent="-3429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Presentations by Argentina &amp; the EU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Pharmacovigilance </a:t>
            </a:r>
          </a:p>
          <a:p>
            <a:pPr marL="1169988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by FDA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369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Specific Issues con’t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119188"/>
            <a:ext cx="831532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GB" altLang="en-US" sz="2800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Forum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Specific issues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Benefits and challenges of regulatory collaborations for veterinary drug submission in Canada, Australia and NZ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endParaRPr lang="en-GB" altLang="en-US" sz="1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VICH GL 54 (Safety- Acute Reference Dose (</a:t>
            </a:r>
            <a:r>
              <a:rPr lang="en-GB" altLang="en-US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ARfD</a:t>
            </a: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))</a:t>
            </a:r>
          </a:p>
          <a:p>
            <a:pPr marL="893763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by FDA</a:t>
            </a:r>
          </a:p>
          <a:p>
            <a:pPr marL="893763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endParaRPr lang="en-GB" altLang="en-US" sz="1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Registration requirements for vaccines – Strategies to implement VICH GLs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by JMAFF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369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Update from SC on VOF topics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119188"/>
            <a:ext cx="831532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SzPct val="80000"/>
              <a:defRPr/>
            </a:pPr>
            <a:endParaRPr lang="en-GB" altLang="en-US" sz="2800" dirty="0">
              <a:solidFill>
                <a:srgbClr val="2F8F44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GB" altLang="en-US" sz="2800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Forum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SC progress on topics from VOF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80000"/>
              <a:buFontTx/>
              <a:buChar char="•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guidance on stability to address climatic zones III and IV</a:t>
            </a:r>
          </a:p>
          <a:p>
            <a:pPr marL="800100" lvl="2" indent="-3429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 by FDA</a:t>
            </a:r>
          </a:p>
          <a:p>
            <a:pPr marL="800100" lvl="2" indent="-3429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endParaRPr lang="en-GB" alt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1813" lvl="1" indent="-531813">
              <a:lnSpc>
                <a:spcPct val="9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Efficacy studies for combination products</a:t>
            </a:r>
          </a:p>
          <a:p>
            <a:pPr marL="800100" lvl="2" indent="-3429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kern="0" dirty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Update by JMAFF</a:t>
            </a:r>
          </a:p>
          <a:p>
            <a:pPr marL="531813" lvl="1" indent="-531813">
              <a:lnSpc>
                <a:spcPct val="9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-15875"/>
            <a:ext cx="6369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Next Public Event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正方形/長方形 2"/>
          <p:cNvSpPr/>
          <p:nvPr/>
        </p:nvSpPr>
        <p:spPr>
          <a:xfrm>
            <a:off x="695325" y="2435225"/>
            <a:ext cx="7329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ja-JP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IT TOGETHER IN AFRICA</a:t>
            </a:r>
            <a:endParaRPr lang="en-US" altLang="ja-JP" sz="4000" b="1" dirty="0"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22500" y="5478463"/>
            <a:ext cx="42735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ja-JP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CAPE Town, SA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&amp; 7 February 2019</a:t>
            </a:r>
            <a:endParaRPr lang="en-US" altLang="ja-JP" sz="20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ja-JP" sz="20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2184400" y="1474788"/>
            <a:ext cx="454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VICH 6 CONFERENCE</a:t>
            </a:r>
            <a:endParaRPr lang="en-GB" altLang="en-US" sz="3200" u="sng"/>
          </a:p>
        </p:txBody>
      </p:sp>
      <p:pic>
        <p:nvPicPr>
          <p:cNvPr id="23558" name="Picture 8" descr="VICH 6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263900"/>
            <a:ext cx="49720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207963"/>
            <a:ext cx="6369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VICH website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470025"/>
            <a:ext cx="8315325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SzPct val="80000"/>
              <a:defRPr/>
            </a:pPr>
            <a:endParaRPr lang="en-GB" altLang="en-US" sz="2800" dirty="0">
              <a:solidFill>
                <a:srgbClr val="2F8F44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defRPr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Outreach Forum members only webpage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defRPr/>
            </a:pPr>
            <a:endParaRPr lang="en-GB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dirty="0">
                <a:solidFill>
                  <a:srgbClr val="0070C0"/>
                </a:solidFill>
              </a:rPr>
              <a:t>(</a:t>
            </a:r>
            <a:r>
              <a:rPr lang="en-GB" altLang="en-US" sz="2800" dirty="0">
                <a:solidFill>
                  <a:srgbClr val="0070C0"/>
                </a:solidFill>
                <a:hlinkClick r:id="rId2"/>
              </a:rPr>
              <a:t>http://www.vichsec.org</a:t>
            </a:r>
            <a:r>
              <a:rPr lang="en-GB" altLang="en-US" sz="2800" dirty="0">
                <a:solidFill>
                  <a:srgbClr val="0070C0"/>
                </a:solidFill>
              </a:rPr>
              <a:t>)</a:t>
            </a:r>
            <a:endParaRPr lang="en-GB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14889</TotalTime>
  <Words>333</Words>
  <Application>Microsoft Office PowerPoint</Application>
  <PresentationFormat>On-screen Show (4:3)</PresentationFormat>
  <Paragraphs>78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Calibri</vt:lpstr>
      <vt:lpstr>Arial</vt:lpstr>
      <vt:lpstr>Calibri Light</vt:lpstr>
      <vt:lpstr>Tahoma</vt:lpstr>
      <vt:lpstr>Comic Sans MS</vt:lpstr>
      <vt:lpstr>MS PGothic</vt:lpstr>
      <vt:lpstr>Wingdings</vt:lpstr>
      <vt:lpstr>Symbol</vt:lpstr>
      <vt:lpstr>Times New Roman</vt:lpstr>
      <vt:lpstr>Times</vt:lpstr>
      <vt:lpstr>Cover slide</vt:lpstr>
      <vt:lpstr>Table of contents</vt:lpstr>
      <vt:lpstr>Custom Design</vt:lpstr>
      <vt:lpstr>Chapter slide</vt:lpstr>
      <vt:lpstr>Content slide</vt:lpstr>
      <vt:lpstr>Closing slide</vt:lpstr>
      <vt:lpstr>Microsoft Clip Gallery</vt:lpstr>
      <vt:lpstr>PowerPoint Presentation</vt:lpstr>
      <vt:lpstr>PowerPoint Presentation</vt:lpstr>
      <vt:lpstr>PowerPoint Presentation</vt:lpstr>
      <vt:lpstr>VICH Training Strategy &amp; Priorities</vt:lpstr>
      <vt:lpstr> Specific Issues</vt:lpstr>
      <vt:lpstr> Specific Issues con’t</vt:lpstr>
      <vt:lpstr> Update from SC on VOF topics</vt:lpstr>
      <vt:lpstr> Next Public Event</vt:lpstr>
      <vt:lpstr>VICH website</vt:lpstr>
      <vt:lpstr>The VICH public website  (http://www.vichsec.org)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Herve Marion</cp:lastModifiedBy>
  <cp:revision>96</cp:revision>
  <cp:lastPrinted>2015-02-21T22:04:26Z</cp:lastPrinted>
  <dcterms:created xsi:type="dcterms:W3CDTF">2014-10-28T11:07:40Z</dcterms:created>
  <dcterms:modified xsi:type="dcterms:W3CDTF">2017-02-28T16:37:21Z</dcterms:modified>
</cp:coreProperties>
</file>