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58" r:id="rId2"/>
    <p:sldId id="271" r:id="rId3"/>
    <p:sldId id="273" r:id="rId4"/>
    <p:sldId id="290" r:id="rId5"/>
    <p:sldId id="291" r:id="rId6"/>
    <p:sldId id="275" r:id="rId7"/>
    <p:sldId id="277" r:id="rId8"/>
    <p:sldId id="278" r:id="rId9"/>
    <p:sldId id="279" r:id="rId10"/>
    <p:sldId id="292" r:id="rId11"/>
    <p:sldId id="293" r:id="rId12"/>
    <p:sldId id="294" r:id="rId13"/>
    <p:sldId id="263" r:id="rId14"/>
    <p:sldId id="264" r:id="rId15"/>
    <p:sldId id="272" r:id="rId16"/>
    <p:sldId id="270"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446" y="72"/>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A612F5D-09C8-4B7B-B6BC-F0A55349EC83}" type="datetimeFigureOut">
              <a:rPr lang="en-US"/>
              <a:pPr>
                <a:defRPr/>
              </a:pPr>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3F23E7-181E-4315-8B1A-EB6FAF9C555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FDA_B&amp;W_Primary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21400" y="261938"/>
            <a:ext cx="2703513"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3773488" y="6354763"/>
            <a:ext cx="2133600" cy="365125"/>
          </a:xfrm>
        </p:spPr>
        <p:txBody>
          <a:bodyPr/>
          <a:lstStyle>
            <a:lvl1pPr>
              <a:defRPr/>
            </a:lvl1pPr>
          </a:lstStyle>
          <a:p>
            <a:pPr>
              <a:defRPr/>
            </a:pPr>
            <a:fld id="{2C7D125B-FFD3-4199-8209-98BB3BA11C2E}" type="datetimeFigureOut">
              <a:rPr lang="en-US"/>
              <a:pPr>
                <a:defRPr/>
              </a:pPr>
              <a:t>3/24/2017</a:t>
            </a:fld>
            <a:endParaRPr lang="en-US" dirty="0"/>
          </a:p>
        </p:txBody>
      </p:sp>
      <p:sp>
        <p:nvSpPr>
          <p:cNvPr id="6"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11447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0863" y="5353050"/>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rot="5400000">
            <a:off x="117475" y="6376988"/>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85062E0C-104C-4A19-ACF3-01B861F7C157}"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3556000" y="6356350"/>
            <a:ext cx="2133600" cy="365125"/>
          </a:xfrm>
        </p:spPr>
        <p:txBody>
          <a:bodyPr/>
          <a:lstStyle>
            <a:lvl1pPr>
              <a:defRPr/>
            </a:lvl1pPr>
          </a:lstStyle>
          <a:p>
            <a:pPr>
              <a:defRPr/>
            </a:pPr>
            <a:fld id="{AFEB581D-7EAE-480F-BEDA-B92CBD7D5364}" type="datetimeFigureOut">
              <a:rPr lang="en-US"/>
              <a:pPr>
                <a:defRPr/>
              </a:pPr>
              <a:t>3/24/2017</a:t>
            </a:fld>
            <a:endParaRPr lang="en-US"/>
          </a:p>
        </p:txBody>
      </p:sp>
      <p:sp>
        <p:nvSpPr>
          <p:cNvPr id="7" name="Footer Placeholder 4"/>
          <p:cNvSpPr>
            <a:spLocks noGrp="1"/>
          </p:cNvSpPr>
          <p:nvPr>
            <p:ph type="ftr" sz="quarter" idx="11"/>
          </p:nvPr>
        </p:nvSpPr>
        <p:spPr>
          <a:xfrm rot="5400000">
            <a:off x="-1162049" y="145097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08320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8163" y="5368925"/>
            <a:ext cx="742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4F88F3E-7FA7-48DB-8BE5-9E8B646F017C}"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3500438" y="6354763"/>
            <a:ext cx="2133600" cy="365125"/>
          </a:xfrm>
        </p:spPr>
        <p:txBody>
          <a:bodyPr/>
          <a:lstStyle>
            <a:lvl1pPr>
              <a:defRPr/>
            </a:lvl1pPr>
          </a:lstStyle>
          <a:p>
            <a:pPr>
              <a:defRPr/>
            </a:pPr>
            <a:fld id="{242415EE-4870-4974-8B7B-9C6E00E79867}" type="datetimeFigureOut">
              <a:rPr lang="en-US"/>
              <a:pPr>
                <a:defRPr/>
              </a:pPr>
              <a:t>3/24/2017</a:t>
            </a:fld>
            <a:endParaRPr lang="en-US"/>
          </a:p>
        </p:txBody>
      </p:sp>
      <p:sp>
        <p:nvSpPr>
          <p:cNvPr id="7"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05502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6" descr="FDA_B&amp;W_Primary_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54300" y="2647950"/>
            <a:ext cx="4198938"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15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F178DA0F-E2F9-4D47-9883-ACF8FABF2191}"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323849" y="1023679"/>
            <a:ext cx="8509103" cy="926020"/>
          </a:xfrm>
        </p:spPr>
        <p:txBody>
          <a:bodyPr/>
          <a:lstStyle/>
          <a:p>
            <a:r>
              <a:rPr lang="en-US"/>
              <a:t>Click to edit Master title style</a:t>
            </a:r>
          </a:p>
        </p:txBody>
      </p:sp>
      <p:sp>
        <p:nvSpPr>
          <p:cNvPr id="3" name="Content Placeholder 2"/>
          <p:cNvSpPr>
            <a:spLocks noGrp="1"/>
          </p:cNvSpPr>
          <p:nvPr>
            <p:ph idx="1"/>
          </p:nvPr>
        </p:nvSpPr>
        <p:spPr>
          <a:xfrm>
            <a:off x="323850" y="2009775"/>
            <a:ext cx="8509103" cy="4286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676650" y="6375400"/>
            <a:ext cx="2133600" cy="365125"/>
          </a:xfrm>
        </p:spPr>
        <p:txBody>
          <a:bodyPr/>
          <a:lstStyle>
            <a:lvl1pPr algn="ctr">
              <a:defRPr/>
            </a:lvl1pPr>
          </a:lstStyle>
          <a:p>
            <a:pPr>
              <a:defRPr/>
            </a:pPr>
            <a:fld id="{5521522B-8E4C-4602-A3E5-78D83681E150}" type="datetimeFigureOut">
              <a:rPr lang="en-US"/>
              <a:pPr>
                <a:defRPr/>
              </a:pPr>
              <a:t>3/24/2017</a:t>
            </a:fld>
            <a:endParaRPr lang="en-US" dirty="0"/>
          </a:p>
        </p:txBody>
      </p:sp>
      <p:sp>
        <p:nvSpPr>
          <p:cNvPr id="7" name="Footer Placeholder 4"/>
          <p:cNvSpPr>
            <a:spLocks noGrp="1"/>
          </p:cNvSpPr>
          <p:nvPr>
            <p:ph type="ftr" sz="quarter" idx="11"/>
          </p:nvPr>
        </p:nvSpPr>
        <p:spPr>
          <a:xfrm>
            <a:off x="24765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9136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lvl1pPr>
              <a:defRPr/>
            </a:lvl1pPr>
          </a:lstStyle>
          <a:p>
            <a:pPr>
              <a:defRPr/>
            </a:pPr>
            <a:fld id="{6EB41436-F696-4E51-96BB-D0E56125A841}" type="datetimeFigureOut">
              <a:rPr lang="en-US"/>
              <a:pPr>
                <a:defRPr/>
              </a:pPr>
              <a:t>3/24/2017</a:t>
            </a:fld>
            <a:endParaRPr lang="en-US"/>
          </a:p>
        </p:txBody>
      </p:sp>
      <p:sp>
        <p:nvSpPr>
          <p:cNvPr id="3"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3604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69875"/>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1EDD2735-4817-40CE-87CA-5652F29041CB}"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3609975" y="6350000"/>
            <a:ext cx="2133600" cy="365125"/>
          </a:xfrm>
        </p:spPr>
        <p:txBody>
          <a:bodyPr/>
          <a:lstStyle>
            <a:lvl1pPr>
              <a:defRPr/>
            </a:lvl1pPr>
          </a:lstStyle>
          <a:p>
            <a:pPr>
              <a:defRPr/>
            </a:pPr>
            <a:fld id="{EFC64224-CB0D-4315-AAAA-C3CB0851E52E}" type="datetimeFigureOut">
              <a:rPr lang="en-US"/>
              <a:pPr>
                <a:defRPr/>
              </a:pPr>
              <a:t>3/24/2017</a:t>
            </a:fld>
            <a:endParaRPr lang="en-US"/>
          </a:p>
        </p:txBody>
      </p:sp>
      <p:sp>
        <p:nvSpPr>
          <p:cNvPr id="7"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01265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92C5521-B877-4431-B8DD-80FBFAD2A0E3}"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3514725" y="6380163"/>
            <a:ext cx="2133600" cy="365125"/>
          </a:xfrm>
        </p:spPr>
        <p:txBody>
          <a:bodyPr/>
          <a:lstStyle>
            <a:lvl1pPr>
              <a:defRPr/>
            </a:lvl1pPr>
          </a:lstStyle>
          <a:p>
            <a:pPr>
              <a:defRPr/>
            </a:pPr>
            <a:fld id="{4E490119-8871-4488-9279-E09802BAEAE5}" type="datetimeFigureOut">
              <a:rPr lang="en-US"/>
              <a:pPr>
                <a:defRPr/>
              </a:pPr>
              <a:t>3/24/2017</a:t>
            </a:fld>
            <a:endParaRPr lang="en-US"/>
          </a:p>
        </p:txBody>
      </p:sp>
      <p:sp>
        <p:nvSpPr>
          <p:cNvPr id="8"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75662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CC53860C-4231-424D-AED2-233A08FE410F}"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a:xfrm>
            <a:off x="3886200" y="6384925"/>
            <a:ext cx="2133600" cy="365125"/>
          </a:xfrm>
        </p:spPr>
        <p:txBody>
          <a:bodyPr/>
          <a:lstStyle>
            <a:lvl1pPr>
              <a:defRPr/>
            </a:lvl1pPr>
          </a:lstStyle>
          <a:p>
            <a:pPr>
              <a:defRPr/>
            </a:pPr>
            <a:fld id="{FC4B8C68-323A-4B8D-A5EE-803381E749F6}" type="datetimeFigureOut">
              <a:rPr lang="en-US"/>
              <a:pPr>
                <a:defRPr/>
              </a:pPr>
              <a:t>3/24/2017</a:t>
            </a:fld>
            <a:endParaRPr lang="en-US" dirty="0"/>
          </a:p>
        </p:txBody>
      </p:sp>
      <p:sp>
        <p:nvSpPr>
          <p:cNvPr id="10"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46660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68D60B47-4FAE-4A69-87F6-46F6B9ABEA9A}"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a:xfrm>
            <a:off x="3595688" y="6391275"/>
            <a:ext cx="2133600" cy="365125"/>
          </a:xfrm>
        </p:spPr>
        <p:txBody>
          <a:bodyPr/>
          <a:lstStyle>
            <a:lvl1pPr>
              <a:defRPr/>
            </a:lvl1pPr>
          </a:lstStyle>
          <a:p>
            <a:pPr>
              <a:defRPr/>
            </a:pPr>
            <a:fld id="{89E20144-DB7A-4CEE-893E-7E2A9AB3B1F6}" type="datetimeFigureOut">
              <a:rPr lang="en-US"/>
              <a:pPr>
                <a:defRPr/>
              </a:pPr>
              <a:t>3/24/2017</a:t>
            </a:fld>
            <a:endParaRPr lang="en-US"/>
          </a:p>
        </p:txBody>
      </p:sp>
      <p:sp>
        <p:nvSpPr>
          <p:cNvPr id="6"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163603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6013C77-2A70-4087-BF98-D63ADADF9D6C}"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465513" y="6350000"/>
            <a:ext cx="2133600" cy="365125"/>
          </a:xfrm>
        </p:spPr>
        <p:txBody>
          <a:bodyPr/>
          <a:lstStyle>
            <a:lvl1pPr>
              <a:defRPr/>
            </a:lvl1pPr>
          </a:lstStyle>
          <a:p>
            <a:pPr>
              <a:defRPr/>
            </a:pPr>
            <a:fld id="{C5F0B5CB-C4D0-4DC6-B56D-AEF6123547B7}" type="datetimeFigureOut">
              <a:rPr lang="en-US"/>
              <a:pPr>
                <a:defRPr/>
              </a:pPr>
              <a:t>3/24/2017</a:t>
            </a:fld>
            <a:endParaRPr lang="en-US"/>
          </a:p>
        </p:txBody>
      </p:sp>
      <p:sp>
        <p:nvSpPr>
          <p:cNvPr id="8"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277676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2138" y="242888"/>
            <a:ext cx="6207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548688" y="6410325"/>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401CC730-EF00-40F6-866D-EB1375D9E5CA}" type="slidenum">
              <a:rPr lang="en-US" altLang="en-US" sz="1200">
                <a:solidFill>
                  <a:srgbClr val="558ED5"/>
                </a:solidFill>
                <a:latin typeface="Helvetica" panose="020B0604020202020204" pitchFamily="34" charset="0"/>
                <a:cs typeface="Helvetica" panose="020B0604020202020204" pitchFamily="34" charset="0"/>
              </a:rPr>
              <a:pPr algn="r" eaLnBrk="1" hangingPunct="1"/>
              <a:t>‹#›</a:t>
            </a:fld>
            <a:endParaRPr lang="en-US" altLang="en-US" sz="1200">
              <a:solidFill>
                <a:srgbClr val="558ED5"/>
              </a:solidFill>
              <a:latin typeface="Helvetica" panose="020B0604020202020204" pitchFamily="34" charset="0"/>
              <a:cs typeface="Helvetica" panose="020B0604020202020204"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3719513" y="6384925"/>
            <a:ext cx="2133600" cy="365125"/>
          </a:xfrm>
        </p:spPr>
        <p:txBody>
          <a:bodyPr/>
          <a:lstStyle>
            <a:lvl1pPr>
              <a:defRPr/>
            </a:lvl1pPr>
          </a:lstStyle>
          <a:p>
            <a:pPr>
              <a:defRPr/>
            </a:pPr>
            <a:fld id="{11EA10DE-9673-46DE-9D57-3CC7DE4CD18B}" type="datetimeFigureOut">
              <a:rPr lang="en-US"/>
              <a:pPr>
                <a:defRPr/>
              </a:pPr>
              <a:t>3/24/2017</a:t>
            </a:fld>
            <a:endParaRPr lang="en-US"/>
          </a:p>
        </p:txBody>
      </p:sp>
      <p:sp>
        <p:nvSpPr>
          <p:cNvPr id="8" name="Footer Placeholder 4"/>
          <p:cNvSpPr>
            <a:spLocks noGrp="1"/>
          </p:cNvSpPr>
          <p:nvPr>
            <p:ph type="ftr" sz="quarter" idx="11"/>
          </p:nvPr>
        </p:nvSpPr>
        <p:spPr>
          <a:xfrm>
            <a:off x="304800" y="6384925"/>
            <a:ext cx="2895600" cy="365125"/>
          </a:xfrm>
        </p:spPr>
        <p:txBody>
          <a:bodyPr/>
          <a:lstStyle>
            <a:lvl1pPr algn="l">
              <a:defRPr b="1">
                <a:solidFill>
                  <a:schemeClr val="tx2">
                    <a:lumMod val="60000"/>
                    <a:lumOff val="40000"/>
                  </a:schemeClr>
                </a:solidFill>
                <a:latin typeface="Helvetica"/>
                <a:cs typeface="Helvetica"/>
              </a:defRPr>
            </a:lvl1pPr>
          </a:lstStyle>
          <a:p>
            <a:pPr>
              <a:defRPr/>
            </a:pPr>
            <a:r>
              <a:rPr lang="en-US"/>
              <a:t>www.fda.gov</a:t>
            </a:r>
          </a:p>
        </p:txBody>
      </p:sp>
    </p:spTree>
    <p:extLst>
      <p:ext uri="{BB962C8B-B14F-4D97-AF65-F5344CB8AC3E}">
        <p14:creationId xmlns:p14="http://schemas.microsoft.com/office/powerpoint/2010/main" val="303293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50BDC7C-5810-4521-BF14-7A011D2CB69B}" type="datetimeFigureOut">
              <a:rPr lang="en-US"/>
              <a:pPr>
                <a:defRPr/>
              </a:pPr>
              <a:t>3/24/2017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FB32160-7806-4235-98F3-0C3C244101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5575" y="2165350"/>
            <a:ext cx="6400800" cy="1752600"/>
          </a:xfrm>
        </p:spPr>
        <p:txBody>
          <a:bodyPr rtlCol="0">
            <a:normAutofit fontScale="85000" lnSpcReduction="10000"/>
          </a:bodyPr>
          <a:lstStyle/>
          <a:p>
            <a:pPr eaLnBrk="1" fontAlgn="auto" hangingPunct="1">
              <a:spcAft>
                <a:spcPts val="0"/>
              </a:spcAft>
              <a:buFont typeface="Arial"/>
              <a:buNone/>
              <a:defRPr/>
            </a:pPr>
            <a:r>
              <a:rPr lang="en-US" dirty="0"/>
              <a:t>VICH GL 54, Studies to evaluate the safety of residues of veterinary drugs in human food:  General approach to establish an Acute Reference Dose (ARfD)</a:t>
            </a:r>
          </a:p>
        </p:txBody>
      </p:sp>
      <p:sp>
        <p:nvSpPr>
          <p:cNvPr id="14339" name="TextBox 1"/>
          <p:cNvSpPr txBox="1">
            <a:spLocks noChangeArrowheads="1"/>
          </p:cNvSpPr>
          <p:nvPr/>
        </p:nvSpPr>
        <p:spPr bwMode="auto">
          <a:xfrm>
            <a:off x="1689100" y="4572000"/>
            <a:ext cx="53784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Brandi L. Robinson, MPH, CPH</a:t>
            </a:r>
            <a:endParaRPr lang="en-US" altLang="en-US" sz="1800"/>
          </a:p>
          <a:p>
            <a:pPr algn="ctr" eaLnBrk="1" hangingPunct="1">
              <a:spcBef>
                <a:spcPct val="0"/>
              </a:spcBef>
              <a:buFontTx/>
              <a:buNone/>
            </a:pPr>
            <a:r>
              <a:rPr lang="en-US" altLang="en-US" sz="1800"/>
              <a:t>ONADE International Coordinator</a:t>
            </a:r>
          </a:p>
          <a:p>
            <a:pPr algn="ctr" eaLnBrk="1" hangingPunct="1">
              <a:spcBef>
                <a:spcPct val="0"/>
              </a:spcBef>
              <a:buFontTx/>
              <a:buNone/>
            </a:pPr>
            <a:r>
              <a:rPr lang="en-US" altLang="en-US" sz="1800"/>
              <a:t>Center for Veterinary Medicine</a:t>
            </a:r>
          </a:p>
          <a:p>
            <a:pPr algn="ctr" eaLnBrk="1" hangingPunct="1">
              <a:spcBef>
                <a:spcPct val="0"/>
              </a:spcBef>
              <a:buFontTx/>
              <a:buNone/>
            </a:pPr>
            <a:r>
              <a:rPr lang="en-US" altLang="en-US" sz="1800"/>
              <a:t>U.S. Food and Drug Administration</a:t>
            </a:r>
          </a:p>
          <a:p>
            <a:pPr algn="ctr" eaLnBrk="1" hangingPunct="1">
              <a:spcBef>
                <a:spcPct val="0"/>
              </a:spcBef>
              <a:buFontTx/>
              <a:buNone/>
            </a:pP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1052512"/>
          </a:xfrm>
        </p:spPr>
        <p:txBody>
          <a:bodyPr rtlCol="0">
            <a:normAutofit fontScale="90000"/>
          </a:bodyPr>
          <a:lstStyle/>
          <a:p>
            <a:pPr eaLnBrk="1" fontAlgn="auto" hangingPunct="1">
              <a:spcAft>
                <a:spcPts val="0"/>
              </a:spcAft>
              <a:defRPr/>
            </a:pPr>
            <a:r>
              <a:rPr lang="en-US" dirty="0"/>
              <a:t>Use of traditional repeat dose studies</a:t>
            </a:r>
          </a:p>
        </p:txBody>
      </p:sp>
      <p:sp>
        <p:nvSpPr>
          <p:cNvPr id="4" name="Footer Placeholder 3"/>
          <p:cNvSpPr>
            <a:spLocks noGrp="1"/>
          </p:cNvSpPr>
          <p:nvPr>
            <p:ph type="ftr" sz="quarter" idx="11"/>
          </p:nvPr>
        </p:nvSpPr>
        <p:spPr/>
        <p:txBody>
          <a:bodyPr/>
          <a:lstStyle/>
          <a:p>
            <a:pPr>
              <a:defRPr/>
            </a:pPr>
            <a:r>
              <a:rPr lang="en-US"/>
              <a:t>www.fda.gov</a:t>
            </a:r>
          </a:p>
        </p:txBody>
      </p:sp>
      <p:sp>
        <p:nvSpPr>
          <p:cNvPr id="5" name="Content Placeholder 4"/>
          <p:cNvSpPr>
            <a:spLocks noGrp="1"/>
          </p:cNvSpPr>
          <p:nvPr>
            <p:ph idx="1"/>
          </p:nvPr>
        </p:nvSpPr>
        <p:spPr>
          <a:xfrm>
            <a:off x="323850" y="2486025"/>
            <a:ext cx="8509000" cy="3641725"/>
          </a:xfrm>
        </p:spPr>
        <p:txBody>
          <a:bodyPr rtlCol="0">
            <a:normAutofit fontScale="92500" lnSpcReduction="10000"/>
          </a:bodyPr>
          <a:lstStyle/>
          <a:p>
            <a:pPr eaLnBrk="1" fontAlgn="auto" hangingPunct="1">
              <a:spcAft>
                <a:spcPts val="0"/>
              </a:spcAft>
              <a:buFont typeface="Arial"/>
              <a:buChar char="•"/>
              <a:defRPr/>
            </a:pPr>
            <a:r>
              <a:rPr lang="en-US" dirty="0"/>
              <a:t>In the absence of data to the contrary, all relevant indications of acute adverse pharmacological and toxicological effects observed in repeat-dose studies can be considered as potentially relevant to setting an ARfD.</a:t>
            </a:r>
          </a:p>
          <a:p>
            <a:pPr eaLnBrk="1" fontAlgn="auto" hangingPunct="1">
              <a:spcAft>
                <a:spcPts val="0"/>
              </a:spcAft>
              <a:buFont typeface="Arial"/>
              <a:buChar char="•"/>
              <a:defRPr/>
            </a:pPr>
            <a:r>
              <a:rPr lang="en-US" dirty="0"/>
              <a:t>Particular emphasis should be given to observations at the beginning of repeat-dose studies.</a:t>
            </a:r>
          </a:p>
          <a:p>
            <a:pPr marL="0" indent="0" eaLnBrk="1" fontAlgn="auto" hangingPunct="1">
              <a:spcAft>
                <a:spcPts val="0"/>
              </a:spcAft>
              <a:buFont typeface="Arial"/>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1052512"/>
          </a:xfrm>
        </p:spPr>
        <p:txBody>
          <a:bodyPr rtlCol="0">
            <a:normAutofit fontScale="90000"/>
          </a:bodyPr>
          <a:lstStyle/>
          <a:p>
            <a:pPr eaLnBrk="1" fontAlgn="auto" hangingPunct="1">
              <a:spcAft>
                <a:spcPts val="0"/>
              </a:spcAft>
              <a:defRPr/>
            </a:pPr>
            <a:r>
              <a:rPr lang="en-US" dirty="0"/>
              <a:t>Use of traditional repeat dose studies</a:t>
            </a:r>
          </a:p>
        </p:txBody>
      </p:sp>
      <p:sp>
        <p:nvSpPr>
          <p:cNvPr id="4" name="Footer Placeholder 3"/>
          <p:cNvSpPr>
            <a:spLocks noGrp="1"/>
          </p:cNvSpPr>
          <p:nvPr>
            <p:ph type="ftr" sz="quarter" idx="11"/>
          </p:nvPr>
        </p:nvSpPr>
        <p:spPr/>
        <p:txBody>
          <a:bodyPr/>
          <a:lstStyle/>
          <a:p>
            <a:pPr>
              <a:defRPr/>
            </a:pPr>
            <a:r>
              <a:rPr lang="en-US"/>
              <a:t>www.fda.gov</a:t>
            </a:r>
          </a:p>
        </p:txBody>
      </p:sp>
      <p:sp>
        <p:nvSpPr>
          <p:cNvPr id="5" name="Content Placeholder 4"/>
          <p:cNvSpPr>
            <a:spLocks noGrp="1"/>
          </p:cNvSpPr>
          <p:nvPr>
            <p:ph idx="1"/>
          </p:nvPr>
        </p:nvSpPr>
        <p:spPr>
          <a:xfrm>
            <a:off x="323850" y="2486025"/>
            <a:ext cx="8509000" cy="3641725"/>
          </a:xfrm>
        </p:spPr>
        <p:txBody>
          <a:bodyPr rtlCol="0">
            <a:normAutofit/>
          </a:bodyPr>
          <a:lstStyle/>
          <a:p>
            <a:pPr eaLnBrk="1" fontAlgn="auto" hangingPunct="1">
              <a:spcAft>
                <a:spcPts val="0"/>
              </a:spcAft>
              <a:buFont typeface="Arial"/>
              <a:buChar char="•"/>
              <a:defRPr/>
            </a:pPr>
            <a:r>
              <a:rPr lang="en-US" dirty="0"/>
              <a:t>Consideration should be given to dose selection, numbers of animals, and the use of satellite groups.</a:t>
            </a:r>
          </a:p>
          <a:p>
            <a:pPr eaLnBrk="1" fontAlgn="auto" hangingPunct="1">
              <a:spcAft>
                <a:spcPts val="0"/>
              </a:spcAft>
              <a:buFont typeface="Arial"/>
              <a:buChar char="•"/>
              <a:defRPr/>
            </a:pPr>
            <a:r>
              <a:rPr lang="en-US" dirty="0"/>
              <a:t>Elements of study design described in OECD Guidance No. 124, Annex 2 can be helpful.</a:t>
            </a:r>
          </a:p>
          <a:p>
            <a:pPr marL="0" indent="0" eaLnBrk="1" fontAlgn="auto" hangingPunct="1">
              <a:spcAft>
                <a:spcPts val="0"/>
              </a:spcAft>
              <a:buFont typeface="Arial"/>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1023938"/>
            <a:ext cx="8509000" cy="1052512"/>
          </a:xfrm>
        </p:spPr>
        <p:txBody>
          <a:bodyPr/>
          <a:lstStyle/>
          <a:p>
            <a:pPr eaLnBrk="1" hangingPunct="1"/>
            <a:r>
              <a:rPr lang="en-US" altLang="en-US"/>
              <a:t>Use of acute dose studies</a:t>
            </a:r>
          </a:p>
        </p:txBody>
      </p:sp>
      <p:sp>
        <p:nvSpPr>
          <p:cNvPr id="4" name="Footer Placeholder 3"/>
          <p:cNvSpPr>
            <a:spLocks noGrp="1"/>
          </p:cNvSpPr>
          <p:nvPr>
            <p:ph type="ftr" sz="quarter" idx="11"/>
          </p:nvPr>
        </p:nvSpPr>
        <p:spPr/>
        <p:txBody>
          <a:bodyPr/>
          <a:lstStyle/>
          <a:p>
            <a:pPr>
              <a:defRPr/>
            </a:pPr>
            <a:r>
              <a:rPr lang="en-US"/>
              <a:t>www.fda.gov</a:t>
            </a:r>
          </a:p>
        </p:txBody>
      </p:sp>
      <p:sp>
        <p:nvSpPr>
          <p:cNvPr id="5" name="Content Placeholder 4"/>
          <p:cNvSpPr>
            <a:spLocks noGrp="1"/>
          </p:cNvSpPr>
          <p:nvPr>
            <p:ph idx="1"/>
          </p:nvPr>
        </p:nvSpPr>
        <p:spPr>
          <a:xfrm>
            <a:off x="323850" y="2486025"/>
            <a:ext cx="8426450" cy="3641725"/>
          </a:xfrm>
        </p:spPr>
        <p:txBody>
          <a:bodyPr rtlCol="0">
            <a:normAutofit fontScale="85000" lnSpcReduction="10000"/>
          </a:bodyPr>
          <a:lstStyle/>
          <a:p>
            <a:pPr eaLnBrk="1" fontAlgn="auto" hangingPunct="1">
              <a:spcAft>
                <a:spcPts val="0"/>
              </a:spcAft>
              <a:buFont typeface="Arial"/>
              <a:buChar char="•"/>
              <a:defRPr/>
            </a:pPr>
            <a:r>
              <a:rPr lang="en-US" dirty="0"/>
              <a:t>A single exposure study specifically designed to support an ARfD for a given drug may be warranted.</a:t>
            </a:r>
          </a:p>
          <a:p>
            <a:pPr eaLnBrk="1" fontAlgn="auto" hangingPunct="1">
              <a:spcAft>
                <a:spcPts val="0"/>
              </a:spcAft>
              <a:buFont typeface="Arial"/>
              <a:buChar char="•"/>
              <a:defRPr/>
            </a:pPr>
            <a:r>
              <a:rPr lang="en-US" dirty="0"/>
              <a:t>It is recommended that the design of an acute effect study include consideration of all available relevant physical, chemical, and toxicological information, and consider the MOA when relevant</a:t>
            </a:r>
          </a:p>
          <a:p>
            <a:pPr eaLnBrk="1" fontAlgn="auto" hangingPunct="1">
              <a:spcAft>
                <a:spcPts val="0"/>
              </a:spcAft>
              <a:buFont typeface="Arial"/>
              <a:buChar char="•"/>
              <a:defRPr/>
            </a:pPr>
            <a:r>
              <a:rPr lang="en-US" dirty="0"/>
              <a:t>Specific guidance on the conduct of a single exposure toxicity study can be found in OECD Guidance 124, Annex 2.</a:t>
            </a:r>
          </a:p>
          <a:p>
            <a:pPr marL="0" indent="0" eaLnBrk="1" fontAlgn="auto" hangingPunct="1">
              <a:spcAft>
                <a:spcPts val="0"/>
              </a:spcAft>
              <a:buFont typeface="Arial"/>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a:t>Calculating the ARfD</a:t>
            </a:r>
          </a:p>
        </p:txBody>
      </p:sp>
      <p:sp>
        <p:nvSpPr>
          <p:cNvPr id="4" name="Content Placeholder 3"/>
          <p:cNvSpPr>
            <a:spLocks noGrp="1"/>
          </p:cNvSpPr>
          <p:nvPr>
            <p:ph sz="half" idx="2"/>
          </p:nvPr>
        </p:nvSpPr>
        <p:spPr/>
        <p:txBody>
          <a:bodyPr rtlCol="0">
            <a:normAutofit fontScale="85000" lnSpcReduction="20000"/>
          </a:bodyPr>
          <a:lstStyle/>
          <a:p>
            <a:pPr eaLnBrk="1" fontAlgn="auto" hangingPunct="1">
              <a:spcAft>
                <a:spcPts val="0"/>
              </a:spcAft>
              <a:buFont typeface="Arial"/>
              <a:buChar char="•"/>
              <a:defRPr/>
            </a:pPr>
            <a:r>
              <a:rPr lang="en-US" i="1" dirty="0"/>
              <a:t>POD </a:t>
            </a:r>
            <a:r>
              <a:rPr lang="en-US" dirty="0"/>
              <a:t>is the point of departure or threshold for pharmacological or toxicological effects of concern </a:t>
            </a:r>
          </a:p>
          <a:p>
            <a:pPr eaLnBrk="1" fontAlgn="auto" hangingPunct="1">
              <a:spcAft>
                <a:spcPts val="0"/>
              </a:spcAft>
              <a:buFont typeface="Arial"/>
              <a:buChar char="•"/>
              <a:defRPr/>
            </a:pPr>
            <a:r>
              <a:rPr lang="en-US" i="1" dirty="0"/>
              <a:t>UF </a:t>
            </a:r>
            <a:r>
              <a:rPr lang="en-US" dirty="0"/>
              <a:t>is an uncertainty or safety factor, or series of factors that typically account for considerations such as animal to animal variability, interspecies extrapolation, quality of data, severity of response, etc. </a:t>
            </a:r>
          </a:p>
        </p:txBody>
      </p:sp>
      <p:sp>
        <p:nvSpPr>
          <p:cNvPr id="5" name="Footer Placeholder 4"/>
          <p:cNvSpPr>
            <a:spLocks noGrp="1"/>
          </p:cNvSpPr>
          <p:nvPr>
            <p:ph type="ftr" sz="quarter" idx="11"/>
          </p:nvPr>
        </p:nvSpPr>
        <p:spPr/>
        <p:txBody>
          <a:bodyPr/>
          <a:lstStyle/>
          <a:p>
            <a:pPr>
              <a:defRPr/>
            </a:pPr>
            <a:r>
              <a:rPr lang="en-US"/>
              <a:t>www.fda.gov</a:t>
            </a:r>
          </a:p>
        </p:txBody>
      </p:sp>
      <p:pic>
        <p:nvPicPr>
          <p:cNvPr id="2662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28663" y="2346325"/>
            <a:ext cx="3611562" cy="1978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www.fda.gov</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185738"/>
            <a:ext cx="6540500" cy="66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www.fda.gov</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850" y="565150"/>
            <a:ext cx="4432300" cy="572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925512"/>
          </a:xfrm>
        </p:spPr>
        <p:txBody>
          <a:bodyPr rtlCol="0">
            <a:normAutofit fontScale="90000"/>
          </a:bodyPr>
          <a:lstStyle/>
          <a:p>
            <a:pPr eaLnBrk="1" fontAlgn="auto" hangingPunct="1">
              <a:spcAft>
                <a:spcPts val="0"/>
              </a:spcAft>
              <a:defRPr/>
            </a:pPr>
            <a:r>
              <a:rPr lang="en-US" dirty="0"/>
              <a:t>What is this guideline intended to do?</a:t>
            </a:r>
          </a:p>
        </p:txBody>
      </p:sp>
      <p:sp>
        <p:nvSpPr>
          <p:cNvPr id="4" name="Footer Placeholder 3"/>
          <p:cNvSpPr>
            <a:spLocks noGrp="1"/>
          </p:cNvSpPr>
          <p:nvPr>
            <p:ph type="ftr" sz="quarter" idx="11"/>
          </p:nvPr>
        </p:nvSpPr>
        <p:spPr/>
        <p:txBody>
          <a:bodyPr/>
          <a:lstStyle/>
          <a:p>
            <a:pPr>
              <a:defRPr/>
            </a:pPr>
            <a:r>
              <a:rPr lang="en-US"/>
              <a:t>www.fda.gov</a:t>
            </a:r>
          </a:p>
        </p:txBody>
      </p:sp>
      <p:sp>
        <p:nvSpPr>
          <p:cNvPr id="15364" name="Content Placeholder 4"/>
          <p:cNvSpPr>
            <a:spLocks noGrp="1"/>
          </p:cNvSpPr>
          <p:nvPr>
            <p:ph idx="1"/>
          </p:nvPr>
        </p:nvSpPr>
        <p:spPr>
          <a:xfrm>
            <a:off x="323850" y="2098675"/>
            <a:ext cx="8509000" cy="4286250"/>
          </a:xfrm>
        </p:spPr>
        <p:txBody>
          <a:bodyPr/>
          <a:lstStyle/>
          <a:p>
            <a:pPr marL="0" indent="0" eaLnBrk="1" hangingPunct="1">
              <a:buFont typeface="Arial" panose="020B0604020202020204" pitchFamily="34" charset="0"/>
              <a:buNone/>
            </a:pPr>
            <a:r>
              <a:rPr lang="en-US" altLang="en-US" dirty="0"/>
              <a:t>The current guideline addresses the nature and types of data that can be useful in determining a toxicological acute reference dose (</a:t>
            </a:r>
            <a:r>
              <a:rPr lang="en-US" altLang="en-US" dirty="0" err="1"/>
              <a:t>ARfD</a:t>
            </a:r>
            <a:r>
              <a:rPr lang="en-US" altLang="en-US" dirty="0"/>
              <a:t>) for residues of veterinary drugs, the studies that may generate such data, and how the </a:t>
            </a:r>
            <a:r>
              <a:rPr lang="en-US" altLang="en-US" dirty="0" err="1"/>
              <a:t>ARfD</a:t>
            </a:r>
            <a:r>
              <a:rPr lang="en-US" altLang="en-US" dirty="0"/>
              <a:t> may be calculated based on these data.</a:t>
            </a:r>
          </a:p>
          <a:p>
            <a:pPr marL="0" indent="0" eaLnBrk="1" hangingPunct="1">
              <a:buFont typeface="Arial" panose="020B0604020202020204" pitchFamily="34" charset="0"/>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1052512"/>
          </a:xfrm>
        </p:spPr>
        <p:txBody>
          <a:bodyPr rtlCol="0">
            <a:normAutofit fontScale="90000"/>
          </a:bodyPr>
          <a:lstStyle/>
          <a:p>
            <a:pPr eaLnBrk="1" fontAlgn="auto" hangingPunct="1">
              <a:spcAft>
                <a:spcPts val="0"/>
              </a:spcAft>
              <a:defRPr/>
            </a:pPr>
            <a:r>
              <a:rPr lang="en-US" dirty="0"/>
              <a:t>What is this guideline  NOT intended to do?</a:t>
            </a:r>
          </a:p>
        </p:txBody>
      </p:sp>
      <p:sp>
        <p:nvSpPr>
          <p:cNvPr id="4" name="Footer Placeholder 3"/>
          <p:cNvSpPr>
            <a:spLocks noGrp="1"/>
          </p:cNvSpPr>
          <p:nvPr>
            <p:ph type="ftr" sz="quarter" idx="11"/>
          </p:nvPr>
        </p:nvSpPr>
        <p:spPr/>
        <p:txBody>
          <a:bodyPr/>
          <a:lstStyle/>
          <a:p>
            <a:pPr>
              <a:defRPr/>
            </a:pPr>
            <a:r>
              <a:rPr lang="en-US"/>
              <a:t>www.fda.gov</a:t>
            </a:r>
          </a:p>
        </p:txBody>
      </p:sp>
      <p:sp>
        <p:nvSpPr>
          <p:cNvPr id="6" name="Content Placeholder 4"/>
          <p:cNvSpPr>
            <a:spLocks noGrp="1"/>
          </p:cNvSpPr>
          <p:nvPr>
            <p:ph idx="1"/>
          </p:nvPr>
        </p:nvSpPr>
        <p:spPr>
          <a:xfrm>
            <a:off x="323850" y="2098675"/>
            <a:ext cx="8509000" cy="4286250"/>
          </a:xfrm>
        </p:spPr>
        <p:txBody>
          <a:bodyPr rtlCol="0">
            <a:normAutofit/>
          </a:bodyPr>
          <a:lstStyle/>
          <a:p>
            <a:pPr marL="0" indent="0" eaLnBrk="1" fontAlgn="auto" hangingPunct="1">
              <a:spcAft>
                <a:spcPts val="0"/>
              </a:spcAft>
              <a:buFont typeface="Arial"/>
              <a:buNone/>
              <a:defRPr/>
            </a:pPr>
            <a:r>
              <a:rPr lang="en-US" dirty="0"/>
              <a:t>This guideline does not, except in very broad terms address:</a:t>
            </a:r>
          </a:p>
          <a:p>
            <a:pPr eaLnBrk="1" fontAlgn="auto" hangingPunct="1">
              <a:spcAft>
                <a:spcPts val="0"/>
              </a:spcAft>
              <a:buFont typeface="Arial"/>
              <a:buChar char="•"/>
              <a:defRPr/>
            </a:pPr>
            <a:r>
              <a:rPr lang="en-US" dirty="0"/>
              <a:t>When an ARfD would or would not be appropriate to address the concerns of a national or regional regulatory authority</a:t>
            </a:r>
          </a:p>
          <a:p>
            <a:pPr eaLnBrk="1" fontAlgn="auto" hangingPunct="1">
              <a:spcAft>
                <a:spcPts val="0"/>
              </a:spcAft>
              <a:buFont typeface="Arial"/>
              <a:buChar char="•"/>
              <a:defRPr/>
            </a:pPr>
            <a:r>
              <a:rPr lang="en-US" dirty="0"/>
              <a:t>Evaluation of specific pharmacological or toxicological adverse effects that may lead to the determination of an ARfD</a:t>
            </a:r>
          </a:p>
          <a:p>
            <a:pPr marL="0" indent="0" eaLnBrk="1" fontAlgn="auto" hangingPunct="1">
              <a:spcAft>
                <a:spcPts val="0"/>
              </a:spcAft>
              <a:buFont typeface="Arial"/>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1052512"/>
          </a:xfrm>
        </p:spPr>
        <p:txBody>
          <a:bodyPr rtlCol="0">
            <a:normAutofit fontScale="90000"/>
          </a:bodyPr>
          <a:lstStyle/>
          <a:p>
            <a:pPr eaLnBrk="1" fontAlgn="auto" hangingPunct="1">
              <a:spcAft>
                <a:spcPts val="0"/>
              </a:spcAft>
              <a:defRPr/>
            </a:pPr>
            <a:r>
              <a:rPr lang="en-US" dirty="0"/>
              <a:t>What is this guideline  NOT intended to do?</a:t>
            </a:r>
          </a:p>
        </p:txBody>
      </p:sp>
      <p:sp>
        <p:nvSpPr>
          <p:cNvPr id="4" name="Footer Placeholder 3"/>
          <p:cNvSpPr>
            <a:spLocks noGrp="1"/>
          </p:cNvSpPr>
          <p:nvPr>
            <p:ph type="ftr" sz="quarter" idx="11"/>
          </p:nvPr>
        </p:nvSpPr>
        <p:spPr/>
        <p:txBody>
          <a:bodyPr/>
          <a:lstStyle/>
          <a:p>
            <a:pPr>
              <a:defRPr/>
            </a:pPr>
            <a:r>
              <a:rPr lang="en-US"/>
              <a:t>www.fda.gov</a:t>
            </a:r>
          </a:p>
        </p:txBody>
      </p:sp>
      <p:sp>
        <p:nvSpPr>
          <p:cNvPr id="6" name="Content Placeholder 4"/>
          <p:cNvSpPr>
            <a:spLocks noGrp="1"/>
          </p:cNvSpPr>
          <p:nvPr>
            <p:ph idx="1"/>
          </p:nvPr>
        </p:nvSpPr>
        <p:spPr>
          <a:xfrm>
            <a:off x="323850" y="2098675"/>
            <a:ext cx="8509000" cy="4286250"/>
          </a:xfrm>
        </p:spPr>
        <p:txBody>
          <a:bodyPr rtlCol="0">
            <a:normAutofit lnSpcReduction="10000"/>
          </a:bodyPr>
          <a:lstStyle/>
          <a:p>
            <a:pPr eaLnBrk="1" fontAlgn="auto" hangingPunct="1">
              <a:spcAft>
                <a:spcPts val="0"/>
              </a:spcAft>
              <a:buFont typeface="Arial"/>
              <a:buChar char="•"/>
              <a:defRPr/>
            </a:pPr>
            <a:r>
              <a:rPr lang="en-US" dirty="0"/>
              <a:t>Human dietary exposure data that may be appropriate for use with an ARfD in the derivation of an MRL, tolerance, or other tool used to refine an acceptable concentration of veterinary drug residue in food.</a:t>
            </a:r>
          </a:p>
          <a:p>
            <a:pPr eaLnBrk="1" fontAlgn="auto" hangingPunct="1">
              <a:spcAft>
                <a:spcPts val="0"/>
              </a:spcAft>
              <a:buFont typeface="Arial"/>
              <a:buChar char="•"/>
              <a:defRPr/>
            </a:pPr>
            <a:r>
              <a:rPr lang="en-US" dirty="0"/>
              <a:t>Refinement of the exposure calculation for the acute health risk assessment</a:t>
            </a:r>
          </a:p>
          <a:p>
            <a:pPr eaLnBrk="1" fontAlgn="auto" hangingPunct="1">
              <a:spcAft>
                <a:spcPts val="0"/>
              </a:spcAft>
              <a:buFont typeface="Arial"/>
              <a:buChar char="•"/>
              <a:defRPr/>
            </a:pPr>
            <a:r>
              <a:rPr lang="en-US" dirty="0"/>
              <a:t>Routes of human exposure to veterinary drugs other than the oral route.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1052512"/>
          </a:xfrm>
        </p:spPr>
        <p:txBody>
          <a:bodyPr rtlCol="0">
            <a:normAutofit fontScale="90000"/>
          </a:bodyPr>
          <a:lstStyle/>
          <a:p>
            <a:pPr eaLnBrk="1" fontAlgn="auto" hangingPunct="1">
              <a:spcAft>
                <a:spcPts val="0"/>
              </a:spcAft>
              <a:defRPr/>
            </a:pPr>
            <a:r>
              <a:rPr lang="en-US" dirty="0"/>
              <a:t>Acute effects on the gastrointestinal microbiota…</a:t>
            </a:r>
          </a:p>
        </p:txBody>
      </p:sp>
      <p:sp>
        <p:nvSpPr>
          <p:cNvPr id="4" name="Footer Placeholder 3"/>
          <p:cNvSpPr>
            <a:spLocks noGrp="1"/>
          </p:cNvSpPr>
          <p:nvPr>
            <p:ph type="ftr" sz="quarter" idx="11"/>
          </p:nvPr>
        </p:nvSpPr>
        <p:spPr/>
        <p:txBody>
          <a:bodyPr/>
          <a:lstStyle/>
          <a:p>
            <a:pPr>
              <a:defRPr/>
            </a:pPr>
            <a:r>
              <a:rPr lang="en-US"/>
              <a:t>www.fda.gov</a:t>
            </a:r>
          </a:p>
        </p:txBody>
      </p:sp>
      <p:sp>
        <p:nvSpPr>
          <p:cNvPr id="18436" name="Content Placeholder 4"/>
          <p:cNvSpPr>
            <a:spLocks noGrp="1"/>
          </p:cNvSpPr>
          <p:nvPr>
            <p:ph idx="1"/>
          </p:nvPr>
        </p:nvSpPr>
        <p:spPr>
          <a:xfrm>
            <a:off x="323850" y="2486025"/>
            <a:ext cx="8509000" cy="3641725"/>
          </a:xfrm>
        </p:spPr>
        <p:txBody>
          <a:bodyPr/>
          <a:lstStyle/>
          <a:p>
            <a:pPr marL="0" indent="0" eaLnBrk="1" hangingPunct="1">
              <a:buFont typeface="Arial" panose="020B0604020202020204" pitchFamily="34" charset="0"/>
              <a:buNone/>
            </a:pPr>
            <a:r>
              <a:rPr lang="en-US" altLang="en-US"/>
              <a:t>Recognizing international efforts to address possible acute effects of residues of an antimicrobial veterinary drug on the human intestinal microbiota following acute human exposure, the current guideline only provides a harmonized approach to a toxicological ARfD at this time.</a:t>
            </a:r>
          </a:p>
          <a:p>
            <a:pPr marL="0" indent="0" eaLnBrk="1" hangingPunct="1">
              <a:buFont typeface="Arial" panose="020B0604020202020204" pitchFamily="34" charset="0"/>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023938"/>
            <a:ext cx="8509000" cy="1052512"/>
          </a:xfrm>
        </p:spPr>
        <p:txBody>
          <a:bodyPr rtlCol="0">
            <a:normAutofit fontScale="90000"/>
          </a:bodyPr>
          <a:lstStyle/>
          <a:p>
            <a:pPr eaLnBrk="1" fontAlgn="auto" hangingPunct="1">
              <a:spcAft>
                <a:spcPts val="0"/>
              </a:spcAft>
              <a:defRPr/>
            </a:pPr>
            <a:r>
              <a:rPr lang="en-US" dirty="0"/>
              <a:t>The guideline follows a stepwise approach</a:t>
            </a:r>
          </a:p>
        </p:txBody>
      </p:sp>
      <p:sp>
        <p:nvSpPr>
          <p:cNvPr id="4" name="Footer Placeholder 3"/>
          <p:cNvSpPr>
            <a:spLocks noGrp="1"/>
          </p:cNvSpPr>
          <p:nvPr>
            <p:ph type="ftr" sz="quarter" idx="11"/>
          </p:nvPr>
        </p:nvSpPr>
        <p:spPr/>
        <p:txBody>
          <a:bodyPr/>
          <a:lstStyle/>
          <a:p>
            <a:pPr>
              <a:defRPr/>
            </a:pPr>
            <a:r>
              <a:rPr lang="en-US"/>
              <a:t>www.fda.gov</a:t>
            </a:r>
          </a:p>
        </p:txBody>
      </p:sp>
      <p:sp>
        <p:nvSpPr>
          <p:cNvPr id="19460" name="Content Placeholder 4"/>
          <p:cNvSpPr>
            <a:spLocks noGrp="1"/>
          </p:cNvSpPr>
          <p:nvPr>
            <p:ph idx="1"/>
          </p:nvPr>
        </p:nvSpPr>
        <p:spPr>
          <a:xfrm>
            <a:off x="323850" y="2486025"/>
            <a:ext cx="8509000" cy="3641725"/>
          </a:xfrm>
        </p:spPr>
        <p:txBody>
          <a:bodyPr/>
          <a:lstStyle/>
          <a:p>
            <a:pPr marL="0" indent="0" eaLnBrk="1" hangingPunct="1">
              <a:buFont typeface="Arial" panose="020B0604020202020204" pitchFamily="34" charset="0"/>
              <a:buNone/>
            </a:pPr>
            <a:r>
              <a:rPr lang="en-US" altLang="en-US"/>
              <a:t>Before examining the endpoints of acute pharmacological effects and toxicity, and before designing studies, careful consideration should be given to the 3-Rs principles.</a:t>
            </a:r>
          </a:p>
          <a:p>
            <a:pPr marL="0" indent="0" eaLnBrk="1" hangingPunct="1">
              <a:buFont typeface="Arial" panose="020B0604020202020204" pitchFamily="34" charset="0"/>
              <a:buNone/>
            </a:pPr>
            <a:endParaRPr lang="en-US" altLang="en-US"/>
          </a:p>
          <a:p>
            <a:pPr marL="0" indent="0" algn="ctr" eaLnBrk="1" hangingPunct="1">
              <a:buFont typeface="Arial" panose="020B0604020202020204" pitchFamily="34" charset="0"/>
              <a:buNone/>
            </a:pPr>
            <a:r>
              <a:rPr lang="en-US" altLang="en-US"/>
              <a:t>refine-reduce-replace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850" y="1023938"/>
            <a:ext cx="8509000" cy="1052512"/>
          </a:xfrm>
        </p:spPr>
        <p:txBody>
          <a:bodyPr/>
          <a:lstStyle/>
          <a:p>
            <a:pPr eaLnBrk="1" hangingPunct="1"/>
            <a:r>
              <a:rPr lang="en-US" altLang="en-US"/>
              <a:t>Step 1</a:t>
            </a:r>
          </a:p>
        </p:txBody>
      </p:sp>
      <p:sp>
        <p:nvSpPr>
          <p:cNvPr id="4" name="Footer Placeholder 3"/>
          <p:cNvSpPr>
            <a:spLocks noGrp="1"/>
          </p:cNvSpPr>
          <p:nvPr>
            <p:ph type="ftr" sz="quarter" idx="11"/>
          </p:nvPr>
        </p:nvSpPr>
        <p:spPr/>
        <p:txBody>
          <a:bodyPr/>
          <a:lstStyle/>
          <a:p>
            <a:pPr>
              <a:defRPr/>
            </a:pPr>
            <a:r>
              <a:rPr lang="en-US"/>
              <a:t>www.fda.gov</a:t>
            </a:r>
          </a:p>
        </p:txBody>
      </p:sp>
      <p:sp>
        <p:nvSpPr>
          <p:cNvPr id="20484" name="Content Placeholder 4"/>
          <p:cNvSpPr>
            <a:spLocks noGrp="1"/>
          </p:cNvSpPr>
          <p:nvPr>
            <p:ph idx="1"/>
          </p:nvPr>
        </p:nvSpPr>
        <p:spPr>
          <a:xfrm>
            <a:off x="323850" y="2486025"/>
            <a:ext cx="8509000" cy="3641725"/>
          </a:xfrm>
        </p:spPr>
        <p:txBody>
          <a:bodyPr/>
          <a:lstStyle/>
          <a:p>
            <a:pPr marL="0" indent="0" eaLnBrk="1" hangingPunct="1">
              <a:buFont typeface="Arial" panose="020B0604020202020204" pitchFamily="34" charset="0"/>
              <a:buNone/>
            </a:pPr>
            <a:r>
              <a:rPr lang="en-US" altLang="en-US"/>
              <a:t>Evaluate available pharmacological and toxicological data and information, including data from repeated-dose toxicity studies, in order to establish whether or not acute endpoints (attributable to the first 24 hours of dosing) have been adequately addressed. </a:t>
            </a:r>
          </a:p>
          <a:p>
            <a:pPr marL="0" indent="0" eaLnBrk="1" hangingPunct="1">
              <a:buFont typeface="Arial" panose="020B0604020202020204" pitchFamily="34" charset="0"/>
              <a:buNone/>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1023938"/>
            <a:ext cx="8509000" cy="1052512"/>
          </a:xfrm>
        </p:spPr>
        <p:txBody>
          <a:bodyPr/>
          <a:lstStyle/>
          <a:p>
            <a:pPr eaLnBrk="1" hangingPunct="1"/>
            <a:r>
              <a:rPr lang="en-US" altLang="en-US"/>
              <a:t>Step 2</a:t>
            </a:r>
          </a:p>
        </p:txBody>
      </p:sp>
      <p:sp>
        <p:nvSpPr>
          <p:cNvPr id="4" name="Footer Placeholder 3"/>
          <p:cNvSpPr>
            <a:spLocks noGrp="1"/>
          </p:cNvSpPr>
          <p:nvPr>
            <p:ph type="ftr" sz="quarter" idx="11"/>
          </p:nvPr>
        </p:nvSpPr>
        <p:spPr/>
        <p:txBody>
          <a:bodyPr/>
          <a:lstStyle/>
          <a:p>
            <a:pPr>
              <a:defRPr/>
            </a:pPr>
            <a:r>
              <a:rPr lang="en-US"/>
              <a:t>www.fda.gov</a:t>
            </a:r>
          </a:p>
        </p:txBody>
      </p:sp>
      <p:sp>
        <p:nvSpPr>
          <p:cNvPr id="21508" name="Content Placeholder 4"/>
          <p:cNvSpPr>
            <a:spLocks noGrp="1"/>
          </p:cNvSpPr>
          <p:nvPr>
            <p:ph idx="1"/>
          </p:nvPr>
        </p:nvSpPr>
        <p:spPr>
          <a:xfrm>
            <a:off x="323850" y="2486025"/>
            <a:ext cx="8509000" cy="3641725"/>
          </a:xfrm>
        </p:spPr>
        <p:txBody>
          <a:bodyPr/>
          <a:lstStyle/>
          <a:p>
            <a:pPr marL="0" indent="0" eaLnBrk="1" hangingPunct="1">
              <a:buFont typeface="Arial" panose="020B0604020202020204" pitchFamily="34" charset="0"/>
              <a:buNone/>
            </a:pPr>
            <a:r>
              <a:rPr lang="en-US" altLang="en-US"/>
              <a:t>If additional acute toxicity information is needed, consideration to the 3-Rs principle should be given, for example, by integrating observations/examinations related to acute endpoints in planned standard toxicity studies. </a:t>
            </a:r>
          </a:p>
          <a:p>
            <a:pPr marL="0" indent="0" eaLnBrk="1" hangingPunct="1">
              <a:buFont typeface="Arial" panose="020B0604020202020204" pitchFamily="34" charset="0"/>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3850" y="1023938"/>
            <a:ext cx="8509000" cy="1052512"/>
          </a:xfrm>
        </p:spPr>
        <p:txBody>
          <a:bodyPr/>
          <a:lstStyle/>
          <a:p>
            <a:pPr eaLnBrk="1" hangingPunct="1"/>
            <a:r>
              <a:rPr lang="en-US" altLang="en-US"/>
              <a:t>Step 3</a:t>
            </a:r>
          </a:p>
        </p:txBody>
      </p:sp>
      <p:sp>
        <p:nvSpPr>
          <p:cNvPr id="4" name="Footer Placeholder 3"/>
          <p:cNvSpPr>
            <a:spLocks noGrp="1"/>
          </p:cNvSpPr>
          <p:nvPr>
            <p:ph type="ftr" sz="quarter" idx="11"/>
          </p:nvPr>
        </p:nvSpPr>
        <p:spPr/>
        <p:txBody>
          <a:bodyPr/>
          <a:lstStyle/>
          <a:p>
            <a:pPr>
              <a:defRPr/>
            </a:pPr>
            <a:r>
              <a:rPr lang="en-US"/>
              <a:t>www.fda.gov</a:t>
            </a:r>
          </a:p>
        </p:txBody>
      </p:sp>
      <p:sp>
        <p:nvSpPr>
          <p:cNvPr id="22532" name="Content Placeholder 4"/>
          <p:cNvSpPr>
            <a:spLocks noGrp="1"/>
          </p:cNvSpPr>
          <p:nvPr>
            <p:ph idx="1"/>
          </p:nvPr>
        </p:nvSpPr>
        <p:spPr>
          <a:xfrm>
            <a:off x="323850" y="2486025"/>
            <a:ext cx="8509000" cy="3641725"/>
          </a:xfrm>
        </p:spPr>
        <p:txBody>
          <a:bodyPr/>
          <a:lstStyle/>
          <a:p>
            <a:pPr marL="0" indent="0" eaLnBrk="1" hangingPunct="1">
              <a:buFont typeface="Arial" panose="020B0604020202020204" pitchFamily="34" charset="0"/>
              <a:buNone/>
            </a:pPr>
            <a:r>
              <a:rPr lang="en-US" altLang="en-US"/>
              <a:t>If the two options in Steps 1 and 2 are insufficient to provide adequate information on acute endpoints, then a new, specifically designed toxicity study(ies) can be considered. </a:t>
            </a:r>
          </a:p>
          <a:p>
            <a:pPr marL="0" indent="0" eaLnBrk="1" hangingPunct="1">
              <a:buFont typeface="Arial" panose="020B0604020202020204" pitchFamily="34" charset="0"/>
              <a:buNone/>
            </a:pPr>
            <a:endParaRPr lang="en-US" altLang="en-US"/>
          </a:p>
        </p:txBody>
      </p:sp>
    </p:spTree>
  </p:cSld>
  <p:clrMapOvr>
    <a:masterClrMapping/>
  </p:clrMapOvr>
</p:sld>
</file>

<file path=ppt/theme/theme1.xml><?xml version="1.0" encoding="utf-8"?>
<a:theme xmlns:a="http://schemas.openxmlformats.org/drawingml/2006/main" name="FDA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FDA_Powerpoint_Template</Template>
  <TotalTime>7231</TotalTime>
  <Words>733</Words>
  <Application>Microsoft Office PowerPoint</Application>
  <PresentationFormat>On-screen Show (4:3)</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vt:lpstr>
      <vt:lpstr>FDA_Powerpoint_Template</vt:lpstr>
      <vt:lpstr>PowerPoint Presentation</vt:lpstr>
      <vt:lpstr>What is this guideline intended to do?</vt:lpstr>
      <vt:lpstr>What is this guideline  NOT intended to do?</vt:lpstr>
      <vt:lpstr>What is this guideline  NOT intended to do?</vt:lpstr>
      <vt:lpstr>Acute effects on the gastrointestinal microbiota…</vt:lpstr>
      <vt:lpstr>The guideline follows a stepwise approach</vt:lpstr>
      <vt:lpstr>Step 1</vt:lpstr>
      <vt:lpstr>Step 2</vt:lpstr>
      <vt:lpstr>Step 3</vt:lpstr>
      <vt:lpstr>Use of traditional repeat dose studies</vt:lpstr>
      <vt:lpstr>Use of traditional repeat dose studies</vt:lpstr>
      <vt:lpstr>Use of acute dose studies</vt:lpstr>
      <vt:lpstr>Calculating the ARfD</vt:lpstr>
      <vt:lpstr>PowerPoint Presentation</vt:lpstr>
      <vt:lpstr>PowerPoint Presentation</vt:lpstr>
      <vt:lpstr>PowerPoint Presentation</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Greenlees</dc:creator>
  <cp:lastModifiedBy>Herve Marion</cp:lastModifiedBy>
  <cp:revision>18</cp:revision>
  <dcterms:created xsi:type="dcterms:W3CDTF">2017-02-10T19:56:35Z</dcterms:created>
  <dcterms:modified xsi:type="dcterms:W3CDTF">2017-03-26T11:19:51Z</dcterms:modified>
</cp:coreProperties>
</file>