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8" r:id="rId3"/>
    <p:sldMasterId id="2147483670" r:id="rId4"/>
    <p:sldMasterId id="2147483672" r:id="rId5"/>
    <p:sldMasterId id="2147483675" r:id="rId6"/>
  </p:sldMasterIdLst>
  <p:notesMasterIdLst>
    <p:notesMasterId r:id="rId42"/>
  </p:notesMasterIdLst>
  <p:sldIdLst>
    <p:sldId id="314" r:id="rId7"/>
    <p:sldId id="271" r:id="rId8"/>
    <p:sldId id="269" r:id="rId9"/>
    <p:sldId id="275" r:id="rId10"/>
    <p:sldId id="274" r:id="rId11"/>
    <p:sldId id="277" r:id="rId12"/>
    <p:sldId id="286" r:id="rId13"/>
    <p:sldId id="303" r:id="rId14"/>
    <p:sldId id="279" r:id="rId15"/>
    <p:sldId id="281" r:id="rId16"/>
    <p:sldId id="282" r:id="rId17"/>
    <p:sldId id="315" r:id="rId18"/>
    <p:sldId id="301" r:id="rId19"/>
    <p:sldId id="287" r:id="rId20"/>
    <p:sldId id="313" r:id="rId21"/>
    <p:sldId id="283" r:id="rId22"/>
    <p:sldId id="290" r:id="rId23"/>
    <p:sldId id="304" r:id="rId24"/>
    <p:sldId id="291" r:id="rId25"/>
    <p:sldId id="292" r:id="rId26"/>
    <p:sldId id="284" r:id="rId27"/>
    <p:sldId id="307" r:id="rId28"/>
    <p:sldId id="309" r:id="rId29"/>
    <p:sldId id="289" r:id="rId30"/>
    <p:sldId id="308" r:id="rId31"/>
    <p:sldId id="288" r:id="rId32"/>
    <p:sldId id="296" r:id="rId33"/>
    <p:sldId id="302" r:id="rId34"/>
    <p:sldId id="280" r:id="rId35"/>
    <p:sldId id="310" r:id="rId36"/>
    <p:sldId id="305" r:id="rId37"/>
    <p:sldId id="297" r:id="rId38"/>
    <p:sldId id="299" r:id="rId39"/>
    <p:sldId id="300" r:id="rId40"/>
    <p:sldId id="270" r:id="rId41"/>
  </p:sldIdLst>
  <p:sldSz cx="9144000" cy="6858000" type="screen4x3"/>
  <p:notesSz cx="6797675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60033"/>
    <a:srgbClr val="218BA7"/>
    <a:srgbClr val="EE9A04"/>
    <a:srgbClr val="EDAB05"/>
    <a:srgbClr val="F2B800"/>
    <a:srgbClr val="8A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7751" autoAdjust="0"/>
  </p:normalViewPr>
  <p:slideViewPr>
    <p:cSldViewPr snapToGrid="0" snapToObjects="1">
      <p:cViewPr>
        <p:scale>
          <a:sx n="90" d="100"/>
          <a:sy n="90" d="100"/>
        </p:scale>
        <p:origin x="-4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5B7B-362C-C34A-9C1D-F3D5B867F265}" type="datetimeFigureOut">
              <a:rPr lang="nl-NL" smtClean="0"/>
              <a:t>25-6-2015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1DEA9-BD42-994F-B31C-88F75DEDF0E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82383-20DE-4EB2-B6B9-31C87103571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30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 smtClean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 smtClean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25712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3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ou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01"/>
            <a:ext cx="9288780" cy="681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82" y="43701"/>
            <a:ext cx="2130198" cy="1365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Afbeelding 4" descr="triangle_VICH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c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5"/>
            <a:ext cx="9144000" cy="59034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 smtClean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Main bullet point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pi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 descr="image_1_TD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4"/>
            <a:ext cx="9144000" cy="591615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 smtClean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Main bullet point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0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ndscap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455"/>
            <a:ext cx="9144000" cy="589075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 smtClean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Main bullet point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9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do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5"/>
            <a:ext cx="9144000" cy="59034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 smtClean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 baseline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Main bullet point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1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ou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Afbeelding 4" descr="triangle_VIC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c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5"/>
            <a:ext cx="9144000" cy="59034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 smtClean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Main bullet point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7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pi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 descr="image_1_TD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4"/>
            <a:ext cx="9144000" cy="591615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 smtClean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Main bullet point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3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ndscap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455"/>
            <a:ext cx="9144000" cy="589075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 smtClean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Main bullet point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1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do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5"/>
            <a:ext cx="9144000" cy="59034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 smtClean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 baseline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Main bullet point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1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43640" y="3093604"/>
            <a:ext cx="6576723" cy="9888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 smtClean="0">
                <a:solidFill>
                  <a:schemeClr val="bg1"/>
                </a:solidFill>
                <a:latin typeface="Arial"/>
                <a:cs typeface="Arial"/>
              </a:rPr>
              <a:t>Chapter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0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221095"/>
            <a:ext cx="7175500" cy="5365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218BA7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3000" dirty="0" smtClean="0">
                <a:solidFill>
                  <a:srgbClr val="218BA7"/>
                </a:solidFill>
                <a:latin typeface="Arial"/>
                <a:cs typeface="Arial"/>
              </a:rPr>
              <a:t>Slide title</a:t>
            </a:r>
          </a:p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8" y="1366838"/>
            <a:ext cx="8358187" cy="47196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9101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55600" y="274638"/>
            <a:ext cx="7714343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A1201-1FC9-4127-BE75-7B432C2E7046}" type="datetime1">
              <a:rPr kumimoji="1" lang="ja-JP" altLang="en-US" smtClean="0"/>
              <a:t>2015/6/25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9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54190"/>
          </a:xfrm>
          <a:prstGeom prst="rect">
            <a:avLst/>
          </a:prstGeom>
        </p:spPr>
      </p:pic>
      <p:pic>
        <p:nvPicPr>
          <p:cNvPr id="9" name="Afbeelding 5" descr="triangle_VICH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4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4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7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298556" y="1369399"/>
            <a:ext cx="5486400" cy="520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b="1" dirty="0" smtClean="0">
                <a:solidFill>
                  <a:prstClr val="white"/>
                </a:solidFill>
              </a:rPr>
              <a:t>VICH Workshop</a:t>
            </a:r>
            <a:endParaRPr lang="en-GB" sz="4400" b="1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055710" y="6253757"/>
            <a:ext cx="6088290" cy="3939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prstClr val="white"/>
                </a:solidFill>
              </a:rPr>
              <a:t>Dar </a:t>
            </a:r>
            <a:r>
              <a:rPr lang="en-US" b="1" dirty="0" err="1" smtClean="0">
                <a:solidFill>
                  <a:prstClr val="white"/>
                </a:solidFill>
              </a:rPr>
              <a:t>Es</a:t>
            </a:r>
            <a:r>
              <a:rPr lang="en-US" b="1" dirty="0" smtClean="0">
                <a:solidFill>
                  <a:prstClr val="white"/>
                </a:solidFill>
              </a:rPr>
              <a:t> Salaam, Tanzania, 24 June 2015</a:t>
            </a:r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208072"/>
            <a:ext cx="6336704" cy="64807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GB" altLang="en-US" sz="3200" b="1" dirty="0">
                <a:solidFill>
                  <a:srgbClr val="218BA7"/>
                </a:solidFill>
                <a:latin typeface="+mn-lt"/>
                <a:ea typeface="+mn-ea"/>
                <a:cs typeface="+mn-cs"/>
              </a:rPr>
              <a:t>It is </a:t>
            </a:r>
            <a:r>
              <a:rPr lang="en-GB" altLang="en-US" sz="32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GB" altLang="en-US" sz="3200" b="1" dirty="0">
                <a:solidFill>
                  <a:srgbClr val="218BA7"/>
                </a:solidFill>
                <a:latin typeface="+mn-lt"/>
                <a:ea typeface="+mn-ea"/>
                <a:cs typeface="+mn-cs"/>
              </a:rPr>
              <a:t> the role of VICH to:</a:t>
            </a:r>
            <a:endParaRPr lang="ja-JP" altLang="en-US" sz="3200" b="1" dirty="0">
              <a:solidFill>
                <a:srgbClr val="218BA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383890"/>
            <a:ext cx="8229600" cy="47608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buSzPct val="90000"/>
              <a:buFont typeface="Calibri" panose="020F0502020204030204" pitchFamily="34" charset="0"/>
              <a:buChar char="&gt;"/>
            </a:pPr>
            <a:r>
              <a:rPr lang="en-US" altLang="ja-JP" sz="24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altLang="ja-JP" sz="24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to establish regulatory systems and regulations for marketing authorisations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buSzPct val="90000"/>
              <a:buFont typeface="Calibri" panose="020F0502020204030204" pitchFamily="34" charset="0"/>
              <a:buChar char="&gt;"/>
            </a:pPr>
            <a:r>
              <a:rPr lang="en-GB" altLang="ja-JP" sz="24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final decision which studies are necessary to obtain a marketing authorisation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buSzPct val="90000"/>
              <a:buFont typeface="Calibri" panose="020F0502020204030204" pitchFamily="34" charset="0"/>
              <a:buChar char="&gt;"/>
            </a:pPr>
            <a:r>
              <a:rPr lang="en-GB" altLang="ja-JP" sz="24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data or provide guidance on the assessment approach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buSzPct val="90000"/>
              <a:buFont typeface="Calibri" panose="020F0502020204030204" pitchFamily="34" charset="0"/>
              <a:buChar char="&gt;"/>
            </a:pPr>
            <a:r>
              <a:rPr lang="en-GB" altLang="ja-JP" sz="24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marketing authorisations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buSzPct val="90000"/>
              <a:buFont typeface="Calibri" panose="020F0502020204030204" pitchFamily="34" charset="0"/>
              <a:buChar char="&gt;"/>
            </a:pPr>
            <a:r>
              <a:rPr lang="en-GB" altLang="ja-JP" sz="24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safety </a:t>
            </a:r>
            <a:r>
              <a:rPr lang="en-GB" altLang="ja-JP" sz="24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Arial" charset="0"/>
              <a:buNone/>
            </a:pPr>
            <a:r>
              <a:rPr lang="en-GB" altLang="ja-JP" b="1" dirty="0" smtClean="0">
                <a:solidFill>
                  <a:schemeClr val="accent2"/>
                </a:solidFill>
              </a:rPr>
              <a:t>These </a:t>
            </a:r>
            <a:r>
              <a:rPr lang="en-GB" altLang="ja-JP" b="1" dirty="0">
                <a:solidFill>
                  <a:schemeClr val="accent2"/>
                </a:solidFill>
              </a:rPr>
              <a:t>are typically the roles of national competent authorities and governments</a:t>
            </a:r>
            <a:r>
              <a:rPr lang="en-US" altLang="ja-JP" b="1" dirty="0" smtClean="0">
                <a:solidFill>
                  <a:schemeClr val="accent2"/>
                </a:solidFill>
              </a:rPr>
              <a:t>!</a:t>
            </a:r>
            <a:endParaRPr lang="en-US" altLang="ja-JP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2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21338"/>
            <a:ext cx="7876032" cy="853440"/>
          </a:xfrm>
          <a:noFill/>
        </p:spPr>
        <p:txBody>
          <a:bodyPr anchor="ctr">
            <a:noAutofit/>
          </a:bodyPr>
          <a:lstStyle/>
          <a:p>
            <a:pPr marL="84138" algn="l"/>
            <a:r>
              <a:rPr lang="en-GB" altLang="en-US" sz="3200" b="1" dirty="0">
                <a:solidFill>
                  <a:srgbClr val="218BA7"/>
                </a:solidFill>
                <a:latin typeface="+mn-lt"/>
                <a:ea typeface="+mn-ea"/>
                <a:cs typeface="+mn-cs"/>
              </a:rPr>
              <a:t>How the roles of VICH, OIE &amp; Codex differ?</a:t>
            </a:r>
            <a:endParaRPr lang="ja-JP" altLang="en-US" sz="3200" b="1" dirty="0">
              <a:solidFill>
                <a:srgbClr val="218BA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495567" y="1458088"/>
            <a:ext cx="6305408" cy="1180338"/>
          </a:xfrm>
        </p:spPr>
        <p:txBody>
          <a:bodyPr>
            <a:normAutofit/>
          </a:bodyPr>
          <a:lstStyle/>
          <a:p>
            <a:pPr marL="0" lvl="1" indent="0" algn="just">
              <a:lnSpc>
                <a:spcPct val="100000"/>
              </a:lnSpc>
              <a:spcBef>
                <a:spcPts val="0"/>
              </a:spcBef>
              <a:buClr>
                <a:srgbClr val="0E2C8A"/>
              </a:buClr>
              <a:buNone/>
            </a:pPr>
            <a:r>
              <a:rPr lang="en-GB" altLang="en-US" sz="2200" dirty="0">
                <a:solidFill>
                  <a:srgbClr val="218BA7"/>
                </a:solidFill>
                <a:cs typeface="Arial" panose="020B0604020202020204" pitchFamily="34" charset="0"/>
              </a:rPr>
              <a:t>Standards for the scientific studies to generate data on quality, safety and efficacy of a veterinary medicinal product necessary for product </a:t>
            </a:r>
            <a:r>
              <a:rPr lang="en-GB" altLang="en-US" sz="2200" dirty="0" smtClean="0">
                <a:solidFill>
                  <a:srgbClr val="218BA7"/>
                </a:solidFill>
                <a:cs typeface="Arial" panose="020B0604020202020204" pitchFamily="34" charset="0"/>
              </a:rPr>
              <a:t>registration. </a:t>
            </a:r>
            <a:endParaRPr lang="en-GB" altLang="en-US" sz="2200" dirty="0">
              <a:solidFill>
                <a:srgbClr val="218BA7"/>
              </a:solidFill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0E2C8A"/>
              </a:buClr>
              <a:buNone/>
            </a:pPr>
            <a:endParaRPr lang="en-GB" altLang="en-US" dirty="0" smtClean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2" y="1586188"/>
            <a:ext cx="1082354" cy="6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21338"/>
            <a:ext cx="7876032" cy="853440"/>
          </a:xfrm>
          <a:noFill/>
        </p:spPr>
        <p:txBody>
          <a:bodyPr anchor="ctr">
            <a:noAutofit/>
          </a:bodyPr>
          <a:lstStyle/>
          <a:p>
            <a:pPr marL="84138" algn="l"/>
            <a:r>
              <a:rPr lang="en-GB" altLang="en-US" sz="3200" b="1" dirty="0">
                <a:solidFill>
                  <a:srgbClr val="218BA7"/>
                </a:solidFill>
                <a:latin typeface="+mn-lt"/>
                <a:ea typeface="+mn-ea"/>
                <a:cs typeface="+mn-cs"/>
              </a:rPr>
              <a:t>How the roles of VICH, OIE &amp; Codex differ?</a:t>
            </a:r>
            <a:endParaRPr lang="ja-JP" altLang="en-US" sz="3200" b="1" dirty="0">
              <a:solidFill>
                <a:srgbClr val="218BA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419367" y="1048512"/>
            <a:ext cx="7496033" cy="4830671"/>
          </a:xfrm>
        </p:spPr>
        <p:txBody>
          <a:bodyPr>
            <a:normAutofit fontScale="85000" lnSpcReduction="20000"/>
          </a:bodyPr>
          <a:lstStyle/>
          <a:p>
            <a:pPr marL="457200" lvl="1" indent="-457200">
              <a:spcBef>
                <a:spcPts val="0"/>
              </a:spcBef>
              <a:spcAft>
                <a:spcPts val="600"/>
              </a:spcAft>
              <a:buClr>
                <a:srgbClr val="0E2C8A"/>
              </a:buClr>
              <a:buFont typeface="Wingdings" panose="05000000000000000000" pitchFamily="2" charset="2"/>
              <a:buChar char="p"/>
            </a:pPr>
            <a:r>
              <a:rPr lang="en-GB" altLang="ja-JP" sz="2600" dirty="0" smtClean="0">
                <a:solidFill>
                  <a:srgbClr val="595959"/>
                </a:solidFill>
                <a:cs typeface="Arial" panose="020B0604020202020204" pitchFamily="34" charset="0"/>
              </a:rPr>
              <a:t>Supports </a:t>
            </a:r>
            <a:r>
              <a:rPr lang="en-GB" altLang="ja-JP" sz="2600" dirty="0">
                <a:solidFill>
                  <a:srgbClr val="595959"/>
                </a:solidFill>
                <a:cs typeface="Arial" panose="020B0604020202020204" pitchFamily="34" charset="0"/>
              </a:rPr>
              <a:t>its Member </a:t>
            </a:r>
            <a:r>
              <a:rPr lang="en-GB" altLang="ja-JP" sz="2600" dirty="0" smtClean="0">
                <a:solidFill>
                  <a:srgbClr val="595959"/>
                </a:solidFill>
                <a:cs typeface="Arial" panose="020B0604020202020204" pitchFamily="34" charset="0"/>
              </a:rPr>
              <a:t>Countries in;</a:t>
            </a: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Clr>
                <a:srgbClr val="0E2C8A"/>
              </a:buClr>
            </a:pPr>
            <a:r>
              <a:rPr lang="en-GB" altLang="en-US" sz="2200" dirty="0">
                <a:solidFill>
                  <a:srgbClr val="595959"/>
                </a:solidFill>
                <a:cs typeface="Arial" panose="020B0604020202020204" pitchFamily="34" charset="0"/>
              </a:rPr>
              <a:t>I</a:t>
            </a:r>
            <a:r>
              <a:rPr lang="en-GB" altLang="en-US" sz="2200" dirty="0" smtClean="0">
                <a:solidFill>
                  <a:srgbClr val="595959"/>
                </a:solidFill>
                <a:cs typeface="Arial" panose="020B0604020202020204" pitchFamily="34" charset="0"/>
              </a:rPr>
              <a:t>mproving </a:t>
            </a:r>
            <a:r>
              <a:rPr lang="en-GB" altLang="en-US" sz="2200" dirty="0">
                <a:solidFill>
                  <a:srgbClr val="595959"/>
                </a:solidFill>
                <a:cs typeface="Arial" panose="020B0604020202020204" pitchFamily="34" charset="0"/>
              </a:rPr>
              <a:t>the legal framework and resources capacity of national </a:t>
            </a:r>
            <a:r>
              <a:rPr lang="en-GB" altLang="en-US" sz="2200" dirty="0" smtClean="0">
                <a:solidFill>
                  <a:srgbClr val="595959"/>
                </a:solidFill>
                <a:cs typeface="Arial" panose="020B0604020202020204" pitchFamily="34" charset="0"/>
              </a:rPr>
              <a:t>veterinary services </a:t>
            </a:r>
            <a:endParaRPr lang="en-GB" altLang="en-US" sz="1900" dirty="0" smtClean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Clr>
                <a:srgbClr val="0E2C8A"/>
              </a:buClr>
            </a:pPr>
            <a:r>
              <a:rPr lang="en-GB" altLang="en-US" sz="2200" dirty="0">
                <a:solidFill>
                  <a:srgbClr val="595959"/>
                </a:solidFill>
                <a:cs typeface="Arial" panose="020B0604020202020204" pitchFamily="34" charset="0"/>
              </a:rPr>
              <a:t>S</a:t>
            </a:r>
            <a:r>
              <a:rPr lang="en-GB" altLang="en-US" sz="2200" dirty="0" smtClean="0">
                <a:solidFill>
                  <a:srgbClr val="595959"/>
                </a:solidFill>
                <a:cs typeface="Arial" panose="020B0604020202020204" pitchFamily="34" charset="0"/>
              </a:rPr>
              <a:t>etting </a:t>
            </a:r>
            <a:r>
              <a:rPr lang="en-GB" altLang="en-US" sz="2200" dirty="0">
                <a:solidFill>
                  <a:srgbClr val="595959"/>
                </a:solidFill>
                <a:cs typeface="Arial" panose="020B0604020202020204" pitchFamily="34" charset="0"/>
              </a:rPr>
              <a:t>standards on animal </a:t>
            </a:r>
            <a:r>
              <a:rPr lang="en-GB" altLang="en-US" sz="2200" dirty="0" smtClean="0">
                <a:solidFill>
                  <a:srgbClr val="595959"/>
                </a:solidFill>
                <a:cs typeface="Arial" panose="020B0604020202020204" pitchFamily="34" charset="0"/>
              </a:rPr>
              <a:t>production, </a:t>
            </a:r>
            <a:r>
              <a:rPr lang="en-GB" altLang="en-US" sz="2200" dirty="0">
                <a:solidFill>
                  <a:srgbClr val="595959"/>
                </a:solidFill>
                <a:cs typeface="Arial" panose="020B0604020202020204" pitchFamily="34" charset="0"/>
              </a:rPr>
              <a:t>food </a:t>
            </a:r>
            <a:r>
              <a:rPr lang="en-GB" altLang="en-US" sz="2200" dirty="0" smtClean="0">
                <a:solidFill>
                  <a:srgbClr val="595959"/>
                </a:solidFill>
                <a:cs typeface="Arial" panose="020B0604020202020204" pitchFamily="34" charset="0"/>
              </a:rPr>
              <a:t>safety, etc…</a:t>
            </a:r>
          </a:p>
          <a:p>
            <a:pPr marL="450850" lvl="1" indent="-450850">
              <a:spcBef>
                <a:spcPts val="0"/>
              </a:spcBef>
              <a:spcAft>
                <a:spcPts val="600"/>
              </a:spcAft>
              <a:buClr>
                <a:srgbClr val="0E2C8A"/>
              </a:buClr>
              <a:buFont typeface="Wingdings" panose="05000000000000000000" pitchFamily="2" charset="2"/>
              <a:buChar char="p"/>
            </a:pPr>
            <a:r>
              <a:rPr lang="en-GB" altLang="en-US" sz="2600" dirty="0" smtClean="0">
                <a:solidFill>
                  <a:srgbClr val="595959"/>
                </a:solidFill>
                <a:cs typeface="Arial" panose="020B0604020202020204" pitchFamily="34" charset="0"/>
              </a:rPr>
              <a:t>Sets international </a:t>
            </a:r>
            <a:r>
              <a:rPr lang="en-GB" altLang="en-US" sz="2600" u="sng" dirty="0" smtClean="0">
                <a:solidFill>
                  <a:srgbClr val="595959"/>
                </a:solidFill>
                <a:cs typeface="Arial" panose="020B0604020202020204" pitchFamily="34" charset="0"/>
              </a:rPr>
              <a:t>animal health standards and guidelines</a:t>
            </a:r>
            <a:r>
              <a:rPr lang="en-GB" altLang="en-US" sz="2600" dirty="0" smtClean="0">
                <a:solidFill>
                  <a:srgbClr val="595959"/>
                </a:solidFill>
                <a:cs typeface="Arial" panose="020B0604020202020204" pitchFamily="34" charset="0"/>
              </a:rPr>
              <a:t>, such as</a:t>
            </a:r>
          </a:p>
          <a:p>
            <a:pPr marL="806450" lvl="2" indent="-342900">
              <a:spcBef>
                <a:spcPts val="0"/>
              </a:spcBef>
              <a:spcAft>
                <a:spcPts val="600"/>
              </a:spcAft>
              <a:buClr>
                <a:srgbClr val="0E2C8A"/>
              </a:buClr>
            </a:pPr>
            <a:r>
              <a:rPr lang="en-GB" altLang="en-US" sz="2200" dirty="0" smtClean="0">
                <a:solidFill>
                  <a:srgbClr val="595959"/>
                </a:solidFill>
                <a:cs typeface="Arial" panose="020B0604020202020204" pitchFamily="34" charset="0"/>
              </a:rPr>
              <a:t>Terrestrial/Aquatic Animal Health Codes </a:t>
            </a:r>
          </a:p>
          <a:p>
            <a:pPr marL="806450" lvl="2" indent="-342900">
              <a:spcBef>
                <a:spcPts val="0"/>
              </a:spcBef>
              <a:spcAft>
                <a:spcPts val="600"/>
              </a:spcAft>
              <a:buClr>
                <a:srgbClr val="0E2C8A"/>
              </a:buClr>
            </a:pPr>
            <a:r>
              <a:rPr lang="en-GB" altLang="en-US" sz="2200" dirty="0">
                <a:solidFill>
                  <a:srgbClr val="595959"/>
                </a:solidFill>
                <a:cs typeface="Arial" panose="020B0604020202020204" pitchFamily="34" charset="0"/>
              </a:rPr>
              <a:t>Manual of Diagnostic Tests and Vaccines for </a:t>
            </a:r>
            <a:r>
              <a:rPr lang="en-GB" altLang="en-US" sz="2200" dirty="0" smtClean="0">
                <a:solidFill>
                  <a:srgbClr val="595959"/>
                </a:solidFill>
                <a:cs typeface="Arial" panose="020B0604020202020204" pitchFamily="34" charset="0"/>
              </a:rPr>
              <a:t>Terrestrial/Aquatic  </a:t>
            </a:r>
            <a:r>
              <a:rPr lang="en-GB" altLang="en-US" sz="2200" dirty="0">
                <a:solidFill>
                  <a:srgbClr val="595959"/>
                </a:solidFill>
                <a:cs typeface="Arial" panose="020B0604020202020204" pitchFamily="34" charset="0"/>
              </a:rPr>
              <a:t>Animals (Terrestrial </a:t>
            </a:r>
            <a:r>
              <a:rPr lang="en-GB" altLang="en-US" sz="2200" dirty="0" smtClean="0">
                <a:solidFill>
                  <a:srgbClr val="595959"/>
                </a:solidFill>
                <a:cs typeface="Arial" panose="020B0604020202020204" pitchFamily="34" charset="0"/>
              </a:rPr>
              <a:t>Manual, Aquatic Manual)</a:t>
            </a:r>
            <a:endParaRPr lang="en-GB" altLang="en-US" sz="22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0E2C8A"/>
              </a:buClr>
              <a:buNone/>
            </a:pPr>
            <a:r>
              <a:rPr lang="en-GB" altLang="en-US" dirty="0">
                <a:solidFill>
                  <a:srgbClr val="C00000"/>
                </a:solidFill>
                <a:cs typeface="Arial" panose="020B0604020202020204" pitchFamily="34" charset="0"/>
                <a:sym typeface="Wingdings 3" pitchFamily="18" charset="2"/>
              </a:rPr>
              <a:t> </a:t>
            </a:r>
            <a:r>
              <a:rPr lang="en-GB" altLang="en-US" dirty="0" smtClean="0">
                <a:solidFill>
                  <a:srgbClr val="C00000"/>
                </a:solidFill>
                <a:cs typeface="Arial" panose="020B0604020202020204" pitchFamily="34" charset="0"/>
                <a:sym typeface="Wingdings 3" pitchFamily="18" charset="2"/>
              </a:rPr>
              <a:t>       </a:t>
            </a:r>
            <a:r>
              <a:rPr lang="en-GB" altLang="en-US" sz="2400" dirty="0" smtClean="0">
                <a:solidFill>
                  <a:srgbClr val="C00000"/>
                </a:solidFill>
                <a:cs typeface="Arial" panose="020B0604020202020204" pitchFamily="34" charset="0"/>
                <a:sym typeface="Wingdings 3" pitchFamily="18" charset="2"/>
              </a:rPr>
              <a:t> </a:t>
            </a:r>
            <a:r>
              <a:rPr lang="en-GB" altLang="en-US" sz="2400" i="1" dirty="0" smtClean="0">
                <a:solidFill>
                  <a:srgbClr val="C00000"/>
                </a:solidFill>
                <a:cs typeface="Arial" panose="020B0604020202020204" pitchFamily="34" charset="0"/>
              </a:rPr>
              <a:t>OIE standards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0E2C8A"/>
              </a:buClr>
              <a:buNone/>
            </a:pPr>
            <a:endParaRPr lang="en-GB" altLang="en-US" sz="2600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450850" lvl="1" indent="-450850">
              <a:buClr>
                <a:srgbClr val="0E2C8A"/>
              </a:buClr>
              <a:buFont typeface="Wingdings" panose="05000000000000000000" pitchFamily="2" charset="2"/>
              <a:buChar char="n"/>
            </a:pPr>
            <a:r>
              <a:rPr lang="en-GB" altLang="en-US" sz="2600" dirty="0" smtClean="0">
                <a:solidFill>
                  <a:srgbClr val="595959"/>
                </a:solidFill>
                <a:cs typeface="Arial" panose="020B0604020202020204" pitchFamily="34" charset="0"/>
              </a:rPr>
              <a:t>Develops </a:t>
            </a:r>
            <a:r>
              <a:rPr lang="en-GB" altLang="en-US" sz="2600" dirty="0">
                <a:solidFill>
                  <a:srgbClr val="595959"/>
                </a:solidFill>
                <a:cs typeface="Arial" panose="020B0604020202020204" pitchFamily="34" charset="0"/>
              </a:rPr>
              <a:t>international </a:t>
            </a:r>
            <a:r>
              <a:rPr lang="en-GB" altLang="en-US" sz="2600" u="sng" dirty="0">
                <a:solidFill>
                  <a:srgbClr val="595959"/>
                </a:solidFill>
                <a:cs typeface="Arial" panose="020B0604020202020204" pitchFamily="34" charset="0"/>
              </a:rPr>
              <a:t>food safety </a:t>
            </a:r>
            <a:r>
              <a:rPr lang="en-GB" altLang="en-US" sz="2600" u="sng" dirty="0" smtClean="0">
                <a:solidFill>
                  <a:srgbClr val="595959"/>
                </a:solidFill>
                <a:cs typeface="Arial" panose="020B0604020202020204" pitchFamily="34" charset="0"/>
              </a:rPr>
              <a:t>standards and guidelines, </a:t>
            </a:r>
            <a:r>
              <a:rPr lang="en-GB" altLang="en-US" sz="2600" dirty="0" smtClean="0">
                <a:solidFill>
                  <a:srgbClr val="595959"/>
                </a:solidFill>
                <a:cs typeface="Arial" panose="020B0604020202020204" pitchFamily="34" charset="0"/>
              </a:rPr>
              <a:t>such </a:t>
            </a:r>
            <a:r>
              <a:rPr lang="en-GB" altLang="en-US" sz="2600" dirty="0">
                <a:solidFill>
                  <a:srgbClr val="595959"/>
                </a:solidFill>
                <a:cs typeface="Arial" panose="020B0604020202020204" pitchFamily="34" charset="0"/>
              </a:rPr>
              <a:t>as;</a:t>
            </a:r>
            <a:endParaRPr lang="en-GB" altLang="en-US" sz="2600" u="sng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806450" lvl="2" indent="-342900">
              <a:buClr>
                <a:srgbClr val="0E2C8A"/>
              </a:buClr>
            </a:pPr>
            <a:r>
              <a:rPr lang="en-GB" altLang="en-US" sz="2200" dirty="0">
                <a:solidFill>
                  <a:srgbClr val="595959"/>
                </a:solidFill>
                <a:cs typeface="Arial" panose="020B0604020202020204" pitchFamily="34" charset="0"/>
              </a:rPr>
              <a:t>Maximum residue limits (MRLs) of veterinary drugs in foodstuffs from animal origin</a:t>
            </a:r>
          </a:p>
          <a:p>
            <a:pPr marL="806450" lvl="2" indent="-342900">
              <a:buClr>
                <a:srgbClr val="0E2C8A"/>
              </a:buClr>
            </a:pPr>
            <a:r>
              <a:rPr lang="en-GB" altLang="en-US" sz="2200" dirty="0">
                <a:solidFill>
                  <a:srgbClr val="595959"/>
                </a:solidFill>
                <a:cs typeface="Arial" panose="020B0604020202020204" pitchFamily="34" charset="0"/>
              </a:rPr>
              <a:t>Codes of practice to protect consumers and ensure fair practices in the food trade </a:t>
            </a:r>
          </a:p>
          <a:p>
            <a:pPr marL="361950" lvl="1" indent="-361950">
              <a:buClr>
                <a:srgbClr val="0E2C8A"/>
              </a:buClr>
              <a:buNone/>
            </a:pPr>
            <a:r>
              <a:rPr lang="en-GB" altLang="en-US" dirty="0">
                <a:solidFill>
                  <a:srgbClr val="0070C0"/>
                </a:solidFill>
                <a:cs typeface="Arial" panose="020B0604020202020204" pitchFamily="34" charset="0"/>
                <a:sym typeface="Wingdings 3" pitchFamily="18" charset="2"/>
              </a:rPr>
              <a:t> </a:t>
            </a:r>
            <a:r>
              <a:rPr lang="en-GB" altLang="en-US" dirty="0" smtClean="0">
                <a:solidFill>
                  <a:srgbClr val="0070C0"/>
                </a:solidFill>
                <a:cs typeface="Arial" panose="020B0604020202020204" pitchFamily="34" charset="0"/>
                <a:sym typeface="Wingdings 3" pitchFamily="18" charset="2"/>
              </a:rPr>
              <a:t>       </a:t>
            </a:r>
            <a:r>
              <a:rPr lang="en-GB" altLang="en-US" sz="2400" dirty="0" smtClean="0">
                <a:solidFill>
                  <a:srgbClr val="0070C0"/>
                </a:solidFill>
                <a:cs typeface="Arial" panose="020B0604020202020204" pitchFamily="34" charset="0"/>
                <a:sym typeface="Wingdings 3" pitchFamily="18" charset="2"/>
              </a:rPr>
              <a:t> </a:t>
            </a:r>
            <a:r>
              <a:rPr lang="en-GB" altLang="en-US" sz="2400" i="1" dirty="0">
                <a:solidFill>
                  <a:srgbClr val="0070C0"/>
                </a:solidFill>
                <a:cs typeface="Arial" panose="020B0604020202020204" pitchFamily="34" charset="0"/>
              </a:rPr>
              <a:t>Codex food </a:t>
            </a:r>
            <a:r>
              <a:rPr lang="en-GB" altLang="en-US" sz="24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standards</a:t>
            </a:r>
            <a:endParaRPr lang="en-GB" altLang="en-US" sz="2400" i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Clr>
                <a:srgbClr val="0E2C8A"/>
              </a:buClr>
              <a:buFont typeface="Wingdings" panose="05000000000000000000" pitchFamily="2" charset="2"/>
              <a:buChar char="n"/>
            </a:pPr>
            <a:endParaRPr lang="en-GB" altLang="en-US" dirty="0" smtClean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2" descr="C:\Users\nval\Documents\能田：20130401-\OIE\OIE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3271"/>
            <a:ext cx="1287881" cy="5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2382136" y="5955383"/>
            <a:ext cx="6294474" cy="67778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ts val="2200"/>
              </a:lnSpc>
              <a:spcBef>
                <a:spcPts val="0"/>
              </a:spcBef>
              <a:buClr>
                <a:srgbClr val="0E2C8A"/>
              </a:buClr>
              <a:buNone/>
            </a:pPr>
            <a:r>
              <a:rPr lang="en-US" altLang="en-US" sz="2000" i="1" dirty="0" smtClean="0">
                <a:solidFill>
                  <a:srgbClr val="595959"/>
                </a:solidFill>
                <a:cs typeface="Arial" panose="020B0604020202020204" pitchFamily="34" charset="0"/>
              </a:rPr>
              <a:t>Both </a:t>
            </a:r>
            <a:r>
              <a:rPr lang="en-US" altLang="en-US" sz="2000" i="1" dirty="0" smtClean="0">
                <a:solidFill>
                  <a:srgbClr val="C00000"/>
                </a:solidFill>
                <a:cs typeface="Arial" panose="020B0604020202020204" pitchFamily="34" charset="0"/>
              </a:rPr>
              <a:t>OIE </a:t>
            </a:r>
            <a:r>
              <a:rPr lang="en-US" altLang="en-US" sz="2000" i="1" dirty="0">
                <a:solidFill>
                  <a:srgbClr val="C00000"/>
                </a:solidFill>
                <a:cs typeface="Arial" panose="020B0604020202020204" pitchFamily="34" charset="0"/>
              </a:rPr>
              <a:t>standards </a:t>
            </a:r>
            <a:r>
              <a:rPr lang="en-US" altLang="en-US" sz="2000" i="1" dirty="0">
                <a:solidFill>
                  <a:srgbClr val="595959"/>
                </a:solidFill>
                <a:cs typeface="Arial" panose="020B0604020202020204" pitchFamily="34" charset="0"/>
              </a:rPr>
              <a:t>and </a:t>
            </a:r>
            <a:r>
              <a:rPr lang="en-US" altLang="en-US" sz="2000" i="1" dirty="0">
                <a:solidFill>
                  <a:srgbClr val="0070C0"/>
                </a:solidFill>
                <a:cs typeface="Arial" panose="020B0604020202020204" pitchFamily="34" charset="0"/>
              </a:rPr>
              <a:t>Codex food </a:t>
            </a:r>
            <a:r>
              <a:rPr lang="en-US" altLang="en-US" sz="20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standards </a:t>
            </a:r>
            <a:r>
              <a:rPr lang="en-US" altLang="en-US" sz="2000" i="1" dirty="0">
                <a:solidFill>
                  <a:srgbClr val="595959"/>
                </a:solidFill>
                <a:cs typeface="Arial" panose="020B0604020202020204" pitchFamily="34" charset="0"/>
              </a:rPr>
              <a:t>are recognized by WTO as references for international trade</a:t>
            </a:r>
            <a:endParaRPr lang="en-GB" altLang="en-US" sz="2000" i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342900" lvl="1" indent="-342900" algn="ctr">
              <a:spcBef>
                <a:spcPts val="0"/>
              </a:spcBef>
              <a:buClr>
                <a:srgbClr val="0E2C8A"/>
              </a:buClr>
              <a:buFontTx/>
              <a:buNone/>
            </a:pPr>
            <a:endParaRPr lang="en-GB" altLang="en-US" sz="20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91382" y="3702041"/>
            <a:ext cx="86067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Administrator\Downloads\Codex si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7" y="3853347"/>
            <a:ext cx="1327953" cy="99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0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488" y="360795"/>
            <a:ext cx="7175500" cy="536575"/>
          </a:xfrm>
        </p:spPr>
        <p:txBody>
          <a:bodyPr/>
          <a:lstStyle/>
          <a:p>
            <a:r>
              <a:rPr lang="en-GB" sz="3200" b="1" dirty="0" smtClean="0"/>
              <a:t>Why Harmonise?</a:t>
            </a:r>
            <a:endParaRPr lang="en-GB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9150" y="1590675"/>
            <a:ext cx="8010525" cy="4143375"/>
          </a:xfrm>
        </p:spPr>
        <p:txBody>
          <a:bodyPr/>
          <a:lstStyle/>
          <a:p>
            <a:pPr marL="228600"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“Global Village”</a:t>
            </a:r>
          </a:p>
          <a:p>
            <a:pPr marL="228600"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standards for trade and exchange of goods</a:t>
            </a:r>
          </a:p>
          <a:p>
            <a:pPr marL="228600"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of animal origin – quality standards</a:t>
            </a:r>
          </a:p>
          <a:p>
            <a:pPr marL="228600"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the costs – authorities and companies</a:t>
            </a:r>
          </a:p>
          <a:p>
            <a:pPr marL="228600"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repeating </a:t>
            </a: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and reports</a:t>
            </a:r>
          </a:p>
          <a:p>
            <a:pPr marL="228600"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Facilitates mutual recognition of product assessments</a:t>
            </a:r>
          </a:p>
          <a:p>
            <a:pPr marL="228600"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of safe and efficacious high quality medicines</a:t>
            </a:r>
          </a:p>
          <a:p>
            <a:pPr marL="228600"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« 3Rs » principles</a:t>
            </a:r>
            <a:endParaRPr lang="en-GB" sz="2000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reinvent the wh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090667"/>
            <a:ext cx="1508124" cy="17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600" b="1" dirty="0" smtClean="0"/>
              <a:t>Structures and their roles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278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1564" y="226360"/>
            <a:ext cx="7330459" cy="64807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GB" altLang="en-US" sz="3200" b="1" dirty="0">
                <a:solidFill>
                  <a:srgbClr val="218BA7"/>
                </a:solidFill>
                <a:latin typeface="+mn-lt"/>
                <a:ea typeface="+mn-ea"/>
                <a:cs typeface="+mn-cs"/>
              </a:rPr>
              <a:t>VICH Structure</a:t>
            </a:r>
            <a:endParaRPr lang="ja-JP" altLang="en-US" sz="3200" b="1" dirty="0">
              <a:solidFill>
                <a:srgbClr val="218BA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eparation 26"/>
          <p:cNvSpPr/>
          <p:nvPr/>
        </p:nvSpPr>
        <p:spPr>
          <a:xfrm>
            <a:off x="4772352" y="935713"/>
            <a:ext cx="1105616" cy="728076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GB" sz="1600" b="1">
                <a:effectLst/>
                <a:ea typeface="Calibri"/>
                <a:cs typeface="Times New Roman"/>
              </a:rPr>
              <a:t>OIE</a:t>
            </a:r>
            <a:endParaRPr lang="en-GB" sz="1100">
              <a:effectLst/>
              <a:ea typeface="Calibri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7324" y="2077374"/>
            <a:ext cx="3810066" cy="1151048"/>
          </a:xfrm>
          <a:prstGeom prst="rect">
            <a:avLst/>
          </a:prstGeom>
          <a:solidFill>
            <a:srgbClr val="218BA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000" b="1" dirty="0" smtClean="0"/>
              <a:t>VICH Steering Committee</a:t>
            </a:r>
          </a:p>
          <a:p>
            <a:pPr algn="ctr">
              <a:spcBef>
                <a:spcPts val="1200"/>
              </a:spcBef>
            </a:pPr>
            <a:r>
              <a:rPr lang="en-GB" dirty="0" smtClean="0"/>
              <a:t>Full members and observers</a:t>
            </a:r>
          </a:p>
          <a:p>
            <a:pPr algn="ctr"/>
            <a:endParaRPr lang="en-GB" dirty="0"/>
          </a:p>
        </p:txBody>
      </p:sp>
      <p:cxnSp>
        <p:nvCxnSpPr>
          <p:cNvPr id="32" name="Curved Connector 31"/>
          <p:cNvCxnSpPr>
            <a:stCxn id="31" idx="0"/>
          </p:cNvCxnSpPr>
          <p:nvPr/>
        </p:nvCxnSpPr>
        <p:spPr>
          <a:xfrm rot="5400000" flipH="1" flipV="1">
            <a:off x="3518543" y="823566"/>
            <a:ext cx="777623" cy="1729995"/>
          </a:xfrm>
          <a:prstGeom prst="curvedConnector2">
            <a:avLst/>
          </a:prstGeom>
          <a:ln w="15875">
            <a:prstDash val="sysDash"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7" idx="3"/>
            <a:endCxn id="55" idx="0"/>
          </p:cNvCxnSpPr>
          <p:nvPr/>
        </p:nvCxnSpPr>
        <p:spPr>
          <a:xfrm>
            <a:off x="5877968" y="1299751"/>
            <a:ext cx="1088976" cy="788073"/>
          </a:xfrm>
          <a:prstGeom prst="curvedConnector2">
            <a:avLst/>
          </a:prstGeom>
          <a:ln w="15875"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47390" y="2650104"/>
            <a:ext cx="74918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22664" y="3228422"/>
            <a:ext cx="0" cy="1513917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4396571" y="5076237"/>
            <a:ext cx="1052186" cy="10688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GB" sz="1600" b="1" dirty="0" smtClean="0"/>
              <a:t>Expert Working Group</a:t>
            </a:r>
            <a:endParaRPr lang="en-GB" sz="1600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7365240" y="5076237"/>
            <a:ext cx="1052186" cy="1068831"/>
          </a:xfrm>
          <a:prstGeom prst="roundRect">
            <a:avLst/>
          </a:prstGeom>
          <a:solidFill>
            <a:srgbClr val="33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GB" sz="1600" b="1" dirty="0" smtClean="0"/>
              <a:t>Expert Working Group</a:t>
            </a:r>
            <a:endParaRPr lang="en-GB" sz="16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5937273" y="5071210"/>
            <a:ext cx="1052186" cy="1068831"/>
          </a:xfrm>
          <a:prstGeom prst="round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GB" sz="1600" b="1" dirty="0" smtClean="0"/>
              <a:t>Expert Working Group</a:t>
            </a:r>
            <a:endParaRPr lang="en-GB" sz="1600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2780714" y="5076237"/>
            <a:ext cx="1052186" cy="1068831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GB" sz="1600" b="1" dirty="0" smtClean="0"/>
              <a:t>Expert Working Group</a:t>
            </a:r>
            <a:endParaRPr lang="en-GB" sz="16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1137324" y="5076237"/>
            <a:ext cx="1052186" cy="1068831"/>
          </a:xfrm>
          <a:prstGeom prst="round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GB" sz="1600" b="1" dirty="0" smtClean="0"/>
              <a:t>Expert Working Group</a:t>
            </a:r>
            <a:endParaRPr lang="en-GB" sz="16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653371" y="4747366"/>
            <a:ext cx="623796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5" idx="0"/>
          </p:cNvCxnSpPr>
          <p:nvPr/>
        </p:nvCxnSpPr>
        <p:spPr>
          <a:xfrm>
            <a:off x="1663417" y="4747366"/>
            <a:ext cx="0" cy="32887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306807" y="4756987"/>
            <a:ext cx="0" cy="32887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463366" y="4756987"/>
            <a:ext cx="0" cy="32887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888910" y="4742339"/>
            <a:ext cx="0" cy="32887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633179" y="3492232"/>
            <a:ext cx="2818356" cy="328871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VICH secretariat</a:t>
            </a:r>
            <a:endParaRPr lang="en-GB" dirty="0"/>
          </a:p>
        </p:txBody>
      </p:sp>
      <p:sp>
        <p:nvSpPr>
          <p:cNvPr id="52" name="Flowchart: Multidocument 51"/>
          <p:cNvSpPr/>
          <p:nvPr/>
        </p:nvSpPr>
        <p:spPr>
          <a:xfrm>
            <a:off x="5829253" y="3574738"/>
            <a:ext cx="2105201" cy="822177"/>
          </a:xfrm>
          <a:prstGeom prst="flowChartMultidocumen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n-GB" dirty="0" smtClean="0"/>
              <a:t>Ad hoc Task Forces</a:t>
            </a:r>
            <a:endParaRPr lang="en-GB" dirty="0"/>
          </a:p>
        </p:txBody>
      </p:sp>
      <p:cxnSp>
        <p:nvCxnSpPr>
          <p:cNvPr id="53" name="Straight Connector 52"/>
          <p:cNvCxnSpPr>
            <a:stCxn id="51" idx="6"/>
          </p:cNvCxnSpPr>
          <p:nvPr/>
        </p:nvCxnSpPr>
        <p:spPr>
          <a:xfrm flipV="1">
            <a:off x="4451535" y="3656667"/>
            <a:ext cx="48633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Preparation 54"/>
          <p:cNvSpPr/>
          <p:nvPr/>
        </p:nvSpPr>
        <p:spPr>
          <a:xfrm>
            <a:off x="5704287" y="2087824"/>
            <a:ext cx="2525313" cy="1140598"/>
          </a:xfrm>
          <a:prstGeom prst="flowChartPreparation">
            <a:avLst/>
          </a:prstGeom>
          <a:solidFill>
            <a:schemeClr val="accent4">
              <a:lumMod val="75000"/>
            </a:schemeClr>
          </a:solidFill>
          <a:ln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VICH Outreach Forum</a:t>
            </a:r>
            <a:endParaRPr lang="en-GB" b="1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947390" y="4056989"/>
            <a:ext cx="88186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937865" y="4747366"/>
            <a:ext cx="0" cy="32887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コンテンツ プレースホルダー 1"/>
          <p:cNvSpPr>
            <a:spLocks noGrp="1"/>
          </p:cNvSpPr>
          <p:nvPr>
            <p:ph type="body" sz="quarter" idx="4294967295"/>
          </p:nvPr>
        </p:nvSpPr>
        <p:spPr>
          <a:xfrm>
            <a:off x="404813" y="252906"/>
            <a:ext cx="7000781" cy="61577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/>
              <a:t>Steering Com</a:t>
            </a:r>
            <a:r>
              <a:rPr lang="en-US" altLang="ja-JP" sz="3200" b="1" dirty="0"/>
              <a:t>m</a:t>
            </a:r>
            <a:r>
              <a:rPr lang="ja-JP" altLang="en-US" sz="3200" b="1" dirty="0"/>
              <a:t>itte</a:t>
            </a:r>
            <a:r>
              <a:rPr lang="en-US" altLang="ja-JP" sz="3200" b="1" dirty="0"/>
              <a:t>e</a:t>
            </a:r>
            <a:r>
              <a:rPr lang="ja-JP" altLang="en-US" sz="3200" b="1" dirty="0"/>
              <a:t> </a:t>
            </a:r>
            <a:r>
              <a:rPr lang="en-US" altLang="ja-JP" sz="3200" b="1" dirty="0" smtClean="0"/>
              <a:t>(SC)</a:t>
            </a:r>
            <a:r>
              <a:rPr lang="en-GB" altLang="ja-JP" sz="3200" b="1" dirty="0"/>
              <a:t> </a:t>
            </a:r>
            <a:r>
              <a:rPr lang="en-GB" altLang="ja-JP" sz="3200" b="1" dirty="0" smtClean="0"/>
              <a:t>- structure </a:t>
            </a:r>
            <a:endParaRPr lang="en-US" altLang="ja-JP" sz="3200" dirty="0" smtClean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graphicFrame>
        <p:nvGraphicFramePr>
          <p:cNvPr id="2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012061"/>
              </p:ext>
            </p:extLst>
          </p:nvPr>
        </p:nvGraphicFramePr>
        <p:xfrm>
          <a:off x="621670" y="1506538"/>
          <a:ext cx="7925302" cy="357569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426205"/>
                <a:gridCol w="2838450"/>
                <a:gridCol w="1524000"/>
                <a:gridCol w="1247775"/>
                <a:gridCol w="888872"/>
              </a:tblGrid>
              <a:tr h="35639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Status</a:t>
                      </a:r>
                      <a:endParaRPr kumimoji="0" lang="en-US" altLang="ja-JP" sz="1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Count</a:t>
                      </a: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y/Region</a:t>
                      </a:r>
                      <a:endParaRPr kumimoji="0" lang="ja-JP" altLang="en-US" sz="1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Number of participants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1448" marR="91448" marT="45714" marB="45714" horzOverflow="overflow"/>
                </a:tc>
              </a:tr>
              <a:tr h="35643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Government</a:t>
                      </a:r>
                      <a:endParaRPr kumimoji="0" lang="ja-JP" altLang="en-US" sz="1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Industry</a:t>
                      </a:r>
                      <a:endParaRPr kumimoji="0" lang="ja-JP" altLang="en-US" sz="18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</a:tr>
              <a:tr h="406314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Full me</a:t>
                      </a: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ber</a:t>
                      </a:r>
                      <a:r>
                        <a:rPr kumimoji="0" lang="en-GB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representatives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coordinator</a:t>
                      </a:r>
                      <a:endParaRPr kumimoji="0" lang="ja-JP" altLang="en-US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Japan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ja-JP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18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 horzOverflow="overflow"/>
                </a:tc>
              </a:tr>
              <a:tr h="406314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EU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</a:tr>
              <a:tr h="406314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USA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ja-JP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</a:tr>
              <a:tr h="406314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Observer</a:t>
                      </a:r>
                      <a:r>
                        <a:rPr kumimoji="0" lang="en-GB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Australia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New Zealand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6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 horzOverflow="overflow"/>
                </a:tc>
              </a:tr>
              <a:tr h="406314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Canada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</a:tr>
              <a:tr h="406314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South Africa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</a:tr>
              <a:tr h="4063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24</a:t>
                      </a:r>
                      <a:endParaRPr kumimoji="0" lang="ja-JP" altLang="en-US" sz="1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 horzOverflow="overflow"/>
                </a:tc>
              </a:tr>
            </a:tbl>
          </a:graphicData>
        </a:graphic>
      </p:graphicFrame>
      <p:pic>
        <p:nvPicPr>
          <p:cNvPr id="1026" name="Picture 2" descr="C:\Users\nval\Documents\消費安局畜水課薬事審査管理班長：能田：080401～130331\VICH\22SC 090224 Ottawa Canada\写真\Photos%20hiver%2008-09%203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670" y="4669103"/>
            <a:ext cx="2907272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val\Documents\消費安局畜水課薬事審査管理班長：能田：080401～130331\VICH\24SC 100623 Paris EU, VICH4\Photos\SCmeeting phot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7176" y="4670003"/>
            <a:ext cx="4130924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374" y="1042651"/>
            <a:ext cx="4873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management of VICH</a:t>
            </a:r>
          </a:p>
        </p:txBody>
      </p:sp>
    </p:spTree>
    <p:extLst>
      <p:ext uri="{BB962C8B-B14F-4D97-AF65-F5344CB8AC3E}">
        <p14:creationId xmlns:p14="http://schemas.microsoft.com/office/powerpoint/2010/main" val="41860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 smtClean="0"/>
              <a:t>Steering Committee - role</a:t>
            </a:r>
            <a:endParaRPr lang="en-GB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1489" y="1549400"/>
            <a:ext cx="7872412" cy="4537075"/>
          </a:xfrm>
        </p:spPr>
        <p:txBody>
          <a:bodyPr/>
          <a:lstStyle/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making </a:t>
            </a: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and driver </a:t>
            </a: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endParaRPr lang="en-GB" sz="2000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every 9 </a:t>
            </a:r>
            <a:r>
              <a:rPr lang="en-GB"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</a:t>
            </a:r>
            <a:r>
              <a:rPr lang="en-GB" sz="200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alternately </a:t>
            </a: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3 member regions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</a:t>
            </a: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approve activities and the work program: </a:t>
            </a:r>
          </a:p>
          <a:p>
            <a:pPr lvl="1">
              <a:buClr>
                <a:srgbClr val="218BA7"/>
              </a:buClr>
            </a:pP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topic – new task force – new expert working groups – physical meetings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VICH guidelines topics are proposed by members of the </a:t>
            </a: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</a:t>
            </a:r>
          </a:p>
          <a:p>
            <a:pPr lvl="1">
              <a:buClr>
                <a:srgbClr val="218BA7"/>
              </a:buClr>
            </a:pP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papers 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Determines the priority items based on concept papers prepared by its members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SC is appointed the topic leader within the SC </a:t>
            </a:r>
            <a:endParaRPr lang="en-GB" sz="2000" dirty="0" smtClean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endParaRPr lang="en-GB" sz="2000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 smtClean="0"/>
              <a:t>Steering Committee - role</a:t>
            </a:r>
            <a:endParaRPr lang="en-GB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1488" y="1549400"/>
            <a:ext cx="8358187" cy="4537075"/>
          </a:xfrm>
        </p:spPr>
        <p:txBody>
          <a:bodyPr/>
          <a:lstStyle/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up the appropriate Expert Working Groups (EWGs)  and appoints </a:t>
            </a: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EWG chairpersons</a:t>
            </a:r>
            <a:endParaRPr lang="en-GB" sz="2000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Considers and resolves issues raised by the EWGs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Approves requests for physical meetings of EWGs 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Approves </a:t>
            </a: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draft Guidelines issued by EWGs before release for world-wide </a:t>
            </a: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(6 months)</a:t>
            </a:r>
            <a:endParaRPr lang="en-GB" sz="2000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responsible for </a:t>
            </a: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monitoring, </a:t>
            </a: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and review of </a:t>
            </a: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endParaRPr lang="en-GB" sz="2000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spcBef>
                <a:spcPts val="1000"/>
              </a:spcBef>
              <a:buClr>
                <a:srgbClr val="218BA7"/>
              </a:buClr>
              <a:buSzPct val="150000"/>
            </a:pPr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 ONLY the regulatory authorities from the EU, Japan and the USA sign-off (approve and adopt) the final Guidelines for implementation in the member regions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endParaRPr lang="en-GB" sz="2000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 smtClean="0"/>
              <a:t>Steering Committee – role - observers</a:t>
            </a:r>
            <a:endParaRPr lang="en-GB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1488" y="2006600"/>
            <a:ext cx="8358187" cy="4079875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Clr>
                <a:schemeClr val="accent2"/>
              </a:buClr>
              <a:buNone/>
            </a:pPr>
            <a:r>
              <a:rPr lang="en-GB" sz="2000" b="1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Observers on Steering Committee (SC)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 as observers in the working process of the SC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and industry representatives from Australia/New Zealand, Canada and South Africa (since 2013) 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in Committee discussions - no voting rights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experts to the EWGs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not bound by the VICH recommendations, but are strongly encouraged to take them into account 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VICH guidelines to the fullest extent possible.</a:t>
            </a:r>
          </a:p>
        </p:txBody>
      </p:sp>
    </p:spTree>
    <p:extLst>
      <p:ext uri="{BB962C8B-B14F-4D97-AF65-F5344CB8AC3E}">
        <p14:creationId xmlns:p14="http://schemas.microsoft.com/office/powerpoint/2010/main" val="16203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6576" y="3812734"/>
            <a:ext cx="5486400" cy="520700"/>
          </a:xfrm>
        </p:spPr>
        <p:txBody>
          <a:bodyPr/>
          <a:lstStyle/>
          <a:p>
            <a:r>
              <a:rPr lang="en-US" sz="3600" b="1" dirty="0" smtClean="0"/>
              <a:t>Introduction to VICH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6576" y="4511866"/>
            <a:ext cx="6383096" cy="393980"/>
          </a:xfrm>
        </p:spPr>
        <p:txBody>
          <a:bodyPr/>
          <a:lstStyle/>
          <a:p>
            <a:r>
              <a:rPr lang="en-US" dirty="0" smtClean="0"/>
              <a:t>Rick Clayton, Technical Director,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Health</a:t>
            </a:r>
            <a:r>
              <a:rPr lang="en-US" dirty="0" err="1" smtClean="0">
                <a:solidFill>
                  <a:srgbClr val="00B0F0"/>
                </a:solidFill>
              </a:rPr>
              <a:t>forAnimals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251632" y="638991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VICH Workshop, Dar </a:t>
            </a:r>
            <a:r>
              <a:rPr lang="en-US" sz="1600" dirty="0" err="1" smtClean="0"/>
              <a:t>Es</a:t>
            </a:r>
            <a:r>
              <a:rPr lang="en-US" sz="1600" dirty="0" smtClean="0"/>
              <a:t> Salaam, Tanzania, 24 June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48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42116"/>
              </p:ext>
            </p:extLst>
          </p:nvPr>
        </p:nvGraphicFramePr>
        <p:xfrm>
          <a:off x="824865" y="2628899"/>
          <a:ext cx="7252336" cy="201154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675316"/>
                <a:gridCol w="3070276"/>
                <a:gridCol w="2506744"/>
              </a:tblGrid>
              <a:tr h="2678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Continent</a:t>
                      </a:r>
                      <a:endParaRPr kumimoji="0" lang="ja-JP" altLang="en-US" sz="1800" b="1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L="91439" marR="91439" marT="45703" marB="45703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Count</a:t>
                      </a:r>
                      <a:r>
                        <a:rPr kumimoji="0" lang="en-US" altLang="ja-JP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r</a:t>
                      </a:r>
                      <a:r>
                        <a:rPr kumimoji="0" lang="ja-JP" altLang="en-US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endParaRPr kumimoji="0" lang="ja-JP" altLang="en-US" sz="1800" b="1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L="91439" marR="91439" marT="45703" marB="45703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Regional Organisation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L="91439" marR="91439" marT="45703" marB="45703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9657">
                <a:tc>
                  <a:txBody>
                    <a:bodyPr/>
                    <a:lstStyle/>
                    <a:p>
                      <a:pPr marL="180975" indent="0" algn="ctr"/>
                      <a:r>
                        <a:rPr lang="en-US" altLang="ja-JP" i="1" dirty="0" smtClean="0">
                          <a:effectLst/>
                        </a:rPr>
                        <a:t>Eurasia</a:t>
                      </a:r>
                      <a:endParaRPr lang="en-US" altLang="ja-JP" i="1" dirty="0">
                        <a:effectLst/>
                        <a:latin typeface="+mn-lt"/>
                      </a:endParaRPr>
                    </a:p>
                  </a:txBody>
                  <a:tcPr marL="91439" marR="91439" marT="45703" marB="45703" anchor="ctr" horzOverflow="overflow"/>
                </a:tc>
                <a:tc>
                  <a:txBody>
                    <a:bodyPr/>
                    <a:lstStyle/>
                    <a:p>
                      <a:pPr marL="180975" indent="0"/>
                      <a:r>
                        <a:rPr lang="en-US" altLang="ja-JP" dirty="0" smtClean="0">
                          <a:effectLst/>
                        </a:rPr>
                        <a:t>China,</a:t>
                      </a:r>
                      <a:r>
                        <a:rPr lang="en-US" altLang="ja-JP" baseline="0" dirty="0" smtClean="0">
                          <a:effectLst/>
                        </a:rPr>
                        <a:t> </a:t>
                      </a:r>
                      <a:r>
                        <a:rPr lang="en-US" altLang="ja-JP" dirty="0" smtClean="0">
                          <a:effectLst/>
                        </a:rPr>
                        <a:t>India,</a:t>
                      </a:r>
                      <a:r>
                        <a:rPr lang="en-US" altLang="ja-JP" baseline="0" dirty="0" smtClean="0">
                          <a:effectLst/>
                        </a:rPr>
                        <a:t> </a:t>
                      </a:r>
                      <a:r>
                        <a:rPr lang="en-US" altLang="ja-JP" dirty="0" smtClean="0">
                          <a:effectLst/>
                        </a:rPr>
                        <a:t>Korea</a:t>
                      </a:r>
                      <a:br>
                        <a:rPr lang="en-US" altLang="ja-JP" dirty="0" smtClean="0">
                          <a:effectLst/>
                        </a:rPr>
                      </a:br>
                      <a:r>
                        <a:rPr lang="en-US" altLang="ja-JP" dirty="0" smtClean="0">
                          <a:effectLst/>
                        </a:rPr>
                        <a:t>Malaysia,</a:t>
                      </a:r>
                      <a:r>
                        <a:rPr lang="en-US" altLang="ja-JP" baseline="0" dirty="0" smtClean="0">
                          <a:effectLst/>
                        </a:rPr>
                        <a:t> </a:t>
                      </a:r>
                      <a:r>
                        <a:rPr lang="en-US" altLang="ja-JP" dirty="0" smtClean="0">
                          <a:effectLst/>
                        </a:rPr>
                        <a:t>Taiwan,</a:t>
                      </a:r>
                      <a:r>
                        <a:rPr lang="en-US" altLang="ja-JP" baseline="0" dirty="0" smtClean="0">
                          <a:effectLst/>
                        </a:rPr>
                        <a:t> </a:t>
                      </a:r>
                      <a:r>
                        <a:rPr lang="en-US" altLang="ja-JP" dirty="0" smtClean="0">
                          <a:effectLst/>
                        </a:rPr>
                        <a:t>Thailand</a:t>
                      </a: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>
                          <a:effectLst/>
                        </a:rPr>
                        <a:t>Russia, Ukraine</a:t>
                      </a:r>
                      <a:endParaRPr lang="en-US" altLang="ja-JP" dirty="0" smtClean="0">
                        <a:effectLst/>
                        <a:latin typeface="+mn-lt"/>
                      </a:endParaRPr>
                    </a:p>
                  </a:txBody>
                  <a:tcPr marL="91439" marR="91439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dirty="0" smtClean="0">
                          <a:effectLst/>
                        </a:rPr>
                        <a:t>ASEAN</a:t>
                      </a:r>
                      <a:endParaRPr lang="en-US" altLang="ja-JP" dirty="0" smtClean="0">
                        <a:effectLst/>
                        <a:latin typeface="+mn-lt"/>
                      </a:endParaRPr>
                    </a:p>
                  </a:txBody>
                  <a:tcPr marL="91439" marR="91439" marT="45703" marB="45703" anchor="ctr" horzOverflow="overflow"/>
                </a:tc>
              </a:tr>
              <a:tr h="267848">
                <a:tc>
                  <a:txBody>
                    <a:bodyPr/>
                    <a:lstStyle/>
                    <a:p>
                      <a:pPr marL="1809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i="1" dirty="0" smtClean="0">
                          <a:effectLst/>
                        </a:rPr>
                        <a:t>Africa</a:t>
                      </a:r>
                      <a:endParaRPr lang="en-US" altLang="ja-JP" i="1" dirty="0" smtClean="0">
                        <a:effectLst/>
                        <a:latin typeface="+mn-lt"/>
                      </a:endParaRPr>
                    </a:p>
                  </a:txBody>
                  <a:tcPr marL="91439" marR="91439" marT="45703" marB="45703" anchor="ctr" horzOverflow="overflow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>
                          <a:effectLst/>
                        </a:rPr>
                        <a:t>Morocco, Tunisia</a:t>
                      </a:r>
                      <a:endParaRPr lang="en-US" altLang="ja-JP" dirty="0" smtClean="0">
                        <a:effectLst/>
                        <a:latin typeface="+mn-lt"/>
                      </a:endParaRPr>
                    </a:p>
                  </a:txBody>
                  <a:tcPr marL="91439" marR="91439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>
                          <a:effectLst/>
                        </a:rPr>
                        <a:t>UEMOA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marL="91439" marR="91439" marT="45703" marB="45703" anchor="ctr" horzOverflow="overflow"/>
                </a:tc>
              </a:tr>
              <a:tr h="267848">
                <a:tc>
                  <a:txBody>
                    <a:bodyPr/>
                    <a:lstStyle/>
                    <a:p>
                      <a:pPr marL="1809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America</a:t>
                      </a:r>
                      <a:endParaRPr kumimoji="0" lang="ja-JP" altLang="en-US" sz="18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marL="91439" marR="91439" marT="45703" marB="45703" anchor="ctr" horzOverflow="overflow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dirty="0" smtClean="0">
                          <a:effectLst/>
                        </a:rPr>
                        <a:t>Argentina,</a:t>
                      </a:r>
                      <a:r>
                        <a:rPr lang="en-US" altLang="ja-JP" baseline="0" dirty="0" smtClean="0">
                          <a:effectLst/>
                        </a:rPr>
                        <a:t> </a:t>
                      </a:r>
                      <a:r>
                        <a:rPr lang="en-US" altLang="ja-JP" dirty="0" smtClean="0">
                          <a:effectLst/>
                        </a:rPr>
                        <a:t>Brazil,</a:t>
                      </a:r>
                      <a:r>
                        <a:rPr lang="en-US" altLang="ja-JP" baseline="0" dirty="0" smtClean="0">
                          <a:effectLst/>
                        </a:rPr>
                        <a:t> </a:t>
                      </a:r>
                      <a:r>
                        <a:rPr lang="en-US" altLang="ja-JP" dirty="0" smtClean="0">
                          <a:effectLst/>
                        </a:rPr>
                        <a:t>Mexico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marL="91439" marR="91439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>
                          <a:effectLst/>
                        </a:rPr>
                        <a:t>CAMEVET</a:t>
                      </a:r>
                      <a:endParaRPr kumimoji="0" lang="ja-JP" altLang="en-US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L="91439" marR="91439" marT="45703" marB="45703" anchor="ctr" horzOverflow="overflow"/>
                </a:tc>
              </a:tr>
            </a:tbl>
          </a:graphicData>
        </a:graphic>
      </p:graphicFrame>
      <p:sp>
        <p:nvSpPr>
          <p:cNvPr id="9" name="正方形/長方形 4"/>
          <p:cNvSpPr>
            <a:spLocks noChangeArrowheads="1"/>
          </p:cNvSpPr>
          <p:nvPr/>
        </p:nvSpPr>
        <p:spPr bwMode="auto">
          <a:xfrm>
            <a:off x="560832" y="1369623"/>
            <a:ext cx="753764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ja-JP" sz="2000" dirty="0" smtClean="0">
                <a:solidFill>
                  <a:srgbClr val="218BA7"/>
                </a:solidFill>
                <a:ea typeface="+mn-ea"/>
                <a:cs typeface="Arial" panose="020B0604020202020204" pitchFamily="34" charset="0"/>
              </a:rPr>
              <a:t>Co-chaired by VICH SC rotating chair and OIE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ja-JP" sz="2000" dirty="0" smtClean="0">
                <a:solidFill>
                  <a:srgbClr val="218BA7"/>
                </a:solidFill>
                <a:ea typeface="+mn-ea"/>
                <a:cs typeface="Arial" panose="020B0604020202020204" pitchFamily="34" charset="0"/>
              </a:rPr>
              <a:t>VICH Steering Committee members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ja-JP" sz="2000" dirty="0" smtClean="0">
                <a:solidFill>
                  <a:srgbClr val="218BA7"/>
                </a:solidFill>
                <a:ea typeface="+mn-ea"/>
                <a:cs typeface="Arial" panose="020B0604020202020204" pitchFamily="34" charset="0"/>
              </a:rPr>
              <a:t>16 invited countries/regional organisations; current members:</a:t>
            </a:r>
            <a:endParaRPr lang="en-US" altLang="ja-JP" sz="2000" dirty="0">
              <a:solidFill>
                <a:srgbClr val="218BA7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タイトル 2"/>
          <p:cNvSpPr>
            <a:spLocks noGrp="1"/>
          </p:cNvSpPr>
          <p:nvPr>
            <p:ph type="title"/>
          </p:nvPr>
        </p:nvSpPr>
        <p:spPr>
          <a:xfrm>
            <a:off x="381000" y="93663"/>
            <a:ext cx="8229600" cy="725487"/>
          </a:xfrm>
        </p:spPr>
        <p:txBody>
          <a:bodyPr anchor="ctr">
            <a:normAutofit/>
          </a:bodyPr>
          <a:lstStyle/>
          <a:p>
            <a:r>
              <a:rPr lang="en-US" altLang="ja-JP" sz="3200" b="1" dirty="0">
                <a:solidFill>
                  <a:srgbClr val="218BA7"/>
                </a:solidFill>
                <a:latin typeface="+mn-lt"/>
                <a:ea typeface="+mn-ea"/>
                <a:cs typeface="+mn-cs"/>
              </a:rPr>
              <a:t>VICH Outreach Forum (VOF</a:t>
            </a:r>
            <a:r>
              <a:rPr lang="en-US" altLang="ja-JP" sz="3200" b="1" dirty="0" smtClean="0">
                <a:solidFill>
                  <a:srgbClr val="218BA7"/>
                </a:solidFill>
                <a:latin typeface="+mn-lt"/>
                <a:ea typeface="+mn-ea"/>
                <a:cs typeface="+mn-cs"/>
              </a:rPr>
              <a:t>) - composition</a:t>
            </a:r>
            <a:endParaRPr lang="ja-JP" altLang="en-US" sz="3200" b="1" dirty="0">
              <a:solidFill>
                <a:srgbClr val="218BA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nval\Documents\消費安局畜水課薬事審査管理班長：能田：080401～130331\VICH\26SC 111115東京・秋葉原\集合写真\DSC002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0000" y="4640442"/>
            <a:ext cx="5537201" cy="22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60832" y="4905375"/>
            <a:ext cx="1267968" cy="1143000"/>
          </a:xfrm>
          <a:prstGeom prst="wedgeRoundRectCallout">
            <a:avLst>
              <a:gd name="adj1" fmla="val 181991"/>
              <a:gd name="adj2" fmla="val 1316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218BA7"/>
                </a:solidFill>
              </a:rPr>
              <a:t>Our local industry should be invited</a:t>
            </a:r>
            <a:endParaRPr lang="en-GB" dirty="0">
              <a:solidFill>
                <a:srgbClr val="218B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813816" y="1552957"/>
            <a:ext cx="7568183" cy="429005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ja-JP" altLang="en-US" sz="2400" dirty="0"/>
          </a:p>
          <a:p>
            <a:r>
              <a:rPr lang="en-US" altLang="ja-JP" sz="8000" b="1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endParaRPr lang="en-US" altLang="ja-JP" sz="8000" b="1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US" altLang="ja-JP" sz="8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for wider </a:t>
            </a:r>
            <a:r>
              <a:rPr lang="en-US" altLang="ja-JP" sz="8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harmonisation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US" altLang="ja-JP" sz="8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awareness of </a:t>
            </a:r>
            <a:r>
              <a:rPr lang="en-US" altLang="ja-JP" sz="8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VICH outside of VICH regions</a:t>
            </a:r>
            <a:endParaRPr lang="en-US" altLang="ja-JP" sz="8000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US" altLang="ja-JP" sz="8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governance of VMPs worldwide</a:t>
            </a:r>
          </a:p>
          <a:p>
            <a:pPr lvl="1"/>
            <a:endParaRPr lang="en-US" altLang="ja-JP" dirty="0" smtClean="0"/>
          </a:p>
          <a:p>
            <a:r>
              <a:rPr lang="en-US" altLang="ja-JP" sz="8000" b="1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</a:t>
            </a:r>
            <a:endParaRPr lang="en-US" altLang="ja-JP" sz="8000" b="1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US" altLang="ja-JP" sz="8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VICH role, structure, process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US" altLang="ja-JP" sz="8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altLang="ja-JP" sz="8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participate in VICH work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US" altLang="ja-JP" sz="8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issues for accepting and using VICH guidelines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US" altLang="ja-JP" sz="8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of translations of guidelines </a:t>
            </a:r>
            <a:endParaRPr lang="en-US" altLang="ja-JP" sz="8000" dirty="0" smtClean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US" altLang="ja-JP" sz="8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of specific topics</a:t>
            </a:r>
            <a:endParaRPr lang="en-US" altLang="ja-JP" sz="8000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タイトル 2"/>
          <p:cNvSpPr>
            <a:spLocks noGrp="1"/>
          </p:cNvSpPr>
          <p:nvPr>
            <p:ph type="title"/>
          </p:nvPr>
        </p:nvSpPr>
        <p:spPr>
          <a:xfrm>
            <a:off x="381000" y="175959"/>
            <a:ext cx="8229600" cy="725487"/>
          </a:xfrm>
        </p:spPr>
        <p:txBody>
          <a:bodyPr anchor="ctr">
            <a:normAutofit/>
          </a:bodyPr>
          <a:lstStyle/>
          <a:p>
            <a:r>
              <a:rPr lang="en-US" altLang="ja-JP" sz="3200" b="1" dirty="0">
                <a:solidFill>
                  <a:srgbClr val="218BA7"/>
                </a:solidFill>
                <a:latin typeface="+mn-lt"/>
                <a:ea typeface="+mn-ea"/>
                <a:cs typeface="+mn-cs"/>
              </a:rPr>
              <a:t>VICH Outreach Forum (VOF</a:t>
            </a:r>
            <a:r>
              <a:rPr lang="en-US" altLang="ja-JP" sz="3200" b="1" dirty="0" smtClean="0">
                <a:solidFill>
                  <a:srgbClr val="218BA7"/>
                </a:solidFill>
                <a:latin typeface="+mn-lt"/>
                <a:ea typeface="+mn-ea"/>
                <a:cs typeface="+mn-cs"/>
              </a:rPr>
              <a:t>) - purpose</a:t>
            </a:r>
            <a:endParaRPr lang="ja-JP" altLang="en-US" sz="3200" b="1" dirty="0">
              <a:solidFill>
                <a:srgbClr val="218BA7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0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488" y="316345"/>
            <a:ext cx="7175500" cy="536575"/>
          </a:xfrm>
        </p:spPr>
        <p:txBody>
          <a:bodyPr/>
          <a:lstStyle/>
          <a:p>
            <a:r>
              <a:rPr lang="en-GB" sz="3200" b="1" dirty="0" smtClean="0"/>
              <a:t>Expert </a:t>
            </a:r>
            <a:r>
              <a:rPr lang="en-GB" sz="3200" b="1" dirty="0"/>
              <a:t>Working Groups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1488" y="1743075"/>
            <a:ext cx="7920037" cy="4343400"/>
          </a:xfrm>
        </p:spPr>
        <p:txBody>
          <a:bodyPr/>
          <a:lstStyle/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SC full member and observer member has the right to appoint one </a:t>
            </a:r>
            <a:r>
              <a:rPr lang="en-GB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</a:t>
            </a:r>
          </a:p>
          <a:p>
            <a:pPr lvl="1">
              <a:buClr>
                <a:srgbClr val="002060"/>
              </a:buClr>
            </a:pP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GB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x </a:t>
            </a: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delegations = 12 experts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necessary </a:t>
            </a:r>
            <a:r>
              <a:rPr lang="en-GB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expert may be accompanied by one </a:t>
            </a:r>
            <a:r>
              <a:rPr lang="en-GB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</a:t>
            </a:r>
          </a:p>
          <a:p>
            <a:pPr lvl="1">
              <a:buClr>
                <a:srgbClr val="002060"/>
              </a:buClr>
            </a:pP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 12 advisors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experts from </a:t>
            </a:r>
            <a:r>
              <a:rPr lang="en-GB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non-VICH </a:t>
            </a:r>
            <a:r>
              <a:rPr lang="en-GB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 (VOF) can be appointed by the SC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9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0" y="942976"/>
            <a:ext cx="4495800" cy="5191124"/>
          </a:xfrm>
          <a:prstGeom prst="roundRect">
            <a:avLst/>
          </a:prstGeom>
          <a:gradFill>
            <a:gsLst>
              <a:gs pos="85000">
                <a:schemeClr val="bg1">
                  <a:alpha val="67000"/>
                </a:schemeClr>
              </a:gs>
              <a:gs pos="100000">
                <a:srgbClr val="218BA7">
                  <a:alpha val="90000"/>
                </a:srgbClr>
              </a:gs>
              <a:gs pos="10000">
                <a:schemeClr val="bg1">
                  <a:alpha val="67000"/>
                </a:schemeClr>
              </a:gs>
              <a:gs pos="0">
                <a:srgbClr val="EE9A04">
                  <a:alpha val="67000"/>
                </a:srgbClr>
              </a:gs>
            </a:gsLst>
            <a:lin ang="5400000" scaled="0"/>
          </a:gradFill>
          <a:ln>
            <a:solidFill>
              <a:srgbClr val="00B0F0"/>
            </a:solidFill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 b="1" dirty="0" smtClean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4066" y="294435"/>
            <a:ext cx="7000781" cy="519112"/>
          </a:xfrm>
        </p:spPr>
        <p:txBody>
          <a:bodyPr/>
          <a:lstStyle/>
          <a:p>
            <a:r>
              <a:rPr lang="en-GB" sz="3200" b="1" dirty="0"/>
              <a:t>Expert Working </a:t>
            </a:r>
            <a:r>
              <a:rPr lang="en-GB" sz="3200" b="1" dirty="0" smtClean="0"/>
              <a:t>Groups</a:t>
            </a:r>
            <a:endParaRPr lang="en-GB" sz="3200" b="1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4495800" y="942976"/>
            <a:ext cx="4648200" cy="5210175"/>
          </a:xfrm>
          <a:prstGeom prst="roundRect">
            <a:avLst/>
          </a:prstGeom>
          <a:gradFill>
            <a:gsLst>
              <a:gs pos="85000">
                <a:schemeClr val="bg1">
                  <a:alpha val="66000"/>
                </a:schemeClr>
              </a:gs>
              <a:gs pos="10000">
                <a:schemeClr val="bg1"/>
              </a:gs>
              <a:gs pos="0">
                <a:srgbClr val="EE9A04">
                  <a:alpha val="68000"/>
                </a:srgbClr>
              </a:gs>
              <a:gs pos="100000">
                <a:srgbClr val="218BA7">
                  <a:alpha val="90000"/>
                </a:srgbClr>
              </a:gs>
            </a:gsLst>
            <a:lin ang="5400000" scaled="0"/>
          </a:gradFill>
          <a:ln w="1905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  <a:defRPr sz="2000" kern="1200">
                <a:solidFill>
                  <a:srgbClr val="218BA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8BA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4040" y="1993791"/>
            <a:ext cx="39679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18BA7"/>
                </a:solidFill>
              </a:rPr>
              <a:t>Active working groups</a:t>
            </a:r>
          </a:p>
          <a:p>
            <a:pPr marL="266700" indent="-266700">
              <a:buFont typeface="+mj-lt"/>
              <a:buAutoNum type="arabicPeriod"/>
            </a:pPr>
            <a:r>
              <a:rPr lang="en-GB" sz="2000" dirty="0" smtClean="0">
                <a:solidFill>
                  <a:srgbClr val="218BA7"/>
                </a:solidFill>
              </a:rPr>
              <a:t>Metabolism </a:t>
            </a:r>
            <a:r>
              <a:rPr lang="en-GB" sz="2000" dirty="0">
                <a:solidFill>
                  <a:srgbClr val="218BA7"/>
                </a:solidFill>
              </a:rPr>
              <a:t>and Residue Kinetics</a:t>
            </a:r>
          </a:p>
          <a:p>
            <a:pPr marL="266700" indent="-266700">
              <a:buFont typeface="+mj-lt"/>
              <a:buAutoNum type="arabicPeriod"/>
            </a:pPr>
            <a:r>
              <a:rPr lang="en-GB" sz="2000" dirty="0">
                <a:solidFill>
                  <a:srgbClr val="218BA7"/>
                </a:solidFill>
              </a:rPr>
              <a:t>Quality</a:t>
            </a:r>
          </a:p>
          <a:p>
            <a:pPr marL="266700" indent="-266700">
              <a:buFont typeface="+mj-lt"/>
              <a:buAutoNum type="arabicPeriod"/>
            </a:pPr>
            <a:r>
              <a:rPr lang="en-GB" sz="2000" dirty="0">
                <a:solidFill>
                  <a:srgbClr val="218BA7"/>
                </a:solidFill>
              </a:rPr>
              <a:t>Safety</a:t>
            </a:r>
          </a:p>
          <a:p>
            <a:pPr marL="266700" indent="-266700">
              <a:buFont typeface="+mj-lt"/>
              <a:buAutoNum type="arabicPeriod"/>
            </a:pPr>
            <a:r>
              <a:rPr lang="en-GB" sz="2000" dirty="0">
                <a:solidFill>
                  <a:srgbClr val="218BA7"/>
                </a:solidFill>
              </a:rPr>
              <a:t>Biologicals Quality Monitoring</a:t>
            </a:r>
          </a:p>
          <a:p>
            <a:pPr marL="266700" indent="-266700">
              <a:buFont typeface="+mj-lt"/>
              <a:buAutoNum type="arabicPeriod"/>
            </a:pPr>
            <a:r>
              <a:rPr lang="en-GB" sz="2000" dirty="0">
                <a:solidFill>
                  <a:srgbClr val="218BA7"/>
                </a:solidFill>
              </a:rPr>
              <a:t>Pharmacovigilance Electronic Standards Implementation</a:t>
            </a:r>
          </a:p>
          <a:p>
            <a:pPr marL="266700" indent="-266700">
              <a:buFont typeface="+mj-lt"/>
              <a:buAutoNum type="arabicPeriod"/>
            </a:pPr>
            <a:r>
              <a:rPr lang="en-GB" sz="2000" dirty="0">
                <a:solidFill>
                  <a:srgbClr val="218BA7"/>
                </a:solidFill>
              </a:rPr>
              <a:t>Bioequivalence  </a:t>
            </a:r>
            <a:r>
              <a:rPr lang="en-GB" i="1" dirty="0">
                <a:solidFill>
                  <a:srgbClr val="218BA7"/>
                </a:solidFill>
              </a:rPr>
              <a:t>(just completed its mandate)</a:t>
            </a:r>
            <a:endParaRPr lang="en-GB" sz="2000" i="1" dirty="0">
              <a:solidFill>
                <a:srgbClr val="218BA7"/>
              </a:solidFill>
            </a:endParaRPr>
          </a:p>
          <a:p>
            <a:pPr marL="266700" indent="-266700">
              <a:buFont typeface="+mj-lt"/>
              <a:buAutoNum type="arabicPeriod"/>
            </a:pPr>
            <a:r>
              <a:rPr lang="en-GB" sz="2000" dirty="0">
                <a:solidFill>
                  <a:srgbClr val="218BA7"/>
                </a:solidFill>
              </a:rPr>
              <a:t>Electronic File Format </a:t>
            </a:r>
            <a:r>
              <a:rPr lang="en-GB" i="1" dirty="0">
                <a:solidFill>
                  <a:srgbClr val="218BA7"/>
                </a:solidFill>
              </a:rPr>
              <a:t>(just completed its mandate)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1993791"/>
            <a:ext cx="4343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AU" sz="2400" b="1" dirty="0">
                <a:solidFill>
                  <a:srgbClr val="218BA7"/>
                </a:solidFill>
              </a:rPr>
              <a:t>Past working groups</a:t>
            </a:r>
          </a:p>
          <a:p>
            <a:pPr marL="266700" lvl="1" indent="-266700">
              <a:buFont typeface="+mj-lt"/>
              <a:buAutoNum type="arabicPeriod"/>
            </a:pPr>
            <a:r>
              <a:rPr lang="en-AU" sz="2000" dirty="0">
                <a:solidFill>
                  <a:srgbClr val="218BA7"/>
                </a:solidFill>
              </a:rPr>
              <a:t>Efficacy – Good Clinical Practice</a:t>
            </a:r>
          </a:p>
          <a:p>
            <a:pPr marL="266700" lvl="1" indent="-266700">
              <a:buFont typeface="+mj-lt"/>
              <a:buAutoNum type="arabicPeriod"/>
            </a:pPr>
            <a:r>
              <a:rPr lang="en-AU" sz="2000" dirty="0">
                <a:solidFill>
                  <a:srgbClr val="218BA7"/>
                </a:solidFill>
              </a:rPr>
              <a:t>Efficacy – Anthelmintics </a:t>
            </a:r>
            <a:endParaRPr lang="en-AU" sz="2000" dirty="0" smtClean="0">
              <a:solidFill>
                <a:srgbClr val="218BA7"/>
              </a:solidFill>
            </a:endParaRPr>
          </a:p>
          <a:p>
            <a:pPr marL="266700" lvl="1" indent="-266700">
              <a:buFont typeface="+mj-lt"/>
              <a:buAutoNum type="arabicPeriod"/>
            </a:pPr>
            <a:r>
              <a:rPr lang="en-AU" sz="2000" dirty="0" smtClean="0">
                <a:solidFill>
                  <a:srgbClr val="218BA7"/>
                </a:solidFill>
              </a:rPr>
              <a:t>Target </a:t>
            </a:r>
            <a:r>
              <a:rPr lang="en-AU" sz="2000" dirty="0">
                <a:solidFill>
                  <a:srgbClr val="218BA7"/>
                </a:solidFill>
              </a:rPr>
              <a:t>Animal Safety (Pharmaceuticals and Biologicals)</a:t>
            </a:r>
          </a:p>
          <a:p>
            <a:pPr marL="266700" lvl="1" indent="-266700">
              <a:buFont typeface="+mj-lt"/>
              <a:buAutoNum type="arabicPeriod"/>
            </a:pPr>
            <a:r>
              <a:rPr lang="en-AU" sz="2000" dirty="0">
                <a:solidFill>
                  <a:srgbClr val="218BA7"/>
                </a:solidFill>
              </a:rPr>
              <a:t>Environmental Safety</a:t>
            </a:r>
          </a:p>
          <a:p>
            <a:pPr marL="266700" lvl="1" indent="-266700">
              <a:buFont typeface="+mj-lt"/>
              <a:buAutoNum type="arabicPeriod"/>
            </a:pPr>
            <a:r>
              <a:rPr lang="en-AU" sz="2000" dirty="0">
                <a:solidFill>
                  <a:srgbClr val="218BA7"/>
                </a:solidFill>
              </a:rPr>
              <a:t>Antimicrobial Safety</a:t>
            </a:r>
          </a:p>
          <a:p>
            <a:pPr marL="266700" lvl="1" indent="-266700">
              <a:buFont typeface="+mj-lt"/>
              <a:buAutoNum type="arabicPeriod"/>
            </a:pPr>
            <a:r>
              <a:rPr lang="en-AU" sz="2000" dirty="0">
                <a:solidFill>
                  <a:srgbClr val="218BA7"/>
                </a:solidFill>
              </a:rPr>
              <a:t>Microbiological safety</a:t>
            </a:r>
          </a:p>
          <a:p>
            <a:pPr marL="266700" lvl="1" indent="-266700">
              <a:buFont typeface="+mj-lt"/>
              <a:buAutoNum type="arabicPeriod"/>
            </a:pPr>
            <a:r>
              <a:rPr lang="en-AU" sz="2000" dirty="0" smtClean="0">
                <a:solidFill>
                  <a:srgbClr val="218BA7"/>
                </a:solidFill>
              </a:rPr>
              <a:t>Pharmacovigilance</a:t>
            </a:r>
            <a:endParaRPr lang="en-AU" sz="2000" dirty="0">
              <a:solidFill>
                <a:srgbClr val="218BA7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3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 smtClean="0"/>
              <a:t>How a VICH </a:t>
            </a:r>
            <a:r>
              <a:rPr lang="en-GB" sz="3200" b="1" dirty="0"/>
              <a:t>guideline </a:t>
            </a:r>
            <a:r>
              <a:rPr lang="en-GB" sz="3200" b="1" dirty="0" smtClean="0"/>
              <a:t>is developed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282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488" y="249670"/>
            <a:ext cx="7175500" cy="536575"/>
          </a:xfrm>
        </p:spPr>
        <p:txBody>
          <a:bodyPr anchor="ctr"/>
          <a:lstStyle/>
          <a:p>
            <a:r>
              <a:rPr lang="en-GB" sz="3200" b="1" dirty="0" smtClean="0"/>
              <a:t>The process</a:t>
            </a:r>
            <a:endParaRPr lang="en-GB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1488" y="1581150"/>
            <a:ext cx="8358187" cy="4591050"/>
          </a:xfrm>
        </p:spPr>
        <p:txBody>
          <a:bodyPr/>
          <a:lstStyle/>
          <a:p>
            <a:pPr marL="457200" lvl="1" indent="-457200">
              <a:spcBef>
                <a:spcPts val="10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topics by SC based on assessment of benefit, feasibility, and resources management</a:t>
            </a:r>
          </a:p>
          <a:p>
            <a:pPr lvl="1">
              <a:buClr>
                <a:srgbClr val="218BA7"/>
              </a:buClr>
            </a:pP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proposed by SC member (becomes topic leader)</a:t>
            </a:r>
          </a:p>
          <a:p>
            <a:pPr lvl="1">
              <a:buClr>
                <a:srgbClr val="218BA7"/>
              </a:buClr>
            </a:pP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paper written and discussed</a:t>
            </a:r>
          </a:p>
          <a:p>
            <a:pPr lvl="1">
              <a:buClr>
                <a:srgbClr val="218BA7"/>
              </a:buClr>
            </a:pP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Option: discussion paper examining feasibility of harmonisation</a:t>
            </a:r>
          </a:p>
          <a:p>
            <a:pPr marL="457200" lvl="1" indent="-457200">
              <a:spcBef>
                <a:spcPts val="1000"/>
              </a:spcBef>
              <a:buClr>
                <a:schemeClr val="accent2"/>
              </a:buClr>
              <a:buFont typeface="+mj-lt"/>
              <a:buAutoNum type="arabicPeriod" startAt="2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Working Group constituted and given precise mandate </a:t>
            </a:r>
          </a:p>
          <a:p>
            <a:pPr marL="457200" lvl="1" indent="-457200">
              <a:spcBef>
                <a:spcPts val="1000"/>
              </a:spcBef>
              <a:buClr>
                <a:schemeClr val="accent2"/>
              </a:buClr>
              <a:buFont typeface="+mj-lt"/>
              <a:buAutoNum type="arabicPeriod" startAt="2"/>
            </a:pP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 of EWG appointed (usually same country as topic leader)</a:t>
            </a:r>
          </a:p>
          <a:p>
            <a:pPr marL="457200" lvl="1" indent="-457200">
              <a:spcBef>
                <a:spcPts val="1000"/>
              </a:spcBef>
              <a:buClr>
                <a:schemeClr val="accent2"/>
              </a:buClr>
              <a:buFont typeface="+mj-lt"/>
              <a:buAutoNum type="arabicPeriod" startAt="2"/>
            </a:pP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Elaboration </a:t>
            </a: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adoption of guidelines in a 9-step procedure</a:t>
            </a:r>
          </a:p>
          <a:p>
            <a:pPr marL="457200" lvl="1" indent="-457200">
              <a:spcBef>
                <a:spcPts val="1000"/>
              </a:spcBef>
              <a:buClr>
                <a:schemeClr val="accent2"/>
              </a:buClr>
              <a:buFont typeface="+mj-lt"/>
              <a:buAutoNum type="arabicPeriod" startAt="2"/>
            </a:pP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done by electronic exchange; teleconferences if necessary; physical meeting when necessary; issues raised to SC level</a:t>
            </a:r>
          </a:p>
          <a:p>
            <a:pPr marL="457200" lvl="1" indent="-457200">
              <a:spcBef>
                <a:spcPts val="1000"/>
              </a:spcBef>
              <a:buClr>
                <a:schemeClr val="accent2"/>
              </a:buClr>
              <a:buFont typeface="+mj-lt"/>
              <a:buAutoNum type="arabicPeriod" startAt="2"/>
            </a:pP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in the VICH regions</a:t>
            </a:r>
          </a:p>
          <a:p>
            <a:pPr lvl="1">
              <a:buClr>
                <a:srgbClr val="218BA7"/>
              </a:buClr>
            </a:pP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VICH guidelines supersede local guidelines in VICH regions</a:t>
            </a:r>
          </a:p>
          <a:p>
            <a:pPr lvl="1">
              <a:buClr>
                <a:srgbClr val="218BA7"/>
              </a:buClr>
            </a:pP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period</a:t>
            </a:r>
          </a:p>
        </p:txBody>
      </p:sp>
    </p:spTree>
    <p:extLst>
      <p:ext uri="{BB962C8B-B14F-4D97-AF65-F5344CB8AC3E}">
        <p14:creationId xmlns:p14="http://schemas.microsoft.com/office/powerpoint/2010/main" val="24296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186394"/>
              </p:ext>
            </p:extLst>
          </p:nvPr>
        </p:nvGraphicFramePr>
        <p:xfrm>
          <a:off x="530352" y="1271016"/>
          <a:ext cx="8065008" cy="4869067"/>
        </p:xfrm>
        <a:graphic>
          <a:graphicData uri="http://schemas.openxmlformats.org/drawingml/2006/table">
            <a:tbl>
              <a:tblPr/>
              <a:tblGrid>
                <a:gridCol w="6254162"/>
                <a:gridCol w="1810846"/>
              </a:tblGrid>
              <a:tr h="3521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Step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Stage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74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SC agrees to start a topic and appoints an EWG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2: </a:t>
                      </a: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EWG elaborates a draft GL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3: </a:t>
                      </a: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SC approves the draft GL for public consultation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Drafting</a:t>
                      </a:r>
                      <a:endParaRPr kumimoji="0" lang="ja-JP" altLang="en-US" sz="20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12674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4:</a:t>
                      </a:r>
                      <a:r>
                        <a:rPr kumimoji="0" lang="ja-JP" alt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Draft GL is circulated to </a:t>
                      </a:r>
                      <a:r>
                        <a:rPr kumimoji="0" lang="ja-JP" alt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stakeholders and public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5: EWG prepares a revised GL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6: SC approves the revised GL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Consultation Fine-tuning</a:t>
                      </a:r>
                      <a:endParaRPr kumimoji="0" lang="ja-JP" altLang="en-US" sz="20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7: Final GL is circulated to authorities of VICH region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8: Final GL is implemented in VICH region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Publishing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Implementing </a:t>
                      </a:r>
                      <a:endParaRPr kumimoji="0" lang="ja-JP" altLang="en-US" sz="20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8518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9: SC monitors, maintains and reviews the GL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Maintenance</a:t>
                      </a:r>
                      <a:endParaRPr kumimoji="0" lang="ja-JP" altLang="en-US" sz="20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タイトル 2"/>
          <p:cNvSpPr>
            <a:spLocks noGrp="1"/>
          </p:cNvSpPr>
          <p:nvPr>
            <p:ph type="title"/>
          </p:nvPr>
        </p:nvSpPr>
        <p:spPr>
          <a:xfrm>
            <a:off x="323850" y="19050"/>
            <a:ext cx="7686675" cy="895350"/>
          </a:xfrm>
        </p:spPr>
        <p:txBody>
          <a:bodyPr anchor="ctr"/>
          <a:lstStyle/>
          <a:p>
            <a:r>
              <a:rPr lang="en-US" altLang="ja-JP" sz="3200" b="1" dirty="0">
                <a:solidFill>
                  <a:srgbClr val="218BA7"/>
                </a:solidFill>
                <a:latin typeface="+mn-lt"/>
                <a:ea typeface="+mn-ea"/>
                <a:cs typeface="+mn-cs"/>
              </a:rPr>
              <a:t>VICH guideline</a:t>
            </a:r>
            <a:r>
              <a:rPr lang="ja-JP" altLang="en-US" sz="3200" b="1" dirty="0">
                <a:solidFill>
                  <a:srgbClr val="218BA7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ja-JP" sz="3200" b="1" dirty="0" smtClean="0">
                <a:solidFill>
                  <a:srgbClr val="218BA7"/>
                </a:solidFill>
                <a:latin typeface="+mn-lt"/>
                <a:ea typeface="+mn-ea"/>
                <a:cs typeface="+mn-cs"/>
              </a:rPr>
              <a:t>9-step process</a:t>
            </a:r>
            <a:endParaRPr lang="ja-JP" altLang="en-US" sz="3200" b="1" dirty="0">
              <a:solidFill>
                <a:srgbClr val="218BA7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7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 smtClean="0"/>
              <a:t>Achievements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178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488" y="335395"/>
            <a:ext cx="7175500" cy="536575"/>
          </a:xfrm>
        </p:spPr>
        <p:txBody>
          <a:bodyPr anchor="ctr"/>
          <a:lstStyle/>
          <a:p>
            <a:r>
              <a:rPr lang="en-GB" sz="3200" b="1" dirty="0" smtClean="0"/>
              <a:t>Achievements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1488" y="1778000"/>
            <a:ext cx="8358187" cy="4308475"/>
          </a:xfrm>
        </p:spPr>
        <p:txBody>
          <a:bodyPr/>
          <a:lstStyle/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VICH Guidelines</a:t>
            </a:r>
          </a:p>
          <a:p>
            <a:pPr lvl="1">
              <a:buClr>
                <a:srgbClr val="218BA7"/>
              </a:buClr>
            </a:pPr>
            <a:r>
              <a:rPr lang="en-GB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</a:t>
            </a: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VICH guidelines </a:t>
            </a:r>
          </a:p>
          <a:p>
            <a:pPr lvl="1">
              <a:buClr>
                <a:srgbClr val="218BA7"/>
              </a:buClr>
            </a:pPr>
            <a:r>
              <a:rPr lang="en-GB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GLs nearing completion/adoption</a:t>
            </a:r>
          </a:p>
          <a:p>
            <a:pPr lvl="1">
              <a:buClr>
                <a:srgbClr val="218BA7"/>
              </a:buClr>
            </a:pPr>
            <a:r>
              <a:rPr lang="en-GB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guidelines under development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GLs at step 9</a:t>
            </a:r>
          </a:p>
          <a:p>
            <a:pPr lvl="1">
              <a:buClr>
                <a:srgbClr val="218BA7"/>
              </a:buClr>
            </a:pPr>
            <a:r>
              <a:rPr lang="en-GB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completed</a:t>
            </a:r>
          </a:p>
          <a:p>
            <a:pPr lvl="1">
              <a:buClr>
                <a:srgbClr val="218BA7"/>
              </a:buClr>
            </a:pPr>
            <a:r>
              <a:rPr lang="en-GB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under revision (and rev. of pharmacovigilance GLs to start)</a:t>
            </a:r>
            <a:endParaRPr lang="en-GB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in 5 major markets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implementation in other countries and regions represented in the VICH Outreach Forum</a:t>
            </a:r>
            <a:endParaRPr lang="en-GB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84335" y="217969"/>
            <a:ext cx="4056832" cy="648072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ja-JP" altLang="en-US" sz="3200" b="1" dirty="0">
                <a:solidFill>
                  <a:srgbClr val="218BA7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altLang="ja-JP" sz="3200" b="1" dirty="0">
                <a:solidFill>
                  <a:srgbClr val="218BA7"/>
                </a:solidFill>
                <a:latin typeface="+mn-lt"/>
                <a:ea typeface="+mn-ea"/>
                <a:cs typeface="+mn-cs"/>
              </a:rPr>
              <a:t>ICH Guidelines</a:t>
            </a:r>
            <a:endParaRPr lang="ja-JP" altLang="en-US" sz="3200" b="1" dirty="0">
              <a:solidFill>
                <a:srgbClr val="218BA7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307447"/>
              </p:ext>
            </p:extLst>
          </p:nvPr>
        </p:nvGraphicFramePr>
        <p:xfrm>
          <a:off x="557785" y="936426"/>
          <a:ext cx="8156447" cy="5530267"/>
        </p:xfrm>
        <a:graphic>
          <a:graphicData uri="http://schemas.openxmlformats.org/drawingml/2006/table">
            <a:tbl>
              <a:tblPr/>
              <a:tblGrid>
                <a:gridCol w="2449549"/>
                <a:gridCol w="2651879"/>
                <a:gridCol w="3055019"/>
              </a:tblGrid>
              <a:tr h="3982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Category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GL numbers</a:t>
                      </a:r>
                      <a:endParaRPr kumimoji="0" lang="pt-B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462973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Pharmaceuticals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Quality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1, 2, 3, 4, 5, 8, 10, 11, 17, 18(R)*, 39, 40, 45, 51</a:t>
                      </a:r>
                      <a:endParaRPr kumimoji="0" lang="pt-B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749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Efficacy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　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7, 12, 13, 14, 15, 16, 19, 20, 21</a:t>
                      </a:r>
                      <a:endParaRPr kumimoji="0" lang="de-DE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58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Bioequivalence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52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58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Environmental Safety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6, 38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58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Metabolism and Residue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46, 47, 48</a:t>
                      </a:r>
                      <a:r>
                        <a:rPr kumimoji="0" lang="pt-B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(R)</a:t>
                      </a: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, 49</a:t>
                      </a:r>
                      <a:r>
                        <a:rPr kumimoji="0" lang="pt-B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(R), </a:t>
                      </a:r>
                      <a:r>
                        <a:rPr kumimoji="0" lang="pt-B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f, h</a:t>
                      </a:r>
                      <a:endParaRPr kumimoji="0" lang="de-DE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58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Toxicology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22, 23, 28, 31, 32, 33, 37, </a:t>
                      </a: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54</a:t>
                      </a:r>
                      <a:endParaRPr kumimoji="0" lang="de-DE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749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Target Animal Safety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58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Antimicrobial Safety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27, 36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581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Biologicals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Quality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34, 25, 26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58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Target Animal Safety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41, 44, 50,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TABSTLV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749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General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Good Clinical Practice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58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Pharmacovigilance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24, 29, 30, 35, 42</a:t>
                      </a:r>
                      <a:endParaRPr kumimoji="0" lang="de-DE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  <a:tr h="38581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Electronic File Format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53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2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4813" y="265860"/>
            <a:ext cx="7000781" cy="519112"/>
          </a:xfrm>
        </p:spPr>
        <p:txBody>
          <a:bodyPr/>
          <a:lstStyle/>
          <a:p>
            <a:r>
              <a:rPr lang="en-US" dirty="0" smtClean="0"/>
              <a:t>This presentation will cover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/>
              <a:t>is </a:t>
            </a:r>
            <a:r>
              <a:rPr lang="en-GB" dirty="0" smtClean="0"/>
              <a:t>VICH?</a:t>
            </a:r>
          </a:p>
          <a:p>
            <a:pPr lvl="1"/>
            <a:r>
              <a:rPr lang="en-GB" sz="1800" dirty="0"/>
              <a:t>Who is involved</a:t>
            </a:r>
          </a:p>
          <a:p>
            <a:pPr lvl="1"/>
            <a:r>
              <a:rPr lang="en-GB" sz="1800" dirty="0" smtClean="0"/>
              <a:t>Role of VICH and Objectives</a:t>
            </a:r>
          </a:p>
          <a:p>
            <a:pPr lvl="1"/>
            <a:r>
              <a:rPr lang="en-GB" sz="1800" dirty="0" smtClean="0"/>
              <a:t>Scope </a:t>
            </a:r>
            <a:r>
              <a:rPr lang="en-GB" sz="1800" dirty="0"/>
              <a:t>of activities (c.f. CODEX and OIE</a:t>
            </a:r>
            <a:r>
              <a:rPr lang="en-GB" sz="1800" dirty="0" smtClean="0"/>
              <a:t>)</a:t>
            </a:r>
            <a:endParaRPr lang="en-GB" sz="1800" dirty="0"/>
          </a:p>
          <a:p>
            <a:r>
              <a:rPr lang="en-GB" dirty="0" smtClean="0"/>
              <a:t>Structures and their roles </a:t>
            </a:r>
          </a:p>
          <a:p>
            <a:pPr lvl="1"/>
            <a:r>
              <a:rPr lang="en-GB" sz="1800" dirty="0" smtClean="0"/>
              <a:t>Role </a:t>
            </a:r>
            <a:r>
              <a:rPr lang="en-GB" sz="1800" dirty="0"/>
              <a:t>of the Steering </a:t>
            </a:r>
            <a:r>
              <a:rPr lang="en-GB" sz="1800" dirty="0" smtClean="0"/>
              <a:t>Committee</a:t>
            </a:r>
          </a:p>
          <a:p>
            <a:pPr lvl="1"/>
            <a:r>
              <a:rPr lang="en-GB" sz="1800" dirty="0" smtClean="0"/>
              <a:t>Role </a:t>
            </a:r>
            <a:r>
              <a:rPr lang="en-GB" sz="1800" dirty="0"/>
              <a:t>of Steering Committee </a:t>
            </a:r>
            <a:r>
              <a:rPr lang="en-GB" sz="1800" dirty="0" smtClean="0"/>
              <a:t>observers</a:t>
            </a:r>
          </a:p>
          <a:p>
            <a:pPr lvl="1"/>
            <a:r>
              <a:rPr lang="en-GB" sz="1800" dirty="0" smtClean="0"/>
              <a:t>Role </a:t>
            </a:r>
            <a:r>
              <a:rPr lang="en-GB" sz="1800" dirty="0"/>
              <a:t>of the VICH Outreach Forum</a:t>
            </a:r>
          </a:p>
          <a:p>
            <a:r>
              <a:rPr lang="en-GB" dirty="0" smtClean="0"/>
              <a:t>How </a:t>
            </a:r>
            <a:r>
              <a:rPr lang="en-GB" dirty="0"/>
              <a:t>a guideline is developed</a:t>
            </a:r>
          </a:p>
          <a:p>
            <a:r>
              <a:rPr lang="en-GB" dirty="0" smtClean="0"/>
              <a:t>Achievements </a:t>
            </a:r>
            <a:r>
              <a:rPr lang="en-GB" dirty="0"/>
              <a:t>of VICH</a:t>
            </a:r>
          </a:p>
          <a:p>
            <a:r>
              <a:rPr lang="en-GB" dirty="0" smtClean="0"/>
              <a:t>On-going </a:t>
            </a:r>
            <a:r>
              <a:rPr lang="en-GB" dirty="0"/>
              <a:t>topics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0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 smtClean="0"/>
              <a:t>How much of the data dossier is harmonised?</a:t>
            </a:r>
            <a:endParaRPr lang="en-GB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856122"/>
              </p:ext>
            </p:extLst>
          </p:nvPr>
        </p:nvGraphicFramePr>
        <p:xfrm>
          <a:off x="561974" y="919955"/>
          <a:ext cx="8382001" cy="5614135"/>
        </p:xfrm>
        <a:graphic>
          <a:graphicData uri="http://schemas.openxmlformats.org/drawingml/2006/table">
            <a:tbl>
              <a:tblPr firstRow="1" firstCol="1" bandRow="1"/>
              <a:tblGrid>
                <a:gridCol w="2793396"/>
                <a:gridCol w="2997204"/>
                <a:gridCol w="2591401"/>
              </a:tblGrid>
              <a:tr h="419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Quality documentation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(14 VICH GLs)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Safety documentation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VICH GLs)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Efficacy tests 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(12 VICH GLs)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90453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Composition of the product; Method of preparation: manufacturing method, in-process control tests and validation incl. batch analysis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Pharmacodynamics </a:t>
                      </a: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Pharmacokinetics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 fontAlgn="base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Pharmacodynamic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mechanisms underlying the therapeutic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effect; Pharmacokinetics supporting the therapeutic effect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00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CC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Active substance(s):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specifications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400" dirty="0">
                          <a:solidFill>
                            <a:srgbClr val="CC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impurities in the starting material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400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suitability of the manufacturing method, stereoisomerism, where relevant and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dirty="0">
                          <a:solidFill>
                            <a:srgbClr val="CC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stability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Toxicology (</a:t>
                      </a:r>
                      <a:r>
                        <a:rPr lang="en-GB" sz="1400" dirty="0">
                          <a:solidFill>
                            <a:srgbClr val="CC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Single dose toxicity, Repeated dose toxicity, Reproductive toxicity including teratogenicity, </a:t>
                      </a:r>
                      <a:r>
                        <a:rPr lang="en-GB" sz="1400" dirty="0" err="1">
                          <a:solidFill>
                            <a:srgbClr val="CC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Genotoxicity</a:t>
                      </a:r>
                      <a:r>
                        <a:rPr lang="en-GB" sz="1400" dirty="0">
                          <a:solidFill>
                            <a:srgbClr val="CC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Carcinogenicity, other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CC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Bioequivalence (if applicable)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4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7F7F7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Excipients: specifications, suitability and 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safety data, </a:t>
                      </a:r>
                      <a:r>
                        <a:rPr lang="en-GB" sz="1400">
                          <a:solidFill>
                            <a:srgbClr val="7F7F7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where appropriate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CC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Target animal safety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90033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Dose determination</a:t>
                      </a:r>
                      <a:endParaRPr lang="en-GB" sz="1400" dirty="0">
                        <a:solidFill>
                          <a:srgbClr val="9900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56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Packaging material (</a:t>
                      </a:r>
                      <a:r>
                        <a:rPr lang="en-GB" sz="1400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immediate): </a:t>
                      </a:r>
                      <a:r>
                        <a:rPr lang="en-GB" sz="1400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specifications and suitability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CC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Residue studies (</a:t>
                      </a:r>
                      <a:r>
                        <a:rPr lang="en-GB" sz="1400" dirty="0">
                          <a:solidFill>
                            <a:srgbClr val="CC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Metabolism and residue kinetics, P</a:t>
                      </a:r>
                      <a:r>
                        <a:rPr lang="en-GB" sz="1400" dirty="0">
                          <a:solidFill>
                            <a:srgbClr val="CC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harmacokinetics, Depletion of residues, Analytical method</a:t>
                      </a:r>
                      <a:r>
                        <a:rPr lang="en-GB" sz="1400" dirty="0" smtClean="0">
                          <a:solidFill>
                            <a:srgbClr val="CC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); microbiological ADI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90033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Resistance development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(if applicable) </a:t>
                      </a:r>
                    </a:p>
                    <a:p>
                      <a:pPr marL="46990" fontAlgn="base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CC0000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en-GB" sz="1400" dirty="0">
                          <a:solidFill>
                            <a:srgbClr val="CC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antimicrobials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antiparasitics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CC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 tests on intermediate products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Safety of users 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Clinical 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trials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(GCP and Anthelmintics)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318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CC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 tests on finished product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400" i="1">
                          <a:solidFill>
                            <a:srgbClr val="CC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(Also biologicals quality)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Environmental impact assessment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51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CC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Stability of the finished product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51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Post authorisation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1718" marR="617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3351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Pharmacovigilance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 marL="61718" marR="6171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9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488" y="335395"/>
            <a:ext cx="7175500" cy="536575"/>
          </a:xfrm>
        </p:spPr>
        <p:txBody>
          <a:bodyPr anchor="ctr"/>
          <a:lstStyle/>
          <a:p>
            <a:r>
              <a:rPr lang="en-GB" sz="3200" b="1" dirty="0" smtClean="0"/>
              <a:t>Achievements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6751" y="1943100"/>
            <a:ext cx="7600950" cy="4143375"/>
          </a:xfrm>
        </p:spPr>
        <p:txBody>
          <a:bodyPr/>
          <a:lstStyle/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discussion forum between </a:t>
            </a: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</a:t>
            </a: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 from both the Regulatory agencies and the Animal Health </a:t>
            </a: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</a:t>
            </a: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trust and cooperation between regions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uniformity and predictability of regulatory </a:t>
            </a: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of best practice</a:t>
            </a:r>
            <a:endParaRPr lang="en-GB" sz="2000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Benefited </a:t>
            </a: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3Rs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costs of product development 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Harmonisation of pharmacovigilance – data </a:t>
            </a:r>
            <a:r>
              <a:rPr lang="en-GB" sz="20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endParaRPr lang="en-GB" sz="2000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 smtClean="0"/>
              <a:t>Ongoing topics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7874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4813" y="271194"/>
            <a:ext cx="7000781" cy="519112"/>
          </a:xfrm>
        </p:spPr>
        <p:txBody>
          <a:bodyPr/>
          <a:lstStyle/>
          <a:p>
            <a:r>
              <a:rPr lang="en-GB" sz="3200" b="1" dirty="0"/>
              <a:t>Ongoing </a:t>
            </a:r>
            <a:r>
              <a:rPr lang="en-GB" sz="3200" b="1" dirty="0" smtClean="0"/>
              <a:t>topics at SC</a:t>
            </a:r>
            <a:endParaRPr lang="en-GB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4813" y="1387666"/>
            <a:ext cx="8335962" cy="4419600"/>
          </a:xfrm>
        </p:spPr>
        <p:txBody>
          <a:bodyPr/>
          <a:lstStyle/>
          <a:p>
            <a:r>
              <a:rPr lang="en-GB" dirty="0" smtClean="0"/>
              <a:t>VICH </a:t>
            </a:r>
            <a:r>
              <a:rPr lang="en-GB" dirty="0"/>
              <a:t>Phase IV </a:t>
            </a:r>
            <a:r>
              <a:rPr lang="en-GB" dirty="0" smtClean="0"/>
              <a:t>Strategy (2016 – 2020)</a:t>
            </a:r>
          </a:p>
          <a:p>
            <a:r>
              <a:rPr lang="en-GB" dirty="0" smtClean="0"/>
              <a:t>VICH </a:t>
            </a:r>
            <a:r>
              <a:rPr lang="en-GB" dirty="0"/>
              <a:t>Training and communication </a:t>
            </a:r>
            <a:r>
              <a:rPr lang="en-GB" dirty="0" smtClean="0"/>
              <a:t>Strategy</a:t>
            </a:r>
          </a:p>
          <a:p>
            <a:r>
              <a:rPr lang="en-GB" dirty="0" smtClean="0"/>
              <a:t>Continued development of the VICH Outreach Forum</a:t>
            </a:r>
          </a:p>
          <a:p>
            <a:r>
              <a:rPr lang="en-GB" dirty="0" smtClean="0"/>
              <a:t>Review of guidelines on 5 year cycle</a:t>
            </a:r>
          </a:p>
          <a:p>
            <a:endParaRPr lang="en-GB" sz="900" dirty="0" smtClean="0"/>
          </a:p>
          <a:p>
            <a:pPr marL="0" indent="0">
              <a:buNone/>
            </a:pPr>
            <a:r>
              <a:rPr lang="en-GB" b="1" dirty="0" smtClean="0"/>
              <a:t>New guideline topics</a:t>
            </a:r>
            <a:endParaRPr lang="en-GB" b="1" dirty="0"/>
          </a:p>
          <a:p>
            <a:r>
              <a:rPr lang="en-GB" dirty="0" smtClean="0"/>
              <a:t>Stability testing in climatic zones </a:t>
            </a:r>
            <a:r>
              <a:rPr lang="en-GB" dirty="0"/>
              <a:t>3 and </a:t>
            </a:r>
            <a:r>
              <a:rPr lang="en-GB" dirty="0" smtClean="0"/>
              <a:t>4 (to complement GL3)</a:t>
            </a:r>
          </a:p>
          <a:p>
            <a:r>
              <a:rPr lang="en-GB" dirty="0" smtClean="0"/>
              <a:t>Novel Products (e.g. new biotechnologies)</a:t>
            </a:r>
          </a:p>
          <a:p>
            <a:r>
              <a:rPr lang="en-GB" dirty="0" smtClean="0"/>
              <a:t>Combination </a:t>
            </a:r>
            <a:r>
              <a:rPr lang="en-GB" dirty="0"/>
              <a:t>products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2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08000" y="307293"/>
            <a:ext cx="5413829" cy="5191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</a:rPr>
              <a:t>Ongoing topics in EWGs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6786" y="1317856"/>
            <a:ext cx="8335962" cy="4419600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accent2"/>
              </a:buClr>
              <a:buNone/>
            </a:pPr>
            <a:r>
              <a:rPr lang="en-GB" sz="2000" b="1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under discussion</a:t>
            </a:r>
          </a:p>
          <a:p>
            <a:pPr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Vaccines – control of extraneous agents</a:t>
            </a:r>
          </a:p>
          <a:p>
            <a:pPr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need and scope of a review of the anthelmintic guidelines</a:t>
            </a:r>
          </a:p>
          <a:p>
            <a:pPr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harmonisation of pharmacovigilance between VICH regions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GB" sz="2000" b="1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guidelines under development</a:t>
            </a:r>
          </a:p>
          <a:p>
            <a:pPr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establish an Acute Reference Dose </a:t>
            </a:r>
          </a:p>
          <a:p>
            <a:pPr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Bioequivalence</a:t>
            </a:r>
          </a:p>
          <a:p>
            <a:pPr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Harmonization of Criteria to Waive TABST for Live Veterinary Vaccines</a:t>
            </a:r>
          </a:p>
          <a:p>
            <a:pPr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residue studies </a:t>
            </a:r>
          </a:p>
          <a:p>
            <a:pPr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Honey residue studies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GB" sz="2000" b="1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 of guidelines</a:t>
            </a:r>
          </a:p>
          <a:p>
            <a:pPr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 of GL 23 on </a:t>
            </a:r>
            <a:r>
              <a:rPr lang="en-GB" sz="2000" dirty="0" err="1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genotoxicity</a:t>
            </a: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 </a:t>
            </a:r>
          </a:p>
        </p:txBody>
      </p:sp>
    </p:spTree>
    <p:extLst>
      <p:ext uri="{BB962C8B-B14F-4D97-AF65-F5344CB8AC3E}">
        <p14:creationId xmlns:p14="http://schemas.microsoft.com/office/powerpoint/2010/main" val="35906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2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600" dirty="0" smtClean="0"/>
              <a:t>What is VICH?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909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1216" y="303391"/>
            <a:ext cx="7175500" cy="536575"/>
          </a:xfrm>
        </p:spPr>
        <p:txBody>
          <a:bodyPr/>
          <a:lstStyle/>
          <a:p>
            <a:r>
              <a:rPr lang="en-GB" sz="3200" b="1" dirty="0"/>
              <a:t>What is VICH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4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VICH is a trilateral (EU-Japan-USA) programme aimed at harmonising technical requirements for veterinary product registration. </a:t>
            </a:r>
          </a:p>
          <a:p>
            <a:endParaRPr lang="en-GB" sz="2000" dirty="0" smtClean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GB" sz="24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GB" sz="2400" b="1" i="1" dirty="0" smtClean="0">
                <a:solidFill>
                  <a:srgbClr val="218BA7"/>
                </a:solidFill>
              </a:rPr>
              <a:t>International </a:t>
            </a:r>
            <a:r>
              <a:rPr lang="en-GB" sz="2400" b="1" i="1" dirty="0">
                <a:solidFill>
                  <a:srgbClr val="218BA7"/>
                </a:solidFill>
              </a:rPr>
              <a:t>Cooperation on Harmonisation of Technical Requirements for Registration of Veterinary Medicinal Products. </a:t>
            </a:r>
            <a:endParaRPr lang="en-GB" sz="2400" b="1" i="1" dirty="0" smtClean="0">
              <a:solidFill>
                <a:srgbClr val="218BA7"/>
              </a:solidFill>
            </a:endParaRPr>
          </a:p>
          <a:p>
            <a:endParaRPr lang="en-GB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VICH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was officially launched in April 1996.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24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Picture 31" descr="C:\Users\Public\Pictures\Sample Pictures\195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1" y="1348084"/>
            <a:ext cx="9088191" cy="424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98496" y="197784"/>
            <a:ext cx="5828096" cy="64807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spcBef>
                <a:spcPts val="1000"/>
              </a:spcBef>
            </a:pPr>
            <a:r>
              <a:rPr lang="en-GB" altLang="ja-JP" sz="3200" b="1" dirty="0" smtClean="0">
                <a:solidFill>
                  <a:srgbClr val="218BA7"/>
                </a:solidFill>
                <a:latin typeface="+mn-lt"/>
                <a:ea typeface="+mn-ea"/>
                <a:cs typeface="+mn-cs"/>
              </a:rPr>
              <a:t>Who is involved in VICH</a:t>
            </a:r>
            <a:endParaRPr lang="ja-JP" altLang="en-US" sz="3200" b="1" dirty="0">
              <a:solidFill>
                <a:srgbClr val="218BA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47378" y="4852814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2800">
              <a:latin typeface="Arial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496480" y="2669790"/>
            <a:ext cx="86409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2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USA</a:t>
            </a:r>
            <a:endParaRPr lang="fr-FR" altLang="en-US" sz="2400" dirty="0">
              <a:ln>
                <a:solidFill>
                  <a:schemeClr val="bg1">
                    <a:lumMod val="85000"/>
                  </a:schemeClr>
                </a:solidFill>
              </a:ln>
              <a:latin typeface="Tahoma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58143" y="2633195"/>
            <a:ext cx="64807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EU</a:t>
            </a:r>
            <a:endParaRPr lang="fr-FR" altLang="en-US" sz="2400" dirty="0">
              <a:ln>
                <a:solidFill>
                  <a:schemeClr val="bg1">
                    <a:lumMod val="85000"/>
                  </a:schemeClr>
                </a:solidFill>
              </a:ln>
              <a:latin typeface="Tahoma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003859" y="2672437"/>
            <a:ext cx="127119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2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Japan</a:t>
            </a:r>
            <a:endParaRPr lang="fr-FR" altLang="en-US" sz="2400" dirty="0">
              <a:ln>
                <a:solidFill>
                  <a:schemeClr val="bg1">
                    <a:lumMod val="85000"/>
                  </a:schemeClr>
                </a:solidFill>
              </a:ln>
              <a:latin typeface="Tahoma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537594" y="4384507"/>
            <a:ext cx="201622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nl-BE" altLang="en-US" sz="18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latin typeface="Tahoma" pitchFamily="34" charset="0"/>
              </a:rPr>
              <a:t>Australia/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nl-BE" altLang="en-US" sz="18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latin typeface="Tahoma" pitchFamily="34" charset="0"/>
              </a:rPr>
              <a:t>New Zealand</a:t>
            </a:r>
            <a:endParaRPr lang="fr-FR" altLang="en-US" sz="18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030826" y="2267638"/>
            <a:ext cx="137582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8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Tahoma" pitchFamily="34" charset="0"/>
              </a:rPr>
              <a:t>Canada</a:t>
            </a:r>
            <a:endParaRPr lang="fr-FR" altLang="en-US" sz="2000" dirty="0">
              <a:ln>
                <a:solidFill>
                  <a:schemeClr val="bg1"/>
                </a:solidFill>
              </a:ln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58143" y="4568002"/>
            <a:ext cx="121957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8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latin typeface="Tahoma" pitchFamily="34" charset="0"/>
              </a:rPr>
              <a:t>South </a:t>
            </a:r>
            <a:br>
              <a:rPr lang="nl-BE" altLang="en-US" sz="18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latin typeface="Tahoma" pitchFamily="34" charset="0"/>
              </a:rPr>
            </a:br>
            <a:r>
              <a:rPr lang="nl-BE" altLang="en-US" sz="18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latin typeface="Tahoma" pitchFamily="34" charset="0"/>
              </a:rPr>
              <a:t>Africa</a:t>
            </a:r>
            <a:endParaRPr lang="fr-FR" altLang="en-US" sz="18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220735" y="5256680"/>
            <a:ext cx="1353255" cy="34163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ja-JP" sz="1800" b="1" dirty="0" smtClean="0">
                <a:solidFill>
                  <a:schemeClr val="bg1"/>
                </a:solidFill>
                <a:latin typeface="Tahoma" pitchFamily="34" charset="0"/>
              </a:rPr>
              <a:t>Observers</a:t>
            </a:r>
            <a:endParaRPr lang="fr-FR" altLang="ja-JP" sz="21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790065" y="1348084"/>
            <a:ext cx="1737976" cy="341632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ja-JP" sz="1800" b="1" dirty="0" smtClean="0">
                <a:solidFill>
                  <a:schemeClr val="bg1"/>
                </a:solidFill>
                <a:latin typeface="Tahoma" pitchFamily="34" charset="0"/>
              </a:rPr>
              <a:t>Full </a:t>
            </a:r>
            <a:r>
              <a:rPr lang="nl-BE" altLang="ja-JP" sz="1800" b="1" dirty="0">
                <a:solidFill>
                  <a:schemeClr val="bg1"/>
                </a:solidFill>
                <a:latin typeface="Tahoma" pitchFamily="34" charset="0"/>
              </a:rPr>
              <a:t>Members</a:t>
            </a:r>
            <a:endParaRPr lang="fr-FR" altLang="ja-JP" sz="21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777715" y="5919560"/>
            <a:ext cx="656149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sz="2000" b="1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OIE : Associate Member,    </a:t>
            </a:r>
            <a:r>
              <a:rPr lang="fr-FR" altLang="ja-JP" sz="2000" b="1" kern="0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Health</a:t>
            </a:r>
            <a:r>
              <a:rPr lang="fr-FR" altLang="ja-JP" sz="2000" b="1" kern="0" dirty="0" err="1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  <a:t>forAnimals</a:t>
            </a:r>
            <a:r>
              <a:rPr lang="fr-FR" altLang="ja-JP" sz="2000" b="1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fr-FR" altLang="ja-JP" sz="2000" b="1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Secretariat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fr-FR" sz="2000" b="1" kern="0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740352" y="4428351"/>
            <a:ext cx="116089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CAMEVET</a:t>
            </a:r>
            <a:endParaRPr lang="fr-FR" altLang="en-US" sz="21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cxnSp>
        <p:nvCxnSpPr>
          <p:cNvPr id="3" name="直線コネクタ 2"/>
          <p:cNvCxnSpPr>
            <a:stCxn id="19" idx="0"/>
            <a:endCxn id="16" idx="2"/>
          </p:cNvCxnSpPr>
          <p:nvPr/>
        </p:nvCxnSpPr>
        <p:spPr>
          <a:xfrm flipV="1">
            <a:off x="6897363" y="2609270"/>
            <a:ext cx="821377" cy="26474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9" idx="1"/>
          </p:cNvCxnSpPr>
          <p:nvPr/>
        </p:nvCxnSpPr>
        <p:spPr>
          <a:xfrm flipH="1" flipV="1">
            <a:off x="1481978" y="4852814"/>
            <a:ext cx="4738757" cy="57468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20" idx="2"/>
          </p:cNvCxnSpPr>
          <p:nvPr/>
        </p:nvCxnSpPr>
        <p:spPr>
          <a:xfrm>
            <a:off x="3659053" y="1689716"/>
            <a:ext cx="530989" cy="9800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20" idx="2"/>
          </p:cNvCxnSpPr>
          <p:nvPr/>
        </p:nvCxnSpPr>
        <p:spPr>
          <a:xfrm flipH="1">
            <a:off x="1167929" y="1689716"/>
            <a:ext cx="2491124" cy="10258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20" idx="2"/>
          </p:cNvCxnSpPr>
          <p:nvPr/>
        </p:nvCxnSpPr>
        <p:spPr>
          <a:xfrm>
            <a:off x="3659053" y="1689716"/>
            <a:ext cx="2894147" cy="10519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528041" y="3408072"/>
            <a:ext cx="1317990" cy="590931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ja-JP" sz="1800" b="1" dirty="0" smtClean="0">
                <a:solidFill>
                  <a:schemeClr val="bg1"/>
                </a:solidFill>
                <a:latin typeface="Tahoma" pitchFamily="34" charset="0"/>
              </a:rPr>
              <a:t>Outreach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ja-JP" sz="1800" b="1" dirty="0" smtClean="0">
                <a:solidFill>
                  <a:schemeClr val="bg1"/>
                </a:solidFill>
                <a:latin typeface="Tahoma" pitchFamily="34" charset="0"/>
              </a:rPr>
              <a:t>Forum</a:t>
            </a:r>
            <a:endParaRPr lang="fr-FR" altLang="ja-JP" sz="21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7957655" y="4756048"/>
            <a:ext cx="94359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Argentina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8290567" y="4098275"/>
            <a:ext cx="61068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Brazil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666784" y="3285676"/>
            <a:ext cx="728083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Mexico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3459394" y="3548892"/>
            <a:ext cx="73064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Taiwan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3345506" y="2476229"/>
            <a:ext cx="62709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China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3029885" y="3128710"/>
            <a:ext cx="635623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Korea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3562873" y="3798080"/>
            <a:ext cx="88197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ASEAN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2703150" y="3646743"/>
            <a:ext cx="859723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Thailand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2800741" y="3900798"/>
            <a:ext cx="85831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Malaysia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2292376" y="3405776"/>
            <a:ext cx="58612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India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229108" y="3285676"/>
            <a:ext cx="84529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Morocco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2086737" y="2429378"/>
            <a:ext cx="691791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Russia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1481978" y="2741687"/>
            <a:ext cx="78271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Ukraine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48899" y="3729982"/>
            <a:ext cx="9460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en-US" sz="1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UEMOA</a:t>
            </a:r>
            <a:endParaRPr lang="fr-FR" altLang="en-US" sz="21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cxnSp>
        <p:nvCxnSpPr>
          <p:cNvPr id="1094" name="直線コネクタ 1093"/>
          <p:cNvCxnSpPr>
            <a:stCxn id="19" idx="1"/>
          </p:cNvCxnSpPr>
          <p:nvPr/>
        </p:nvCxnSpPr>
        <p:spPr>
          <a:xfrm flipH="1" flipV="1">
            <a:off x="5358384" y="4899164"/>
            <a:ext cx="862351" cy="52833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18" grpId="0"/>
      <p:bldP spid="19" grpId="0" animBg="1"/>
      <p:bldP spid="22" grpId="0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9" grpId="0"/>
      <p:bldP spid="50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488" y="279151"/>
            <a:ext cx="7175500" cy="536575"/>
          </a:xfrm>
          <a:prstGeom prst="rect">
            <a:avLst/>
          </a:prstGeom>
        </p:spPr>
        <p:txBody>
          <a:bodyPr anchor="ctr"/>
          <a:lstStyle/>
          <a:p>
            <a:r>
              <a:rPr lang="en-GB" b="1" dirty="0"/>
              <a:t>The Objectives </a:t>
            </a:r>
            <a:r>
              <a:rPr lang="en-GB" b="1" dirty="0" smtClean="0"/>
              <a:t>and role of </a:t>
            </a:r>
            <a:r>
              <a:rPr lang="en-GB" b="1" dirty="0"/>
              <a:t>VICH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1488" y="1538514"/>
            <a:ext cx="8358187" cy="4547961"/>
          </a:xfrm>
          <a:prstGeom prst="rect">
            <a:avLst/>
          </a:prstGeom>
        </p:spPr>
        <p:txBody>
          <a:bodyPr/>
          <a:lstStyle/>
          <a:p>
            <a: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b="1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Establish and implement harmonized technical requirements for the registration of veterinary medicinal products, </a:t>
            </a:r>
          </a:p>
          <a:p>
            <a:pPr marL="708025" lvl="2">
              <a:buClr>
                <a:srgbClr val="218BA7"/>
              </a:buClr>
              <a:buSzPct val="124000"/>
            </a:pPr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quality, safety and efficacy standards; minimize use of test animals and costs of product development.</a:t>
            </a:r>
          </a:p>
          <a:p>
            <a: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sz="2000" b="1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basis for wider international harmonization </a:t>
            </a: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technical requirements.</a:t>
            </a:r>
          </a:p>
          <a:p>
            <a: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b="1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and maintain </a:t>
            </a:r>
          </a:p>
          <a:p>
            <a:pPr marL="708025" lvl="2">
              <a:buClr>
                <a:srgbClr val="218BA7"/>
              </a:buClr>
              <a:buSzPct val="124000"/>
            </a:pPr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VICH guidelines (monitor/use ICH).</a:t>
            </a:r>
          </a:p>
          <a:p>
            <a:pPr marL="708025" lvl="2">
              <a:buClr>
                <a:srgbClr val="218BA7"/>
              </a:buClr>
              <a:buSzPct val="124000"/>
            </a:pPr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interpretation of VICH guidelines.</a:t>
            </a:r>
          </a:p>
          <a:p>
            <a: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sz="2000" b="1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responsive</a:t>
            </a:r>
            <a:r>
              <a:rPr lang="en-GB" sz="20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By means of a constructive dialogue between regulatory authorities and industry provide technical guidance enabling response to significant emerging global issues and science that impact on regulatory requirements within the VICH regions.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134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4066" y="310310"/>
            <a:ext cx="7000781" cy="519112"/>
          </a:xfrm>
        </p:spPr>
        <p:txBody>
          <a:bodyPr/>
          <a:lstStyle/>
          <a:p>
            <a:r>
              <a:rPr lang="en-GB" sz="3200" b="1" dirty="0" smtClean="0"/>
              <a:t>Purpose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4813" y="1841500"/>
            <a:ext cx="8335962" cy="4084638"/>
          </a:xfrm>
        </p:spPr>
        <p:txBody>
          <a:bodyPr/>
          <a:lstStyle/>
          <a:p>
            <a:r>
              <a:rPr lang="en-GB" sz="2400" dirty="0"/>
              <a:t>Reduce/eliminate need for duplicate testing </a:t>
            </a:r>
            <a:endParaRPr lang="en-GB" sz="2400" dirty="0" smtClean="0"/>
          </a:p>
          <a:p>
            <a:r>
              <a:rPr lang="en-GB" sz="2400" dirty="0" smtClean="0"/>
              <a:t>Improve efficient </a:t>
            </a:r>
            <a:r>
              <a:rPr lang="en-GB" sz="2400" dirty="0"/>
              <a:t>use resources </a:t>
            </a:r>
            <a:r>
              <a:rPr lang="en-GB" sz="2400" dirty="0" smtClean="0"/>
              <a:t>(human</a:t>
            </a:r>
            <a:r>
              <a:rPr lang="en-GB" sz="2400" dirty="0"/>
              <a:t>, animal and </a:t>
            </a:r>
            <a:r>
              <a:rPr lang="en-GB" sz="2400" dirty="0" smtClean="0"/>
              <a:t>material) while </a:t>
            </a:r>
            <a:r>
              <a:rPr lang="en-GB" sz="2400" dirty="0"/>
              <a:t>safeguarding quality, safety &amp; efficacy</a:t>
            </a:r>
          </a:p>
          <a:p>
            <a:r>
              <a:rPr lang="en-GB" sz="2400" dirty="0" smtClean="0"/>
              <a:t>Reduce </a:t>
            </a:r>
            <a:r>
              <a:rPr lang="en-GB" sz="2400" dirty="0"/>
              <a:t>unnecessary delays/costs in global product development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b="1" dirty="0"/>
              <a:t>What is the </a:t>
            </a:r>
            <a:r>
              <a:rPr lang="en-GB" altLang="en-US" b="1" dirty="0" smtClean="0"/>
              <a:t>scope of </a:t>
            </a:r>
            <a:r>
              <a:rPr lang="en-GB" altLang="en-US" b="1" dirty="0"/>
              <a:t>VICH?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 sz="2000" dirty="0"/>
          </a:p>
          <a:p>
            <a:r>
              <a:rPr lang="en-GB" sz="2400" b="1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Scope: 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GB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 and testing </a:t>
            </a:r>
            <a:r>
              <a:rPr lang="en-GB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for the data necessary for an application for a marketing authorisation </a:t>
            </a:r>
            <a:endParaRPr lang="en-GB" dirty="0">
              <a:solidFill>
                <a:srgbClr val="218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n-GB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safety and efficacy (including  bioequivalence)</a:t>
            </a:r>
          </a:p>
          <a:p>
            <a:pPr marL="228600" lvl="1">
              <a:spcBef>
                <a:spcPts val="1000"/>
              </a:spcBef>
              <a:buClr>
                <a:schemeClr val="accent2"/>
              </a:buClr>
              <a:buFont typeface="Calibri" panose="020F0502020204030204" pitchFamily="34" charset="0"/>
              <a:buChar char="&gt;"/>
            </a:pPr>
            <a:r>
              <a:rPr lang="en-GB" dirty="0" smtClean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Post-marketing </a:t>
            </a:r>
            <a:r>
              <a:rPr lang="en-GB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monitoring</a:t>
            </a:r>
          </a:p>
          <a:p>
            <a:pPr lvl="2">
              <a:buClr>
                <a:srgbClr val="218BA7"/>
              </a:buClr>
              <a:buSzPct val="124000"/>
            </a:pP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Pharmacovigilance</a:t>
            </a:r>
            <a:endParaRPr lang="en-GB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of contents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able of contents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</TotalTime>
  <Words>1948</Words>
  <Application>Microsoft Office PowerPoint</Application>
  <PresentationFormat>On-screen Show (4:3)</PresentationFormat>
  <Paragraphs>369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Cover slide</vt:lpstr>
      <vt:lpstr>Table of contents</vt:lpstr>
      <vt:lpstr>Chapter slide</vt:lpstr>
      <vt:lpstr>Content slide</vt:lpstr>
      <vt:lpstr>Closing slide</vt:lpstr>
      <vt:lpstr>1_Table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is involved in VICH</vt:lpstr>
      <vt:lpstr>PowerPoint Presentation</vt:lpstr>
      <vt:lpstr>PowerPoint Presentation</vt:lpstr>
      <vt:lpstr>PowerPoint Presentation</vt:lpstr>
      <vt:lpstr>It is NOT the role of VICH to:</vt:lpstr>
      <vt:lpstr>How the roles of VICH, OIE &amp; Codex differ?</vt:lpstr>
      <vt:lpstr>How the roles of VICH, OIE &amp; Codex differ?</vt:lpstr>
      <vt:lpstr>PowerPoint Presentation</vt:lpstr>
      <vt:lpstr>PowerPoint Presentation</vt:lpstr>
      <vt:lpstr>VICH Structure</vt:lpstr>
      <vt:lpstr>PowerPoint Presentation</vt:lpstr>
      <vt:lpstr>PowerPoint Presentation</vt:lpstr>
      <vt:lpstr>PowerPoint Presentation</vt:lpstr>
      <vt:lpstr>PowerPoint Presentation</vt:lpstr>
      <vt:lpstr>VICH Outreach Forum (VOF) - composition</vt:lpstr>
      <vt:lpstr>VICH Outreach Forum (VOF) - purpose</vt:lpstr>
      <vt:lpstr>PowerPoint Presentation</vt:lpstr>
      <vt:lpstr>PowerPoint Presentation</vt:lpstr>
      <vt:lpstr>PowerPoint Presentation</vt:lpstr>
      <vt:lpstr>PowerPoint Presentation</vt:lpstr>
      <vt:lpstr>VICH guideline 9-step process</vt:lpstr>
      <vt:lpstr>PowerPoint Presentation</vt:lpstr>
      <vt:lpstr>PowerPoint Presentation</vt:lpstr>
      <vt:lpstr>VICH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M2M</dc:creator>
  <cp:lastModifiedBy>Rick Clayton</cp:lastModifiedBy>
  <cp:revision>105</cp:revision>
  <cp:lastPrinted>2015-06-16T07:55:08Z</cp:lastPrinted>
  <dcterms:created xsi:type="dcterms:W3CDTF">2014-10-28T11:07:40Z</dcterms:created>
  <dcterms:modified xsi:type="dcterms:W3CDTF">2015-06-25T13:25:55Z</dcterms:modified>
</cp:coreProperties>
</file>