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8" r:id="rId3"/>
    <p:sldMasterId id="2147483670" r:id="rId4"/>
    <p:sldMasterId id="2147483672" r:id="rId5"/>
  </p:sldMasterIdLst>
  <p:notesMasterIdLst>
    <p:notesMasterId r:id="rId17"/>
  </p:notesMasterIdLst>
  <p:sldIdLst>
    <p:sldId id="271" r:id="rId6"/>
    <p:sldId id="285" r:id="rId7"/>
    <p:sldId id="277" r:id="rId8"/>
    <p:sldId id="278" r:id="rId9"/>
    <p:sldId id="279" r:id="rId10"/>
    <p:sldId id="280" r:id="rId11"/>
    <p:sldId id="281" r:id="rId12"/>
    <p:sldId id="282" r:id="rId13"/>
    <p:sldId id="283" r:id="rId14"/>
    <p:sldId id="284" r:id="rId15"/>
    <p:sldId id="270" r:id="rId16"/>
  </p:sldIdLst>
  <p:sldSz cx="9144000" cy="6858000" type="screen4x3"/>
  <p:notesSz cx="6797675" cy="992663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B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9" autoAdjust="0"/>
    <p:restoredTop sz="94675" autoAdjust="0"/>
  </p:normalViewPr>
  <p:slideViewPr>
    <p:cSldViewPr snapToGrid="0" snapToObjects="1">
      <p:cViewPr>
        <p:scale>
          <a:sx n="104" d="100"/>
          <a:sy n="104" d="100"/>
        </p:scale>
        <p:origin x="-10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78B5B7B-362C-C34A-9C1D-F3D5B867F265}" type="datetimeFigureOut">
              <a:rPr lang="nl-NL" smtClean="0"/>
              <a:t>17-6-2015</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331DEA9-BD42-994F-B31C-88F75DEDF0E7}" type="slidenum">
              <a:rPr lang="nl-NL" smtClean="0"/>
              <a:t>‹#›</a:t>
            </a:fld>
            <a:endParaRPr lang="nl-NL"/>
          </a:p>
        </p:txBody>
      </p:sp>
    </p:spTree>
    <p:extLst>
      <p:ext uri="{BB962C8B-B14F-4D97-AF65-F5344CB8AC3E}">
        <p14:creationId xmlns:p14="http://schemas.microsoft.com/office/powerpoint/2010/main" val="33403296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6E2388B-E05A-4DAD-87CF-C1778811B18A}" type="slidenum">
              <a:rPr lang="en-US" smtClean="0"/>
              <a:t>2</a:t>
            </a:fld>
            <a:endParaRPr lang="en-US"/>
          </a:p>
        </p:txBody>
      </p:sp>
    </p:spTree>
    <p:extLst>
      <p:ext uri="{BB962C8B-B14F-4D97-AF65-F5344CB8AC3E}">
        <p14:creationId xmlns:p14="http://schemas.microsoft.com/office/powerpoint/2010/main" val="2512876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6E2388B-E05A-4DAD-87CF-C1778811B18A}" type="slidenum">
              <a:rPr lang="en-US" smtClean="0"/>
              <a:t>3</a:t>
            </a:fld>
            <a:endParaRPr lang="en-US"/>
          </a:p>
        </p:txBody>
      </p:sp>
    </p:spTree>
    <p:extLst>
      <p:ext uri="{BB962C8B-B14F-4D97-AF65-F5344CB8AC3E}">
        <p14:creationId xmlns:p14="http://schemas.microsoft.com/office/powerpoint/2010/main" val="416727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E2388B-E05A-4DAD-87CF-C1778811B18A}" type="slidenum">
              <a:rPr lang="en-US" smtClean="0"/>
              <a:t>4</a:t>
            </a:fld>
            <a:endParaRPr lang="en-US"/>
          </a:p>
        </p:txBody>
      </p:sp>
    </p:spTree>
    <p:extLst>
      <p:ext uri="{BB962C8B-B14F-4D97-AF65-F5344CB8AC3E}">
        <p14:creationId xmlns:p14="http://schemas.microsoft.com/office/powerpoint/2010/main" val="327945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VICH Outreach Forum meetings, VOF members can provide their views on the need for new guidelines, or to revise current guidelines. They may also provide the Steering Committee with a detailed concept paper which outlines the need</a:t>
            </a:r>
            <a:r>
              <a:rPr lang="en-AU" baseline="0" dirty="0" smtClean="0"/>
              <a:t> for a new or revised guideline, to assist the steering committee in considering the matter.</a:t>
            </a:r>
          </a:p>
          <a:p>
            <a:endParaRPr lang="en-AU" baseline="0" dirty="0" smtClean="0"/>
          </a:p>
          <a:p>
            <a:r>
              <a:rPr lang="en-AU" baseline="0" dirty="0" smtClean="0"/>
              <a:t>At the Outreach Forum meetings, VOF members can also propose experts from their country or region to participate in particular Expert Working Groups. The Steering Committee will consider any nominations and select experts based on the need for specific expertise for work on each guideline. </a:t>
            </a:r>
            <a:endParaRPr lang="en-AU" dirty="0"/>
          </a:p>
        </p:txBody>
      </p:sp>
      <p:sp>
        <p:nvSpPr>
          <p:cNvPr id="4" name="Slide Number Placeholder 3"/>
          <p:cNvSpPr>
            <a:spLocks noGrp="1"/>
          </p:cNvSpPr>
          <p:nvPr>
            <p:ph type="sldNum" sz="quarter" idx="10"/>
          </p:nvPr>
        </p:nvSpPr>
        <p:spPr/>
        <p:txBody>
          <a:bodyPr/>
          <a:lstStyle/>
          <a:p>
            <a:fld id="{06E2388B-E05A-4DAD-87CF-C1778811B18A}" type="slidenum">
              <a:rPr lang="en-US" smtClean="0"/>
              <a:t>5</a:t>
            </a:fld>
            <a:endParaRPr lang="en-US"/>
          </a:p>
        </p:txBody>
      </p:sp>
    </p:spTree>
    <p:extLst>
      <p:ext uri="{BB962C8B-B14F-4D97-AF65-F5344CB8AC3E}">
        <p14:creationId xmlns:p14="http://schemas.microsoft.com/office/powerpoint/2010/main" val="1230069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have also been specialist working groups set up to consider –</a:t>
            </a:r>
          </a:p>
          <a:p>
            <a:pPr marL="171450" indent="-171450">
              <a:buFont typeface="Arial" panose="020B0604020202020204" pitchFamily="34" charset="0"/>
              <a:buChar char="•"/>
            </a:pPr>
            <a:r>
              <a:rPr lang="en-AU" dirty="0" smtClean="0"/>
              <a:t>Metabolism and Residue Kinetics in Honey</a:t>
            </a:r>
          </a:p>
          <a:p>
            <a:pPr marL="171450" indent="-171450">
              <a:buFont typeface="Arial" panose="020B0604020202020204" pitchFamily="34" charset="0"/>
              <a:buChar char="•"/>
            </a:pPr>
            <a:r>
              <a:rPr lang="en-AU" dirty="0" smtClean="0"/>
              <a:t>Target</a:t>
            </a:r>
            <a:r>
              <a:rPr lang="en-AU" baseline="0" dirty="0" smtClean="0"/>
              <a:t> Animal Safety</a:t>
            </a:r>
          </a:p>
          <a:p>
            <a:pPr marL="171450" indent="-171450">
              <a:buFont typeface="Arial" panose="020B0604020202020204" pitchFamily="34" charset="0"/>
              <a:buChar char="•"/>
            </a:pPr>
            <a:r>
              <a:rPr lang="en-AU" baseline="0" dirty="0" smtClean="0"/>
              <a:t>Target Animal Batch Safety Testing</a:t>
            </a:r>
          </a:p>
          <a:p>
            <a:pPr marL="171450" indent="-171450">
              <a:buFont typeface="Arial" panose="020B0604020202020204" pitchFamily="34" charset="0"/>
              <a:buChar char="•"/>
            </a:pPr>
            <a:endParaRPr lang="en-AU" baseline="0" dirty="0" smtClean="0"/>
          </a:p>
          <a:p>
            <a:pPr marL="0" indent="0">
              <a:buFont typeface="Arial" panose="020B0604020202020204" pitchFamily="34" charset="0"/>
              <a:buNone/>
            </a:pPr>
            <a:r>
              <a:rPr lang="en-AU" baseline="0" dirty="0" smtClean="0"/>
              <a:t>(only if asked)</a:t>
            </a:r>
          </a:p>
          <a:p>
            <a:pPr marL="0" indent="0">
              <a:buFont typeface="Arial" panose="020B0604020202020204" pitchFamily="34" charset="0"/>
              <a:buNone/>
            </a:pPr>
            <a:r>
              <a:rPr lang="en-AU" baseline="0" dirty="0" smtClean="0"/>
              <a:t>Task Forces are used to develop concept papers proposing new work. Recent taskforces have worked on proposals for</a:t>
            </a:r>
          </a:p>
          <a:p>
            <a:pPr marL="171450" indent="-171450">
              <a:buFont typeface="Arial" panose="020B0604020202020204" pitchFamily="34" charset="0"/>
              <a:buChar char="•"/>
            </a:pPr>
            <a:r>
              <a:rPr lang="en-AU" baseline="0" dirty="0" smtClean="0"/>
              <a:t>revised anthelmintic guidelines</a:t>
            </a:r>
          </a:p>
          <a:p>
            <a:pPr marL="171450" indent="-171450">
              <a:buFont typeface="Arial" panose="020B0604020202020204" pitchFamily="34" charset="0"/>
              <a:buChar char="•"/>
            </a:pPr>
            <a:r>
              <a:rPr lang="en-AU" baseline="0" dirty="0" smtClean="0"/>
              <a:t>efficacy studies for combination products</a:t>
            </a:r>
          </a:p>
          <a:p>
            <a:pPr marL="171450" indent="-171450">
              <a:buFont typeface="Arial" panose="020B0604020202020204" pitchFamily="34" charset="0"/>
              <a:buChar char="•"/>
            </a:pPr>
            <a:r>
              <a:rPr lang="en-AU" baseline="0" dirty="0" smtClean="0"/>
              <a:t>revision of the stability testing guideline – GL 3(R)</a:t>
            </a:r>
          </a:p>
          <a:p>
            <a:pPr marL="0" indent="0">
              <a:buFont typeface="Arial" panose="020B0604020202020204" pitchFamily="34" charset="0"/>
              <a:buNone/>
            </a:pPr>
            <a:endParaRPr lang="en-AU" baseline="0" dirty="0" smtClean="0"/>
          </a:p>
          <a:p>
            <a:pPr marL="171450" indent="-171450">
              <a:buFont typeface="Arial" panose="020B0604020202020204" pitchFamily="34" charset="0"/>
              <a:buChar char="•"/>
            </a:pPr>
            <a:endParaRPr lang="en-AU" dirty="0" smtClean="0"/>
          </a:p>
        </p:txBody>
      </p:sp>
      <p:sp>
        <p:nvSpPr>
          <p:cNvPr id="4" name="Slide Number Placeholder 3"/>
          <p:cNvSpPr>
            <a:spLocks noGrp="1"/>
          </p:cNvSpPr>
          <p:nvPr>
            <p:ph type="sldNum" sz="quarter" idx="10"/>
          </p:nvPr>
        </p:nvSpPr>
        <p:spPr/>
        <p:txBody>
          <a:bodyPr/>
          <a:lstStyle/>
          <a:p>
            <a:fld id="{06E2388B-E05A-4DAD-87CF-C1778811B18A}" type="slidenum">
              <a:rPr lang="en-US" smtClean="0"/>
              <a:t>6</a:t>
            </a:fld>
            <a:endParaRPr lang="en-US"/>
          </a:p>
        </p:txBody>
      </p:sp>
    </p:spTree>
    <p:extLst>
      <p:ext uri="{BB962C8B-B14F-4D97-AF65-F5344CB8AC3E}">
        <p14:creationId xmlns:p14="http://schemas.microsoft.com/office/powerpoint/2010/main" val="899366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have also been specialist working groups set up to consider –</a:t>
            </a:r>
          </a:p>
          <a:p>
            <a:pPr marL="171450" indent="-171450">
              <a:buFont typeface="Arial" panose="020B0604020202020204" pitchFamily="34" charset="0"/>
              <a:buChar char="•"/>
            </a:pPr>
            <a:r>
              <a:rPr lang="en-AU" dirty="0" smtClean="0"/>
              <a:t>Metabolism and Residue Kinetics in Honey</a:t>
            </a:r>
          </a:p>
          <a:p>
            <a:pPr marL="171450" indent="-171450">
              <a:buFont typeface="Arial" panose="020B0604020202020204" pitchFamily="34" charset="0"/>
              <a:buChar char="•"/>
            </a:pPr>
            <a:r>
              <a:rPr lang="en-AU" dirty="0" smtClean="0"/>
              <a:t>Target</a:t>
            </a:r>
            <a:r>
              <a:rPr lang="en-AU" baseline="0" dirty="0" smtClean="0"/>
              <a:t> Animal Safety</a:t>
            </a:r>
          </a:p>
          <a:p>
            <a:pPr marL="171450" indent="-171450">
              <a:buFont typeface="Arial" panose="020B0604020202020204" pitchFamily="34" charset="0"/>
              <a:buChar char="•"/>
            </a:pPr>
            <a:r>
              <a:rPr lang="en-AU" baseline="0" dirty="0" smtClean="0"/>
              <a:t>Target Animal Batch Safety Testing</a:t>
            </a:r>
          </a:p>
          <a:p>
            <a:pPr marL="171450" indent="-171450">
              <a:buFont typeface="Arial" panose="020B0604020202020204" pitchFamily="34" charset="0"/>
              <a:buChar char="•"/>
            </a:pPr>
            <a:endParaRPr lang="en-AU" baseline="0" dirty="0" smtClean="0"/>
          </a:p>
          <a:p>
            <a:pPr marL="0" indent="0">
              <a:buFont typeface="Arial" panose="020B0604020202020204" pitchFamily="34" charset="0"/>
              <a:buNone/>
            </a:pPr>
            <a:r>
              <a:rPr lang="en-AU" baseline="0" dirty="0" smtClean="0"/>
              <a:t>(only if asked)</a:t>
            </a:r>
          </a:p>
          <a:p>
            <a:pPr marL="0" indent="0">
              <a:buFont typeface="Arial" panose="020B0604020202020204" pitchFamily="34" charset="0"/>
              <a:buNone/>
            </a:pPr>
            <a:r>
              <a:rPr lang="en-AU" baseline="0" dirty="0" smtClean="0"/>
              <a:t>Task Forces are used to develop concept papers proposing new work. Recent taskforces have worked on proposals for</a:t>
            </a:r>
          </a:p>
          <a:p>
            <a:pPr marL="171450" indent="-171450">
              <a:buFont typeface="Arial" panose="020B0604020202020204" pitchFamily="34" charset="0"/>
              <a:buChar char="•"/>
            </a:pPr>
            <a:r>
              <a:rPr lang="en-AU" baseline="0" dirty="0" smtClean="0"/>
              <a:t>revised anthelmintic guidelines</a:t>
            </a:r>
          </a:p>
          <a:p>
            <a:pPr marL="171450" indent="-171450">
              <a:buFont typeface="Arial" panose="020B0604020202020204" pitchFamily="34" charset="0"/>
              <a:buChar char="•"/>
            </a:pPr>
            <a:r>
              <a:rPr lang="en-AU" baseline="0" dirty="0" smtClean="0"/>
              <a:t>efficacy studies for combination products</a:t>
            </a:r>
          </a:p>
          <a:p>
            <a:pPr marL="171450" indent="-171450">
              <a:buFont typeface="Arial" panose="020B0604020202020204" pitchFamily="34" charset="0"/>
              <a:buChar char="•"/>
            </a:pPr>
            <a:r>
              <a:rPr lang="en-AU" baseline="0" dirty="0" smtClean="0"/>
              <a:t>revision of the stability testing guideline – GL 3(R)</a:t>
            </a:r>
          </a:p>
          <a:p>
            <a:pPr marL="0" indent="0">
              <a:buFont typeface="Arial" panose="020B0604020202020204" pitchFamily="34" charset="0"/>
              <a:buNone/>
            </a:pPr>
            <a:endParaRPr lang="en-AU" baseline="0" dirty="0" smtClean="0"/>
          </a:p>
          <a:p>
            <a:pPr marL="171450" indent="-171450">
              <a:buFont typeface="Arial" panose="020B0604020202020204" pitchFamily="34" charset="0"/>
              <a:buChar char="•"/>
            </a:pPr>
            <a:endParaRPr lang="en-AU" dirty="0" smtClean="0"/>
          </a:p>
        </p:txBody>
      </p:sp>
      <p:sp>
        <p:nvSpPr>
          <p:cNvPr id="4" name="Slide Number Placeholder 3"/>
          <p:cNvSpPr>
            <a:spLocks noGrp="1"/>
          </p:cNvSpPr>
          <p:nvPr>
            <p:ph type="sldNum" sz="quarter" idx="10"/>
          </p:nvPr>
        </p:nvSpPr>
        <p:spPr/>
        <p:txBody>
          <a:bodyPr/>
          <a:lstStyle/>
          <a:p>
            <a:fld id="{06E2388B-E05A-4DAD-87CF-C1778811B18A}" type="slidenum">
              <a:rPr lang="en-US" smtClean="0"/>
              <a:t>7</a:t>
            </a:fld>
            <a:endParaRPr lang="en-US"/>
          </a:p>
        </p:txBody>
      </p:sp>
    </p:spTree>
    <p:extLst>
      <p:ext uri="{BB962C8B-B14F-4D97-AF65-F5344CB8AC3E}">
        <p14:creationId xmlns:p14="http://schemas.microsoft.com/office/powerpoint/2010/main" val="899366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VICH guidelines are freely available for any regulator to adopt.</a:t>
            </a:r>
          </a:p>
          <a:p>
            <a:endParaRPr lang="en-AU" dirty="0" smtClean="0"/>
          </a:p>
          <a:p>
            <a:r>
              <a:rPr lang="en-AU" dirty="0" smtClean="0"/>
              <a:t>When VICH guidelines are translated into other languages, VICH would appreciate the opportunity to refer to these translations, where they</a:t>
            </a:r>
            <a:r>
              <a:rPr lang="en-AU" baseline="0" dirty="0" smtClean="0"/>
              <a:t> have been translated without any change to meaning. The original English version will remain the definitive version of any guideline.</a:t>
            </a:r>
            <a:endParaRPr lang="en-AU" dirty="0"/>
          </a:p>
        </p:txBody>
      </p:sp>
      <p:sp>
        <p:nvSpPr>
          <p:cNvPr id="4" name="Slide Number Placeholder 3"/>
          <p:cNvSpPr>
            <a:spLocks noGrp="1"/>
          </p:cNvSpPr>
          <p:nvPr>
            <p:ph type="sldNum" sz="quarter" idx="10"/>
          </p:nvPr>
        </p:nvSpPr>
        <p:spPr/>
        <p:txBody>
          <a:bodyPr/>
          <a:lstStyle/>
          <a:p>
            <a:fld id="{06E2388B-E05A-4DAD-87CF-C1778811B18A}" type="slidenum">
              <a:rPr lang="en-US" smtClean="0"/>
              <a:t>8</a:t>
            </a:fld>
            <a:endParaRPr lang="en-US"/>
          </a:p>
        </p:txBody>
      </p:sp>
    </p:spTree>
    <p:extLst>
      <p:ext uri="{BB962C8B-B14F-4D97-AF65-F5344CB8AC3E}">
        <p14:creationId xmlns:p14="http://schemas.microsoft.com/office/powerpoint/2010/main" val="2386627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E2388B-E05A-4DAD-87CF-C1778811B18A}" type="slidenum">
              <a:rPr lang="en-US" smtClean="0"/>
              <a:t>9</a:t>
            </a:fld>
            <a:endParaRPr lang="en-US"/>
          </a:p>
        </p:txBody>
      </p:sp>
    </p:spTree>
    <p:extLst>
      <p:ext uri="{BB962C8B-B14F-4D97-AF65-F5344CB8AC3E}">
        <p14:creationId xmlns:p14="http://schemas.microsoft.com/office/powerpoint/2010/main" val="1945329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655">
              <a:defRPr>
                <a:solidFill>
                  <a:schemeClr val="tx1"/>
                </a:solidFill>
                <a:latin typeface="Calibri" pitchFamily="34" charset="0"/>
              </a:defRPr>
            </a:lvl1pPr>
            <a:lvl2pPr marL="748227" indent="-287780" defTabSz="973655">
              <a:defRPr>
                <a:solidFill>
                  <a:schemeClr val="tx1"/>
                </a:solidFill>
                <a:latin typeface="Calibri" pitchFamily="34" charset="0"/>
              </a:defRPr>
            </a:lvl2pPr>
            <a:lvl3pPr marL="1151117" indent="-230223" defTabSz="973655">
              <a:defRPr>
                <a:solidFill>
                  <a:schemeClr val="tx1"/>
                </a:solidFill>
                <a:latin typeface="Calibri" pitchFamily="34" charset="0"/>
              </a:defRPr>
            </a:lvl3pPr>
            <a:lvl4pPr marL="1611565" indent="-230223" defTabSz="973655">
              <a:defRPr>
                <a:solidFill>
                  <a:schemeClr val="tx1"/>
                </a:solidFill>
                <a:latin typeface="Calibri" pitchFamily="34" charset="0"/>
              </a:defRPr>
            </a:lvl4pPr>
            <a:lvl5pPr marL="2072013" indent="-230223" defTabSz="973655">
              <a:defRPr>
                <a:solidFill>
                  <a:schemeClr val="tx1"/>
                </a:solidFill>
                <a:latin typeface="Calibri" pitchFamily="34" charset="0"/>
              </a:defRPr>
            </a:lvl5pPr>
            <a:lvl6pPr marL="2532459" indent="-230223" defTabSz="973655" eaLnBrk="0" fontAlgn="base" hangingPunct="0">
              <a:spcBef>
                <a:spcPct val="0"/>
              </a:spcBef>
              <a:spcAft>
                <a:spcPct val="0"/>
              </a:spcAft>
              <a:defRPr>
                <a:solidFill>
                  <a:schemeClr val="tx1"/>
                </a:solidFill>
                <a:latin typeface="Calibri" pitchFamily="34" charset="0"/>
              </a:defRPr>
            </a:lvl6pPr>
            <a:lvl7pPr marL="2992907" indent="-230223" defTabSz="973655" eaLnBrk="0" fontAlgn="base" hangingPunct="0">
              <a:spcBef>
                <a:spcPct val="0"/>
              </a:spcBef>
              <a:spcAft>
                <a:spcPct val="0"/>
              </a:spcAft>
              <a:defRPr>
                <a:solidFill>
                  <a:schemeClr val="tx1"/>
                </a:solidFill>
                <a:latin typeface="Calibri" pitchFamily="34" charset="0"/>
              </a:defRPr>
            </a:lvl7pPr>
            <a:lvl8pPr marL="3453355" indent="-230223" defTabSz="973655" eaLnBrk="0" fontAlgn="base" hangingPunct="0">
              <a:spcBef>
                <a:spcPct val="0"/>
              </a:spcBef>
              <a:spcAft>
                <a:spcPct val="0"/>
              </a:spcAft>
              <a:defRPr>
                <a:solidFill>
                  <a:schemeClr val="tx1"/>
                </a:solidFill>
                <a:latin typeface="Calibri" pitchFamily="34" charset="0"/>
              </a:defRPr>
            </a:lvl8pPr>
            <a:lvl9pPr marL="3913802" indent="-230223" defTabSz="973655" eaLnBrk="0" fontAlgn="base" hangingPunct="0">
              <a:spcBef>
                <a:spcPct val="0"/>
              </a:spcBef>
              <a:spcAft>
                <a:spcPct val="0"/>
              </a:spcAft>
              <a:defRPr>
                <a:solidFill>
                  <a:schemeClr val="tx1"/>
                </a:solidFill>
                <a:latin typeface="Calibri" pitchFamily="34" charset="0"/>
              </a:defRPr>
            </a:lvl9pPr>
          </a:lstStyle>
          <a:p>
            <a:fld id="{389548D5-2E56-4A89-8F06-A5C31846E622}" type="slidenum">
              <a:rPr lang="en-GB" altLang="en-US" sz="1400">
                <a:latin typeface="Times" pitchFamily="18" charset="0"/>
              </a:rPr>
              <a:pPr/>
              <a:t>10</a:t>
            </a:fld>
            <a:endParaRPr lang="en-GB" altLang="en-US" sz="1400">
              <a:latin typeface="Times" pitchFamily="18" charset="0"/>
            </a:endParaRPr>
          </a:p>
        </p:txBody>
      </p:sp>
      <p:sp>
        <p:nvSpPr>
          <p:cNvPr id="56323" name="Rectangle 7"/>
          <p:cNvSpPr txBox="1">
            <a:spLocks noGrp="1" noChangeArrowheads="1"/>
          </p:cNvSpPr>
          <p:nvPr/>
        </p:nvSpPr>
        <p:spPr bwMode="auto">
          <a:xfrm>
            <a:off x="3817943" y="10240920"/>
            <a:ext cx="2919411" cy="536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48" tIns="48674" rIns="97348" bIns="48674" anchor="b"/>
          <a:lstStyle>
            <a:lvl1pPr defTabSz="966788">
              <a:defRPr>
                <a:solidFill>
                  <a:schemeClr val="tx1"/>
                </a:solidFill>
                <a:latin typeface="Calibri" pitchFamily="34" charset="0"/>
              </a:defRPr>
            </a:lvl1pPr>
            <a:lvl2pPr marL="742950" indent="-285750" defTabSz="966788">
              <a:defRPr>
                <a:solidFill>
                  <a:schemeClr val="tx1"/>
                </a:solidFill>
                <a:latin typeface="Calibri" pitchFamily="34" charset="0"/>
              </a:defRPr>
            </a:lvl2pPr>
            <a:lvl3pPr marL="1143000" indent="-228600" defTabSz="966788">
              <a:defRPr>
                <a:solidFill>
                  <a:schemeClr val="tx1"/>
                </a:solidFill>
                <a:latin typeface="Calibri" pitchFamily="34" charset="0"/>
              </a:defRPr>
            </a:lvl3pPr>
            <a:lvl4pPr marL="1600200" indent="-228600" defTabSz="966788">
              <a:defRPr>
                <a:solidFill>
                  <a:schemeClr val="tx1"/>
                </a:solidFill>
                <a:latin typeface="Calibri" pitchFamily="34" charset="0"/>
              </a:defRPr>
            </a:lvl4pPr>
            <a:lvl5pPr marL="2057400" indent="-228600" defTabSz="966788">
              <a:defRPr>
                <a:solidFill>
                  <a:schemeClr val="tx1"/>
                </a:solidFill>
                <a:latin typeface="Calibri" pitchFamily="34" charset="0"/>
              </a:defRPr>
            </a:lvl5pPr>
            <a:lvl6pPr marL="2514600" indent="-228600" defTabSz="966788" eaLnBrk="0" fontAlgn="base" hangingPunct="0">
              <a:spcBef>
                <a:spcPct val="0"/>
              </a:spcBef>
              <a:spcAft>
                <a:spcPct val="0"/>
              </a:spcAft>
              <a:defRPr>
                <a:solidFill>
                  <a:schemeClr val="tx1"/>
                </a:solidFill>
                <a:latin typeface="Calibri" pitchFamily="34" charset="0"/>
              </a:defRPr>
            </a:lvl6pPr>
            <a:lvl7pPr marL="2971800" indent="-228600" defTabSz="966788" eaLnBrk="0" fontAlgn="base" hangingPunct="0">
              <a:spcBef>
                <a:spcPct val="0"/>
              </a:spcBef>
              <a:spcAft>
                <a:spcPct val="0"/>
              </a:spcAft>
              <a:defRPr>
                <a:solidFill>
                  <a:schemeClr val="tx1"/>
                </a:solidFill>
                <a:latin typeface="Calibri" pitchFamily="34" charset="0"/>
              </a:defRPr>
            </a:lvl7pPr>
            <a:lvl8pPr marL="3429000" indent="-228600" defTabSz="966788" eaLnBrk="0" fontAlgn="base" hangingPunct="0">
              <a:spcBef>
                <a:spcPct val="0"/>
              </a:spcBef>
              <a:spcAft>
                <a:spcPct val="0"/>
              </a:spcAft>
              <a:defRPr>
                <a:solidFill>
                  <a:schemeClr val="tx1"/>
                </a:solidFill>
                <a:latin typeface="Calibri" pitchFamily="34" charset="0"/>
              </a:defRPr>
            </a:lvl8pPr>
            <a:lvl9pPr marL="3886200" indent="-228600" defTabSz="966788" eaLnBrk="0" fontAlgn="base" hangingPunct="0">
              <a:spcBef>
                <a:spcPct val="0"/>
              </a:spcBef>
              <a:spcAft>
                <a:spcPct val="0"/>
              </a:spcAft>
              <a:defRPr>
                <a:solidFill>
                  <a:schemeClr val="tx1"/>
                </a:solidFill>
                <a:latin typeface="Calibri" pitchFamily="34" charset="0"/>
              </a:defRPr>
            </a:lvl9pPr>
          </a:lstStyle>
          <a:p>
            <a:pPr algn="r"/>
            <a:fld id="{436D76A4-33A8-4581-A15D-BC2029F027A6}" type="slidenum">
              <a:rPr lang="en-GB" altLang="en-US" sz="1400">
                <a:latin typeface="Times" pitchFamily="18" charset="0"/>
              </a:rPr>
              <a:pPr algn="r"/>
              <a:t>10</a:t>
            </a:fld>
            <a:endParaRPr lang="en-GB" altLang="en-US" sz="1400">
              <a:latin typeface="Times" pitchFamily="18" charset="0"/>
            </a:endParaRPr>
          </a:p>
        </p:txBody>
      </p:sp>
      <p:sp>
        <p:nvSpPr>
          <p:cNvPr id="5632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104642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smtClean="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smtClean="0">
                <a:solidFill>
                  <a:schemeClr val="bg1"/>
                </a:solidFill>
                <a:latin typeface="Arial"/>
                <a:cs typeface="Arial"/>
              </a:rPr>
              <a:t>Subtitle or author’s name</a:t>
            </a:r>
          </a:p>
        </p:txBody>
      </p:sp>
    </p:spTree>
    <p:extLst>
      <p:ext uri="{BB962C8B-B14F-4D97-AF65-F5344CB8AC3E}">
        <p14:creationId xmlns:p14="http://schemas.microsoft.com/office/powerpoint/2010/main" val="225712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A6C038-6A42-4304-B617-E7AF07CD84B8}" type="datetimeFigureOut">
              <a:rPr lang="en-US" smtClean="0"/>
              <a:t>6/17/2015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7B2C2D-92BF-4663-9C3C-A5F0F600DAB7}" type="slidenum">
              <a:rPr lang="en-US" smtClean="0"/>
              <a:t>‹#›</a:t>
            </a:fld>
            <a:endParaRPr lang="en-US"/>
          </a:p>
        </p:txBody>
      </p:sp>
    </p:spTree>
    <p:extLst>
      <p:ext uri="{BB962C8B-B14F-4D97-AF65-F5344CB8AC3E}">
        <p14:creationId xmlns:p14="http://schemas.microsoft.com/office/powerpoint/2010/main" val="359554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BA6C038-6A42-4304-B617-E7AF07CD84B8}" type="datetimeFigureOut">
              <a:rPr lang="en-US" smtClean="0"/>
              <a:t>6/17/2015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87B2C2D-92BF-4663-9C3C-A5F0F600DAB7}" type="slidenum">
              <a:rPr lang="en-US" smtClean="0"/>
              <a:t>‹#›</a:t>
            </a:fld>
            <a:endParaRPr lang="en-US"/>
          </a:p>
        </p:txBody>
      </p:sp>
    </p:spTree>
    <p:extLst>
      <p:ext uri="{BB962C8B-B14F-4D97-AF65-F5344CB8AC3E}">
        <p14:creationId xmlns:p14="http://schemas.microsoft.com/office/powerpoint/2010/main" val="1289925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BA6C038-6A42-4304-B617-E7AF07CD84B8}" type="datetimeFigureOut">
              <a:rPr lang="en-US" smtClean="0"/>
              <a:t>6/17/2015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87B2C2D-92BF-4663-9C3C-A5F0F600DAB7}" type="slidenum">
              <a:rPr lang="en-US" smtClean="0"/>
              <a:t>‹#›</a:t>
            </a:fld>
            <a:endParaRPr lang="en-US"/>
          </a:p>
        </p:txBody>
      </p:sp>
    </p:spTree>
    <p:extLst>
      <p:ext uri="{BB962C8B-B14F-4D97-AF65-F5344CB8AC3E}">
        <p14:creationId xmlns:p14="http://schemas.microsoft.com/office/powerpoint/2010/main" val="86778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33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without pic">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smtClean="0"/>
              <a:t>Main bullet point</a:t>
            </a:r>
          </a:p>
          <a:p>
            <a:pPr lvl="1"/>
            <a:r>
              <a:rPr lang="en-US" dirty="0" smtClean="0"/>
              <a:t>Second level</a:t>
            </a:r>
          </a:p>
        </p:txBody>
      </p:sp>
      <p:pic>
        <p:nvPicPr>
          <p:cNvPr id="14" name="Afbeelding 4" descr="triangle_VI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15"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153766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with cow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smtClean="0"/>
              <a:t>Main bullet point</a:t>
            </a:r>
          </a:p>
          <a:p>
            <a:pPr lvl="1"/>
            <a:r>
              <a:rPr lang="en-US" dirty="0" smtClean="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60047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ith pig background">
    <p:spTree>
      <p:nvGrpSpPr>
        <p:cNvPr id="1" name=""/>
        <p:cNvGrpSpPr/>
        <p:nvPr/>
      </p:nvGrpSpPr>
      <p:grpSpPr>
        <a:xfrm>
          <a:off x="0" y="0"/>
          <a:ext cx="0" cy="0"/>
          <a:chOff x="0" y="0"/>
          <a:chExt cx="0" cy="0"/>
        </a:xfrm>
      </p:grpSpPr>
      <p:pic>
        <p:nvPicPr>
          <p:cNvPr id="7" name="Afbeelding 5" descr="image_1_TD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4"/>
            <a:ext cx="9144000" cy="5916159"/>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smtClean="0"/>
              <a:t>Main bullet point</a:t>
            </a:r>
          </a:p>
          <a:p>
            <a:pPr lvl="1"/>
            <a:r>
              <a:rPr lang="en-US" dirty="0" smtClean="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409053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with landscape background">
    <p:spTree>
      <p:nvGrpSpPr>
        <p:cNvPr id="1" name=""/>
        <p:cNvGrpSpPr/>
        <p:nvPr/>
      </p:nvGrpSpPr>
      <p:grpSpPr>
        <a:xfrm>
          <a:off x="0" y="0"/>
          <a:ext cx="0" cy="0"/>
          <a:chOff x="0" y="0"/>
          <a:chExt cx="0" cy="0"/>
        </a:xfrm>
      </p:grpSpPr>
      <p:pic>
        <p:nvPicPr>
          <p:cNvPr id="8"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8455"/>
            <a:ext cx="9144000" cy="5890757"/>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smtClean="0"/>
              <a:t>Main bullet point</a:t>
            </a:r>
          </a:p>
          <a:p>
            <a:pPr lvl="1"/>
            <a:r>
              <a:rPr lang="en-US" dirty="0" smtClean="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74091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with dog background">
    <p:spTree>
      <p:nvGrpSpPr>
        <p:cNvPr id="1" name=""/>
        <p:cNvGrpSpPr/>
        <p:nvPr/>
      </p:nvGrpSpPr>
      <p:grpSpPr>
        <a:xfrm>
          <a:off x="0" y="0"/>
          <a:ext cx="0" cy="0"/>
          <a:chOff x="0" y="0"/>
          <a:chExt cx="0" cy="0"/>
        </a:xfrm>
      </p:grpSpPr>
      <p:pic>
        <p:nvPicPr>
          <p:cNvPr id="7"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baseline="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smtClean="0"/>
              <a:t>Main bullet point</a:t>
            </a:r>
          </a:p>
          <a:p>
            <a:pPr lvl="1"/>
            <a:r>
              <a:rPr lang="en-US" dirty="0" smtClean="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95341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A6C038-6A42-4304-B617-E7AF07CD84B8}" type="datetimeFigureOut">
              <a:rPr lang="en-US" smtClean="0"/>
              <a:t>6/17/2015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7B2C2D-92BF-4663-9C3C-A5F0F600DAB7}" type="slidenum">
              <a:rPr lang="en-US" smtClean="0"/>
              <a:t>‹#›</a:t>
            </a:fld>
            <a:endParaRPr lang="en-US"/>
          </a:p>
        </p:txBody>
      </p:sp>
    </p:spTree>
    <p:extLst>
      <p:ext uri="{BB962C8B-B14F-4D97-AF65-F5344CB8AC3E}">
        <p14:creationId xmlns:p14="http://schemas.microsoft.com/office/powerpoint/2010/main" val="4115266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643640" y="3093604"/>
            <a:ext cx="6576723" cy="9888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smtClean="0">
                <a:solidFill>
                  <a:schemeClr val="bg1"/>
                </a:solidFill>
                <a:latin typeface="Arial"/>
                <a:cs typeface="Arial"/>
              </a:rPr>
              <a:t>Chapter title</a:t>
            </a:r>
          </a:p>
          <a:p>
            <a:pPr lvl="0"/>
            <a:endParaRPr lang="en-US" dirty="0"/>
          </a:p>
        </p:txBody>
      </p:sp>
    </p:spTree>
    <p:extLst>
      <p:ext uri="{BB962C8B-B14F-4D97-AF65-F5344CB8AC3E}">
        <p14:creationId xmlns:p14="http://schemas.microsoft.com/office/powerpoint/2010/main" val="24208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71488" y="221095"/>
            <a:ext cx="7175500" cy="536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rgbClr val="218BA7"/>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3000" dirty="0" smtClean="0">
                <a:solidFill>
                  <a:srgbClr val="218BA7"/>
                </a:solidFill>
                <a:latin typeface="Arial"/>
                <a:cs typeface="Arial"/>
              </a:rPr>
              <a:t>Slide title</a:t>
            </a:r>
          </a:p>
          <a:p>
            <a:pPr lvl="0"/>
            <a:endParaRPr lang="en-US" dirty="0"/>
          </a:p>
        </p:txBody>
      </p:sp>
      <p:sp>
        <p:nvSpPr>
          <p:cNvPr id="10" name="Text Placeholder 9"/>
          <p:cNvSpPr>
            <a:spLocks noGrp="1"/>
          </p:cNvSpPr>
          <p:nvPr>
            <p:ph type="body" sz="quarter" idx="11" hasCustomPrompt="1"/>
          </p:nvPr>
        </p:nvSpPr>
        <p:spPr>
          <a:xfrm>
            <a:off x="471488" y="1366838"/>
            <a:ext cx="8358187" cy="47196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lumMod val="50000"/>
                    <a:lumOff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500" dirty="0" smtClean="0">
                <a:solidFill>
                  <a:schemeClr val="tx1">
                    <a:lumMod val="50000"/>
                    <a:lumOff val="50000"/>
                  </a:schemeClr>
                </a:solidFill>
                <a:latin typeface="Arial"/>
                <a:cs typeface="Arial"/>
              </a:rPr>
              <a:t>Body text</a:t>
            </a:r>
          </a:p>
        </p:txBody>
      </p:sp>
    </p:spTree>
    <p:extLst>
      <p:ext uri="{BB962C8B-B14F-4D97-AF65-F5344CB8AC3E}">
        <p14:creationId xmlns:p14="http://schemas.microsoft.com/office/powerpoint/2010/main" val="3091015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9.jpg"/><Relationship Id="rId5" Type="http://schemas.openxmlformats.org/officeDocument/2006/relationships/theme" Target="../theme/theme4.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Tree>
    <p:extLst>
      <p:ext uri="{BB962C8B-B14F-4D97-AF65-F5344CB8AC3E}">
        <p14:creationId xmlns:p14="http://schemas.microsoft.com/office/powerpoint/2010/main" val="230902926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955754"/>
          </a:xfrm>
          <a:prstGeom prst="rect">
            <a:avLst/>
          </a:prstGeom>
        </p:spPr>
      </p:pic>
    </p:spTree>
    <p:extLst>
      <p:ext uri="{BB962C8B-B14F-4D97-AF65-F5344CB8AC3E}">
        <p14:creationId xmlns:p14="http://schemas.microsoft.com/office/powerpoint/2010/main" val="20092995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7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8"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430341529"/>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1654190"/>
          </a:xfrm>
          <a:prstGeom prst="rect">
            <a:avLst/>
          </a:prstGeom>
        </p:spPr>
      </p:pic>
      <p:pic>
        <p:nvPicPr>
          <p:cNvPr id="9" name="Afbeelding 5" descr="triangle_VICH.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1654149035"/>
      </p:ext>
    </p:extLst>
  </p:cSld>
  <p:clrMap bg1="lt1" tx1="dk1" bg2="lt2" tx2="dk2" accent1="accent1" accent2="accent2" accent3="accent3" accent4="accent4" accent5="accent5" accent6="accent6" hlink="hlink" folHlink="folHlink"/>
  <p:sldLayoutIdLst>
    <p:sldLayoutId id="2147483671"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11294815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llen.bryce@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6576" y="3812734"/>
            <a:ext cx="5971616" cy="520700"/>
          </a:xfrm>
        </p:spPr>
        <p:txBody>
          <a:bodyPr/>
          <a:lstStyle/>
          <a:p>
            <a:r>
              <a:rPr lang="en-US" sz="3200" b="1" dirty="0" smtClean="0"/>
              <a:t>How to get involved in VICH</a:t>
            </a:r>
            <a:endParaRPr lang="en-US" sz="3200" b="1" dirty="0"/>
          </a:p>
        </p:txBody>
      </p:sp>
      <p:sp>
        <p:nvSpPr>
          <p:cNvPr id="3" name="Text Placeholder 2"/>
          <p:cNvSpPr>
            <a:spLocks noGrp="1"/>
          </p:cNvSpPr>
          <p:nvPr>
            <p:ph type="body" sz="quarter" idx="14"/>
          </p:nvPr>
        </p:nvSpPr>
        <p:spPr>
          <a:xfrm>
            <a:off x="136576" y="4511866"/>
            <a:ext cx="5486400" cy="1559750"/>
          </a:xfrm>
        </p:spPr>
        <p:txBody>
          <a:bodyPr/>
          <a:lstStyle/>
          <a:p>
            <a:pPr>
              <a:lnSpc>
                <a:spcPct val="100000"/>
              </a:lnSpc>
              <a:spcBef>
                <a:spcPts val="0"/>
              </a:spcBef>
            </a:pPr>
            <a:r>
              <a:rPr lang="en-US" sz="1800" dirty="0" smtClean="0"/>
              <a:t>Dr. Allen Bryce</a:t>
            </a:r>
          </a:p>
          <a:p>
            <a:pPr>
              <a:lnSpc>
                <a:spcPct val="100000"/>
              </a:lnSpc>
              <a:spcBef>
                <a:spcPts val="0"/>
              </a:spcBef>
            </a:pPr>
            <a:r>
              <a:rPr lang="en-US" sz="1800" dirty="0" smtClean="0"/>
              <a:t>Independent consultant</a:t>
            </a:r>
          </a:p>
          <a:p>
            <a:pPr>
              <a:lnSpc>
                <a:spcPct val="100000"/>
              </a:lnSpc>
              <a:spcBef>
                <a:spcPts val="0"/>
              </a:spcBef>
            </a:pPr>
            <a:r>
              <a:rPr lang="en-US" sz="1800" dirty="0" smtClean="0"/>
              <a:t>Canberra, Australia</a:t>
            </a:r>
          </a:p>
          <a:p>
            <a:r>
              <a:rPr lang="en-US" sz="1800" dirty="0">
                <a:hlinkClick r:id="rId2"/>
              </a:rPr>
              <a:t>a</a:t>
            </a:r>
            <a:r>
              <a:rPr lang="en-US" sz="1800" dirty="0" smtClean="0">
                <a:hlinkClick r:id="rId2"/>
              </a:rPr>
              <a:t>llen.bryce@gmail.com</a:t>
            </a:r>
            <a:r>
              <a:rPr lang="en-US" sz="1800" dirty="0" smtClean="0"/>
              <a:t> </a:t>
            </a:r>
          </a:p>
          <a:p>
            <a:endParaRPr lang="en-US" dirty="0"/>
          </a:p>
        </p:txBody>
      </p:sp>
      <p:sp>
        <p:nvSpPr>
          <p:cNvPr id="4" name="Text Placeholder 2"/>
          <p:cNvSpPr txBox="1">
            <a:spLocks/>
          </p:cNvSpPr>
          <p:nvPr/>
        </p:nvSpPr>
        <p:spPr>
          <a:xfrm>
            <a:off x="3247936" y="6389918"/>
            <a:ext cx="5720512" cy="393980"/>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smtClean="0"/>
              <a:t>VICH Workshop: Dar </a:t>
            </a:r>
            <a:r>
              <a:rPr lang="en-US" sz="1600" dirty="0" err="1" smtClean="0"/>
              <a:t>Es</a:t>
            </a:r>
            <a:r>
              <a:rPr lang="en-US" sz="1600" dirty="0" smtClean="0"/>
              <a:t> Salaam, Tanzania – 24 June 2015</a:t>
            </a:r>
            <a:endParaRPr lang="en-US" sz="1600" dirty="0"/>
          </a:p>
        </p:txBody>
      </p:sp>
    </p:spTree>
    <p:extLst>
      <p:ext uri="{BB962C8B-B14F-4D97-AF65-F5344CB8AC3E}">
        <p14:creationId xmlns:p14="http://schemas.microsoft.com/office/powerpoint/2010/main" val="1514867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fld id="{A73500CA-2695-4187-83E9-0EB5D684ED6D}" type="slidenum">
              <a:rPr lang="en-US" altLang="en-US" sz="1400">
                <a:latin typeface="Times" pitchFamily="18" charset="0"/>
              </a:rPr>
              <a:pPr algn="r">
                <a:spcBef>
                  <a:spcPct val="0"/>
                </a:spcBef>
                <a:buFontTx/>
                <a:buNone/>
              </a:pPr>
              <a:t>10</a:t>
            </a:fld>
            <a:endParaRPr lang="en-US" altLang="en-US" sz="1400">
              <a:latin typeface="Times" pitchFamily="18" charset="0"/>
            </a:endParaRPr>
          </a:p>
        </p:txBody>
      </p:sp>
      <p:sp>
        <p:nvSpPr>
          <p:cNvPr id="55299" name="Rectangle 2"/>
          <p:cNvSpPr>
            <a:spLocks noGrp="1" noChangeArrowheads="1"/>
          </p:cNvSpPr>
          <p:nvPr>
            <p:ph type="title" idx="4294967295"/>
          </p:nvPr>
        </p:nvSpPr>
        <p:spPr>
          <a:xfrm>
            <a:off x="1017588" y="258763"/>
            <a:ext cx="7072312" cy="1066800"/>
          </a:xfrm>
          <a:prstGeom prst="rect">
            <a:avLst/>
          </a:prstGeom>
        </p:spPr>
        <p:txBody>
          <a:bodyPr/>
          <a:lstStyle/>
          <a:p>
            <a:r>
              <a:rPr lang="en-GB" altLang="en-US" sz="2800" dirty="0" smtClean="0"/>
              <a:t>The VICH public website </a:t>
            </a:r>
            <a:br>
              <a:rPr lang="en-GB" altLang="en-US" sz="2800" dirty="0" smtClean="0"/>
            </a:br>
            <a:r>
              <a:rPr lang="en-GB" altLang="en-US" sz="2800" u="sng" dirty="0" smtClean="0"/>
              <a:t>www.vichsec.org</a:t>
            </a:r>
          </a:p>
        </p:txBody>
      </p:sp>
      <p:sp>
        <p:nvSpPr>
          <p:cNvPr id="55300" name="Text Box 4"/>
          <p:cNvSpPr txBox="1">
            <a:spLocks noChangeArrowheads="1"/>
          </p:cNvSpPr>
          <p:nvPr/>
        </p:nvSpPr>
        <p:spPr bwMode="auto">
          <a:xfrm>
            <a:off x="762000" y="44196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2800">
              <a:latin typeface="Arial" charset="0"/>
            </a:endParaRPr>
          </a:p>
        </p:txBody>
      </p:sp>
      <p:pic>
        <p:nvPicPr>
          <p:cNvPr id="5530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0" y="1784350"/>
            <a:ext cx="9144000" cy="4813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Administrator\AppData\Local\Microsoft\Windows\Temporary Internet Files\Content.IE5\1LTPR6XN\MC900433793[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728" y="88676"/>
            <a:ext cx="1015267" cy="101526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spTree>
    <p:extLst>
      <p:ext uri="{BB962C8B-B14F-4D97-AF65-F5344CB8AC3E}">
        <p14:creationId xmlns:p14="http://schemas.microsoft.com/office/powerpoint/2010/main" val="2264659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219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04813" y="298626"/>
            <a:ext cx="7000781" cy="519112"/>
          </a:xfrm>
        </p:spPr>
        <p:txBody>
          <a:bodyPr anchor="ctr">
            <a:normAutofit/>
          </a:bodyPr>
          <a:lstStyle/>
          <a:p>
            <a:r>
              <a:rPr lang="en-GB" b="1" dirty="0"/>
              <a:t>How to get involved in VICH</a:t>
            </a:r>
            <a:endParaRPr lang="en-US" b="1" dirty="0"/>
          </a:p>
        </p:txBody>
      </p:sp>
      <p:sp>
        <p:nvSpPr>
          <p:cNvPr id="4" name="Text Placeholder 3"/>
          <p:cNvSpPr>
            <a:spLocks noGrp="1"/>
          </p:cNvSpPr>
          <p:nvPr>
            <p:ph type="body" sz="quarter" idx="11"/>
          </p:nvPr>
        </p:nvSpPr>
        <p:spPr/>
        <p:txBody>
          <a:bodyPr/>
          <a:lstStyle/>
          <a:p>
            <a:r>
              <a:rPr lang="en-GB" sz="2400" dirty="0"/>
              <a:t>The public consultation process</a:t>
            </a:r>
          </a:p>
          <a:p>
            <a:r>
              <a:rPr lang="en-GB" sz="2400" dirty="0"/>
              <a:t>How VICH Outreach Forum members can get involved in the working groups</a:t>
            </a:r>
          </a:p>
          <a:p>
            <a:r>
              <a:rPr lang="en-GB" sz="2400" dirty="0"/>
              <a:t>How to make best use of the VICH guideline package</a:t>
            </a:r>
          </a:p>
          <a:p>
            <a:r>
              <a:rPr lang="en-GB" sz="2400" dirty="0"/>
              <a:t>Benefits of using VICH guidelines</a:t>
            </a:r>
          </a:p>
          <a:p>
            <a:endParaRPr lang="en-GB" dirty="0"/>
          </a:p>
        </p:txBody>
      </p:sp>
      <p:pic>
        <p:nvPicPr>
          <p:cNvPr id="6" name="Picture 5" descr="D:\能田：20130401-\VICH\29SC 1311 Auckland,NZ\写真\５.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20000" contrast="10000"/>
                    </a14:imgEffect>
                  </a14:imgLayer>
                </a14:imgProps>
              </a:ext>
              <a:ext uri="{28A0092B-C50C-407E-A947-70E740481C1C}">
                <a14:useLocalDpi xmlns:a14="http://schemas.microsoft.com/office/drawing/2010/main"/>
              </a:ext>
            </a:extLst>
          </a:blip>
          <a:srcRect/>
          <a:stretch/>
        </p:blipFill>
        <p:spPr bwMode="auto">
          <a:xfrm>
            <a:off x="609600" y="4631778"/>
            <a:ext cx="3000287" cy="1294360"/>
          </a:xfrm>
          <a:prstGeom prst="rect">
            <a:avLst/>
          </a:prstGeom>
          <a:ln/>
          <a:extLst/>
        </p:spPr>
        <p:style>
          <a:lnRef idx="0">
            <a:schemeClr val="accent3"/>
          </a:lnRef>
          <a:fillRef idx="1001">
            <a:schemeClr val="lt1"/>
          </a:fillRef>
          <a:effectRef idx="3">
            <a:schemeClr val="accent3"/>
          </a:effectRef>
          <a:fontRef idx="minor">
            <a:schemeClr val="lt1"/>
          </a:fontRef>
        </p:style>
      </p:pic>
      <p:pic>
        <p:nvPicPr>
          <p:cNvPr id="7" name="Picture 6" descr="D:\能田：20130401-\VICH\29SC 1311 Auckland,NZ\写真\２.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rightnessContrast bright="38000"/>
                    </a14:imgEffect>
                  </a14:imgLayer>
                </a14:imgProps>
              </a:ext>
              <a:ext uri="{28A0092B-C50C-407E-A947-70E740481C1C}">
                <a14:useLocalDpi xmlns:a14="http://schemas.microsoft.com/office/drawing/2010/main"/>
              </a:ext>
            </a:extLst>
          </a:blip>
          <a:srcRect/>
          <a:stretch/>
        </p:blipFill>
        <p:spPr bwMode="auto">
          <a:xfrm>
            <a:off x="5437632" y="4634826"/>
            <a:ext cx="2987732" cy="1313825"/>
          </a:xfrm>
          <a:prstGeom prst="rect">
            <a:avLst/>
          </a:prstGeom>
          <a:ln/>
          <a:extLst/>
        </p:spPr>
        <p:style>
          <a:lnRef idx="0">
            <a:schemeClr val="accent3"/>
          </a:lnRef>
          <a:fillRef idx="1001">
            <a:schemeClr val="lt1"/>
          </a:fillRef>
          <a:effectRef idx="3">
            <a:schemeClr val="accent3"/>
          </a:effectRef>
          <a:fontRef idx="minor">
            <a:schemeClr val="lt1"/>
          </a:fontRef>
        </p:style>
      </p:pic>
    </p:spTree>
    <p:extLst>
      <p:ext uri="{BB962C8B-B14F-4D97-AF65-F5344CB8AC3E}">
        <p14:creationId xmlns:p14="http://schemas.microsoft.com/office/powerpoint/2010/main" val="977996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146"/>
            <a:ext cx="6364224" cy="670814"/>
          </a:xfrm>
        </p:spPr>
        <p:txBody>
          <a:bodyPr anchor="ctr">
            <a:noAutofit/>
          </a:bodyPr>
          <a:lstStyle/>
          <a:p>
            <a:r>
              <a:rPr lang="en-AU" sz="3200" b="1" dirty="0">
                <a:solidFill>
                  <a:srgbClr val="218BA7"/>
                </a:solidFill>
                <a:latin typeface="+mn-lt"/>
                <a:ea typeface="+mn-ea"/>
                <a:cs typeface="+mn-cs"/>
              </a:rPr>
              <a:t>The public consultation </a:t>
            </a:r>
            <a:r>
              <a:rPr lang="en-AU" sz="3200" b="1" dirty="0" smtClean="0">
                <a:solidFill>
                  <a:srgbClr val="218BA7"/>
                </a:solidFill>
                <a:latin typeface="+mn-lt"/>
                <a:ea typeface="+mn-ea"/>
                <a:cs typeface="+mn-cs"/>
              </a:rPr>
              <a:t>process</a:t>
            </a:r>
            <a:endParaRPr lang="en-US" sz="3200" b="1" dirty="0">
              <a:solidFill>
                <a:srgbClr val="218BA7"/>
              </a:solidFill>
              <a:latin typeface="+mn-lt"/>
              <a:ea typeface="+mn-ea"/>
              <a:cs typeface="+mn-cs"/>
            </a:endParaRPr>
          </a:p>
        </p:txBody>
      </p:sp>
      <p:sp>
        <p:nvSpPr>
          <p:cNvPr id="3" name="Content Placeholder 2"/>
          <p:cNvSpPr>
            <a:spLocks noGrp="1"/>
          </p:cNvSpPr>
          <p:nvPr>
            <p:ph idx="1"/>
          </p:nvPr>
        </p:nvSpPr>
        <p:spPr>
          <a:xfrm>
            <a:off x="457200" y="1725168"/>
            <a:ext cx="8229600" cy="4267200"/>
          </a:xfrm>
        </p:spPr>
        <p:txBody>
          <a:bodyPr>
            <a:normAutofit/>
          </a:bodyPr>
          <a:lstStyle/>
          <a:p>
            <a:pPr>
              <a:buClr>
                <a:schemeClr val="accent2"/>
              </a:buClr>
              <a:buFont typeface="Calibri" panose="020F0502020204030204" pitchFamily="34" charset="0"/>
              <a:buChar char="&gt;"/>
            </a:pPr>
            <a:r>
              <a:rPr lang="en-US" sz="2400" dirty="0">
                <a:solidFill>
                  <a:srgbClr val="218BA7"/>
                </a:solidFill>
                <a:latin typeface="Arial" panose="020B0604020202020204" pitchFamily="34" charset="0"/>
                <a:cs typeface="Arial" panose="020B0604020202020204" pitchFamily="34" charset="0"/>
              </a:rPr>
              <a:t>Every new or revised VICH guideline is developed through a 9-step process</a:t>
            </a:r>
          </a:p>
          <a:p>
            <a:pPr>
              <a:buClr>
                <a:schemeClr val="accent2"/>
              </a:buClr>
              <a:buFont typeface="Calibri" panose="020F0502020204030204" pitchFamily="34" charset="0"/>
              <a:buChar char="&gt;"/>
            </a:pPr>
            <a:r>
              <a:rPr lang="en-US" sz="2400" dirty="0">
                <a:solidFill>
                  <a:srgbClr val="218BA7"/>
                </a:solidFill>
                <a:latin typeface="Arial" panose="020B0604020202020204" pitchFamily="34" charset="0"/>
                <a:cs typeface="Arial" panose="020B0604020202020204" pitchFamily="34" charset="0"/>
              </a:rPr>
              <a:t>Anyone can comment during the public consultation phase</a:t>
            </a:r>
          </a:p>
          <a:p>
            <a:pPr>
              <a:buClr>
                <a:schemeClr val="accent2"/>
              </a:buClr>
              <a:buFont typeface="Calibri" panose="020F0502020204030204" pitchFamily="34" charset="0"/>
              <a:buChar char="&gt;"/>
            </a:pPr>
            <a:r>
              <a:rPr lang="en-US" sz="2400" dirty="0">
                <a:solidFill>
                  <a:srgbClr val="218BA7"/>
                </a:solidFill>
                <a:latin typeface="Arial" panose="020B0604020202020204" pitchFamily="34" charset="0"/>
                <a:cs typeface="Arial" panose="020B0604020202020204" pitchFamily="34" charset="0"/>
              </a:rPr>
              <a:t>Drafts are usually available for consultation over a 6-month period</a:t>
            </a:r>
          </a:p>
          <a:p>
            <a:pPr>
              <a:buClr>
                <a:schemeClr val="accent2"/>
              </a:buClr>
              <a:buFont typeface="Calibri" panose="020F0502020204030204" pitchFamily="34" charset="0"/>
              <a:buChar char="&gt;"/>
            </a:pPr>
            <a:r>
              <a:rPr lang="en-US" sz="2400" dirty="0">
                <a:solidFill>
                  <a:srgbClr val="218BA7"/>
                </a:solidFill>
                <a:latin typeface="Arial" panose="020B0604020202020204" pitchFamily="34" charset="0"/>
                <a:cs typeface="Arial" panose="020B0604020202020204" pitchFamily="34" charset="0"/>
              </a:rPr>
              <a:t>Consultation is through the VICH website www.vichsec.org or through VICH members/observers</a:t>
            </a:r>
          </a:p>
          <a:p>
            <a:endParaRPr lang="en-US" dirty="0"/>
          </a:p>
        </p:txBody>
      </p:sp>
    </p:spTree>
    <p:extLst>
      <p:ext uri="{BB962C8B-B14F-4D97-AF65-F5344CB8AC3E}">
        <p14:creationId xmlns:p14="http://schemas.microsoft.com/office/powerpoint/2010/main" val="3543254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512" y="228600"/>
            <a:ext cx="5181600" cy="585216"/>
          </a:xfrm>
        </p:spPr>
        <p:txBody>
          <a:bodyPr>
            <a:noAutofit/>
          </a:bodyPr>
          <a:lstStyle/>
          <a:p>
            <a:r>
              <a:rPr lang="en-AU" sz="3200" b="1" u="sng" dirty="0" smtClean="0">
                <a:solidFill>
                  <a:srgbClr val="218BA7"/>
                </a:solidFill>
              </a:rPr>
              <a:t>www.vichsec.org</a:t>
            </a:r>
            <a:endParaRPr lang="en-US" sz="3200" b="1" dirty="0">
              <a:solidFill>
                <a:srgbClr val="218BA7"/>
              </a:solidFill>
            </a:endParaRPr>
          </a:p>
        </p:txBody>
      </p:sp>
      <p:pic>
        <p:nvPicPr>
          <p:cNvPr id="6" name="Picture 5"/>
          <p:cNvPicPr>
            <a:picLocks noChangeAspect="1"/>
          </p:cNvPicPr>
          <p:nvPr/>
        </p:nvPicPr>
        <p:blipFill>
          <a:blip r:embed="rId3"/>
          <a:stretch>
            <a:fillRect/>
          </a:stretch>
        </p:blipFill>
        <p:spPr>
          <a:xfrm>
            <a:off x="0" y="1453896"/>
            <a:ext cx="9205319" cy="4453128"/>
          </a:xfrm>
          <a:prstGeom prst="rect">
            <a:avLst/>
          </a:prstGeom>
        </p:spPr>
      </p:pic>
    </p:spTree>
    <p:extLst>
      <p:ext uri="{BB962C8B-B14F-4D97-AF65-F5344CB8AC3E}">
        <p14:creationId xmlns:p14="http://schemas.microsoft.com/office/powerpoint/2010/main" val="4052511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100584"/>
            <a:ext cx="7086600" cy="762000"/>
          </a:xfrm>
        </p:spPr>
        <p:txBody>
          <a:bodyPr>
            <a:noAutofit/>
          </a:bodyPr>
          <a:lstStyle/>
          <a:p>
            <a:pPr>
              <a:lnSpc>
                <a:spcPct val="80000"/>
              </a:lnSpc>
            </a:pPr>
            <a:r>
              <a:rPr lang="en-AU" sz="3200" dirty="0">
                <a:solidFill>
                  <a:srgbClr val="218BA7"/>
                </a:solidFill>
                <a:latin typeface="+mn-lt"/>
                <a:ea typeface="+mn-ea"/>
                <a:cs typeface="+mn-cs"/>
              </a:rPr>
              <a:t>How Outreach Forum members can participate in working </a:t>
            </a:r>
            <a:r>
              <a:rPr lang="en-AU" sz="3200" dirty="0" smtClean="0">
                <a:solidFill>
                  <a:srgbClr val="218BA7"/>
                </a:solidFill>
                <a:latin typeface="+mn-lt"/>
                <a:ea typeface="+mn-ea"/>
                <a:cs typeface="+mn-cs"/>
              </a:rPr>
              <a:t>groups</a:t>
            </a:r>
            <a:endParaRPr lang="en-US" sz="3200" dirty="0">
              <a:solidFill>
                <a:srgbClr val="218BA7"/>
              </a:solidFill>
              <a:latin typeface="+mn-lt"/>
              <a:ea typeface="+mn-ea"/>
              <a:cs typeface="+mn-cs"/>
            </a:endParaRPr>
          </a:p>
        </p:txBody>
      </p:sp>
      <p:sp>
        <p:nvSpPr>
          <p:cNvPr id="3" name="Content Placeholder 2"/>
          <p:cNvSpPr>
            <a:spLocks noGrp="1"/>
          </p:cNvSpPr>
          <p:nvPr>
            <p:ph idx="1"/>
          </p:nvPr>
        </p:nvSpPr>
        <p:spPr>
          <a:xfrm>
            <a:off x="438665" y="1871472"/>
            <a:ext cx="8229600" cy="4114800"/>
          </a:xfrm>
        </p:spPr>
        <p:txBody>
          <a:bodyPr>
            <a:normAutofit/>
          </a:bodyPr>
          <a:lstStyle/>
          <a:p>
            <a:pPr>
              <a:buClr>
                <a:schemeClr val="accent2"/>
              </a:buClr>
              <a:buFont typeface="Calibri" panose="020F0502020204030204" pitchFamily="34" charset="0"/>
              <a:buChar char="&gt;"/>
            </a:pPr>
            <a:r>
              <a:rPr lang="en-AU" sz="2400" dirty="0">
                <a:solidFill>
                  <a:srgbClr val="218BA7"/>
                </a:solidFill>
                <a:latin typeface="Arial" panose="020B0604020202020204" pitchFamily="34" charset="0"/>
                <a:cs typeface="Arial" panose="020B0604020202020204" pitchFamily="34" charset="0"/>
              </a:rPr>
              <a:t>Guidelines are developed by expert working groups </a:t>
            </a:r>
          </a:p>
          <a:p>
            <a:pPr>
              <a:buClr>
                <a:schemeClr val="accent2"/>
              </a:buClr>
              <a:buFont typeface="Calibri" panose="020F0502020204030204" pitchFamily="34" charset="0"/>
              <a:buChar char="&gt;"/>
            </a:pPr>
            <a:r>
              <a:rPr lang="en-AU" sz="2400" dirty="0">
                <a:solidFill>
                  <a:srgbClr val="218BA7"/>
                </a:solidFill>
                <a:latin typeface="Arial" panose="020B0604020202020204" pitchFamily="34" charset="0"/>
                <a:cs typeface="Arial" panose="020B0604020202020204" pitchFamily="34" charset="0"/>
              </a:rPr>
              <a:t>Experts must be expert in the relevant technical field – not representatives of their particular regulator or industry sector</a:t>
            </a:r>
            <a:endParaRPr lang="en-US" sz="2400" dirty="0">
              <a:solidFill>
                <a:srgbClr val="218BA7"/>
              </a:solidFill>
              <a:latin typeface="Arial" panose="020B0604020202020204" pitchFamily="34" charset="0"/>
              <a:cs typeface="Arial" panose="020B0604020202020204" pitchFamily="34" charset="0"/>
            </a:endParaRPr>
          </a:p>
          <a:p>
            <a:pPr>
              <a:buClr>
                <a:schemeClr val="accent2"/>
              </a:buClr>
              <a:buFont typeface="Calibri" panose="020F0502020204030204" pitchFamily="34" charset="0"/>
              <a:buChar char="&gt;"/>
            </a:pPr>
            <a:r>
              <a:rPr lang="en-AU" sz="2400" dirty="0">
                <a:solidFill>
                  <a:srgbClr val="218BA7"/>
                </a:solidFill>
                <a:latin typeface="Arial" panose="020B0604020202020204" pitchFamily="34" charset="0"/>
                <a:cs typeface="Arial" panose="020B0604020202020204" pitchFamily="34" charset="0"/>
              </a:rPr>
              <a:t>Experts can come from the VICH member and observer regions, and from VICH Outreach Forum countries</a:t>
            </a:r>
          </a:p>
          <a:p>
            <a:pPr>
              <a:buClr>
                <a:schemeClr val="accent2"/>
              </a:buClr>
              <a:buFont typeface="Calibri" panose="020F0502020204030204" pitchFamily="34" charset="0"/>
              <a:buChar char="&gt;"/>
            </a:pPr>
            <a:r>
              <a:rPr lang="en-AU" sz="2400" dirty="0">
                <a:solidFill>
                  <a:srgbClr val="218BA7"/>
                </a:solidFill>
                <a:latin typeface="Arial" panose="020B0604020202020204" pitchFamily="34" charset="0"/>
                <a:cs typeface="Arial" panose="020B0604020202020204" pitchFamily="34" charset="0"/>
              </a:rPr>
              <a:t>Any OIE country may join the Outreach Forum if they are committed to work towards implementing VICH  guidelines and participate in Outreach Forum meetings</a:t>
            </a:r>
          </a:p>
        </p:txBody>
      </p:sp>
    </p:spTree>
    <p:extLst>
      <p:ext uri="{BB962C8B-B14F-4D97-AF65-F5344CB8AC3E}">
        <p14:creationId xmlns:p14="http://schemas.microsoft.com/office/powerpoint/2010/main" val="4029586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65" y="228600"/>
            <a:ext cx="6730231" cy="557784"/>
          </a:xfrm>
        </p:spPr>
        <p:txBody>
          <a:bodyPr>
            <a:noAutofit/>
          </a:bodyPr>
          <a:lstStyle/>
          <a:p>
            <a:r>
              <a:rPr lang="en-AU" sz="3200" dirty="0">
                <a:solidFill>
                  <a:srgbClr val="218BA7"/>
                </a:solidFill>
                <a:latin typeface="+mn-lt"/>
                <a:ea typeface="+mn-ea"/>
                <a:cs typeface="+mn-cs"/>
              </a:rPr>
              <a:t>The VICH Expert Working </a:t>
            </a:r>
            <a:r>
              <a:rPr lang="en-AU" sz="3200" dirty="0" smtClean="0">
                <a:solidFill>
                  <a:srgbClr val="218BA7"/>
                </a:solidFill>
                <a:latin typeface="+mn-lt"/>
                <a:ea typeface="+mn-ea"/>
                <a:cs typeface="+mn-cs"/>
              </a:rPr>
              <a:t>Groups</a:t>
            </a:r>
            <a:endParaRPr lang="en-US" sz="3200" dirty="0">
              <a:solidFill>
                <a:srgbClr val="218BA7"/>
              </a:solidFill>
              <a:latin typeface="+mn-lt"/>
              <a:ea typeface="+mn-ea"/>
              <a:cs typeface="+mn-cs"/>
            </a:endParaRPr>
          </a:p>
        </p:txBody>
      </p:sp>
      <p:sp>
        <p:nvSpPr>
          <p:cNvPr id="3" name="Content Placeholder 2"/>
          <p:cNvSpPr>
            <a:spLocks noGrp="1"/>
          </p:cNvSpPr>
          <p:nvPr>
            <p:ph idx="1"/>
          </p:nvPr>
        </p:nvSpPr>
        <p:spPr>
          <a:xfrm>
            <a:off x="438665" y="1786128"/>
            <a:ext cx="8229600" cy="3886200"/>
          </a:xfrm>
        </p:spPr>
        <p:txBody>
          <a:bodyPr>
            <a:noAutofit/>
          </a:bodyPr>
          <a:lstStyle/>
          <a:p>
            <a:pPr>
              <a:buClr>
                <a:schemeClr val="accent2"/>
              </a:buClr>
              <a:buFont typeface="Calibri" panose="020F0502020204030204" pitchFamily="34" charset="0"/>
              <a:buChar char="&gt;"/>
            </a:pPr>
            <a:r>
              <a:rPr lang="en-GB" altLang="en-US" sz="2400" dirty="0">
                <a:solidFill>
                  <a:srgbClr val="218BA7"/>
                </a:solidFill>
                <a:latin typeface="Arial" panose="020B0604020202020204" pitchFamily="34" charset="0"/>
                <a:cs typeface="Arial" panose="020B0604020202020204" pitchFamily="34" charset="0"/>
              </a:rPr>
              <a:t>Expert Working Groups work through emails,  teleconferences and (where necessary) face-to-face meetings</a:t>
            </a:r>
          </a:p>
          <a:p>
            <a:pPr>
              <a:buClr>
                <a:schemeClr val="accent2"/>
              </a:buClr>
              <a:buFont typeface="Calibri" panose="020F0502020204030204" pitchFamily="34" charset="0"/>
              <a:buChar char="&gt;"/>
            </a:pPr>
            <a:r>
              <a:rPr lang="en-AU" sz="2400" dirty="0">
                <a:solidFill>
                  <a:srgbClr val="218BA7"/>
                </a:solidFill>
                <a:latin typeface="Arial" panose="020B0604020202020204" pitchFamily="34" charset="0"/>
                <a:cs typeface="Arial" panose="020B0604020202020204" pitchFamily="34" charset="0"/>
              </a:rPr>
              <a:t>Currently the following </a:t>
            </a:r>
            <a:r>
              <a:rPr lang="en-GB" altLang="en-US" sz="2400" dirty="0">
                <a:solidFill>
                  <a:srgbClr val="218BA7"/>
                </a:solidFill>
                <a:latin typeface="Arial" panose="020B0604020202020204" pitchFamily="34" charset="0"/>
                <a:cs typeface="Arial" panose="020B0604020202020204" pitchFamily="34" charset="0"/>
              </a:rPr>
              <a:t>Expert Working Groups are active:</a:t>
            </a:r>
          </a:p>
          <a:p>
            <a:pPr lvl="1"/>
            <a:r>
              <a:rPr lang="en-AU" sz="2000" dirty="0" smtClean="0"/>
              <a:t>Metabolism and Residue Kinetics</a:t>
            </a:r>
          </a:p>
          <a:p>
            <a:pPr lvl="1"/>
            <a:r>
              <a:rPr lang="en-AU" sz="2000" dirty="0" smtClean="0"/>
              <a:t>Quality</a:t>
            </a:r>
          </a:p>
          <a:p>
            <a:pPr lvl="1"/>
            <a:r>
              <a:rPr lang="en-AU" sz="2000" dirty="0" smtClean="0"/>
              <a:t>Safety</a:t>
            </a:r>
          </a:p>
          <a:p>
            <a:pPr lvl="1"/>
            <a:r>
              <a:rPr lang="en-AU" sz="2000" dirty="0" smtClean="0"/>
              <a:t>Biologicals </a:t>
            </a:r>
            <a:r>
              <a:rPr lang="en-AU" sz="2000" dirty="0"/>
              <a:t>Quality Monitoring</a:t>
            </a:r>
            <a:endParaRPr lang="en-AU" sz="2000" dirty="0" smtClean="0"/>
          </a:p>
          <a:p>
            <a:pPr lvl="1"/>
            <a:r>
              <a:rPr lang="en-AU" sz="2000" dirty="0" smtClean="0"/>
              <a:t>Pharmacovigilance Electronic </a:t>
            </a:r>
            <a:r>
              <a:rPr lang="en-AU" sz="2000" dirty="0"/>
              <a:t>Standards Implementation</a:t>
            </a:r>
          </a:p>
          <a:p>
            <a:pPr lvl="1"/>
            <a:r>
              <a:rPr lang="en-AU" sz="2000" dirty="0" smtClean="0"/>
              <a:t>Bioequivalence  </a:t>
            </a:r>
            <a:r>
              <a:rPr lang="en-AU" sz="2000" i="1" dirty="0"/>
              <a:t>(just completed its mandate)</a:t>
            </a:r>
          </a:p>
          <a:p>
            <a:pPr lvl="1"/>
            <a:r>
              <a:rPr lang="en-AU" sz="2000" dirty="0" smtClean="0"/>
              <a:t>Electronic File Format </a:t>
            </a:r>
            <a:r>
              <a:rPr lang="en-AU" sz="2000" i="1" dirty="0" smtClean="0"/>
              <a:t>(just completed its mandate)</a:t>
            </a:r>
          </a:p>
          <a:p>
            <a:endParaRPr lang="en-AU" sz="2400" dirty="0" smtClean="0"/>
          </a:p>
        </p:txBody>
      </p:sp>
    </p:spTree>
    <p:extLst>
      <p:ext uri="{BB962C8B-B14F-4D97-AF65-F5344CB8AC3E}">
        <p14:creationId xmlns:p14="http://schemas.microsoft.com/office/powerpoint/2010/main" val="3959355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65" y="283464"/>
            <a:ext cx="7086847" cy="521208"/>
          </a:xfrm>
        </p:spPr>
        <p:txBody>
          <a:bodyPr>
            <a:noAutofit/>
          </a:bodyPr>
          <a:lstStyle/>
          <a:p>
            <a:r>
              <a:rPr lang="en-AU" sz="3200" dirty="0">
                <a:solidFill>
                  <a:srgbClr val="218BA7"/>
                </a:solidFill>
                <a:latin typeface="+mn-lt"/>
                <a:ea typeface="+mn-ea"/>
                <a:cs typeface="+mn-cs"/>
              </a:rPr>
              <a:t>The VICH Expert  Working </a:t>
            </a:r>
            <a:r>
              <a:rPr lang="en-AU" sz="3200" dirty="0" smtClean="0">
                <a:solidFill>
                  <a:srgbClr val="218BA7"/>
                </a:solidFill>
                <a:latin typeface="+mn-lt"/>
                <a:ea typeface="+mn-ea"/>
                <a:cs typeface="+mn-cs"/>
              </a:rPr>
              <a:t>Groups</a:t>
            </a:r>
            <a:endParaRPr lang="en-US" sz="3200" dirty="0">
              <a:solidFill>
                <a:srgbClr val="218BA7"/>
              </a:solidFill>
              <a:latin typeface="+mn-lt"/>
              <a:ea typeface="+mn-ea"/>
              <a:cs typeface="+mn-cs"/>
            </a:endParaRPr>
          </a:p>
        </p:txBody>
      </p:sp>
      <p:sp>
        <p:nvSpPr>
          <p:cNvPr id="3" name="Content Placeholder 2"/>
          <p:cNvSpPr>
            <a:spLocks noGrp="1"/>
          </p:cNvSpPr>
          <p:nvPr>
            <p:ph idx="1"/>
          </p:nvPr>
        </p:nvSpPr>
        <p:spPr>
          <a:xfrm>
            <a:off x="438665" y="1969008"/>
            <a:ext cx="8229600" cy="3886200"/>
          </a:xfrm>
        </p:spPr>
        <p:txBody>
          <a:bodyPr>
            <a:noAutofit/>
          </a:bodyPr>
          <a:lstStyle/>
          <a:p>
            <a:pPr>
              <a:buClr>
                <a:schemeClr val="accent2"/>
              </a:buClr>
              <a:buFont typeface="Calibri" panose="020F0502020204030204" pitchFamily="34" charset="0"/>
              <a:buChar char="&gt;"/>
            </a:pPr>
            <a:r>
              <a:rPr lang="en-AU" sz="2400" dirty="0">
                <a:solidFill>
                  <a:srgbClr val="218BA7"/>
                </a:solidFill>
                <a:latin typeface="Arial" panose="020B0604020202020204" pitchFamily="34" charset="0"/>
                <a:cs typeface="Arial" panose="020B0604020202020204" pitchFamily="34" charset="0"/>
              </a:rPr>
              <a:t>Past </a:t>
            </a:r>
            <a:r>
              <a:rPr lang="en-GB" altLang="en-US" sz="2400" dirty="0">
                <a:solidFill>
                  <a:srgbClr val="218BA7"/>
                </a:solidFill>
                <a:latin typeface="Arial" panose="020B0604020202020204" pitchFamily="34" charset="0"/>
                <a:cs typeface="Arial" panose="020B0604020202020204" pitchFamily="34" charset="0"/>
              </a:rPr>
              <a:t>Expert Working Groups include:</a:t>
            </a:r>
          </a:p>
          <a:p>
            <a:pPr lvl="1"/>
            <a:r>
              <a:rPr lang="en-AU" sz="2000" dirty="0" smtClean="0"/>
              <a:t>Efficacy – Good Clinical Practice</a:t>
            </a:r>
          </a:p>
          <a:p>
            <a:pPr lvl="1"/>
            <a:r>
              <a:rPr lang="en-AU" sz="2000" dirty="0" smtClean="0"/>
              <a:t>Efficacy – Anthelmintics clinical studies</a:t>
            </a:r>
          </a:p>
          <a:p>
            <a:pPr lvl="1"/>
            <a:r>
              <a:rPr lang="en-AU" sz="2000" dirty="0" smtClean="0"/>
              <a:t>Target Animal Safety (Pharmaceuticals and Biologicals)</a:t>
            </a:r>
          </a:p>
          <a:p>
            <a:pPr lvl="1"/>
            <a:r>
              <a:rPr lang="en-AU" sz="2000" dirty="0" smtClean="0"/>
              <a:t>Environmental Safety</a:t>
            </a:r>
          </a:p>
          <a:p>
            <a:pPr lvl="1"/>
            <a:r>
              <a:rPr lang="en-AU" sz="2000" dirty="0" smtClean="0"/>
              <a:t>Antimicrobial Safety</a:t>
            </a:r>
          </a:p>
          <a:p>
            <a:pPr lvl="1"/>
            <a:r>
              <a:rPr lang="en-AU" sz="2000" dirty="0" smtClean="0"/>
              <a:t>Pharmacovigilance</a:t>
            </a:r>
          </a:p>
          <a:p>
            <a:pPr lvl="1"/>
            <a:r>
              <a:rPr lang="en-AU" sz="2000" dirty="0" smtClean="0"/>
              <a:t>Microbiological safety</a:t>
            </a:r>
            <a:endParaRPr lang="en-AU" sz="2000" dirty="0" smtClean="0"/>
          </a:p>
        </p:txBody>
      </p:sp>
    </p:spTree>
    <p:extLst>
      <p:ext uri="{BB962C8B-B14F-4D97-AF65-F5344CB8AC3E}">
        <p14:creationId xmlns:p14="http://schemas.microsoft.com/office/powerpoint/2010/main" val="919325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240166"/>
            <a:ext cx="8729472" cy="701666"/>
          </a:xfrm>
        </p:spPr>
        <p:txBody>
          <a:bodyPr anchor="ctr">
            <a:noAutofit/>
          </a:bodyPr>
          <a:lstStyle/>
          <a:p>
            <a:r>
              <a:rPr lang="en-AU" sz="3200" dirty="0">
                <a:solidFill>
                  <a:srgbClr val="218BA7"/>
                </a:solidFill>
                <a:latin typeface="+mn-lt"/>
                <a:ea typeface="+mn-ea"/>
                <a:cs typeface="+mn-cs"/>
              </a:rPr>
              <a:t>Making best use of the VICH </a:t>
            </a:r>
            <a:r>
              <a:rPr lang="en-AU" sz="3200" dirty="0" smtClean="0">
                <a:solidFill>
                  <a:srgbClr val="218BA7"/>
                </a:solidFill>
                <a:latin typeface="+mn-lt"/>
                <a:ea typeface="+mn-ea"/>
                <a:cs typeface="+mn-cs"/>
              </a:rPr>
              <a:t>guidelines</a:t>
            </a:r>
            <a:endParaRPr lang="en-US" sz="3200" dirty="0">
              <a:solidFill>
                <a:srgbClr val="218BA7"/>
              </a:solidFill>
              <a:latin typeface="+mn-lt"/>
              <a:ea typeface="+mn-ea"/>
              <a:cs typeface="+mn-cs"/>
            </a:endParaRPr>
          </a:p>
        </p:txBody>
      </p:sp>
      <p:sp>
        <p:nvSpPr>
          <p:cNvPr id="3" name="Content Placeholder 2"/>
          <p:cNvSpPr>
            <a:spLocks noGrp="1"/>
          </p:cNvSpPr>
          <p:nvPr>
            <p:ph idx="1"/>
          </p:nvPr>
        </p:nvSpPr>
        <p:spPr>
          <a:xfrm>
            <a:off x="457200" y="1807464"/>
            <a:ext cx="8229600" cy="3962400"/>
          </a:xfrm>
        </p:spPr>
        <p:txBody>
          <a:bodyPr>
            <a:noAutofit/>
          </a:bodyPr>
          <a:lstStyle/>
          <a:p>
            <a:pPr>
              <a:spcBef>
                <a:spcPts val="600"/>
              </a:spcBef>
              <a:buClr>
                <a:schemeClr val="accent2"/>
              </a:buClr>
              <a:buFont typeface="Calibri" panose="020F0502020204030204" pitchFamily="34" charset="0"/>
              <a:buChar char="&gt;"/>
            </a:pPr>
            <a:r>
              <a:rPr lang="en-US" altLang="ja-JP" sz="2000" dirty="0">
                <a:solidFill>
                  <a:srgbClr val="218BA7"/>
                </a:solidFill>
                <a:latin typeface="Arial" panose="020B0604020202020204" pitchFamily="34" charset="0"/>
                <a:cs typeface="Arial" panose="020B0604020202020204" pitchFamily="34" charset="0"/>
              </a:rPr>
              <a:t>All OIE members are encouraged to use VICH guidelines as national or regional guidelines</a:t>
            </a:r>
            <a:r>
              <a:rPr lang="ja-JP" altLang="en-US" sz="2000" dirty="0">
                <a:solidFill>
                  <a:srgbClr val="218BA7"/>
                </a:solidFill>
                <a:latin typeface="Arial" panose="020B0604020202020204" pitchFamily="34" charset="0"/>
                <a:cs typeface="Arial" panose="020B0604020202020204" pitchFamily="34" charset="0"/>
              </a:rPr>
              <a:t>  </a:t>
            </a:r>
            <a:endParaRPr lang="en-US" altLang="ja-JP" sz="2000" dirty="0">
              <a:solidFill>
                <a:srgbClr val="218BA7"/>
              </a:solidFill>
              <a:latin typeface="Arial" panose="020B0604020202020204" pitchFamily="34" charset="0"/>
              <a:cs typeface="Arial" panose="020B0604020202020204" pitchFamily="34" charset="0"/>
            </a:endParaRPr>
          </a:p>
          <a:p>
            <a:pPr>
              <a:spcBef>
                <a:spcPts val="600"/>
              </a:spcBef>
              <a:buClr>
                <a:schemeClr val="accent2"/>
              </a:buClr>
              <a:buFont typeface="Calibri" panose="020F0502020204030204" pitchFamily="34" charset="0"/>
              <a:buChar char="&gt;"/>
            </a:pPr>
            <a:r>
              <a:rPr lang="en-US" sz="2000" dirty="0">
                <a:solidFill>
                  <a:srgbClr val="218BA7"/>
                </a:solidFill>
                <a:latin typeface="Arial" panose="020B0604020202020204" pitchFamily="34" charset="0"/>
                <a:cs typeface="Arial" panose="020B0604020202020204" pitchFamily="34" charset="0"/>
              </a:rPr>
              <a:t>Any regulator may incorporate any VICH guideline into their requirements for applications for registration/market authorisation</a:t>
            </a:r>
          </a:p>
          <a:p>
            <a:pPr>
              <a:spcBef>
                <a:spcPts val="600"/>
              </a:spcBef>
              <a:buClr>
                <a:schemeClr val="accent2"/>
              </a:buClr>
              <a:buFont typeface="Calibri" panose="020F0502020204030204" pitchFamily="34" charset="0"/>
              <a:buChar char="&gt;"/>
            </a:pPr>
            <a:r>
              <a:rPr lang="en-US" sz="2000" dirty="0">
                <a:solidFill>
                  <a:srgbClr val="218BA7"/>
                </a:solidFill>
                <a:latin typeface="Arial" panose="020B0604020202020204" pitchFamily="34" charset="0"/>
                <a:cs typeface="Arial" panose="020B0604020202020204" pitchFamily="34" charset="0"/>
              </a:rPr>
              <a:t>If necessary, regulators may adapt VICH guidelines to suit local requirements</a:t>
            </a:r>
          </a:p>
          <a:p>
            <a:pPr>
              <a:spcBef>
                <a:spcPts val="600"/>
              </a:spcBef>
              <a:buClr>
                <a:schemeClr val="accent2"/>
              </a:buClr>
              <a:buFont typeface="Calibri" panose="020F0502020204030204" pitchFamily="34" charset="0"/>
              <a:buChar char="&gt;"/>
            </a:pPr>
            <a:r>
              <a:rPr lang="en-US" sz="2000" dirty="0">
                <a:solidFill>
                  <a:srgbClr val="218BA7"/>
                </a:solidFill>
                <a:latin typeface="Arial" panose="020B0604020202020204" pitchFamily="34" charset="0"/>
                <a:cs typeface="Arial" panose="020B0604020202020204" pitchFamily="34" charset="0"/>
              </a:rPr>
              <a:t>Regulators may translate VICH guidelines into languages other than English to suit their needs.</a:t>
            </a:r>
          </a:p>
          <a:p>
            <a:pPr>
              <a:spcBef>
                <a:spcPts val="600"/>
              </a:spcBef>
              <a:buClr>
                <a:schemeClr val="accent2"/>
              </a:buClr>
              <a:buFont typeface="Calibri" panose="020F0502020204030204" pitchFamily="34" charset="0"/>
              <a:buChar char="&gt;"/>
            </a:pPr>
            <a:r>
              <a:rPr lang="en-US" sz="2000" dirty="0">
                <a:solidFill>
                  <a:srgbClr val="218BA7"/>
                </a:solidFill>
                <a:latin typeface="Arial" panose="020B0604020202020204" pitchFamily="34" charset="0"/>
                <a:cs typeface="Arial" panose="020B0604020202020204" pitchFamily="34" charset="0"/>
              </a:rPr>
              <a:t>Regulators may choose to accept the decisions made by VICH member or observer regulators</a:t>
            </a:r>
          </a:p>
        </p:txBody>
      </p:sp>
    </p:spTree>
    <p:extLst>
      <p:ext uri="{BB962C8B-B14F-4D97-AF65-F5344CB8AC3E}">
        <p14:creationId xmlns:p14="http://schemas.microsoft.com/office/powerpoint/2010/main" val="1486711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808" y="175103"/>
            <a:ext cx="8622792" cy="684433"/>
          </a:xfrm>
        </p:spPr>
        <p:txBody>
          <a:bodyPr anchor="ctr">
            <a:noAutofit/>
          </a:bodyPr>
          <a:lstStyle/>
          <a:p>
            <a:r>
              <a:rPr lang="en-AU" sz="3200" dirty="0">
                <a:solidFill>
                  <a:srgbClr val="218BA7"/>
                </a:solidFill>
                <a:latin typeface="+mn-lt"/>
                <a:ea typeface="+mn-ea"/>
                <a:cs typeface="+mn-cs"/>
              </a:rPr>
              <a:t>Benefits of using VICH </a:t>
            </a:r>
            <a:r>
              <a:rPr lang="en-AU" sz="3200" dirty="0" smtClean="0">
                <a:solidFill>
                  <a:srgbClr val="218BA7"/>
                </a:solidFill>
                <a:latin typeface="+mn-lt"/>
                <a:ea typeface="+mn-ea"/>
                <a:cs typeface="+mn-cs"/>
              </a:rPr>
              <a:t>guidelines</a:t>
            </a:r>
            <a:endParaRPr lang="en-US" sz="3200" dirty="0">
              <a:solidFill>
                <a:srgbClr val="218BA7"/>
              </a:solidFill>
              <a:latin typeface="+mn-lt"/>
              <a:ea typeface="+mn-ea"/>
              <a:cs typeface="+mn-cs"/>
            </a:endParaRPr>
          </a:p>
        </p:txBody>
      </p:sp>
      <p:sp>
        <p:nvSpPr>
          <p:cNvPr id="5" name="Text Placeholder 4"/>
          <p:cNvSpPr>
            <a:spLocks noGrp="1"/>
          </p:cNvSpPr>
          <p:nvPr>
            <p:ph type="body" idx="1"/>
          </p:nvPr>
        </p:nvSpPr>
        <p:spPr>
          <a:xfrm>
            <a:off x="795528" y="1728216"/>
            <a:ext cx="7936992" cy="4145280"/>
          </a:xfrm>
        </p:spPr>
        <p:txBody>
          <a:bodyPr anchor="t">
            <a:noAutofit/>
          </a:bodyPr>
          <a:lstStyle/>
          <a:p>
            <a:pPr marL="228600" lvl="1" indent="-228600">
              <a:spcBef>
                <a:spcPts val="600"/>
              </a:spcBef>
              <a:buClr>
                <a:schemeClr val="accent2"/>
              </a:buClr>
              <a:buFont typeface="Calibri" panose="020F0502020204030204" pitchFamily="34" charset="0"/>
              <a:buChar char="&gt;"/>
              <a:defRPr/>
            </a:pPr>
            <a:r>
              <a:rPr lang="en-GB" altLang="en-US" b="0" dirty="0">
                <a:solidFill>
                  <a:srgbClr val="218BA7"/>
                </a:solidFill>
                <a:latin typeface="Arial" panose="020B0604020202020204" pitchFamily="34" charset="0"/>
                <a:cs typeface="Arial" panose="020B0604020202020204" pitchFamily="34" charset="0"/>
              </a:rPr>
              <a:t>Protects public health, animal health &amp; welfare and the environment through effective, multilaterally agreed and harmonised guidelines that ensure high standards of Quality, Safety &amp; Efficacy</a:t>
            </a:r>
          </a:p>
          <a:p>
            <a:pPr marL="228600" lvl="1" indent="-228600">
              <a:spcBef>
                <a:spcPts val="600"/>
              </a:spcBef>
              <a:buClr>
                <a:schemeClr val="accent2"/>
              </a:buClr>
              <a:buFont typeface="Calibri" panose="020F0502020204030204" pitchFamily="34" charset="0"/>
              <a:buChar char="&gt;"/>
              <a:defRPr/>
            </a:pPr>
            <a:r>
              <a:rPr lang="en-GB" altLang="en-US" b="0" dirty="0">
                <a:solidFill>
                  <a:srgbClr val="218BA7"/>
                </a:solidFill>
                <a:latin typeface="Arial" panose="020B0604020202020204" pitchFamily="34" charset="0"/>
                <a:cs typeface="Arial" panose="020B0604020202020204" pitchFamily="34" charset="0"/>
              </a:rPr>
              <a:t>Minimises the use of test animals and costs of product development</a:t>
            </a:r>
          </a:p>
          <a:p>
            <a:pPr marL="228600" lvl="1" indent="-228600">
              <a:spcBef>
                <a:spcPts val="600"/>
              </a:spcBef>
              <a:buClr>
                <a:schemeClr val="accent2"/>
              </a:buClr>
              <a:buFont typeface="Calibri" panose="020F0502020204030204" pitchFamily="34" charset="0"/>
              <a:buChar char="&gt;"/>
              <a:defRPr/>
            </a:pPr>
            <a:r>
              <a:rPr lang="en-US" altLang="en-US" b="0" dirty="0">
                <a:solidFill>
                  <a:srgbClr val="218BA7"/>
                </a:solidFill>
                <a:latin typeface="Arial" panose="020B0604020202020204" pitchFamily="34" charset="0"/>
                <a:cs typeface="Arial" panose="020B0604020202020204" pitchFamily="34" charset="0"/>
              </a:rPr>
              <a:t>Facilitates and accelerates the authorisation</a:t>
            </a:r>
            <a:r>
              <a:rPr lang="en-GB" altLang="en-US" b="0" dirty="0">
                <a:solidFill>
                  <a:srgbClr val="218BA7"/>
                </a:solidFill>
                <a:latin typeface="Arial" panose="020B0604020202020204" pitchFamily="34" charset="0"/>
                <a:cs typeface="Arial" panose="020B0604020202020204" pitchFamily="34" charset="0"/>
              </a:rPr>
              <a:t> </a:t>
            </a:r>
            <a:r>
              <a:rPr lang="fr-BE" altLang="en-US" b="0" dirty="0">
                <a:solidFill>
                  <a:srgbClr val="218BA7"/>
                </a:solidFill>
                <a:latin typeface="Arial" panose="020B0604020202020204" pitchFamily="34" charset="0"/>
                <a:cs typeface="Arial" panose="020B0604020202020204" pitchFamily="34" charset="0"/>
              </a:rPr>
              <a:t>of </a:t>
            </a:r>
            <a:r>
              <a:rPr lang="fr-BE" altLang="en-US" b="0" dirty="0" err="1">
                <a:solidFill>
                  <a:srgbClr val="218BA7"/>
                </a:solidFill>
                <a:latin typeface="Arial" panose="020B0604020202020204" pitchFamily="34" charset="0"/>
                <a:cs typeface="Arial" panose="020B0604020202020204" pitchFamily="34" charset="0"/>
              </a:rPr>
              <a:t>veterinary</a:t>
            </a:r>
            <a:r>
              <a:rPr lang="fr-BE" altLang="en-US" b="0" dirty="0">
                <a:solidFill>
                  <a:srgbClr val="218BA7"/>
                </a:solidFill>
                <a:latin typeface="Arial" panose="020B0604020202020204" pitchFamily="34" charset="0"/>
                <a:cs typeface="Arial" panose="020B0604020202020204" pitchFamily="34" charset="0"/>
              </a:rPr>
              <a:t> </a:t>
            </a:r>
            <a:r>
              <a:rPr lang="fr-BE" altLang="en-US" b="0" dirty="0" err="1">
                <a:solidFill>
                  <a:srgbClr val="218BA7"/>
                </a:solidFill>
                <a:latin typeface="Arial" panose="020B0604020202020204" pitchFamily="34" charset="0"/>
                <a:cs typeface="Arial" panose="020B0604020202020204" pitchFamily="34" charset="0"/>
              </a:rPr>
              <a:t>medicines</a:t>
            </a:r>
            <a:endParaRPr lang="fr-BE" altLang="en-US" b="0" dirty="0">
              <a:solidFill>
                <a:srgbClr val="218BA7"/>
              </a:solidFill>
              <a:latin typeface="Arial" panose="020B0604020202020204" pitchFamily="34" charset="0"/>
              <a:cs typeface="Arial" panose="020B0604020202020204" pitchFamily="34" charset="0"/>
            </a:endParaRPr>
          </a:p>
          <a:p>
            <a:pPr marL="228600" lvl="1" indent="-228600">
              <a:spcBef>
                <a:spcPts val="600"/>
              </a:spcBef>
              <a:buClr>
                <a:schemeClr val="accent2"/>
              </a:buClr>
              <a:buFont typeface="Calibri" panose="020F0502020204030204" pitchFamily="34" charset="0"/>
              <a:buChar char="&gt;"/>
              <a:defRPr/>
            </a:pPr>
            <a:r>
              <a:rPr lang="en-GB" altLang="en-US" b="0" dirty="0">
                <a:solidFill>
                  <a:srgbClr val="218BA7"/>
                </a:solidFill>
                <a:latin typeface="Arial" panose="020B0604020202020204" pitchFamily="34" charset="0"/>
                <a:cs typeface="Arial" panose="020B0604020202020204" pitchFamily="34" charset="0"/>
              </a:rPr>
              <a:t>Reduces costs and time</a:t>
            </a:r>
            <a:r>
              <a:rPr lang="fr-BE" altLang="en-US" b="0" dirty="0">
                <a:solidFill>
                  <a:srgbClr val="218BA7"/>
                </a:solidFill>
                <a:latin typeface="Arial" panose="020B0604020202020204" pitchFamily="34" charset="0"/>
                <a:cs typeface="Arial" panose="020B0604020202020204" pitchFamily="34" charset="0"/>
              </a:rPr>
              <a:t> for </a:t>
            </a:r>
            <a:r>
              <a:rPr lang="en-US" altLang="en-US" b="0" dirty="0">
                <a:solidFill>
                  <a:srgbClr val="218BA7"/>
                </a:solidFill>
                <a:latin typeface="Arial" panose="020B0604020202020204" pitchFamily="34" charset="0"/>
                <a:cs typeface="Arial" panose="020B0604020202020204" pitchFamily="34" charset="0"/>
              </a:rPr>
              <a:t>developing new product and releasing them into the market</a:t>
            </a:r>
          </a:p>
          <a:p>
            <a:pPr marL="228600" lvl="1" indent="-228600">
              <a:spcBef>
                <a:spcPts val="600"/>
              </a:spcBef>
              <a:buClr>
                <a:schemeClr val="accent2"/>
              </a:buClr>
              <a:buFont typeface="Calibri" panose="020F0502020204030204" pitchFamily="34" charset="0"/>
              <a:buChar char="&gt;"/>
              <a:defRPr/>
            </a:pPr>
            <a:r>
              <a:rPr lang="en-GB" altLang="en-US" b="0" dirty="0">
                <a:solidFill>
                  <a:srgbClr val="218BA7"/>
                </a:solidFill>
                <a:latin typeface="Arial" panose="020B0604020202020204" pitchFamily="34" charset="0"/>
                <a:cs typeface="Arial" panose="020B0604020202020204" pitchFamily="34" charset="0"/>
              </a:rPr>
              <a:t>Reduces impediments to trade in veterinary medicines and food</a:t>
            </a:r>
            <a:endParaRPr lang="en-US" altLang="en-US" b="0" dirty="0">
              <a:solidFill>
                <a:srgbClr val="218B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483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able of contents">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hap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580</TotalTime>
  <Words>747</Words>
  <Application>Microsoft Office PowerPoint</Application>
  <PresentationFormat>On-screen Show (4:3)</PresentationFormat>
  <Paragraphs>92</Paragraphs>
  <Slides>11</Slides>
  <Notes>9</Notes>
  <HiddenSlides>0</HiddenSlides>
  <MMClips>0</MMClips>
  <ScaleCrop>false</ScaleCrop>
  <HeadingPairs>
    <vt:vector size="4" baseType="variant">
      <vt:variant>
        <vt:lpstr>Theme</vt:lpstr>
      </vt:variant>
      <vt:variant>
        <vt:i4>5</vt:i4>
      </vt:variant>
      <vt:variant>
        <vt:lpstr>Slide Titles</vt:lpstr>
      </vt:variant>
      <vt:variant>
        <vt:i4>11</vt:i4>
      </vt:variant>
    </vt:vector>
  </HeadingPairs>
  <TitlesOfParts>
    <vt:vector size="16" baseType="lpstr">
      <vt:lpstr>Cover slide</vt:lpstr>
      <vt:lpstr>Table of contents</vt:lpstr>
      <vt:lpstr>Chapter slide</vt:lpstr>
      <vt:lpstr>Content slide</vt:lpstr>
      <vt:lpstr>Closing slide</vt:lpstr>
      <vt:lpstr>PowerPoint Presentation</vt:lpstr>
      <vt:lpstr>PowerPoint Presentation</vt:lpstr>
      <vt:lpstr>The public consultation process</vt:lpstr>
      <vt:lpstr>www.vichsec.org</vt:lpstr>
      <vt:lpstr>How Outreach Forum members can participate in working groups</vt:lpstr>
      <vt:lpstr>The VICH Expert Working Groups</vt:lpstr>
      <vt:lpstr>The VICH Expert  Working Groups</vt:lpstr>
      <vt:lpstr>Making best use of the VICH guidelines</vt:lpstr>
      <vt:lpstr>Benefits of using VICH guidelines</vt:lpstr>
      <vt:lpstr>The VICH public website  www.vichsec.org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M2M</dc:creator>
  <cp:lastModifiedBy>Rick Clayton</cp:lastModifiedBy>
  <cp:revision>56</cp:revision>
  <cp:lastPrinted>2015-06-16T12:55:00Z</cp:lastPrinted>
  <dcterms:created xsi:type="dcterms:W3CDTF">2014-10-28T11:07:40Z</dcterms:created>
  <dcterms:modified xsi:type="dcterms:W3CDTF">2015-06-17T09:28:35Z</dcterms:modified>
</cp:coreProperties>
</file>