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tags/tag14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tags/tag15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tags/tag30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4.xml" ContentType="application/vnd.openxmlformats-officedocument.theme+xml"/>
  <Override PartName="/ppt/tags/tag31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5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714" r:id="rId6"/>
    <p:sldMasterId id="2147483733" r:id="rId7"/>
    <p:sldMasterId id="2147483749" r:id="rId8"/>
    <p:sldMasterId id="2147483764" r:id="rId9"/>
    <p:sldMasterId id="2147483782" r:id="rId10"/>
    <p:sldMasterId id="2147483795" r:id="rId11"/>
    <p:sldMasterId id="2147483811" r:id="rId12"/>
    <p:sldMasterId id="2147483828" r:id="rId13"/>
    <p:sldMasterId id="2147483841" r:id="rId14"/>
    <p:sldMasterId id="2147483858" r:id="rId15"/>
    <p:sldMasterId id="2147483875" r:id="rId16"/>
    <p:sldMasterId id="2147483888" r:id="rId17"/>
    <p:sldMasterId id="2147483908" r:id="rId18"/>
    <p:sldMasterId id="2147483917" r:id="rId19"/>
  </p:sldMasterIdLst>
  <p:notesMasterIdLst>
    <p:notesMasterId r:id="rId35"/>
  </p:notesMasterIdLst>
  <p:handoutMasterIdLst>
    <p:handoutMasterId r:id="rId36"/>
  </p:handoutMasterIdLst>
  <p:sldIdLst>
    <p:sldId id="649" r:id="rId20"/>
    <p:sldId id="857" r:id="rId21"/>
    <p:sldId id="851" r:id="rId22"/>
    <p:sldId id="852" r:id="rId23"/>
    <p:sldId id="853" r:id="rId24"/>
    <p:sldId id="856" r:id="rId25"/>
    <p:sldId id="854" r:id="rId26"/>
    <p:sldId id="859" r:id="rId27"/>
    <p:sldId id="860" r:id="rId28"/>
    <p:sldId id="861" r:id="rId29"/>
    <p:sldId id="862" r:id="rId30"/>
    <p:sldId id="863" r:id="rId31"/>
    <p:sldId id="864" r:id="rId32"/>
    <p:sldId id="865" r:id="rId33"/>
    <p:sldId id="866" r:id="rId34"/>
  </p:sldIdLst>
  <p:sldSz cx="9144000" cy="5143500" type="screen16x9"/>
  <p:notesSz cx="7023100" cy="93091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Cuellar" initials="CC" lastIdx="3" clrIdx="0">
    <p:extLst/>
  </p:cmAuthor>
  <p:cmAuthor id="2" name="Katelyn Stahley" initials="KS" lastIdx="5" clrIdx="1">
    <p:extLst/>
  </p:cmAuthor>
  <p:cmAuthor id="3" name="Julie Kragh (Independent Contractor)" initials="JK(C" lastIdx="43" clrIdx="2">
    <p:extLst/>
  </p:cmAuthor>
  <p:cmAuthor id="4" name="Anne Kramer (Versa Project Resources)" initials="AK(PR" lastIdx="5" clrIdx="3">
    <p:extLst/>
  </p:cmAuthor>
  <p:cmAuthor id="5" name="William Sambisa" initials="WS" lastIdx="1" clrIdx="4">
    <p:extLst/>
  </p:cmAuthor>
  <p:cmAuthor id="6" name="Elvis Fraser" initials="EF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E869C"/>
    <a:srgbClr val="6CA4B8"/>
    <a:srgbClr val="5491AA"/>
    <a:srgbClr val="B0CED8"/>
    <a:srgbClr val="FAECED"/>
    <a:srgbClr val="E5FFF1"/>
    <a:srgbClr val="DFC9EF"/>
    <a:srgbClr val="FFFFFF"/>
    <a:srgbClr val="F3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3" autoAdjust="0"/>
    <p:restoredTop sz="92866" autoAdjust="0"/>
  </p:normalViewPr>
  <p:slideViewPr>
    <p:cSldViewPr>
      <p:cViewPr>
        <p:scale>
          <a:sx n="110" d="100"/>
          <a:sy n="110" d="100"/>
        </p:scale>
        <p:origin x="-1644" y="-8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49077122638603E-2"/>
          <c:y val="2.3076907154488804E-2"/>
          <c:w val="0.91276150118414479"/>
          <c:h val="0.81513960551532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c:spPr>
          </c:dPt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Potential productivity</c:v>
                </c:pt>
                <c:pt idx="1">
                  <c:v>Lack of improved breed adoption</c:v>
                </c:pt>
                <c:pt idx="2">
                  <c:v>Morbidity and mortality due to disease</c:v>
                </c:pt>
                <c:pt idx="3">
                  <c:v>Poor nutrition</c:v>
                </c:pt>
                <c:pt idx="4">
                  <c:v>Losses due to poor husbandry</c:v>
                </c:pt>
                <c:pt idx="5">
                  <c:v>Realized productivity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2130</c:v>
                </c:pt>
                <c:pt idx="2">
                  <c:v>1417</c:v>
                </c:pt>
                <c:pt idx="3">
                  <c:v>1112.7142857142858</c:v>
                </c:pt>
                <c:pt idx="4">
                  <c:v>1006.2142857142858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Potential productivity</c:v>
                </c:pt>
                <c:pt idx="1">
                  <c:v>Lack of improved breed adoption</c:v>
                </c:pt>
                <c:pt idx="2">
                  <c:v>Morbidity and mortality due to disease</c:v>
                </c:pt>
                <c:pt idx="3">
                  <c:v>Poor nutrition</c:v>
                </c:pt>
                <c:pt idx="4">
                  <c:v>Losses due to poor husbandry</c:v>
                </c:pt>
                <c:pt idx="5">
                  <c:v>Realized productivity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5">
                  <c:v>1006.2142857142858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Potential productivity</c:v>
                </c:pt>
                <c:pt idx="1">
                  <c:v>Lack of improved breed adoption</c:v>
                </c:pt>
                <c:pt idx="2">
                  <c:v>Morbidity and mortality due to disease</c:v>
                </c:pt>
                <c:pt idx="3">
                  <c:v>Poor nutrition</c:v>
                </c:pt>
                <c:pt idx="4">
                  <c:v>Losses due to poor husbandry</c:v>
                </c:pt>
                <c:pt idx="5">
                  <c:v>Realized productivity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4">
                  <c:v>106.5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Potential productivity</c:v>
                </c:pt>
                <c:pt idx="1">
                  <c:v>Lack of improved breed adoption</c:v>
                </c:pt>
                <c:pt idx="2">
                  <c:v>Morbidity and mortality due to disease</c:v>
                </c:pt>
                <c:pt idx="3">
                  <c:v>Poor nutrition</c:v>
                </c:pt>
                <c:pt idx="4">
                  <c:v>Losses due to poor husbandry</c:v>
                </c:pt>
                <c:pt idx="5">
                  <c:v>Realized productivity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3">
                  <c:v>304.28571428571428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23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Potential productivity</c:v>
                </c:pt>
                <c:pt idx="1">
                  <c:v>Lack of improved breed adoption</c:v>
                </c:pt>
                <c:pt idx="2">
                  <c:v>Morbidity and mortality due to disease</c:v>
                </c:pt>
                <c:pt idx="3">
                  <c:v>Poor nutrition</c:v>
                </c:pt>
                <c:pt idx="4">
                  <c:v>Losses due to poor husbandry</c:v>
                </c:pt>
                <c:pt idx="5">
                  <c:v>Realized productivity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2">
                  <c:v>713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Potential productivity</c:v>
                </c:pt>
                <c:pt idx="1">
                  <c:v>Lack of improved breed adoption</c:v>
                </c:pt>
                <c:pt idx="2">
                  <c:v>Morbidity and mortality due to disease</c:v>
                </c:pt>
                <c:pt idx="3">
                  <c:v>Poor nutrition</c:v>
                </c:pt>
                <c:pt idx="4">
                  <c:v>Losses due to poor husbandry</c:v>
                </c:pt>
                <c:pt idx="5">
                  <c:v>Realized productivity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1">
                  <c:v>3120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Sheet1!$A$2:$A$7</c:f>
              <c:strCache>
                <c:ptCount val="6"/>
                <c:pt idx="0">
                  <c:v>Potential productivity</c:v>
                </c:pt>
                <c:pt idx="1">
                  <c:v>Lack of improved breed adoption</c:v>
                </c:pt>
                <c:pt idx="2">
                  <c:v>Morbidity and mortality due to disease</c:v>
                </c:pt>
                <c:pt idx="3">
                  <c:v>Poor nutrition</c:v>
                </c:pt>
                <c:pt idx="4">
                  <c:v>Losses due to poor husbandry</c:v>
                </c:pt>
                <c:pt idx="5">
                  <c:v>Realized productivity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5250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39376000"/>
        <c:axId val="39377536"/>
      </c:barChart>
      <c:catAx>
        <c:axId val="39376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9377536"/>
        <c:crossesAt val="0"/>
        <c:auto val="1"/>
        <c:lblAlgn val="ctr"/>
        <c:lblOffset val="100"/>
        <c:noMultiLvlLbl val="0"/>
      </c:catAx>
      <c:valAx>
        <c:axId val="39377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aseline="0" dirty="0" smtClean="0"/>
                  <a:t>Productivity potential  %</a:t>
                </a:r>
                <a:endParaRPr lang="en-US" sz="11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noFill/>
              </a:defRPr>
            </a:pPr>
            <a:endParaRPr lang="en-US"/>
          </a:p>
        </c:txPr>
        <c:crossAx val="3937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238" cy="465138"/>
          </a:xfrm>
          <a:prstGeom prst="rect">
            <a:avLst/>
          </a:prstGeom>
        </p:spPr>
        <p:txBody>
          <a:bodyPr vert="horz" lIns="91436" tIns="45720" rIns="91436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2"/>
            <a:ext cx="3043238" cy="465138"/>
          </a:xfrm>
          <a:prstGeom prst="rect">
            <a:avLst/>
          </a:prstGeom>
        </p:spPr>
        <p:txBody>
          <a:bodyPr vert="horz" lIns="91436" tIns="45720" rIns="91436" bIns="45720" rtlCol="0"/>
          <a:lstStyle>
            <a:lvl1pPr algn="r">
              <a:defRPr sz="1200"/>
            </a:lvl1pPr>
          </a:lstStyle>
          <a:p>
            <a:fld id="{133333CA-7551-4646-A8B1-1128A5CAF0A8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5"/>
            <a:ext cx="3043238" cy="465138"/>
          </a:xfrm>
          <a:prstGeom prst="rect">
            <a:avLst/>
          </a:prstGeom>
        </p:spPr>
        <p:txBody>
          <a:bodyPr vert="horz" lIns="91436" tIns="45720" rIns="91436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5"/>
            <a:ext cx="3043238" cy="465138"/>
          </a:xfrm>
          <a:prstGeom prst="rect">
            <a:avLst/>
          </a:prstGeom>
        </p:spPr>
        <p:txBody>
          <a:bodyPr vert="horz" lIns="91436" tIns="45720" rIns="91436" bIns="45720" rtlCol="0" anchor="b"/>
          <a:lstStyle>
            <a:lvl1pPr algn="r">
              <a:defRPr sz="1200"/>
            </a:lvl1pPr>
          </a:lstStyle>
          <a:p>
            <a:fld id="{F70B3306-21E0-4A3B-9A2A-6D0A93AC5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238" cy="465138"/>
          </a:xfrm>
          <a:prstGeom prst="rect">
            <a:avLst/>
          </a:prstGeom>
        </p:spPr>
        <p:txBody>
          <a:bodyPr vert="horz" lIns="91436" tIns="45720" rIns="91436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7" y="2"/>
            <a:ext cx="3043238" cy="465138"/>
          </a:xfrm>
          <a:prstGeom prst="rect">
            <a:avLst/>
          </a:prstGeom>
        </p:spPr>
        <p:txBody>
          <a:bodyPr vert="horz" lIns="91436" tIns="45720" rIns="91436" bIns="45720" rtlCol="0"/>
          <a:lstStyle>
            <a:lvl1pPr algn="r">
              <a:defRPr sz="1200"/>
            </a:lvl1pPr>
          </a:lstStyle>
          <a:p>
            <a:fld id="{7D5033B9-C37F-4E9F-9FA3-D4131038150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20" rIns="91436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21190"/>
            <a:ext cx="5619750" cy="4189412"/>
          </a:xfrm>
          <a:prstGeom prst="rect">
            <a:avLst/>
          </a:prstGeom>
        </p:spPr>
        <p:txBody>
          <a:bodyPr vert="horz" lIns="91436" tIns="45720" rIns="91436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375"/>
            <a:ext cx="3043238" cy="465138"/>
          </a:xfrm>
          <a:prstGeom prst="rect">
            <a:avLst/>
          </a:prstGeom>
        </p:spPr>
        <p:txBody>
          <a:bodyPr vert="horz" lIns="91436" tIns="45720" rIns="91436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7" y="8842375"/>
            <a:ext cx="3043238" cy="465138"/>
          </a:xfrm>
          <a:prstGeom prst="rect">
            <a:avLst/>
          </a:prstGeom>
        </p:spPr>
        <p:txBody>
          <a:bodyPr vert="horz" lIns="91436" tIns="45720" rIns="91436" bIns="45720" rtlCol="0" anchor="b"/>
          <a:lstStyle>
            <a:lvl1pPr algn="r">
              <a:defRPr sz="1200"/>
            </a:lvl1pPr>
          </a:lstStyle>
          <a:p>
            <a:fld id="{3716462A-7F7F-472C-8AE2-751305CD9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4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701675"/>
            <a:ext cx="6238875" cy="3509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2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08A0D-1D11-44AC-B5C1-1BD15D8869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5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08A0D-1D11-44AC-B5C1-1BD15D88692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7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tags" Target="../tags/tag11.xml"/><Relationship Id="rId11" Type="http://schemas.openxmlformats.org/officeDocument/2006/relationships/image" Target="../media/image5.emf"/><Relationship Id="rId5" Type="http://schemas.openxmlformats.org/officeDocument/2006/relationships/tags" Target="../tags/tag10.xml"/><Relationship Id="rId10" Type="http://schemas.openxmlformats.org/officeDocument/2006/relationships/oleObject" Target="../embeddings/oleObject6.bin"/><Relationship Id="rId4" Type="http://schemas.openxmlformats.org/officeDocument/2006/relationships/tags" Target="../tags/tag9.xml"/><Relationship Id="rId9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6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tags" Target="../tags/tag20.xml"/><Relationship Id="rId11" Type="http://schemas.openxmlformats.org/officeDocument/2006/relationships/image" Target="../media/image5.emf"/><Relationship Id="rId5" Type="http://schemas.openxmlformats.org/officeDocument/2006/relationships/tags" Target="../tags/tag19.xml"/><Relationship Id="rId10" Type="http://schemas.openxmlformats.org/officeDocument/2006/relationships/oleObject" Target="../embeddings/oleObject9.bin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7.xml"/><Relationship Id="rId11" Type="http://schemas.openxmlformats.org/officeDocument/2006/relationships/image" Target="../media/image5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9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8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0" y="3493011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8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52"/>
            </a:lvl1pPr>
            <a:lvl2pPr>
              <a:defRPr sz="1787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52"/>
            </a:lvl1pPr>
            <a:lvl2pPr>
              <a:defRPr sz="1787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308F0C-1BF8-4FA1-9174-28890CEF1462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163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D50E14C-FF0F-4447-A874-597329C4CAC4}" type="datetime1">
              <a:rPr lang="en-US" smtClean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12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347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7118"/>
            <a:ext cx="5038726" cy="339124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Single Copy Block + Full-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2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487325"/>
            <a:ext cx="3170238" cy="4604552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300" baseline="0"/>
            </a:lvl1pPr>
            <a:lvl2pPr marL="0" indent="0">
              <a:lnSpc>
                <a:spcPct val="100000"/>
              </a:lnSpc>
              <a:spcBef>
                <a:spcPts val="1800"/>
              </a:spcBef>
              <a:buClr>
                <a:srgbClr val="2F85AA"/>
              </a:buClr>
              <a:buFont typeface="Wingdings" pitchFamily="2" charset="2"/>
              <a:buNone/>
              <a:defRPr sz="1400" b="0" baseline="0"/>
            </a:lvl2pPr>
            <a:lvl3pPr marL="0" indent="0">
              <a:spcBef>
                <a:spcPts val="1200"/>
              </a:spcBef>
              <a:spcAft>
                <a:spcPts val="600"/>
              </a:spcAft>
              <a:buClr>
                <a:srgbClr val="2F85AA"/>
              </a:buClr>
              <a:buFont typeface="Wingdings" pitchFamily="2" charset="2"/>
              <a:buNone/>
              <a:tabLst/>
              <a:defRPr sz="1400" b="1">
                <a:solidFill>
                  <a:schemeClr val="accent3">
                    <a:lumMod val="75000"/>
                  </a:schemeClr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Clr>
                <a:srgbClr val="2F85AA"/>
              </a:buClr>
              <a:buNone/>
              <a:defRPr lang="en-US" sz="1100" kern="1200" baseline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4625" indent="-174625">
              <a:lnSpc>
                <a:spcPts val="15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INSERT HEADLINE -  TWO LINES ALL CAPS</a:t>
            </a:r>
          </a:p>
          <a:p>
            <a:pPr lvl="1"/>
            <a:r>
              <a:rPr lang="en-US" smtClean="0"/>
              <a:t>Second level. Format for division slides. Use Increase List Level to access the body copy formatting.</a:t>
            </a:r>
          </a:p>
          <a:p>
            <a:pPr lvl="2"/>
            <a:r>
              <a:rPr lang="en-US" smtClean="0"/>
              <a:t>Programs</a:t>
            </a:r>
          </a:p>
          <a:p>
            <a:pPr lvl="3"/>
            <a:r>
              <a:rPr lang="en-US" smtClean="0"/>
              <a:t>Explanatory copy for strategies and initiatives</a:t>
            </a:r>
          </a:p>
          <a:p>
            <a:pPr lvl="4"/>
            <a:r>
              <a:rPr lang="en-US" smtClean="0"/>
              <a:t>Bullet copy for strategies and initiatives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BottomBar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lIns="68430" tIns="34223" rIns="68430" bIns="34223" anchor="ctr"/>
          <a:lstStyle/>
          <a:p>
            <a:pPr defTabSz="675233" fontAlgn="base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59452A"/>
              </a:solidFill>
            </a:endParaRPr>
          </a:p>
        </p:txBody>
      </p:sp>
      <p:graphicFrame>
        <p:nvGraphicFramePr>
          <p:cNvPr id="4" name="Rectangle 1227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74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807" y="262419"/>
            <a:ext cx="745397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75" b="1" dirty="0" smtClean="0">
                <a:solidFill>
                  <a:srgbClr val="59452A"/>
                </a:solidFill>
              </a:rPr>
              <a:t>WORKING DRAFT</a:t>
            </a: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25" y="381470"/>
            <a:ext cx="226023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 smtClean="0">
                <a:solidFill>
                  <a:srgbClr val="59452A"/>
                </a:solidFill>
              </a:rPr>
              <a:t>Last Modified 1/12/2012 2:27:29 PM Pacific Standard Time</a:t>
            </a:r>
            <a:endParaRPr lang="en-GB" sz="675" dirty="0" smtClean="0">
              <a:solidFill>
                <a:srgbClr val="59452A"/>
              </a:solidFill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3810" y="501727"/>
            <a:ext cx="211596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 smtClean="0">
                <a:solidFill>
                  <a:srgbClr val="59452A"/>
                </a:solidFill>
              </a:rPr>
              <a:t>Printed 10/31/2011 11:44:02 PM Pacific Standard Time</a:t>
            </a:r>
            <a:endParaRPr lang="en-GB" sz="675" dirty="0" smtClean="0">
              <a:solidFill>
                <a:srgbClr val="59452A"/>
              </a:solidFill>
            </a:endParaRPr>
          </a:p>
        </p:txBody>
      </p: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9" y="4931043"/>
            <a:ext cx="1670055" cy="1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BMGF_BoxLogo_red_WEBSAFE2.42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82" y="3086830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40082" y="1771650"/>
            <a:ext cx="5486400" cy="450123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40082" y="2228850"/>
            <a:ext cx="5486400" cy="207749"/>
          </a:xfrm>
        </p:spPr>
        <p:txBody>
          <a:bodyPr>
            <a:spAutoFit/>
          </a:bodyPr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0082" y="3829050"/>
            <a:ext cx="5486400" cy="285750"/>
          </a:xfrm>
        </p:spPr>
        <p:txBody>
          <a:bodyPr/>
          <a:lstStyle>
            <a:lvl1pPr>
              <a:defRPr sz="13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1799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7" y="1844779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8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11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7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11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8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022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945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FDBE-BE34-4B38-B533-241248547E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289051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8" y="1528724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257863"/>
            <a:ext cx="8329613" cy="52318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insert headline here – up to 2 full width lines (all caps)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3934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8" y="871712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7" y="1462091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7" y="472180"/>
            <a:ext cx="8329613" cy="381930"/>
          </a:xfrm>
        </p:spPr>
        <p:txBody>
          <a:bodyPr/>
          <a:lstStyle/>
          <a:p>
            <a:r>
              <a:rPr lang="en-US" dirty="0" smtClean="0"/>
              <a:t>insert headline here – up to 1 full-width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7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28091"/>
            <a:ext cx="8329613" cy="383742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smtClean="0"/>
              <a:t>Explanatory text goes here, up to 2 lines. This slide accommodates 21 headshots.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91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42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92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2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6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91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42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92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6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91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42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92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6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10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10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7" y="47218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7" y="1844779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8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11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7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80" y="1287590"/>
            <a:ext cx="2742652" cy="1563563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5" y="1292810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11" y="1290435"/>
            <a:ext cx="2740475" cy="1560716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>
                <a:tab pos="400040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8270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7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6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3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626208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6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296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46" indent="-171446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25" indent="-17303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6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8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6" y="871711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5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7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11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8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1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4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716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574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7118"/>
            <a:ext cx="5038726" cy="339124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Single Copy Block + Full-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2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487325"/>
            <a:ext cx="3170238" cy="4604552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300" baseline="0"/>
            </a:lvl1pPr>
            <a:lvl2pPr marL="0" indent="0">
              <a:lnSpc>
                <a:spcPct val="100000"/>
              </a:lnSpc>
              <a:spcBef>
                <a:spcPts val="1800"/>
              </a:spcBef>
              <a:buClr>
                <a:srgbClr val="2F85AA"/>
              </a:buClr>
              <a:buFont typeface="Wingdings" pitchFamily="2" charset="2"/>
              <a:buNone/>
              <a:defRPr sz="1400" b="0" baseline="0"/>
            </a:lvl2pPr>
            <a:lvl3pPr marL="0" indent="0">
              <a:spcBef>
                <a:spcPts val="1200"/>
              </a:spcBef>
              <a:spcAft>
                <a:spcPts val="600"/>
              </a:spcAft>
              <a:buClr>
                <a:srgbClr val="2F85AA"/>
              </a:buClr>
              <a:buFont typeface="Wingdings" pitchFamily="2" charset="2"/>
              <a:buNone/>
              <a:tabLst/>
              <a:defRPr sz="1400" b="1">
                <a:solidFill>
                  <a:schemeClr val="accent3">
                    <a:lumMod val="75000"/>
                  </a:schemeClr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Clr>
                <a:srgbClr val="2F85AA"/>
              </a:buClr>
              <a:buNone/>
              <a:defRPr lang="en-US" sz="1100" kern="1200" baseline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4625" indent="-174625">
              <a:lnSpc>
                <a:spcPts val="15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INSERT HEADLINE -  TWO LINES ALL CAPS</a:t>
            </a:r>
          </a:p>
          <a:p>
            <a:pPr lvl="1"/>
            <a:r>
              <a:rPr lang="en-US" smtClean="0"/>
              <a:t>Second level. Format for division slides. Use Increase List Level to access the body copy formatting.</a:t>
            </a:r>
          </a:p>
          <a:p>
            <a:pPr lvl="2"/>
            <a:r>
              <a:rPr lang="en-US" smtClean="0"/>
              <a:t>Programs</a:t>
            </a:r>
          </a:p>
          <a:p>
            <a:pPr lvl="3"/>
            <a:r>
              <a:rPr lang="en-US" smtClean="0"/>
              <a:t>Explanatory copy for strategies and initiatives</a:t>
            </a:r>
          </a:p>
          <a:p>
            <a:pPr lvl="4"/>
            <a:r>
              <a:rPr lang="en-US" smtClean="0"/>
              <a:t>Bullet copy for strategies and initiatives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BottomBar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lIns="68430" tIns="34223" rIns="68430" bIns="34223" anchor="ctr"/>
          <a:lstStyle/>
          <a:p>
            <a:pPr defTabSz="675233" fontAlgn="base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59452A"/>
              </a:solidFill>
            </a:endParaRPr>
          </a:p>
        </p:txBody>
      </p:sp>
      <p:graphicFrame>
        <p:nvGraphicFramePr>
          <p:cNvPr id="4" name="Rectangle 1227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43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807" y="262419"/>
            <a:ext cx="745397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75" b="1" dirty="0" smtClean="0">
                <a:solidFill>
                  <a:srgbClr val="59452A"/>
                </a:solidFill>
              </a:rPr>
              <a:t>WORKING DRAFT</a:t>
            </a: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25" y="381470"/>
            <a:ext cx="226023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 smtClean="0">
                <a:solidFill>
                  <a:srgbClr val="59452A"/>
                </a:solidFill>
              </a:rPr>
              <a:t>Last Modified 1/12/2012 2:27:29 PM Pacific Standard Time</a:t>
            </a:r>
            <a:endParaRPr lang="en-GB" sz="675" dirty="0" smtClean="0">
              <a:solidFill>
                <a:srgbClr val="59452A"/>
              </a:solidFill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3810" y="501727"/>
            <a:ext cx="211596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 smtClean="0">
                <a:solidFill>
                  <a:srgbClr val="59452A"/>
                </a:solidFill>
              </a:rPr>
              <a:t>Printed 10/31/2011 11:44:02 PM Pacific Standard Time</a:t>
            </a:r>
            <a:endParaRPr lang="en-GB" sz="675" dirty="0" smtClean="0">
              <a:solidFill>
                <a:srgbClr val="59452A"/>
              </a:solidFill>
            </a:endParaRPr>
          </a:p>
        </p:txBody>
      </p: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9" y="4931043"/>
            <a:ext cx="1670055" cy="1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BMGF_BoxLogo_red_WEBSAFE2.42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82" y="3086830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40082" y="1771650"/>
            <a:ext cx="5486400" cy="450123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40082" y="2228850"/>
            <a:ext cx="5486400" cy="207749"/>
          </a:xfrm>
        </p:spPr>
        <p:txBody>
          <a:bodyPr>
            <a:spAutoFit/>
          </a:bodyPr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0082" y="3829050"/>
            <a:ext cx="5486400" cy="285750"/>
          </a:xfrm>
        </p:spPr>
        <p:txBody>
          <a:bodyPr/>
          <a:lstStyle>
            <a:lvl1pPr>
              <a:defRPr sz="13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1167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945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8F50-53C9-41F3-B9E0-AE1C68E4DED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692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472178"/>
            <a:ext cx="8329613" cy="523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125" y="1289050"/>
            <a:ext cx="8329613" cy="3389312"/>
          </a:xfrm>
          <a:prstGeom prst="rect">
            <a:avLst/>
          </a:prstGeom>
        </p:spPr>
        <p:txBody>
          <a:bodyPr/>
          <a:lstStyle>
            <a:lvl2pPr marL="458777" indent="-222245">
              <a:defRPr/>
            </a:lvl2pPr>
            <a:lvl3pPr marL="914378" indent="-220658">
              <a:defRPr/>
            </a:lvl3pPr>
            <a:lvl4pPr marL="1368391" indent="-217483"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◦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7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289051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8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826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4708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7118"/>
            <a:ext cx="5038726" cy="339124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Single Copy Block + Full-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2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487325"/>
            <a:ext cx="3170238" cy="4604552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300" baseline="0"/>
            </a:lvl1pPr>
            <a:lvl2pPr marL="0" indent="0">
              <a:lnSpc>
                <a:spcPct val="100000"/>
              </a:lnSpc>
              <a:spcBef>
                <a:spcPts val="1800"/>
              </a:spcBef>
              <a:buClr>
                <a:srgbClr val="2F85AA"/>
              </a:buClr>
              <a:buFont typeface="Wingdings" pitchFamily="2" charset="2"/>
              <a:buNone/>
              <a:defRPr sz="1400" b="0" baseline="0"/>
            </a:lvl2pPr>
            <a:lvl3pPr marL="0" indent="0">
              <a:spcBef>
                <a:spcPts val="1200"/>
              </a:spcBef>
              <a:spcAft>
                <a:spcPts val="600"/>
              </a:spcAft>
              <a:buClr>
                <a:srgbClr val="2F85AA"/>
              </a:buClr>
              <a:buFont typeface="Wingdings" pitchFamily="2" charset="2"/>
              <a:buNone/>
              <a:tabLst/>
              <a:defRPr sz="1400" b="1">
                <a:solidFill>
                  <a:schemeClr val="accent3">
                    <a:lumMod val="75000"/>
                  </a:schemeClr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Clr>
                <a:srgbClr val="2F85AA"/>
              </a:buClr>
              <a:buNone/>
              <a:defRPr lang="en-US" sz="1100" kern="1200" baseline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4625" indent="-174625">
              <a:lnSpc>
                <a:spcPts val="15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INSERT HEADLINE -  TWO LINES ALL CAPS</a:t>
            </a:r>
          </a:p>
          <a:p>
            <a:pPr lvl="1"/>
            <a:r>
              <a:rPr lang="en-US" smtClean="0"/>
              <a:t>Second level. Format for division slides. Use Increase List Level to access the body copy formatting.</a:t>
            </a:r>
          </a:p>
          <a:p>
            <a:pPr lvl="2"/>
            <a:r>
              <a:rPr lang="en-US" smtClean="0"/>
              <a:t>Programs</a:t>
            </a:r>
          </a:p>
          <a:p>
            <a:pPr lvl="3"/>
            <a:r>
              <a:rPr lang="en-US" smtClean="0"/>
              <a:t>Explanatory copy for strategies and initiatives</a:t>
            </a:r>
          </a:p>
          <a:p>
            <a:pPr lvl="4"/>
            <a:r>
              <a:rPr lang="en-US" smtClean="0"/>
              <a:t>Bullet copy for strategies and initiatives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8" y="1528724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257863"/>
            <a:ext cx="8329613" cy="52318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insert headline here – up to 2 full width lines (all caps)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BottomBar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lIns="68430" tIns="34223" rIns="68430" bIns="34223" anchor="ctr"/>
          <a:lstStyle/>
          <a:p>
            <a:pPr defTabSz="675233" fontAlgn="base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59452A"/>
              </a:solidFill>
            </a:endParaRPr>
          </a:p>
        </p:txBody>
      </p:sp>
      <p:graphicFrame>
        <p:nvGraphicFramePr>
          <p:cNvPr id="4" name="Rectangle 1227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1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85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84" cy="121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3807" y="262419"/>
            <a:ext cx="745397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75" b="1" dirty="0" smtClean="0">
                <a:solidFill>
                  <a:srgbClr val="59452A"/>
                </a:solidFill>
              </a:rPr>
              <a:t>WORKING DRAFT</a:t>
            </a: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3825" y="381470"/>
            <a:ext cx="226023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 smtClean="0">
                <a:solidFill>
                  <a:srgbClr val="59452A"/>
                </a:solidFill>
              </a:rPr>
              <a:t>Last Modified 1/12/2012 2:27:29 PM Pacific Standard Time</a:t>
            </a:r>
            <a:endParaRPr lang="en-GB" sz="675" dirty="0" smtClean="0">
              <a:solidFill>
                <a:srgbClr val="59452A"/>
              </a:solidFill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93810" y="501727"/>
            <a:ext cx="2115964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523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5" dirty="0" smtClean="0">
                <a:solidFill>
                  <a:srgbClr val="59452A"/>
                </a:solidFill>
              </a:rPr>
              <a:t>Printed 10/31/2011 11:44:02 PM Pacific Standard Time</a:t>
            </a:r>
            <a:endParaRPr lang="en-GB" sz="675" dirty="0" smtClean="0">
              <a:solidFill>
                <a:srgbClr val="59452A"/>
              </a:solidFill>
            </a:endParaRPr>
          </a:p>
        </p:txBody>
      </p: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79" y="4931043"/>
            <a:ext cx="1670055" cy="14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BMGF_BoxLogo_red_WEBSAFE2.42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82" y="3086830"/>
            <a:ext cx="2258058" cy="16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40082" y="1771650"/>
            <a:ext cx="5486400" cy="450123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40082" y="2228850"/>
            <a:ext cx="5486400" cy="207749"/>
          </a:xfrm>
        </p:spPr>
        <p:txBody>
          <a:bodyPr>
            <a:spAutoFit/>
          </a:bodyPr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0082" y="3829050"/>
            <a:ext cx="5486400" cy="285750"/>
          </a:xfrm>
        </p:spPr>
        <p:txBody>
          <a:bodyPr/>
          <a:lstStyle>
            <a:lvl1pPr>
              <a:defRPr sz="13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7285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9452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8F50-53C9-41F3-B9E0-AE1C68E4DED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137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472178"/>
            <a:ext cx="8329613" cy="5231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125" y="1289050"/>
            <a:ext cx="8329613" cy="3389312"/>
          </a:xfrm>
          <a:prstGeom prst="rect">
            <a:avLst/>
          </a:prstGeom>
        </p:spPr>
        <p:txBody>
          <a:bodyPr/>
          <a:lstStyle>
            <a:lvl2pPr marL="458777" indent="-222245">
              <a:defRPr/>
            </a:lvl2pPr>
            <a:lvl3pPr marL="914378" indent="-220658">
              <a:defRPr/>
            </a:lvl3pPr>
            <a:lvl4pPr marL="1368391" indent="-217483"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◦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671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7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6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3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626208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6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76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46" indent="-171446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25" indent="-17303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6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3934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8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6" y="871711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5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1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4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7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7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8" y="1844778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722338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6064"/>
            <a:ext cx="4140200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11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7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725"/>
              </a:lnSpc>
              <a:defRPr sz="1725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accent4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9938"/>
            <a:ext cx="8329613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7" y="3493011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7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281" y="1"/>
            <a:ext cx="1641764" cy="12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2550"/>
              </a:lnSpc>
              <a:spcBef>
                <a:spcPts val="450"/>
              </a:spcBef>
              <a:buNone/>
              <a:defRPr lang="en-US" sz="225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27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358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8329613" cy="3389313"/>
          </a:xfrm>
        </p:spPr>
        <p:txBody>
          <a:bodyPr/>
          <a:lstStyle>
            <a:lvl1pPr>
              <a:spcBef>
                <a:spcPts val="252"/>
              </a:spcBef>
              <a:defRPr sz="1050" b="0" baseline="0"/>
            </a:lvl1pPr>
            <a:lvl2pPr marL="128585" indent="-128585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9" indent="-128585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44" indent="-129776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252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8" y="871712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7" y="1462091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7" y="472180"/>
            <a:ext cx="8329613" cy="381930"/>
          </a:xfrm>
        </p:spPr>
        <p:txBody>
          <a:bodyPr/>
          <a:lstStyle/>
          <a:p>
            <a:r>
              <a:rPr lang="en-US" dirty="0" smtClean="0"/>
              <a:t>insert headline here – up to 1 full-width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139722"/>
            <a:ext cx="8329613" cy="298660"/>
          </a:xfrm>
        </p:spPr>
        <p:txBody>
          <a:bodyPr/>
          <a:lstStyle>
            <a:lvl1pPr>
              <a:lnSpc>
                <a:spcPts val="1125"/>
              </a:lnSpc>
              <a:spcBef>
                <a:spcPts val="0"/>
              </a:spcBef>
              <a:defRPr sz="1050" b="1" baseline="0"/>
            </a:lvl1pPr>
            <a:lvl2pPr marL="128585" indent="-128585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9" indent="-128585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44" indent="-129776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252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252"/>
              </a:spcBef>
              <a:defRPr sz="975"/>
            </a:lvl1pPr>
            <a:lvl2pPr>
              <a:spcBef>
                <a:spcPts val="252"/>
              </a:spcBef>
              <a:defRPr sz="975"/>
            </a:lvl2pPr>
            <a:lvl3pPr>
              <a:spcBef>
                <a:spcPts val="252"/>
              </a:spcBef>
              <a:defRPr sz="900"/>
            </a:lvl3pPr>
            <a:lvl4pPr>
              <a:spcBef>
                <a:spcPts val="252"/>
              </a:spcBef>
              <a:defRPr sz="825"/>
            </a:lvl4pPr>
            <a:lvl5pPr>
              <a:spcBef>
                <a:spcPts val="252"/>
              </a:spcBef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257862"/>
            <a:ext cx="8329613" cy="52318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insert headline here – up to 2 full width lines (all caps)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3934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7" y="871711"/>
            <a:ext cx="8329613" cy="450099"/>
          </a:xfrm>
        </p:spPr>
        <p:txBody>
          <a:bodyPr/>
          <a:lstStyle>
            <a:lvl1pPr marL="0" indent="0">
              <a:buNone/>
              <a:defRPr sz="938" baseline="0"/>
            </a:lvl1pPr>
            <a:lvl2pPr marL="0" indent="0">
              <a:buFont typeface="Arial" panose="020B0604020202020204" pitchFamily="34" charset="0"/>
              <a:buNone/>
              <a:defRPr sz="938"/>
            </a:lvl2pPr>
            <a:lvl3pPr marL="0" indent="0">
              <a:buNone/>
              <a:defRPr sz="938"/>
            </a:lvl3pPr>
            <a:lvl4pPr marL="0" indent="0">
              <a:buNone/>
              <a:defRPr sz="938"/>
            </a:lvl4pPr>
            <a:lvl5pPr marL="0" indent="0">
              <a:buNone/>
              <a:defRPr sz="938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6" y="1462090"/>
            <a:ext cx="8329613" cy="3216275"/>
          </a:xfrm>
        </p:spPr>
        <p:txBody>
          <a:bodyPr tIns="1097280"/>
          <a:lstStyle>
            <a:lvl1pPr marL="0" indent="0" algn="ctr">
              <a:buNone/>
              <a:defRPr sz="900" baseline="0"/>
            </a:lvl1pPr>
            <a:lvl2pPr marL="0" indent="0">
              <a:buFont typeface="Arial" panose="020B0604020202020204" pitchFamily="34" charset="0"/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6" y="472180"/>
            <a:ext cx="8329613" cy="381930"/>
          </a:xfrm>
        </p:spPr>
        <p:txBody>
          <a:bodyPr/>
          <a:lstStyle/>
          <a:p>
            <a:r>
              <a:rPr lang="en-US" dirty="0" smtClean="0"/>
              <a:t>insert headline here – up to 1 full-width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252"/>
              </a:spcBef>
              <a:spcAft>
                <a:spcPts val="0"/>
              </a:spcAft>
              <a:defRPr sz="1050" b="0"/>
            </a:lvl1pPr>
            <a:lvl2pPr>
              <a:spcBef>
                <a:spcPts val="252"/>
              </a:spcBef>
              <a:spcAft>
                <a:spcPts val="0"/>
              </a:spcAft>
              <a:defRPr sz="975" baseline="0"/>
            </a:lvl2pPr>
            <a:lvl3pPr>
              <a:spcBef>
                <a:spcPts val="252"/>
              </a:spcBef>
              <a:spcAft>
                <a:spcPts val="0"/>
              </a:spcAft>
              <a:buClr>
                <a:srgbClr val="3086AB"/>
              </a:buClr>
              <a:defRPr sz="900"/>
            </a:lvl3pPr>
            <a:lvl4pPr marL="386943" indent="-128585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252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252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252"/>
              </a:spcBef>
              <a:spcAft>
                <a:spcPts val="0"/>
              </a:spcAft>
              <a:defRPr sz="975" baseline="0"/>
            </a:lvl2pPr>
            <a:lvl3pPr>
              <a:spcBef>
                <a:spcPts val="252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43" indent="-128585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37" indent="-128585">
              <a:spcBef>
                <a:spcPts val="252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252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252"/>
              </a:spcBef>
              <a:spcAft>
                <a:spcPts val="0"/>
              </a:spcAft>
              <a:defRPr sz="975" baseline="0"/>
            </a:lvl2pPr>
            <a:lvl3pPr>
              <a:spcBef>
                <a:spcPts val="252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43" indent="-128585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37" indent="-128585">
              <a:spcBef>
                <a:spcPts val="252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128091"/>
            <a:ext cx="8329613" cy="383742"/>
          </a:xfrm>
        </p:spPr>
        <p:txBody>
          <a:bodyPr/>
          <a:lstStyle>
            <a:lvl1pPr>
              <a:spcBef>
                <a:spcPts val="252"/>
              </a:spcBef>
              <a:defRPr sz="1050" b="0" baseline="0"/>
            </a:lvl1pPr>
            <a:lvl2pPr marL="128585" indent="-128585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9" indent="-128585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44" indent="-129776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252"/>
              </a:spcBef>
              <a:defRPr baseline="0"/>
            </a:lvl5pPr>
          </a:lstStyle>
          <a:p>
            <a:pPr lvl="0"/>
            <a:r>
              <a:rPr lang="en-US" smtClean="0"/>
              <a:t>Explanatory text goes here, up to 2 lines. This slide accommodates 21 headshots.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88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40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89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5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4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3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5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88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40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89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5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4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3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5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88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40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89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5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4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3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5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1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11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975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80" y="1287589"/>
            <a:ext cx="2742652" cy="1563563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5" y="1292810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10" y="1290436"/>
            <a:ext cx="2740475" cy="1560716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7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31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31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31" y="3493011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31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5" indent="-128585">
              <a:spcBef>
                <a:spcPts val="0"/>
              </a:spcBef>
              <a:buFont typeface="Wingdings" panose="05000000000000000000" pitchFamily="2" charset="2"/>
              <a:buChar char="§"/>
              <a:defRPr sz="750" baseline="0"/>
            </a:lvl2pPr>
            <a:lvl3pPr marL="255979" indent="-128585">
              <a:buFont typeface="Arial" panose="020B0604020202020204" pitchFamily="34" charset="0"/>
              <a:buChar char="•"/>
              <a:tabLst>
                <a:tab pos="300030" algn="l"/>
              </a:tabLst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05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5" indent="-128585">
              <a:spcBef>
                <a:spcPts val="0"/>
              </a:spcBef>
              <a:buFont typeface="Wingdings" panose="05000000000000000000" pitchFamily="2" charset="2"/>
              <a:buChar char="§"/>
              <a:defRPr sz="750" baseline="0"/>
            </a:lvl2pPr>
            <a:lvl3pPr marL="255979" indent="-128585"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5" indent="-128585">
              <a:spcBef>
                <a:spcPts val="0"/>
              </a:spcBef>
              <a:buFont typeface="Wingdings" panose="05000000000000000000" pitchFamily="2" charset="2"/>
              <a:buChar char="§"/>
              <a:defRPr sz="750" baseline="0"/>
            </a:lvl2pPr>
            <a:lvl3pPr marL="255979" indent="-128585"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5" indent="-128585">
              <a:spcBef>
                <a:spcPts val="0"/>
              </a:spcBef>
              <a:buFont typeface="Wingdings" panose="05000000000000000000" pitchFamily="2" charset="2"/>
              <a:buChar char="§"/>
              <a:defRPr sz="750" baseline="0"/>
            </a:lvl2pPr>
            <a:lvl3pPr marL="255979" indent="-128585"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21478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9452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B7B5B-508B-4A42-A99D-6150D23AFC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58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1"/>
            <a:ext cx="9144000" cy="3348747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1596" tIns="40798" rIns="81596" bIns="40798" numCol="1" rtlCol="0" anchor="ctr" anchorCtr="0" compatLnSpc="1">
            <a:prstTxWarp prst="textNoShape">
              <a:avLst/>
            </a:prstTxWarp>
          </a:bodyPr>
          <a:lstStyle/>
          <a:p>
            <a:pPr algn="ctr" defTabSz="815714"/>
            <a:endParaRPr lang="en-US" sz="207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69" y="3824398"/>
            <a:ext cx="5690054" cy="345479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buNone/>
              <a:defRPr sz="1213" spc="0" baseline="0">
                <a:solidFill>
                  <a:schemeClr val="accent2"/>
                </a:solidFill>
              </a:defRPr>
            </a:lvl1pPr>
            <a:lvl2pPr marL="40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3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2948" y="1210484"/>
            <a:ext cx="8180159" cy="930810"/>
          </a:xfrm>
        </p:spPr>
        <p:txBody>
          <a:bodyPr/>
          <a:lstStyle>
            <a:lvl1pPr marL="0" indent="0">
              <a:lnSpc>
                <a:spcPts val="1856"/>
              </a:lnSpc>
              <a:spcAft>
                <a:spcPts val="286"/>
              </a:spcAft>
              <a:buNone/>
              <a:defRPr sz="1713">
                <a:solidFill>
                  <a:srgbClr val="FFFFFF"/>
                </a:solidFill>
              </a:defRPr>
            </a:lvl1pPr>
            <a:lvl2pPr marL="0" indent="0">
              <a:lnSpc>
                <a:spcPts val="1856"/>
              </a:lnSpc>
              <a:spcAft>
                <a:spcPts val="286"/>
              </a:spcAft>
              <a:buNone/>
              <a:defRPr sz="1713" b="1">
                <a:solidFill>
                  <a:srgbClr val="FFFFFF"/>
                </a:solidFill>
              </a:defRPr>
            </a:lvl2pPr>
            <a:lvl3pPr marL="0" indent="0">
              <a:lnSpc>
                <a:spcPts val="1856"/>
              </a:lnSpc>
              <a:spcAft>
                <a:spcPts val="286"/>
              </a:spcAft>
              <a:buNone/>
              <a:defRPr sz="1713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 descr="BMGF_BoxLogo_red_WEBSAFE2.4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2444" y="2976975"/>
            <a:ext cx="1747270" cy="174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947" y="472495"/>
            <a:ext cx="8180160" cy="304507"/>
          </a:xfrm>
        </p:spPr>
        <p:txBody>
          <a:bodyPr wrap="square" tIns="0">
            <a:spAutoFit/>
          </a:bodyPr>
          <a:lstStyle>
            <a:lvl1pPr>
              <a:lnSpc>
                <a:spcPct val="77000"/>
              </a:lnSpc>
              <a:defRPr sz="257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59172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4714024"/>
            <a:ext cx="9144000" cy="429477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1596" tIns="40798" rIns="81596" bIns="40798" numCol="1" rtlCol="0" anchor="ctr" anchorCtr="0" compatLnSpc="1">
            <a:prstTxWarp prst="textNoShape">
              <a:avLst/>
            </a:prstTxWarp>
          </a:bodyPr>
          <a:lstStyle/>
          <a:p>
            <a:pPr algn="ctr" defTabSz="815714"/>
            <a:endParaRPr lang="en-US" sz="207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46" y="485420"/>
            <a:ext cx="8180161" cy="296588"/>
          </a:xfrm>
        </p:spPr>
        <p:txBody>
          <a:bodyPr anchor="t" anchorCtr="0"/>
          <a:lstStyle>
            <a:lvl1pPr>
              <a:lnSpc>
                <a:spcPct val="75000"/>
              </a:lnSpc>
              <a:defRPr sz="257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fld id="{44C6FF93-DBCA-44D8-A86C-C894528F7BC1}" type="datetime4">
              <a:rPr lang="en-US" smtClean="0">
                <a:solidFill>
                  <a:srgbClr val="FFFFFF"/>
                </a:solidFill>
              </a:rPr>
              <a:pPr/>
              <a:t>November 5,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5" y="4809042"/>
            <a:ext cx="38404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r">
              <a:defRPr sz="714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2084" y="4807458"/>
            <a:ext cx="197463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© 2012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92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4714025"/>
            <a:ext cx="9144000" cy="429475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1596" tIns="40798" rIns="81596" bIns="40798" numCol="1" rtlCol="0" anchor="ctr" anchorCtr="0" compatLnSpc="1">
            <a:prstTxWarp prst="textNoShape">
              <a:avLst/>
            </a:prstTxWarp>
          </a:bodyPr>
          <a:lstStyle/>
          <a:p>
            <a:pPr algn="ctr" defTabSz="815714"/>
            <a:endParaRPr lang="en-US" sz="207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46" y="423690"/>
            <a:ext cx="8180161" cy="355931"/>
          </a:xfrm>
        </p:spPr>
        <p:txBody>
          <a:bodyPr wrap="square"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46" y="1446312"/>
            <a:ext cx="8180161" cy="3250282"/>
          </a:xfrm>
        </p:spPr>
        <p:txBody>
          <a:bodyPr/>
          <a:lstStyle>
            <a:lvl1pPr>
              <a:lnSpc>
                <a:spcPts val="1856"/>
              </a:lnSpc>
              <a:buClr>
                <a:schemeClr val="accent2"/>
              </a:buClr>
              <a:defRPr spc="0" baseline="0"/>
            </a:lvl1pPr>
            <a:lvl2pPr>
              <a:lnSpc>
                <a:spcPts val="1713"/>
              </a:lnSpc>
              <a:buClr>
                <a:schemeClr val="accent2"/>
              </a:buClr>
              <a:defRPr sz="1428" spc="0" baseline="0"/>
            </a:lvl2pPr>
            <a:lvl3pPr marL="609153" indent="-201162">
              <a:lnSpc>
                <a:spcPts val="1785"/>
              </a:lnSpc>
              <a:buClr>
                <a:schemeClr val="accent2"/>
              </a:buClr>
              <a:defRPr lang="en-US" sz="1285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1785"/>
              </a:lnSpc>
              <a:defRPr lang="en-US" sz="1428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517"/>
              </a:lnSpc>
              <a:defRPr lang="en-US" sz="1285" b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fld id="{7C0BA3A2-8972-4386-906C-A13DB2A61901}" type="datetime4">
              <a:rPr lang="en-US" smtClean="0">
                <a:solidFill>
                  <a:srgbClr val="FFFFFF"/>
                </a:solidFill>
              </a:rPr>
              <a:pPr/>
              <a:t>November 5,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5" y="4809042"/>
            <a:ext cx="38404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r">
              <a:defRPr sz="714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2084" y="4807458"/>
            <a:ext cx="197463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© 2012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72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4714025"/>
            <a:ext cx="9144000" cy="429477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1596" tIns="40798" rIns="81596" bIns="40798" numCol="1" rtlCol="0" anchor="ctr" anchorCtr="0" compatLnSpc="1">
            <a:prstTxWarp prst="textNoShape">
              <a:avLst/>
            </a:prstTxWarp>
          </a:bodyPr>
          <a:lstStyle/>
          <a:p>
            <a:pPr algn="ctr" defTabSz="815714"/>
            <a:endParaRPr lang="en-US" sz="207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18" y="423439"/>
            <a:ext cx="8183189" cy="355931"/>
          </a:xfrm>
        </p:spPr>
        <p:txBody>
          <a:bodyPr wrap="square"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917" y="1449879"/>
            <a:ext cx="3967244" cy="3714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286"/>
              </a:spcAft>
              <a:buNone/>
              <a:defRPr sz="1713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07975" indent="0">
              <a:buNone/>
              <a:defRPr sz="1785" b="1"/>
            </a:lvl2pPr>
            <a:lvl3pPr marL="815948" indent="0">
              <a:buNone/>
              <a:defRPr sz="1570" b="1"/>
            </a:lvl3pPr>
            <a:lvl4pPr marL="1223924" indent="0">
              <a:buNone/>
              <a:defRPr sz="1428" b="1"/>
            </a:lvl4pPr>
            <a:lvl5pPr marL="1631898" indent="0">
              <a:buNone/>
              <a:defRPr sz="1428" b="1"/>
            </a:lvl5pPr>
            <a:lvl6pPr marL="2039873" indent="0">
              <a:buNone/>
              <a:defRPr sz="1428" b="1"/>
            </a:lvl6pPr>
            <a:lvl7pPr marL="2447846" indent="0">
              <a:buNone/>
              <a:defRPr sz="1428" b="1"/>
            </a:lvl7pPr>
            <a:lvl8pPr marL="2855821" indent="0">
              <a:buNone/>
              <a:defRPr sz="1428" b="1"/>
            </a:lvl8pPr>
            <a:lvl9pPr marL="3263796" indent="0">
              <a:buNone/>
              <a:defRPr sz="142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19" y="1925856"/>
            <a:ext cx="3967242" cy="2732782"/>
          </a:xfrm>
        </p:spPr>
        <p:txBody>
          <a:bodyPr/>
          <a:lstStyle>
            <a:lvl1pPr marL="203995" indent="-203995">
              <a:lnSpc>
                <a:spcPts val="1713"/>
              </a:lnSpc>
              <a:defRPr sz="1428" spc="0" baseline="0"/>
            </a:lvl1pPr>
            <a:lvl2pPr marL="412241" indent="-208245">
              <a:lnSpc>
                <a:spcPts val="1713"/>
              </a:lnSpc>
              <a:defRPr sz="1285" spc="0" baseline="0"/>
            </a:lvl2pPr>
            <a:lvl3pPr marL="565238" indent="-202579">
              <a:lnSpc>
                <a:spcPts val="1713"/>
              </a:lnSpc>
              <a:defRPr sz="1142" spc="0" baseline="0"/>
            </a:lvl3pPr>
            <a:lvl4pPr marL="937303" indent="-204223">
              <a:defRPr sz="1499"/>
            </a:lvl4pPr>
            <a:lvl5pPr marL="1141526" indent="-184155">
              <a:defRPr sz="1499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49879"/>
            <a:ext cx="4069669" cy="371463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286"/>
              </a:spcAft>
              <a:buNone/>
              <a:defRPr sz="1713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07975" indent="0">
              <a:buNone/>
              <a:defRPr sz="1785" b="1"/>
            </a:lvl2pPr>
            <a:lvl3pPr marL="815948" indent="0">
              <a:buNone/>
              <a:defRPr sz="1570" b="1"/>
            </a:lvl3pPr>
            <a:lvl4pPr marL="1223924" indent="0">
              <a:buNone/>
              <a:defRPr sz="1428" b="1"/>
            </a:lvl4pPr>
            <a:lvl5pPr marL="1631898" indent="0">
              <a:buNone/>
              <a:defRPr sz="1428" b="1"/>
            </a:lvl5pPr>
            <a:lvl6pPr marL="2039873" indent="0">
              <a:buNone/>
              <a:defRPr sz="1428" b="1"/>
            </a:lvl6pPr>
            <a:lvl7pPr marL="2447846" indent="0">
              <a:buNone/>
              <a:defRPr sz="1428" b="1"/>
            </a:lvl7pPr>
            <a:lvl8pPr marL="2855821" indent="0">
              <a:buNone/>
              <a:defRPr sz="1428" b="1"/>
            </a:lvl8pPr>
            <a:lvl9pPr marL="3263796" indent="0">
              <a:buNone/>
              <a:defRPr sz="142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483" y="1925856"/>
            <a:ext cx="4070636" cy="2732782"/>
          </a:xfrm>
        </p:spPr>
        <p:txBody>
          <a:bodyPr/>
          <a:lstStyle>
            <a:lvl1pPr marL="206829" indent="-206829">
              <a:lnSpc>
                <a:spcPts val="1713"/>
              </a:lnSpc>
              <a:defRPr lang="en-US" sz="1428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241" indent="-205412">
              <a:lnSpc>
                <a:spcPts val="1713"/>
              </a:lnSpc>
              <a:defRPr lang="en-US" sz="1285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153" indent="-196912">
              <a:lnSpc>
                <a:spcPts val="1713"/>
              </a:lnSpc>
              <a:defRPr lang="en-US" sz="1142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7303" indent="-211306">
              <a:defRPr sz="1499"/>
            </a:lvl4pPr>
            <a:lvl5pPr marL="1141526" indent="-197142">
              <a:defRPr sz="1499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fld id="{1FA34462-B0EC-4D80-9DCF-A0F8A0C1B876}" type="datetime4">
              <a:rPr lang="en-US" smtClean="0">
                <a:solidFill>
                  <a:srgbClr val="FFFFFF"/>
                </a:solidFill>
              </a:rPr>
              <a:pPr/>
              <a:t>November 5,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4195" y="4809042"/>
            <a:ext cx="38404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r">
              <a:defRPr sz="714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561420" y="4807458"/>
            <a:ext cx="197463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© 2012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85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4720501"/>
            <a:ext cx="9144000" cy="423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1596" tIns="40798" rIns="81596" bIns="40798" numCol="1" rtlCol="0" anchor="ctr" anchorCtr="0" compatLnSpc="1">
            <a:prstTxWarp prst="textNoShape">
              <a:avLst/>
            </a:prstTxWarp>
          </a:bodyPr>
          <a:lstStyle/>
          <a:p>
            <a:pPr algn="ctr" defTabSz="815714"/>
            <a:endParaRPr lang="en-US" sz="207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46" y="433500"/>
            <a:ext cx="8180161" cy="355906"/>
          </a:xfrm>
        </p:spPr>
        <p:txBody>
          <a:bodyPr wrap="square">
            <a:spAutoFit/>
          </a:bodyPr>
          <a:lstStyle>
            <a:lvl1pPr>
              <a:defRPr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674" y="1212750"/>
            <a:ext cx="3950424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13" b="1" spc="0" baseline="0">
                <a:solidFill>
                  <a:schemeClr val="tx1"/>
                </a:solidFill>
              </a:defRPr>
            </a:lvl1pPr>
            <a:lvl2pPr marL="407975" indent="0">
              <a:buNone/>
              <a:defRPr sz="1785" b="1"/>
            </a:lvl2pPr>
            <a:lvl3pPr marL="815948" indent="0">
              <a:buNone/>
              <a:defRPr sz="1570" b="1"/>
            </a:lvl3pPr>
            <a:lvl4pPr marL="1223924" indent="0">
              <a:buNone/>
              <a:defRPr sz="1428" b="1"/>
            </a:lvl4pPr>
            <a:lvl5pPr marL="1631898" indent="0">
              <a:buNone/>
              <a:defRPr sz="1428" b="1"/>
            </a:lvl5pPr>
            <a:lvl6pPr marL="2039873" indent="0">
              <a:buNone/>
              <a:defRPr sz="1428" b="1"/>
            </a:lvl6pPr>
            <a:lvl7pPr marL="2447846" indent="0">
              <a:buNone/>
              <a:defRPr sz="1428" b="1"/>
            </a:lvl7pPr>
            <a:lvl8pPr marL="2855821" indent="0">
              <a:buNone/>
              <a:defRPr sz="1428" b="1"/>
            </a:lvl8pPr>
            <a:lvl9pPr marL="3263796" indent="0">
              <a:buNone/>
              <a:defRPr sz="142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671" y="1680713"/>
            <a:ext cx="3950426" cy="1076449"/>
          </a:xfrm>
        </p:spPr>
        <p:txBody>
          <a:bodyPr/>
          <a:lstStyle>
            <a:lvl1pPr marL="206829" indent="-206829">
              <a:lnSpc>
                <a:spcPts val="1570"/>
              </a:lnSpc>
              <a:spcBef>
                <a:spcPts val="0"/>
              </a:spcBef>
              <a:tabLst>
                <a:tab pos="206829" algn="l"/>
              </a:tabLst>
              <a:defRPr lang="en-US" sz="1428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241" indent="-205412">
              <a:lnSpc>
                <a:spcPts val="1570"/>
              </a:lnSpc>
              <a:spcBef>
                <a:spcPts val="0"/>
              </a:spcBef>
              <a:defRPr lang="en-US" sz="1285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153" indent="-196912">
              <a:lnSpc>
                <a:spcPts val="1570"/>
              </a:lnSpc>
              <a:spcBef>
                <a:spcPts val="0"/>
              </a:spcBef>
              <a:defRPr lang="en-US" sz="1142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7303" indent="-204223">
              <a:defRPr sz="1499"/>
            </a:lvl4pPr>
            <a:lvl5pPr marL="1141526" indent="-184155">
              <a:defRPr sz="1499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4" y="1212750"/>
            <a:ext cx="4068714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13" b="1" spc="0" baseline="0">
                <a:solidFill>
                  <a:schemeClr val="tx1"/>
                </a:solidFill>
              </a:defRPr>
            </a:lvl1pPr>
            <a:lvl2pPr marL="407975" indent="0">
              <a:buNone/>
              <a:defRPr sz="1785" b="1"/>
            </a:lvl2pPr>
            <a:lvl3pPr marL="815948" indent="0">
              <a:buNone/>
              <a:defRPr sz="1570" b="1"/>
            </a:lvl3pPr>
            <a:lvl4pPr marL="1223924" indent="0">
              <a:buNone/>
              <a:defRPr sz="1428" b="1"/>
            </a:lvl4pPr>
            <a:lvl5pPr marL="1631898" indent="0">
              <a:buNone/>
              <a:defRPr sz="1428" b="1"/>
            </a:lvl5pPr>
            <a:lvl6pPr marL="2039873" indent="0">
              <a:buNone/>
              <a:defRPr sz="1428" b="1"/>
            </a:lvl6pPr>
            <a:lvl7pPr marL="2447846" indent="0">
              <a:buNone/>
              <a:defRPr sz="1428" b="1"/>
            </a:lvl7pPr>
            <a:lvl8pPr marL="2855821" indent="0">
              <a:buNone/>
              <a:defRPr sz="1428" b="1"/>
            </a:lvl8pPr>
            <a:lvl9pPr marL="3263796" indent="0">
              <a:buNone/>
              <a:defRPr sz="142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533671" y="2956972"/>
            <a:ext cx="3950426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13" b="1" spc="0" baseline="0">
                <a:solidFill>
                  <a:schemeClr val="tx1"/>
                </a:solidFill>
              </a:defRPr>
            </a:lvl1pPr>
            <a:lvl2pPr marL="407975" indent="0">
              <a:buNone/>
              <a:defRPr sz="1785" b="1"/>
            </a:lvl2pPr>
            <a:lvl3pPr marL="815948" indent="0">
              <a:buNone/>
              <a:defRPr sz="1570" b="1"/>
            </a:lvl3pPr>
            <a:lvl4pPr marL="1223924" indent="0">
              <a:buNone/>
              <a:defRPr sz="1428" b="1"/>
            </a:lvl4pPr>
            <a:lvl5pPr marL="1631898" indent="0">
              <a:buNone/>
              <a:defRPr sz="1428" b="1"/>
            </a:lvl5pPr>
            <a:lvl6pPr marL="2039873" indent="0">
              <a:buNone/>
              <a:defRPr sz="1428" b="1"/>
            </a:lvl6pPr>
            <a:lvl7pPr marL="2447846" indent="0">
              <a:buNone/>
              <a:defRPr sz="1428" b="1"/>
            </a:lvl7pPr>
            <a:lvl8pPr marL="2855821" indent="0">
              <a:buNone/>
              <a:defRPr sz="1428" b="1"/>
            </a:lvl8pPr>
            <a:lvl9pPr marL="3263796" indent="0">
              <a:buNone/>
              <a:defRPr sz="142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533672" y="3464926"/>
            <a:ext cx="3963489" cy="1194786"/>
          </a:xfrm>
        </p:spPr>
        <p:txBody>
          <a:bodyPr/>
          <a:lstStyle>
            <a:lvl1pPr marL="206829" indent="-206829">
              <a:lnSpc>
                <a:spcPts val="1570"/>
              </a:lnSpc>
              <a:spcBef>
                <a:spcPts val="0"/>
              </a:spcBef>
              <a:defRPr lang="en-US" sz="1428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241" indent="-205412">
              <a:lnSpc>
                <a:spcPts val="1570"/>
              </a:lnSpc>
              <a:spcBef>
                <a:spcPts val="0"/>
              </a:spcBef>
              <a:defRPr lang="en-US" sz="1285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153" indent="-196912">
              <a:lnSpc>
                <a:spcPts val="1570"/>
              </a:lnSpc>
              <a:spcBef>
                <a:spcPts val="0"/>
              </a:spcBef>
              <a:defRPr lang="en-US" sz="1142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7303" indent="-204223">
              <a:defRPr sz="1499"/>
            </a:lvl4pPr>
            <a:lvl5pPr marL="1141526" indent="-184155">
              <a:defRPr sz="1499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3438" y="2956972"/>
            <a:ext cx="4069681" cy="498598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13" b="1" spc="0" baseline="0">
                <a:solidFill>
                  <a:schemeClr val="tx1"/>
                </a:solidFill>
              </a:defRPr>
            </a:lvl1pPr>
            <a:lvl2pPr marL="407975" indent="0">
              <a:buNone/>
              <a:defRPr sz="1785" b="1"/>
            </a:lvl2pPr>
            <a:lvl3pPr marL="815948" indent="0">
              <a:buNone/>
              <a:defRPr sz="1570" b="1"/>
            </a:lvl3pPr>
            <a:lvl4pPr marL="1223924" indent="0">
              <a:buNone/>
              <a:defRPr sz="1428" b="1"/>
            </a:lvl4pPr>
            <a:lvl5pPr marL="1631898" indent="0">
              <a:buNone/>
              <a:defRPr sz="1428" b="1"/>
            </a:lvl5pPr>
            <a:lvl6pPr marL="2039873" indent="0">
              <a:buNone/>
              <a:defRPr sz="1428" b="1"/>
            </a:lvl6pPr>
            <a:lvl7pPr marL="2447846" indent="0">
              <a:buNone/>
              <a:defRPr sz="1428" b="1"/>
            </a:lvl7pPr>
            <a:lvl8pPr marL="2855821" indent="0">
              <a:buNone/>
              <a:defRPr sz="1428" b="1"/>
            </a:lvl8pPr>
            <a:lvl9pPr marL="3263796" indent="0">
              <a:buNone/>
              <a:defRPr sz="142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643437" y="1680713"/>
            <a:ext cx="4069680" cy="1076449"/>
          </a:xfrm>
        </p:spPr>
        <p:txBody>
          <a:bodyPr/>
          <a:lstStyle>
            <a:lvl1pPr marL="206829" indent="-206829">
              <a:lnSpc>
                <a:spcPts val="1570"/>
              </a:lnSpc>
              <a:spcBef>
                <a:spcPts val="0"/>
              </a:spcBef>
              <a:defRPr lang="en-US" sz="1428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241" indent="-205412">
              <a:lnSpc>
                <a:spcPts val="1570"/>
              </a:lnSpc>
              <a:spcBef>
                <a:spcPts val="0"/>
              </a:spcBef>
              <a:defRPr lang="en-US" sz="1285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153" indent="-196912">
              <a:lnSpc>
                <a:spcPts val="1570"/>
              </a:lnSpc>
              <a:spcBef>
                <a:spcPts val="0"/>
              </a:spcBef>
              <a:defRPr lang="en-US" sz="1142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7303" indent="-204223">
              <a:defRPr sz="1499"/>
            </a:lvl4pPr>
            <a:lvl5pPr marL="1141526" indent="-184155">
              <a:defRPr sz="1499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43438" y="3464926"/>
            <a:ext cx="4069681" cy="1194786"/>
          </a:xfrm>
        </p:spPr>
        <p:txBody>
          <a:bodyPr/>
          <a:lstStyle>
            <a:lvl1pPr marL="206829" indent="-206829">
              <a:lnSpc>
                <a:spcPts val="1570"/>
              </a:lnSpc>
              <a:spcBef>
                <a:spcPts val="0"/>
              </a:spcBef>
              <a:defRPr lang="en-US" sz="1428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241" indent="-205412">
              <a:lnSpc>
                <a:spcPts val="1570"/>
              </a:lnSpc>
              <a:spcBef>
                <a:spcPts val="0"/>
              </a:spcBef>
              <a:defRPr lang="en-US" sz="1285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153" indent="-196912">
              <a:lnSpc>
                <a:spcPts val="1570"/>
              </a:lnSpc>
              <a:spcBef>
                <a:spcPts val="0"/>
              </a:spcBef>
              <a:defRPr lang="en-US" sz="1142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7303" indent="-204223">
              <a:defRPr sz="1499"/>
            </a:lvl4pPr>
            <a:lvl5pPr marL="1141526" indent="-184155">
              <a:defRPr sz="1499"/>
            </a:lvl5pPr>
            <a:lvl6pPr>
              <a:defRPr sz="1428"/>
            </a:lvl6pPr>
            <a:lvl7pPr>
              <a:defRPr sz="1428"/>
            </a:lvl7pPr>
            <a:lvl8pPr>
              <a:defRPr sz="1428"/>
            </a:lvl8pPr>
            <a:lvl9pPr>
              <a:defRPr sz="142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9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fld id="{032EE40B-CAD5-43F5-92C2-7736F3D37849}" type="datetime4">
              <a:rPr lang="en-US" smtClean="0">
                <a:solidFill>
                  <a:srgbClr val="FFFFFF"/>
                </a:solidFill>
              </a:rPr>
              <a:pPr/>
              <a:t>November 5,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5" y="4809042"/>
            <a:ext cx="38404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r">
              <a:defRPr sz="714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6561420" y="4807458"/>
            <a:ext cx="197463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© 2012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7750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4714025"/>
            <a:ext cx="9144000" cy="429477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1596" tIns="40798" rIns="81596" bIns="40798" numCol="1" rtlCol="0" anchor="ctr" anchorCtr="0" compatLnSpc="1">
            <a:prstTxWarp prst="textNoShape">
              <a:avLst/>
            </a:prstTxWarp>
          </a:bodyPr>
          <a:lstStyle/>
          <a:p>
            <a:pPr algn="ctr" defTabSz="815714"/>
            <a:endParaRPr lang="en-US" sz="207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36" y="423439"/>
            <a:ext cx="8185436" cy="355931"/>
          </a:xfrm>
        </p:spPr>
        <p:txBody>
          <a:bodyPr wrap="square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fld id="{BAD83A0A-1B04-4E1A-9FF9-43865C2296E5}" type="datetime4">
              <a:rPr lang="en-US" smtClean="0">
                <a:solidFill>
                  <a:srgbClr val="FFFFFF"/>
                </a:solidFill>
              </a:rPr>
              <a:pPr/>
              <a:t>November 5,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5" y="4809042"/>
            <a:ext cx="38404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r">
              <a:defRPr sz="714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1420" y="4807458"/>
            <a:ext cx="197463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© 2012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90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4714024"/>
            <a:ext cx="9144000" cy="429477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1596" tIns="40798" rIns="81596" bIns="40798" numCol="1" rtlCol="0" anchor="ctr" anchorCtr="0" compatLnSpc="1">
            <a:prstTxWarp prst="textNoShape">
              <a:avLst/>
            </a:prstTxWarp>
          </a:bodyPr>
          <a:lstStyle/>
          <a:p>
            <a:pPr algn="ctr" defTabSz="815714"/>
            <a:endParaRPr lang="en-US" sz="2070" dirty="0" smtClean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fld id="{46809499-FAAC-4480-9C65-0205E85FF18A}" type="datetime4">
              <a:rPr lang="en-US" smtClean="0">
                <a:solidFill>
                  <a:srgbClr val="FFFFFF"/>
                </a:solidFill>
              </a:rPr>
              <a:pPr/>
              <a:t>November 5,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5" y="4809042"/>
            <a:ext cx="38404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r">
              <a:defRPr sz="714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1420" y="4807458"/>
            <a:ext cx="197463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© 2012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4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41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A2F-B6F7-4A95-8EC0-1D08E31081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196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0E14C-FF0F-4447-A874-597329C4CA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3024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97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1pPr>
            <a:lvl2pPr marL="33712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74258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1011387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48516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8564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2277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59903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697032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D50B-042A-41C2-9F69-5F9896D8E0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997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52"/>
            </a:lvl1pPr>
            <a:lvl2pPr>
              <a:defRPr sz="1787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52"/>
            </a:lvl1pPr>
            <a:lvl2pPr>
              <a:defRPr sz="1787"/>
            </a:lvl2pPr>
            <a:lvl3pPr>
              <a:defRPr sz="1456"/>
            </a:lvl3pPr>
            <a:lvl4pPr>
              <a:defRPr sz="1324"/>
            </a:lvl4pPr>
            <a:lvl5pPr>
              <a:defRPr sz="1324"/>
            </a:lvl5pPr>
            <a:lvl6pPr>
              <a:defRPr sz="1324"/>
            </a:lvl6pPr>
            <a:lvl7pPr>
              <a:defRPr sz="1324"/>
            </a:lvl7pPr>
            <a:lvl8pPr>
              <a:defRPr sz="1324"/>
            </a:lvl8pPr>
            <a:lvl9pPr>
              <a:defRPr sz="13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8F0C-1BF8-4FA1-9174-28890CEF14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177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787" b="1"/>
            </a:lvl1pPr>
            <a:lvl2pPr marL="337129" indent="0">
              <a:buNone/>
              <a:defRPr sz="1456" b="1"/>
            </a:lvl2pPr>
            <a:lvl3pPr marL="674258" indent="0">
              <a:buNone/>
              <a:defRPr sz="1324" b="1"/>
            </a:lvl3pPr>
            <a:lvl4pPr marL="1011387" indent="0">
              <a:buNone/>
              <a:defRPr sz="1191" b="1"/>
            </a:lvl4pPr>
            <a:lvl5pPr marL="1348516" indent="0">
              <a:buNone/>
              <a:defRPr sz="1191" b="1"/>
            </a:lvl5pPr>
            <a:lvl6pPr marL="1685645" indent="0">
              <a:buNone/>
              <a:defRPr sz="1191" b="1"/>
            </a:lvl6pPr>
            <a:lvl7pPr marL="2022774" indent="0">
              <a:buNone/>
              <a:defRPr sz="1191" b="1"/>
            </a:lvl7pPr>
            <a:lvl8pPr marL="2359903" indent="0">
              <a:buNone/>
              <a:defRPr sz="1191" b="1"/>
            </a:lvl8pPr>
            <a:lvl9pPr marL="2697032" indent="0">
              <a:buNone/>
              <a:defRPr sz="11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1787"/>
            </a:lvl1pPr>
            <a:lvl2pPr>
              <a:defRPr sz="1456"/>
            </a:lvl2pPr>
            <a:lvl3pPr>
              <a:defRPr sz="1324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787" b="1"/>
            </a:lvl1pPr>
            <a:lvl2pPr marL="337129" indent="0">
              <a:buNone/>
              <a:defRPr sz="1456" b="1"/>
            </a:lvl2pPr>
            <a:lvl3pPr marL="674258" indent="0">
              <a:buNone/>
              <a:defRPr sz="1324" b="1"/>
            </a:lvl3pPr>
            <a:lvl4pPr marL="1011387" indent="0">
              <a:buNone/>
              <a:defRPr sz="1191" b="1"/>
            </a:lvl4pPr>
            <a:lvl5pPr marL="1348516" indent="0">
              <a:buNone/>
              <a:defRPr sz="1191" b="1"/>
            </a:lvl5pPr>
            <a:lvl6pPr marL="1685645" indent="0">
              <a:buNone/>
              <a:defRPr sz="1191" b="1"/>
            </a:lvl6pPr>
            <a:lvl7pPr marL="2022774" indent="0">
              <a:buNone/>
              <a:defRPr sz="1191" b="1"/>
            </a:lvl7pPr>
            <a:lvl8pPr marL="2359903" indent="0">
              <a:buNone/>
              <a:defRPr sz="1191" b="1"/>
            </a:lvl8pPr>
            <a:lvl9pPr marL="2697032" indent="0">
              <a:buNone/>
              <a:defRPr sz="11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1787"/>
            </a:lvl1pPr>
            <a:lvl2pPr>
              <a:defRPr sz="1456"/>
            </a:lvl2pPr>
            <a:lvl3pPr>
              <a:defRPr sz="1324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3566-5B6C-42C0-9C6F-202F7B6A2F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4595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F21-4759-4EFB-A6B2-EEBC498A34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6038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E5B4-2FE1-4A7D-AA85-2C13D4BBD5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72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5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382"/>
            </a:lvl1pPr>
            <a:lvl2pPr>
              <a:defRPr sz="2052"/>
            </a:lvl2pPr>
            <a:lvl3pPr>
              <a:defRPr sz="178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059"/>
            </a:lvl1pPr>
            <a:lvl2pPr marL="337129" indent="0">
              <a:buNone/>
              <a:defRPr sz="860"/>
            </a:lvl2pPr>
            <a:lvl3pPr marL="674258" indent="0">
              <a:buNone/>
              <a:defRPr sz="728"/>
            </a:lvl3pPr>
            <a:lvl4pPr marL="1011387" indent="0">
              <a:buNone/>
              <a:defRPr sz="662"/>
            </a:lvl4pPr>
            <a:lvl5pPr marL="1348516" indent="0">
              <a:buNone/>
              <a:defRPr sz="662"/>
            </a:lvl5pPr>
            <a:lvl6pPr marL="1685645" indent="0">
              <a:buNone/>
              <a:defRPr sz="662"/>
            </a:lvl6pPr>
            <a:lvl7pPr marL="2022774" indent="0">
              <a:buNone/>
              <a:defRPr sz="662"/>
            </a:lvl7pPr>
            <a:lvl8pPr marL="2359903" indent="0">
              <a:buNone/>
              <a:defRPr sz="662"/>
            </a:lvl8pPr>
            <a:lvl9pPr marL="2697032" indent="0">
              <a:buNone/>
              <a:defRPr sz="66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98EAF-F915-448C-AD7C-210D76296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160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45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382"/>
            </a:lvl1pPr>
            <a:lvl2pPr marL="337129" indent="0">
              <a:buNone/>
              <a:defRPr sz="2052"/>
            </a:lvl2pPr>
            <a:lvl3pPr marL="674258" indent="0">
              <a:buNone/>
              <a:defRPr sz="1787"/>
            </a:lvl3pPr>
            <a:lvl4pPr marL="1011387" indent="0">
              <a:buNone/>
              <a:defRPr sz="1456"/>
            </a:lvl4pPr>
            <a:lvl5pPr marL="1348516" indent="0">
              <a:buNone/>
              <a:defRPr sz="1456"/>
            </a:lvl5pPr>
            <a:lvl6pPr marL="1685645" indent="0">
              <a:buNone/>
              <a:defRPr sz="1456"/>
            </a:lvl6pPr>
            <a:lvl7pPr marL="2022774" indent="0">
              <a:buNone/>
              <a:defRPr sz="1456"/>
            </a:lvl7pPr>
            <a:lvl8pPr marL="2359903" indent="0">
              <a:buNone/>
              <a:defRPr sz="1456"/>
            </a:lvl8pPr>
            <a:lvl9pPr marL="2697032" indent="0">
              <a:buNone/>
              <a:defRPr sz="14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9"/>
            </a:lvl1pPr>
            <a:lvl2pPr marL="337129" indent="0">
              <a:buNone/>
              <a:defRPr sz="860"/>
            </a:lvl2pPr>
            <a:lvl3pPr marL="674258" indent="0">
              <a:buNone/>
              <a:defRPr sz="728"/>
            </a:lvl3pPr>
            <a:lvl4pPr marL="1011387" indent="0">
              <a:buNone/>
              <a:defRPr sz="662"/>
            </a:lvl4pPr>
            <a:lvl5pPr marL="1348516" indent="0">
              <a:buNone/>
              <a:defRPr sz="662"/>
            </a:lvl5pPr>
            <a:lvl6pPr marL="1685645" indent="0">
              <a:buNone/>
              <a:defRPr sz="662"/>
            </a:lvl6pPr>
            <a:lvl7pPr marL="2022774" indent="0">
              <a:buNone/>
              <a:defRPr sz="662"/>
            </a:lvl7pPr>
            <a:lvl8pPr marL="2359903" indent="0">
              <a:buNone/>
              <a:defRPr sz="662"/>
            </a:lvl8pPr>
            <a:lvl9pPr marL="2697032" indent="0">
              <a:buNone/>
              <a:defRPr sz="66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6487-1E4D-410E-B9D6-1062F187E8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9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7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A995-ADD5-4040-A481-E7BE2A0323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003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A056-293F-4A96-BCA6-5C9316E6FA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24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28091"/>
            <a:ext cx="8329613" cy="383742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smtClean="0"/>
              <a:t>Explanatory text goes here, up to 2 lines. This slide accommodates 21 headshots.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91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42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92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2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6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91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42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92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6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91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42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92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6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10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10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7" y="47218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80" y="1287590"/>
            <a:ext cx="2742652" cy="1563563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5" y="1292810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11" y="1290435"/>
            <a:ext cx="2740475" cy="1560716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>
                <a:tab pos="400040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14979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7" y="1844779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8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4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11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116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7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8" y="3493011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8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600"/>
              </a:spcBef>
              <a:buNone/>
              <a:defRPr lang="en-US" sz="30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527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289051"/>
            <a:ext cx="8329613" cy="3389313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39721"/>
            <a:ext cx="8329613" cy="29866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8" y="1528724"/>
            <a:ext cx="8347075" cy="3166203"/>
          </a:xfrm>
        </p:spPr>
        <p:txBody>
          <a:bodyPr/>
          <a:lstStyle>
            <a:lvl1pPr>
              <a:spcBef>
                <a:spcPts val="336"/>
              </a:spcBef>
              <a:defRPr sz="1300"/>
            </a:lvl1pPr>
            <a:lvl2pPr>
              <a:spcBef>
                <a:spcPts val="336"/>
              </a:spcBef>
              <a:defRPr sz="1300"/>
            </a:lvl2pPr>
            <a:lvl3pPr>
              <a:spcBef>
                <a:spcPts val="336"/>
              </a:spcBef>
              <a:defRPr sz="1200"/>
            </a:lvl3pPr>
            <a:lvl4pPr>
              <a:spcBef>
                <a:spcPts val="336"/>
              </a:spcBef>
              <a:defRPr sz="1100"/>
            </a:lvl4pPr>
            <a:lvl5pPr>
              <a:spcBef>
                <a:spcPts val="336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257863"/>
            <a:ext cx="8329613" cy="52318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insert headline here – up to 2 full width lines (all caps)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3934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8" y="871712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7" y="1462091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7" y="472180"/>
            <a:ext cx="8329613" cy="381930"/>
          </a:xfrm>
        </p:spPr>
        <p:txBody>
          <a:bodyPr/>
          <a:lstStyle/>
          <a:p>
            <a:r>
              <a:rPr lang="en-US" dirty="0" smtClean="0"/>
              <a:t>insert headline here – up to 1 full-width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defRPr sz="1400" b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336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336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336"/>
              </a:spcBef>
              <a:spcAft>
                <a:spcPts val="0"/>
              </a:spcAft>
              <a:defRPr sz="1300" baseline="0"/>
            </a:lvl2pPr>
            <a:lvl3pPr>
              <a:spcBef>
                <a:spcPts val="336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336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7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9" y="48469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7" y="1128091"/>
            <a:ext cx="8329613" cy="383742"/>
          </a:xfrm>
        </p:spPr>
        <p:txBody>
          <a:bodyPr/>
          <a:lstStyle>
            <a:lvl1pPr>
              <a:spcBef>
                <a:spcPts val="336"/>
              </a:spcBef>
              <a:defRPr sz="1400" b="0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smtClean="0"/>
              <a:t>Explanatory text goes here, up to 2 lines. This slide accommodates 21 headshots.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91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42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92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2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6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7" y="1575140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91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42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92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6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7" y="2674748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91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42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92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6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7" y="3774359"/>
            <a:ext cx="908565" cy="908565"/>
          </a:xfrm>
          <a:noFill/>
        </p:spPr>
        <p:txBody>
          <a:bodyPr/>
          <a:lstStyle>
            <a:lvl1pPr algn="l"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10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10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7" y="47218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80" y="1287590"/>
            <a:ext cx="2742652" cy="1563563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5" y="1292810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11" y="1290435"/>
            <a:ext cx="2740475" cy="1560716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>
                <a:tab pos="400040" algn="l"/>
              </a:tabLst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8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7" y="472183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900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71446" indent="-171446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  <a:lvl3pPr marL="341305" indent="-171446">
              <a:buFont typeface="Arial" panose="020B0604020202020204" pitchFamily="34" charset="0"/>
              <a:buChar char="•"/>
              <a:tabLst/>
              <a:defRPr sz="100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9874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596"/>
            <a:ext cx="8839200" cy="207749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88" y="685800"/>
            <a:ext cx="4419600" cy="1885950"/>
          </a:xfrm>
        </p:spPr>
        <p:txBody>
          <a:bodyPr/>
          <a:lstStyle>
            <a:lvl1pPr marL="0" indent="0"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519729" y="4895518"/>
            <a:ext cx="190083" cy="155598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46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501" y="176151"/>
            <a:ext cx="8794113" cy="29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519729" y="4895518"/>
            <a:ext cx="190083" cy="155598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4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7"/>
            <a:ext cx="4140201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1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1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6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9936"/>
            <a:ext cx="8329612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9"/>
            <a:ext cx="8347076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1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3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283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8329612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2"/>
            <a:ext cx="8329612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9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31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9" y="48469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139720"/>
            <a:ext cx="8329612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4"/>
            <a:ext cx="8347076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2"/>
            <a:ext cx="8329612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6"/>
            <a:ext cx="5046661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6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9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6" y="871711"/>
            <a:ext cx="8329612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6" y="1462089"/>
            <a:ext cx="8329612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6" y="484632"/>
            <a:ext cx="8329612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5" y="1289051"/>
            <a:ext cx="5038725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2"/>
            <a:ext cx="8329612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6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5" y="488951"/>
            <a:ext cx="5038725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8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6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596"/>
            <a:ext cx="8839200" cy="207749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88" y="685800"/>
            <a:ext cx="4419600" cy="1885950"/>
          </a:xfrm>
        </p:spPr>
        <p:txBody>
          <a:bodyPr/>
          <a:lstStyle>
            <a:lvl1pPr marL="0" indent="0"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7392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9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44777"/>
            <a:ext cx="4140201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1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1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6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9936"/>
            <a:ext cx="8329612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9"/>
            <a:ext cx="8347076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5" y="3220289"/>
            <a:ext cx="834707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1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408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8329612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2"/>
            <a:ext cx="8329612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139720"/>
            <a:ext cx="8329612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4"/>
            <a:ext cx="8347076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2"/>
            <a:ext cx="8329612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6"/>
            <a:ext cx="5046661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6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6" y="871711"/>
            <a:ext cx="8329612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6" y="1462089"/>
            <a:ext cx="8329612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6" y="484632"/>
            <a:ext cx="8329612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5" y="1289051"/>
            <a:ext cx="5038725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84692"/>
            <a:ext cx="8329612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6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5" y="488951"/>
            <a:ext cx="5038725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8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6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1" y="871712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9" y="1462091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9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8" y="1844778"/>
            <a:ext cx="4140200" cy="84754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8" y="2722338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8" y="4056064"/>
            <a:ext cx="4140200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11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7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1725"/>
              </a:lnSpc>
              <a:defRPr sz="1725" b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626209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050" b="0">
                <a:solidFill>
                  <a:schemeClr val="accent4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9938"/>
            <a:ext cx="8329613" cy="760868"/>
          </a:xfrm>
        </p:spPr>
        <p:txBody>
          <a:bodyPr/>
          <a:lstStyle>
            <a:lvl1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191" indent="0">
              <a:lnSpc>
                <a:spcPts val="1275"/>
              </a:lnSpc>
              <a:spcBef>
                <a:spcPts val="0"/>
              </a:spcBef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2pPr>
            <a:lvl3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4pPr>
            <a:lvl5pPr marL="1191" indent="0">
              <a:lnSpc>
                <a:spcPts val="1275"/>
              </a:lnSpc>
              <a:spcBef>
                <a:spcPts val="0"/>
              </a:spcBef>
              <a:buNone/>
              <a:defRPr sz="9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7" y="3493011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7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281" y="1"/>
            <a:ext cx="1641764" cy="123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2550"/>
              </a:lnSpc>
              <a:spcBef>
                <a:spcPts val="450"/>
              </a:spcBef>
              <a:buNone/>
              <a:defRPr lang="en-US" sz="225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27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27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785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289051"/>
            <a:ext cx="8329613" cy="3389313"/>
          </a:xfrm>
        </p:spPr>
        <p:txBody>
          <a:bodyPr/>
          <a:lstStyle>
            <a:lvl1pPr>
              <a:spcBef>
                <a:spcPts val="252"/>
              </a:spcBef>
              <a:defRPr sz="1050" b="0" baseline="0"/>
            </a:lvl1pPr>
            <a:lvl2pPr marL="128585" indent="-128585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9" indent="-128585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44" indent="-129776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252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139722"/>
            <a:ext cx="8329613" cy="298660"/>
          </a:xfrm>
        </p:spPr>
        <p:txBody>
          <a:bodyPr/>
          <a:lstStyle>
            <a:lvl1pPr>
              <a:lnSpc>
                <a:spcPts val="1125"/>
              </a:lnSpc>
              <a:spcBef>
                <a:spcPts val="0"/>
              </a:spcBef>
              <a:defRPr sz="1050" b="1" baseline="0"/>
            </a:lvl1pPr>
            <a:lvl2pPr marL="128585" indent="-128585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9" indent="-128585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44" indent="-129776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252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7" y="1528724"/>
            <a:ext cx="8347075" cy="3166203"/>
          </a:xfrm>
        </p:spPr>
        <p:txBody>
          <a:bodyPr/>
          <a:lstStyle>
            <a:lvl1pPr>
              <a:spcBef>
                <a:spcPts val="252"/>
              </a:spcBef>
              <a:defRPr sz="975"/>
            </a:lvl1pPr>
            <a:lvl2pPr>
              <a:spcBef>
                <a:spcPts val="252"/>
              </a:spcBef>
              <a:defRPr sz="975"/>
            </a:lvl2pPr>
            <a:lvl3pPr>
              <a:spcBef>
                <a:spcPts val="252"/>
              </a:spcBef>
              <a:defRPr sz="900"/>
            </a:lvl3pPr>
            <a:lvl4pPr>
              <a:spcBef>
                <a:spcPts val="252"/>
              </a:spcBef>
              <a:defRPr sz="825"/>
            </a:lvl4pPr>
            <a:lvl5pPr>
              <a:spcBef>
                <a:spcPts val="252"/>
              </a:spcBef>
              <a:defRPr sz="7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257862"/>
            <a:ext cx="8329613" cy="52318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insert headline here – up to 2 full width lines (all caps)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4708"/>
            <a:ext cx="5046662" cy="41515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73934"/>
            <a:ext cx="3170238" cy="646646"/>
          </a:xfrm>
          <a:prstGeom prst="rect">
            <a:avLst/>
          </a:prstGeom>
        </p:spPr>
        <p:txBody>
          <a:bodyPr anchor="t"/>
          <a:lstStyle/>
          <a:p>
            <a:r>
              <a:rPr lang="en-US" smtClean="0"/>
              <a:t>INSERT headline - 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9" y="484694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7" y="871711"/>
            <a:ext cx="8329613" cy="450099"/>
          </a:xfrm>
        </p:spPr>
        <p:txBody>
          <a:bodyPr/>
          <a:lstStyle>
            <a:lvl1pPr marL="0" indent="0">
              <a:buNone/>
              <a:defRPr sz="938" baseline="0"/>
            </a:lvl1pPr>
            <a:lvl2pPr marL="0" indent="0">
              <a:buFont typeface="Arial" panose="020B0604020202020204" pitchFamily="34" charset="0"/>
              <a:buNone/>
              <a:defRPr sz="938"/>
            </a:lvl2pPr>
            <a:lvl3pPr marL="0" indent="0">
              <a:buNone/>
              <a:defRPr sz="938"/>
            </a:lvl3pPr>
            <a:lvl4pPr marL="0" indent="0">
              <a:buNone/>
              <a:defRPr sz="938"/>
            </a:lvl4pPr>
            <a:lvl5pPr marL="0" indent="0">
              <a:buNone/>
              <a:defRPr sz="938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6" y="1462090"/>
            <a:ext cx="8329613" cy="3216275"/>
          </a:xfrm>
        </p:spPr>
        <p:txBody>
          <a:bodyPr tIns="1097280"/>
          <a:lstStyle>
            <a:lvl1pPr marL="0" indent="0" algn="ctr">
              <a:buNone/>
              <a:defRPr sz="900" baseline="0"/>
            </a:lvl1pPr>
            <a:lvl2pPr marL="0" indent="0">
              <a:buFont typeface="Arial" panose="020B0604020202020204" pitchFamily="34" charset="0"/>
              <a:buNone/>
              <a:defRPr sz="900"/>
            </a:lvl2pPr>
            <a:lvl3pPr marL="0" indent="0">
              <a:buNone/>
              <a:defRPr sz="900"/>
            </a:lvl3pPr>
            <a:lvl4pPr marL="0" indent="0">
              <a:buNone/>
              <a:defRPr sz="900"/>
            </a:lvl4pPr>
            <a:lvl5pPr marL="0" indent="0">
              <a:buNone/>
              <a:defRPr sz="9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6" y="472180"/>
            <a:ext cx="8329613" cy="381930"/>
          </a:xfrm>
        </p:spPr>
        <p:txBody>
          <a:bodyPr/>
          <a:lstStyle/>
          <a:p>
            <a:r>
              <a:rPr lang="en-US" dirty="0" smtClean="0"/>
              <a:t>insert headline here – up to 1 full-width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252"/>
              </a:spcBef>
              <a:spcAft>
                <a:spcPts val="0"/>
              </a:spcAft>
              <a:defRPr sz="1050" b="0"/>
            </a:lvl1pPr>
            <a:lvl2pPr>
              <a:spcBef>
                <a:spcPts val="252"/>
              </a:spcBef>
              <a:spcAft>
                <a:spcPts val="0"/>
              </a:spcAft>
              <a:defRPr sz="975" baseline="0"/>
            </a:lvl2pPr>
            <a:lvl3pPr>
              <a:spcBef>
                <a:spcPts val="252"/>
              </a:spcBef>
              <a:spcAft>
                <a:spcPts val="0"/>
              </a:spcAft>
              <a:buClr>
                <a:srgbClr val="3086AB"/>
              </a:buClr>
              <a:defRPr sz="900"/>
            </a:lvl3pPr>
            <a:lvl4pPr marL="386943" indent="-128585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252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7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252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252"/>
              </a:spcBef>
              <a:spcAft>
                <a:spcPts val="0"/>
              </a:spcAft>
              <a:defRPr sz="975" baseline="0"/>
            </a:lvl2pPr>
            <a:lvl3pPr>
              <a:spcBef>
                <a:spcPts val="252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43" indent="-128585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37" indent="-128585">
              <a:spcBef>
                <a:spcPts val="252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252"/>
              </a:spcBef>
              <a:spcAft>
                <a:spcPts val="0"/>
              </a:spcAft>
              <a:buClr>
                <a:srgbClr val="2F85AA"/>
              </a:buClr>
              <a:defRPr sz="1050" b="0" baseline="0"/>
            </a:lvl1pPr>
            <a:lvl2pPr>
              <a:spcBef>
                <a:spcPts val="252"/>
              </a:spcBef>
              <a:spcAft>
                <a:spcPts val="0"/>
              </a:spcAft>
              <a:defRPr sz="975" baseline="0"/>
            </a:lvl2pPr>
            <a:lvl3pPr>
              <a:spcBef>
                <a:spcPts val="252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386943" indent="-128585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514337" indent="-128585">
              <a:spcBef>
                <a:spcPts val="252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5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the icon to insert a new photo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INSERT headline - 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Click on the icon to insert </a:t>
            </a:r>
            <a:br>
              <a:rPr lang="en-US" dirty="0" smtClean="0"/>
            </a:br>
            <a:r>
              <a:rPr lang="en-US" dirty="0" smtClean="0"/>
              <a:t>a new full-frame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128091"/>
            <a:ext cx="8329613" cy="383742"/>
          </a:xfrm>
        </p:spPr>
        <p:txBody>
          <a:bodyPr/>
          <a:lstStyle>
            <a:lvl1pPr>
              <a:spcBef>
                <a:spcPts val="252"/>
              </a:spcBef>
              <a:defRPr sz="1050" b="0" baseline="0"/>
            </a:lvl1pPr>
            <a:lvl2pPr marL="128585" indent="-128585">
              <a:spcBef>
                <a:spcPts val="252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975"/>
            </a:lvl2pPr>
            <a:lvl3pPr marL="257169" indent="-128585">
              <a:spcBef>
                <a:spcPts val="252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386944" indent="-129776">
              <a:spcBef>
                <a:spcPts val="252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515528" indent="-128585">
              <a:spcBef>
                <a:spcPts val="252"/>
              </a:spcBef>
              <a:defRPr baseline="0"/>
            </a:lvl5pPr>
          </a:lstStyle>
          <a:p>
            <a:pPr lvl="0"/>
            <a:r>
              <a:rPr lang="en-US" smtClean="0"/>
              <a:t>Explanatory text goes here, up to 2 lines. This slide accommodates 21 headshots.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7188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39340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21489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803635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47075" cy="646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headshot slide (max of 21)</a:t>
            </a:r>
            <a:endParaRPr lang="en-US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598264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80413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562565" y="1575140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57188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839340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321489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803635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98264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080413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562565" y="267474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357188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839340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321489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7803635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598264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080413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562565" y="3774358"/>
            <a:ext cx="908565" cy="908565"/>
          </a:xfrm>
          <a:noFill/>
        </p:spPr>
        <p:txBody>
          <a:bodyPr/>
          <a:lstStyle>
            <a:lvl1pPr algn="l">
              <a:defRPr sz="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(Max of 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788238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357188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788238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193271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2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193271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24321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015759" y="121443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46811" y="194552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6015759" y="2782888"/>
            <a:ext cx="1371600" cy="1371600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7446811" y="3513977"/>
            <a:ext cx="1305254" cy="6418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 b="1">
                <a:solidFill>
                  <a:schemeClr val="accent3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First Last</a:t>
            </a:r>
          </a:p>
          <a:p>
            <a:pPr lvl="1"/>
            <a:r>
              <a:rPr lang="en-US" smtClean="0"/>
              <a:t>Title of individual </a:t>
            </a:r>
            <a:br>
              <a:rPr lang="en-US" smtClean="0"/>
            </a:br>
            <a:r>
              <a:rPr lang="en-US" smtClean="0"/>
              <a:t>or short description of presentation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47075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headshot slide (max of 6) – speaker or team layout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299830"/>
            <a:ext cx="8355012" cy="146426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050" b="0" baseline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2946461"/>
            <a:ext cx="8355012" cy="34939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975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subtitle here – recommend a limit of 1 line.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5967780" y="1287589"/>
            <a:ext cx="2742652" cy="1563563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3166345" y="1292810"/>
            <a:ext cx="2739888" cy="1558341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65410" y="1290436"/>
            <a:ext cx="2740475" cy="1560716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57188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5" indent="-128585">
              <a:spcBef>
                <a:spcPts val="0"/>
              </a:spcBef>
              <a:buFont typeface="Wingdings" panose="05000000000000000000" pitchFamily="2" charset="2"/>
              <a:buChar char="§"/>
              <a:defRPr sz="750" baseline="0"/>
            </a:lvl2pPr>
            <a:lvl3pPr marL="255979" indent="-128585">
              <a:buFont typeface="Arial" panose="020B0604020202020204" pitchFamily="34" charset="0"/>
              <a:buChar char="•"/>
              <a:tabLst>
                <a:tab pos="300030" algn="l"/>
              </a:tabLst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63814" y="1142094"/>
            <a:ext cx="8355012" cy="4680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050" b="0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600"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Insert explanatory copy here.</a:t>
            </a:r>
          </a:p>
        </p:txBody>
      </p:sp>
      <p:sp>
        <p:nvSpPr>
          <p:cNvPr id="19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4663194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7" hasCustomPrompt="1"/>
          </p:nvPr>
        </p:nvSpPr>
        <p:spPr>
          <a:xfrm>
            <a:off x="2510191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16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357188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6" y="472182"/>
            <a:ext cx="8329613" cy="523183"/>
          </a:xfrm>
        </p:spPr>
        <p:txBody>
          <a:bodyPr/>
          <a:lstStyle/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832537" y="1754074"/>
            <a:ext cx="1865376" cy="1490472"/>
          </a:xfrm>
          <a:noFill/>
        </p:spPr>
        <p:txBody>
          <a:bodyPr tIns="91440"/>
          <a:lstStyle>
            <a:lvl1pPr marL="0" indent="0" algn="ctr">
              <a:buNone/>
              <a:defRPr sz="675" baseline="0"/>
            </a:lvl1pPr>
          </a:lstStyle>
          <a:p>
            <a:r>
              <a:rPr lang="en-US" dirty="0" smtClean="0"/>
              <a:t>Click icon to </a:t>
            </a:r>
            <a:br>
              <a:rPr lang="en-US" dirty="0" smtClean="0"/>
            </a:br>
            <a:r>
              <a:rPr lang="en-US" dirty="0" smtClean="0"/>
              <a:t>insert a photo</a:t>
            </a:r>
            <a:endParaRPr lang="en-US" dirty="0"/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51019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5" indent="-128585">
              <a:spcBef>
                <a:spcPts val="0"/>
              </a:spcBef>
              <a:buFont typeface="Wingdings" panose="05000000000000000000" pitchFamily="2" charset="2"/>
              <a:buChar char="§"/>
              <a:defRPr sz="750" baseline="0"/>
            </a:lvl2pPr>
            <a:lvl3pPr marL="255979" indent="-128585"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663194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5" indent="-128585">
              <a:spcBef>
                <a:spcPts val="0"/>
              </a:spcBef>
              <a:buFont typeface="Wingdings" panose="05000000000000000000" pitchFamily="2" charset="2"/>
              <a:buChar char="§"/>
              <a:defRPr sz="750" baseline="0"/>
            </a:lvl2pPr>
            <a:lvl3pPr marL="255979" indent="-128585"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6841681" y="3378252"/>
            <a:ext cx="1856232" cy="1302930"/>
          </a:xfr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2100" b="1" baseline="0">
                <a:solidFill>
                  <a:schemeClr val="accent3">
                    <a:lumMod val="75000"/>
                  </a:schemeClr>
                </a:solidFill>
              </a:defRPr>
            </a:lvl1pPr>
            <a:lvl2pPr marL="128585" indent="-128585">
              <a:spcBef>
                <a:spcPts val="0"/>
              </a:spcBef>
              <a:buFont typeface="Wingdings" panose="05000000000000000000" pitchFamily="2" charset="2"/>
              <a:buChar char="§"/>
              <a:defRPr sz="750" baseline="0"/>
            </a:lvl2pPr>
            <a:lvl3pPr marL="255979" indent="-128585">
              <a:buFont typeface="Arial" panose="020B0604020202020204" pitchFamily="34" charset="0"/>
              <a:buChar char="•"/>
              <a:tabLst/>
              <a:defRPr sz="750" baseline="0"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Key word</a:t>
            </a:r>
          </a:p>
          <a:p>
            <a:pPr lvl="1"/>
            <a:r>
              <a:rPr lang="en-US" smtClean="0"/>
              <a:t>Insert descriptive text here</a:t>
            </a:r>
          </a:p>
          <a:p>
            <a:pPr lvl="2"/>
            <a:r>
              <a:rPr lang="en-US" smtClean="0"/>
              <a:t>Level 2</a:t>
            </a:r>
          </a:p>
        </p:txBody>
      </p:sp>
    </p:spTree>
    <p:extLst>
      <p:ext uri="{BB962C8B-B14F-4D97-AF65-F5344CB8AC3E}">
        <p14:creationId xmlns:p14="http://schemas.microsoft.com/office/powerpoint/2010/main" val="31297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9452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B7B5B-508B-4A42-A99D-6150D23AFC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2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3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2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on the icon to insert a </a:t>
            </a:r>
            <a:br>
              <a:rPr lang="en-US" dirty="0" smtClean="0"/>
            </a:br>
            <a:r>
              <a:rPr lang="en-US" dirty="0" smtClean="0"/>
              <a:t>new photo. Detailed instructions </a:t>
            </a:r>
            <a:br>
              <a:rPr lang="en-US" dirty="0" smtClean="0"/>
            </a:br>
            <a:r>
              <a:rPr lang="en-US" dirty="0" smtClean="0"/>
              <a:t>can be found on the slide titled</a:t>
            </a:r>
            <a:br>
              <a:rPr lang="en-US" dirty="0" smtClean="0"/>
            </a:br>
            <a:r>
              <a:rPr lang="en-US" dirty="0" smtClean="0"/>
              <a:t>“CHANGING THE PHOTO ON </a:t>
            </a:r>
            <a:br>
              <a:rPr lang="en-US" dirty="0" smtClean="0"/>
            </a:br>
            <a:r>
              <a:rPr lang="en-US" dirty="0" smtClean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7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6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3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 smtClean="0">
                <a:solidFill>
                  <a:srgbClr val="FFFFFF"/>
                </a:solidFill>
              </a:rPr>
              <a:t>© 2015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626208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Presenter Name 1</a:t>
            </a:r>
          </a:p>
          <a:p>
            <a:pPr lvl="2"/>
            <a:r>
              <a:rPr lang="en-US" smtClean="0"/>
              <a:t>Presenter Name 2</a:t>
            </a:r>
          </a:p>
          <a:p>
            <a:pPr lvl="4"/>
            <a:r>
              <a:rPr lang="en-US" smtClean="0"/>
              <a:t>Presenter Name 3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65126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739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46" indent="-171446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25" indent="-17303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 smtClean="0"/>
              <a:t>Insert bullet list at full-width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 smtClean="0"/>
              <a:t>Insert bullet list at full-width </a:t>
            </a:r>
            <a:r>
              <a:rPr lang="en-US" smtClean="0"/>
              <a:t>of slide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6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Insert bullet list at 2/3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8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6" y="871711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 smtClean="0"/>
              <a:t>Insert sub-headline or explanatory copy here – up to 2 full-width lines.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5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 smtClean="0"/>
              <a:t>Click icon to insert visual element here at full-width of slide.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1 FULL-WIDTH 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HERE – UP TO 2 FULL WIDTH LINES (ALL CAPS)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1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to insert a visual here at 2/3 width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 smtClean="0"/>
              <a:t>Insert bullet list at 1/3 width of slide</a:t>
            </a:r>
          </a:p>
          <a:p>
            <a:pPr lvl="1"/>
            <a:r>
              <a:rPr lang="en-US" dirty="0" smtClean="0"/>
              <a:t>Bullet list level two</a:t>
            </a:r>
          </a:p>
          <a:p>
            <a:pPr lvl="2"/>
            <a:r>
              <a:rPr lang="en-US" dirty="0" smtClean="0"/>
              <a:t>Bullet list level three</a:t>
            </a:r>
          </a:p>
          <a:p>
            <a:pPr lvl="3"/>
            <a:r>
              <a:rPr lang="en-US" dirty="0" smtClean="0"/>
              <a:t>Bullet list level four</a:t>
            </a:r>
          </a:p>
          <a:p>
            <a:pPr lvl="4"/>
            <a:r>
              <a:rPr lang="en-US" dirty="0" smtClean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4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INSERT HEADLINE – TWO LINES ALL CAPS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34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vmlDrawing" Target="../drawings/vmlDrawing8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76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tags" Target="../tags/tag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88.xml"/><Relationship Id="rId21" Type="http://schemas.openxmlformats.org/officeDocument/2006/relationships/oleObject" Target="../embeddings/oleObject12.bin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tags" Target="../tags/tag31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19" Type="http://schemas.openxmlformats.org/officeDocument/2006/relationships/vmlDrawing" Target="../drawings/vmlDrawing12.v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image" Target="../media/image2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6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47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61.xml"/><Relationship Id="rId16" Type="http://schemas.openxmlformats.org/officeDocument/2006/relationships/vmlDrawing" Target="../drawings/vmlDrawing3.v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vmlDrawing" Target="../drawings/vmlDrawing4.v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91.xml"/><Relationship Id="rId16" Type="http://schemas.openxmlformats.org/officeDocument/2006/relationships/vmlDrawing" Target="../drawings/vmlDrawing5.v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vmlDrawing" Target="../drawings/vmlDrawing7.vml"/><Relationship Id="rId3" Type="http://schemas.openxmlformats.org/officeDocument/2006/relationships/slideLayout" Target="../slideLayouts/slideLayout119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5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32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31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2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1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31" name="think-cell Slide" r:id="rId16" imgW="499" imgH="499" progId="TCLayout.ActiveDocument.1">
                  <p:embed/>
                </p:oleObj>
              </mc:Choice>
              <mc:Fallback>
                <p:oleObj name="think-cell Slide" r:id="rId16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6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1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8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8072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8072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7" name="think-cell Slide" r:id="rId15" imgW="499" imgH="499" progId="TCLayout.ActiveDocument.1">
                  <p:embed/>
                </p:oleObj>
              </mc:Choice>
              <mc:Fallback>
                <p:oleObj name="think-cell Slide" r:id="rId15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6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1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71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4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340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0" spc="15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45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7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22571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784" rtl="0" eaLnBrk="1" latinLnBrk="0" hangingPunct="1">
        <a:lnSpc>
          <a:spcPts val="1725"/>
        </a:lnSpc>
        <a:spcBef>
          <a:spcPct val="0"/>
        </a:spcBef>
        <a:buNone/>
        <a:defRPr sz="1725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784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05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36919" indent="-136919" algn="l" defTabSz="685784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97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258360" indent="-111917" algn="l" defTabSz="685784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00030" algn="l"/>
        </a:tabLst>
        <a:defRPr sz="97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385753" indent="-128585" algn="l" defTabSz="685784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82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514337" indent="-128585" algn="l" defTabSz="685784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82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946" y="423379"/>
            <a:ext cx="8180161" cy="3559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081" y="1449337"/>
            <a:ext cx="8180161" cy="32139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6828"/>
            <a:ext cx="2133600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pPr defTabSz="815948"/>
            <a:fld id="{CDC7F7DC-EE67-4AF9-87DC-CCADF56EA1C7}" type="datetime4">
              <a:rPr lang="en-US" smtClean="0">
                <a:solidFill>
                  <a:srgbClr val="FFFFFF"/>
                </a:solidFill>
              </a:rPr>
              <a:pPr defTabSz="815948"/>
              <a:t>November 5, 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61420" y="4807458"/>
            <a:ext cx="1974638" cy="273844"/>
          </a:xfrm>
          <a:prstGeom prst="rect">
            <a:avLst/>
          </a:prstGeom>
          <a:noFill/>
        </p:spPr>
        <p:txBody>
          <a:bodyPr vert="horz" lIns="114315" tIns="57158" rIns="114315" bIns="57158" rtlCol="0" anchor="ctr"/>
          <a:lstStyle>
            <a:lvl1pPr algn="l">
              <a:defRPr sz="714">
                <a:solidFill>
                  <a:schemeClr val="bg1"/>
                </a:solidFill>
              </a:defRPr>
            </a:lvl1pPr>
          </a:lstStyle>
          <a:p>
            <a:pPr defTabSz="815948"/>
            <a:r>
              <a:rPr lang="en-US" smtClean="0">
                <a:solidFill>
                  <a:srgbClr val="FFFFFF"/>
                </a:solidFill>
              </a:rPr>
              <a:t>© 2012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5" y="4809042"/>
            <a:ext cx="384048" cy="273844"/>
          </a:xfrm>
          <a:prstGeom prst="rect">
            <a:avLst/>
          </a:prstGeom>
        </p:spPr>
        <p:txBody>
          <a:bodyPr vert="horz" lIns="114315" tIns="57158" rIns="114315" bIns="57158" rtlCol="0" anchor="ctr"/>
          <a:lstStyle>
            <a:lvl1pPr algn="r">
              <a:defRPr sz="714">
                <a:solidFill>
                  <a:schemeClr val="bg1"/>
                </a:solidFill>
              </a:defRPr>
            </a:lvl1pPr>
          </a:lstStyle>
          <a:p>
            <a:pPr defTabSz="815948"/>
            <a:fld id="{01052961-14CD-45D2-98DF-50022118EB18}" type="slidenum">
              <a:rPr lang="en-US" smtClean="0">
                <a:solidFill>
                  <a:srgbClr val="FFFFFF"/>
                </a:solidFill>
              </a:rPr>
              <a:pPr defTabSz="815948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5948" rtl="0" eaLnBrk="1" latinLnBrk="0" hangingPunct="1">
        <a:lnSpc>
          <a:spcPct val="90000"/>
        </a:lnSpc>
        <a:spcBef>
          <a:spcPct val="0"/>
        </a:spcBef>
        <a:buNone/>
        <a:defRPr lang="en-US" sz="257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203995" indent="-203995" algn="l" defTabSz="815948" rtl="0" eaLnBrk="1" latinLnBrk="0" hangingPunct="1">
        <a:lnSpc>
          <a:spcPts val="1856"/>
        </a:lnSpc>
        <a:spcBef>
          <a:spcPts val="0"/>
        </a:spcBef>
        <a:spcAft>
          <a:spcPts val="286"/>
        </a:spcAft>
        <a:buClr>
          <a:schemeClr val="accent2"/>
        </a:buClr>
        <a:buFont typeface="Wingdings" pitchFamily="2" charset="2"/>
        <a:buChar char="§"/>
        <a:defRPr sz="1713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91" indent="-203995" algn="l" defTabSz="815948" rtl="0" eaLnBrk="1" latinLnBrk="0" hangingPunct="1">
        <a:lnSpc>
          <a:spcPts val="1713"/>
        </a:lnSpc>
        <a:spcBef>
          <a:spcPts val="0"/>
        </a:spcBef>
        <a:spcAft>
          <a:spcPts val="286"/>
        </a:spcAft>
        <a:buClr>
          <a:schemeClr val="accent2"/>
        </a:buClr>
        <a:buSzPct val="125000"/>
        <a:buFont typeface="Arial" pitchFamily="34" charset="0"/>
        <a:buChar char="•"/>
        <a:defRPr sz="157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09153" indent="-201162" algn="l" defTabSz="815948" rtl="0" eaLnBrk="1" latinLnBrk="0" hangingPunct="1">
        <a:lnSpc>
          <a:spcPts val="1785"/>
        </a:lnSpc>
        <a:spcBef>
          <a:spcPts val="0"/>
        </a:spcBef>
        <a:spcAft>
          <a:spcPts val="286"/>
        </a:spcAft>
        <a:buClr>
          <a:schemeClr val="accent2"/>
        </a:buClr>
        <a:buSzPct val="90000"/>
        <a:buFont typeface="Arial" pitchFamily="34" charset="0"/>
        <a:buChar char="−"/>
        <a:defRPr sz="1285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13984" indent="-147330" algn="l" defTabSz="815948" rtl="0" eaLnBrk="1" latinLnBrk="0" hangingPunct="1">
        <a:lnSpc>
          <a:spcPts val="1963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428" b="1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72647" indent="-158663" algn="l" defTabSz="815948" rtl="0" eaLnBrk="1" latinLnBrk="0" hangingPunct="1">
        <a:lnSpc>
          <a:spcPts val="1785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285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243859" indent="-203987" algn="l" defTabSz="815948" rtl="0" eaLnBrk="1" latinLnBrk="0" hangingPunct="1">
        <a:spcBef>
          <a:spcPct val="20000"/>
        </a:spcBef>
        <a:buFont typeface="Arial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6pPr>
      <a:lvl7pPr marL="2651833" indent="-203987" algn="l" defTabSz="815948" rtl="0" eaLnBrk="1" latinLnBrk="0" hangingPunct="1">
        <a:spcBef>
          <a:spcPct val="20000"/>
        </a:spcBef>
        <a:buFont typeface="Arial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7pPr>
      <a:lvl8pPr marL="3059808" indent="-203987" algn="l" defTabSz="815948" rtl="0" eaLnBrk="1" latinLnBrk="0" hangingPunct="1">
        <a:spcBef>
          <a:spcPct val="20000"/>
        </a:spcBef>
        <a:buFont typeface="Arial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83" indent="-203987" algn="l" defTabSz="815948" rtl="0" eaLnBrk="1" latinLnBrk="0" hangingPunct="1">
        <a:spcBef>
          <a:spcPct val="20000"/>
        </a:spcBef>
        <a:buFont typeface="Arial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1pPr>
      <a:lvl2pPr marL="407975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2pPr>
      <a:lvl3pPr marL="815948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3pPr>
      <a:lvl4pPr marL="1223924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4pPr>
      <a:lvl5pPr marL="1631898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5pPr>
      <a:lvl6pPr marL="2039873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6pPr>
      <a:lvl7pPr marL="2447846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7pPr>
      <a:lvl8pPr marL="2855821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8pPr>
      <a:lvl9pPr marL="3263796" algn="l" defTabSz="815948" rtl="0" eaLnBrk="1" latinLnBrk="0" hangingPunct="1">
        <a:defRPr sz="1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4258"/>
            <a:fld id="{E46867EC-8A89-4529-B622-E92055F731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4258"/>
              <a:t>11/5/2015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425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8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4258"/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425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ctr" defTabSz="674258" rtl="0" eaLnBrk="1" latinLnBrk="0" hangingPunct="1">
        <a:spcBef>
          <a:spcPct val="0"/>
        </a:spcBef>
        <a:buNone/>
        <a:defRPr sz="3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847" indent="-252847" algn="l" defTabSz="6742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1pPr>
      <a:lvl2pPr marL="547835" indent="-210706" algn="l" defTabSz="6742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842823" indent="-168564" algn="l" defTabSz="6742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179952" indent="-168564" algn="l" defTabSz="6742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456" kern="1200">
          <a:solidFill>
            <a:schemeClr val="tx1"/>
          </a:solidFill>
          <a:latin typeface="+mn-lt"/>
          <a:ea typeface="+mn-ea"/>
          <a:cs typeface="+mn-cs"/>
        </a:defRPr>
      </a:lvl4pPr>
      <a:lvl5pPr marL="1517081" indent="-168564" algn="l" defTabSz="674258" rtl="0" eaLnBrk="1" latinLnBrk="0" hangingPunct="1">
        <a:spcBef>
          <a:spcPct val="20000"/>
        </a:spcBef>
        <a:buFont typeface="Arial" panose="020B0604020202020204" pitchFamily="34" charset="0"/>
        <a:buChar char="»"/>
        <a:defRPr sz="1456" kern="1200">
          <a:solidFill>
            <a:schemeClr val="tx1"/>
          </a:solidFill>
          <a:latin typeface="+mn-lt"/>
          <a:ea typeface="+mn-ea"/>
          <a:cs typeface="+mn-cs"/>
        </a:defRPr>
      </a:lvl5pPr>
      <a:lvl6pPr marL="1854209" indent="-168564" algn="l" defTabSz="6742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6pPr>
      <a:lvl7pPr marL="2191339" indent="-168564" algn="l" defTabSz="6742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7pPr>
      <a:lvl8pPr marL="2528468" indent="-168564" algn="l" defTabSz="6742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8pPr>
      <a:lvl9pPr marL="2865597" indent="-168564" algn="l" defTabSz="6742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7129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4258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11387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8516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5645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22774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9903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7032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263171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7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5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Text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14350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8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22571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73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5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14350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8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22571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154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4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6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88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78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5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4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6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8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/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4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34084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450" spc="15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45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7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22571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8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784" rtl="0" eaLnBrk="1" latinLnBrk="0" hangingPunct="1">
        <a:lnSpc>
          <a:spcPts val="1725"/>
        </a:lnSpc>
        <a:spcBef>
          <a:spcPct val="0"/>
        </a:spcBef>
        <a:buNone/>
        <a:defRPr sz="1725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685784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05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36919" indent="-136919" algn="l" defTabSz="685784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97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258360" indent="-111917" algn="l" defTabSz="685784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300030" algn="l"/>
        </a:tabLst>
        <a:defRPr sz="97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385753" indent="-128585" algn="l" defTabSz="685784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82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514337" indent="-128585" algn="l" defTabSz="685784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825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74" name="think-cell Slide" r:id="rId18" imgW="499" imgH="499" progId="TCLayout.ActiveDocument.1">
                  <p:embed/>
                </p:oleObj>
              </mc:Choice>
              <mc:Fallback>
                <p:oleObj name="think-cell Slide" r:id="rId18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6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1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906" r:id="rId13"/>
    <p:sldLayoutId id="2147483907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8072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5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Text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14350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9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8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225714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9" Type="http://schemas.openxmlformats.org/officeDocument/2006/relationships/tags" Target="../tags/tag102.xml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tags" Target="../tags/tag105.xml"/><Relationship Id="rId47" Type="http://schemas.openxmlformats.org/officeDocument/2006/relationships/tags" Target="../tags/tag110.xml"/><Relationship Id="rId50" Type="http://schemas.openxmlformats.org/officeDocument/2006/relationships/tags" Target="../tags/tag113.xml"/><Relationship Id="rId55" Type="http://schemas.openxmlformats.org/officeDocument/2006/relationships/tags" Target="../tags/tag118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tags" Target="../tags/tag92.xml"/><Relationship Id="rId41" Type="http://schemas.openxmlformats.org/officeDocument/2006/relationships/tags" Target="../tags/tag104.xml"/><Relationship Id="rId54" Type="http://schemas.openxmlformats.org/officeDocument/2006/relationships/tags" Target="../tags/tag117.xml"/><Relationship Id="rId62" Type="http://schemas.openxmlformats.org/officeDocument/2006/relationships/slideLayout" Target="../slideLayouts/slideLayout216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tags" Target="../tags/tag100.xml"/><Relationship Id="rId40" Type="http://schemas.openxmlformats.org/officeDocument/2006/relationships/tags" Target="../tags/tag103.xml"/><Relationship Id="rId45" Type="http://schemas.openxmlformats.org/officeDocument/2006/relationships/tags" Target="../tags/tag108.xml"/><Relationship Id="rId53" Type="http://schemas.openxmlformats.org/officeDocument/2006/relationships/tags" Target="../tags/tag116.xml"/><Relationship Id="rId58" Type="http://schemas.openxmlformats.org/officeDocument/2006/relationships/tags" Target="../tags/tag121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99.xml"/><Relationship Id="rId49" Type="http://schemas.openxmlformats.org/officeDocument/2006/relationships/tags" Target="../tags/tag112.xml"/><Relationship Id="rId57" Type="http://schemas.openxmlformats.org/officeDocument/2006/relationships/tags" Target="../tags/tag120.xml"/><Relationship Id="rId61" Type="http://schemas.openxmlformats.org/officeDocument/2006/relationships/tags" Target="../tags/tag124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94.xml"/><Relationship Id="rId44" Type="http://schemas.openxmlformats.org/officeDocument/2006/relationships/tags" Target="../tags/tag107.xml"/><Relationship Id="rId52" Type="http://schemas.openxmlformats.org/officeDocument/2006/relationships/tags" Target="../tags/tag115.xml"/><Relationship Id="rId60" Type="http://schemas.openxmlformats.org/officeDocument/2006/relationships/tags" Target="../tags/tag12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tags" Target="../tags/tag106.xml"/><Relationship Id="rId48" Type="http://schemas.openxmlformats.org/officeDocument/2006/relationships/tags" Target="../tags/tag111.xml"/><Relationship Id="rId56" Type="http://schemas.openxmlformats.org/officeDocument/2006/relationships/tags" Target="../tags/tag119.xml"/><Relationship Id="rId8" Type="http://schemas.openxmlformats.org/officeDocument/2006/relationships/tags" Target="../tags/tag71.xml"/><Relationship Id="rId51" Type="http://schemas.openxmlformats.org/officeDocument/2006/relationships/tags" Target="../tags/tag114.xml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tags" Target="../tags/tag101.xml"/><Relationship Id="rId46" Type="http://schemas.openxmlformats.org/officeDocument/2006/relationships/tags" Target="../tags/tag109.xml"/><Relationship Id="rId59" Type="http://schemas.openxmlformats.org/officeDocument/2006/relationships/tags" Target="../tags/tag12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9" Type="http://schemas.openxmlformats.org/officeDocument/2006/relationships/tags" Target="../tags/tag163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tags" Target="../tags/tag158.xml"/><Relationship Id="rId42" Type="http://schemas.openxmlformats.org/officeDocument/2006/relationships/tags" Target="../tags/tag166.xml"/><Relationship Id="rId47" Type="http://schemas.openxmlformats.org/officeDocument/2006/relationships/tags" Target="../tags/tag171.xml"/><Relationship Id="rId50" Type="http://schemas.openxmlformats.org/officeDocument/2006/relationships/tags" Target="../tags/tag174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tags" Target="../tags/tag157.xml"/><Relationship Id="rId38" Type="http://schemas.openxmlformats.org/officeDocument/2006/relationships/tags" Target="../tags/tag162.xml"/><Relationship Id="rId46" Type="http://schemas.openxmlformats.org/officeDocument/2006/relationships/tags" Target="../tags/tag170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41" Type="http://schemas.openxmlformats.org/officeDocument/2006/relationships/tags" Target="../tags/tag165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tags" Target="../tags/tag156.xml"/><Relationship Id="rId37" Type="http://schemas.openxmlformats.org/officeDocument/2006/relationships/tags" Target="../tags/tag161.xml"/><Relationship Id="rId40" Type="http://schemas.openxmlformats.org/officeDocument/2006/relationships/tags" Target="../tags/tag164.xml"/><Relationship Id="rId45" Type="http://schemas.openxmlformats.org/officeDocument/2006/relationships/tags" Target="../tags/tag169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tags" Target="../tags/tag160.xml"/><Relationship Id="rId49" Type="http://schemas.openxmlformats.org/officeDocument/2006/relationships/tags" Target="../tags/tag173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4" Type="http://schemas.openxmlformats.org/officeDocument/2006/relationships/tags" Target="../tags/tag168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tags" Target="../tags/tag159.xml"/><Relationship Id="rId43" Type="http://schemas.openxmlformats.org/officeDocument/2006/relationships/tags" Target="../tags/tag167.xml"/><Relationship Id="rId48" Type="http://schemas.openxmlformats.org/officeDocument/2006/relationships/tags" Target="../tags/tag172.xml"/><Relationship Id="rId8" Type="http://schemas.openxmlformats.org/officeDocument/2006/relationships/tags" Target="../tags/tag132.xml"/><Relationship Id="rId51" Type="http://schemas.openxmlformats.org/officeDocument/2006/relationships/slideLayout" Target="../slideLayouts/slideLayout21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9" Type="http://schemas.openxmlformats.org/officeDocument/2006/relationships/tags" Target="../tags/tag213.xml"/><Relationship Id="rId21" Type="http://schemas.openxmlformats.org/officeDocument/2006/relationships/tags" Target="../tags/tag195.xml"/><Relationship Id="rId34" Type="http://schemas.openxmlformats.org/officeDocument/2006/relationships/tags" Target="../tags/tag208.xml"/><Relationship Id="rId42" Type="http://schemas.openxmlformats.org/officeDocument/2006/relationships/tags" Target="../tags/tag216.xml"/><Relationship Id="rId47" Type="http://schemas.openxmlformats.org/officeDocument/2006/relationships/tags" Target="../tags/tag221.xml"/><Relationship Id="rId50" Type="http://schemas.openxmlformats.org/officeDocument/2006/relationships/tags" Target="../tags/tag224.xml"/><Relationship Id="rId55" Type="http://schemas.openxmlformats.org/officeDocument/2006/relationships/tags" Target="../tags/tag229.xml"/><Relationship Id="rId63" Type="http://schemas.openxmlformats.org/officeDocument/2006/relationships/tags" Target="../tags/tag237.xml"/><Relationship Id="rId68" Type="http://schemas.openxmlformats.org/officeDocument/2006/relationships/tags" Target="../tags/tag242.xml"/><Relationship Id="rId76" Type="http://schemas.openxmlformats.org/officeDocument/2006/relationships/tags" Target="../tags/tag250.xml"/><Relationship Id="rId7" Type="http://schemas.openxmlformats.org/officeDocument/2006/relationships/tags" Target="../tags/tag181.xml"/><Relationship Id="rId71" Type="http://schemas.openxmlformats.org/officeDocument/2006/relationships/tags" Target="../tags/tag245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9" Type="http://schemas.openxmlformats.org/officeDocument/2006/relationships/tags" Target="../tags/tag203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tags" Target="../tags/tag206.xml"/><Relationship Id="rId37" Type="http://schemas.openxmlformats.org/officeDocument/2006/relationships/tags" Target="../tags/tag211.xml"/><Relationship Id="rId40" Type="http://schemas.openxmlformats.org/officeDocument/2006/relationships/tags" Target="../tags/tag214.xml"/><Relationship Id="rId45" Type="http://schemas.openxmlformats.org/officeDocument/2006/relationships/tags" Target="../tags/tag219.xml"/><Relationship Id="rId53" Type="http://schemas.openxmlformats.org/officeDocument/2006/relationships/tags" Target="../tags/tag227.xml"/><Relationship Id="rId58" Type="http://schemas.openxmlformats.org/officeDocument/2006/relationships/tags" Target="../tags/tag232.xml"/><Relationship Id="rId66" Type="http://schemas.openxmlformats.org/officeDocument/2006/relationships/tags" Target="../tags/tag240.xml"/><Relationship Id="rId74" Type="http://schemas.openxmlformats.org/officeDocument/2006/relationships/tags" Target="../tags/tag248.xml"/><Relationship Id="rId79" Type="http://schemas.openxmlformats.org/officeDocument/2006/relationships/slideLayout" Target="../slideLayouts/slideLayout212.xml"/><Relationship Id="rId5" Type="http://schemas.openxmlformats.org/officeDocument/2006/relationships/tags" Target="../tags/tag179.xml"/><Relationship Id="rId61" Type="http://schemas.openxmlformats.org/officeDocument/2006/relationships/tags" Target="../tags/tag235.xml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4" Type="http://schemas.openxmlformats.org/officeDocument/2006/relationships/tags" Target="../tags/tag218.xml"/><Relationship Id="rId52" Type="http://schemas.openxmlformats.org/officeDocument/2006/relationships/tags" Target="../tags/tag226.xml"/><Relationship Id="rId60" Type="http://schemas.openxmlformats.org/officeDocument/2006/relationships/tags" Target="../tags/tag234.xml"/><Relationship Id="rId65" Type="http://schemas.openxmlformats.org/officeDocument/2006/relationships/tags" Target="../tags/tag239.xml"/><Relationship Id="rId73" Type="http://schemas.openxmlformats.org/officeDocument/2006/relationships/tags" Target="../tags/tag247.xml"/><Relationship Id="rId78" Type="http://schemas.openxmlformats.org/officeDocument/2006/relationships/tags" Target="../tags/tag252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43" Type="http://schemas.openxmlformats.org/officeDocument/2006/relationships/tags" Target="../tags/tag217.xml"/><Relationship Id="rId48" Type="http://schemas.openxmlformats.org/officeDocument/2006/relationships/tags" Target="../tags/tag222.xml"/><Relationship Id="rId56" Type="http://schemas.openxmlformats.org/officeDocument/2006/relationships/tags" Target="../tags/tag230.xml"/><Relationship Id="rId64" Type="http://schemas.openxmlformats.org/officeDocument/2006/relationships/tags" Target="../tags/tag238.xml"/><Relationship Id="rId69" Type="http://schemas.openxmlformats.org/officeDocument/2006/relationships/tags" Target="../tags/tag243.xml"/><Relationship Id="rId77" Type="http://schemas.openxmlformats.org/officeDocument/2006/relationships/tags" Target="../tags/tag251.xml"/><Relationship Id="rId8" Type="http://schemas.openxmlformats.org/officeDocument/2006/relationships/tags" Target="../tags/tag182.xml"/><Relationship Id="rId51" Type="http://schemas.openxmlformats.org/officeDocument/2006/relationships/tags" Target="../tags/tag225.xml"/><Relationship Id="rId72" Type="http://schemas.openxmlformats.org/officeDocument/2006/relationships/tags" Target="../tags/tag246.xml"/><Relationship Id="rId3" Type="http://schemas.openxmlformats.org/officeDocument/2006/relationships/tags" Target="../tags/tag177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tags" Target="../tags/tag207.xml"/><Relationship Id="rId38" Type="http://schemas.openxmlformats.org/officeDocument/2006/relationships/tags" Target="../tags/tag212.xml"/><Relationship Id="rId46" Type="http://schemas.openxmlformats.org/officeDocument/2006/relationships/tags" Target="../tags/tag220.xml"/><Relationship Id="rId59" Type="http://schemas.openxmlformats.org/officeDocument/2006/relationships/tags" Target="../tags/tag233.xml"/><Relationship Id="rId67" Type="http://schemas.openxmlformats.org/officeDocument/2006/relationships/tags" Target="../tags/tag241.xml"/><Relationship Id="rId20" Type="http://schemas.openxmlformats.org/officeDocument/2006/relationships/tags" Target="../tags/tag194.xml"/><Relationship Id="rId41" Type="http://schemas.openxmlformats.org/officeDocument/2006/relationships/tags" Target="../tags/tag215.xml"/><Relationship Id="rId54" Type="http://schemas.openxmlformats.org/officeDocument/2006/relationships/tags" Target="../tags/tag228.xml"/><Relationship Id="rId62" Type="http://schemas.openxmlformats.org/officeDocument/2006/relationships/tags" Target="../tags/tag236.xml"/><Relationship Id="rId70" Type="http://schemas.openxmlformats.org/officeDocument/2006/relationships/tags" Target="../tags/tag244.xml"/><Relationship Id="rId75" Type="http://schemas.openxmlformats.org/officeDocument/2006/relationships/tags" Target="../tags/tag249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36" Type="http://schemas.openxmlformats.org/officeDocument/2006/relationships/tags" Target="../tags/tag210.xml"/><Relationship Id="rId49" Type="http://schemas.openxmlformats.org/officeDocument/2006/relationships/tags" Target="../tags/tag223.xml"/><Relationship Id="rId57" Type="http://schemas.openxmlformats.org/officeDocument/2006/relationships/tags" Target="../tags/tag2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NUL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slideLayout" Target="../slideLayouts/slideLayout216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>
          <a:xfrm>
            <a:off x="372052" y="4053009"/>
            <a:ext cx="8329613" cy="7608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344344" y="3950208"/>
            <a:ext cx="8347075" cy="545592"/>
          </a:xfrm>
        </p:spPr>
        <p:txBody>
          <a:bodyPr/>
          <a:lstStyle/>
          <a:p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Samuel Thevasagayam DVM, PhD, MBA.</a:t>
            </a:r>
          </a:p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  <a:p>
            <a:endParaRPr lang="en-US" sz="10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© 2015 Bill &amp; Melinda Gates Foundation      |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81000" y="1428750"/>
            <a:ext cx="9181781" cy="10756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78" rtl="0" eaLnBrk="1" latinLnBrk="0" hangingPunct="1">
              <a:lnSpc>
                <a:spcPts val="2300"/>
              </a:lnSpc>
              <a:spcBef>
                <a:spcPct val="0"/>
              </a:spcBef>
              <a:buNone/>
              <a:defRPr sz="2300" b="0" kern="1200" cap="all" baseline="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Why regulatory Convergence is important?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401639" y="2592413"/>
            <a:ext cx="9181783" cy="66513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buClr>
                <a:srgbClr val="2F85AA"/>
              </a:buClr>
              <a:buFont typeface="Wingdings" pitchFamily="2" charset="2"/>
              <a:buNone/>
              <a:defRPr sz="1400" b="0" kern="120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ctr" defTabSz="914378" rtl="0" eaLnBrk="1" latinLnBrk="0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378" indent="0" algn="ctr" defTabSz="914378" rtl="0" eaLnBrk="1" latinLnBrk="0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None/>
              <a:tabLst>
                <a:tab pos="400040" algn="l"/>
              </a:tabLst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566" indent="0" algn="ctr" defTabSz="914378" rtl="0" eaLnBrk="1" latinLnBrk="0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754" indent="0" algn="ctr" defTabSz="914378" rtl="0" eaLnBrk="1" latinLnBrk="0" hangingPunct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SzPct val="100000"/>
              <a:buFont typeface="Arial" panose="020B0604020202020204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943" indent="0" algn="ctr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8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 VICH Conference: Reaching out to the World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October 27-29, 2015.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9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 bwMode="gray">
          <a:xfrm>
            <a:off x="1697691" y="176314"/>
            <a:ext cx="5628120" cy="366511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Yield gaps are another way of measuring growth potential, with total potential </a:t>
            </a:r>
            <a: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/>
            </a:r>
            <a:b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</a:br>
            <a:r>
              <a:rPr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for </a:t>
            </a:r>
            <a: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South Asia</a:t>
            </a:r>
            <a:r>
              <a:rPr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 and </a:t>
            </a:r>
            <a: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sub-Saharan Africa </a:t>
            </a:r>
            <a:r>
              <a:rPr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at ~$300 Billion</a:t>
            </a:r>
            <a: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.</a:t>
            </a:r>
            <a:endParaRPr altLang="en-US" sz="1191" b="1" dirty="0">
              <a:solidFill>
                <a:srgbClr val="D37D2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711036" y="808055"/>
            <a:ext cx="690565" cy="14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  <a:t>Commodity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554941" y="808055"/>
            <a:ext cx="1400035" cy="42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  <a:t>Yield Gap, </a:t>
            </a:r>
            <a:b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  <a:t>South Asia</a:t>
            </a:r>
          </a:p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b="0" dirty="0">
                <a:solidFill>
                  <a:prstClr val="black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789137" y="808055"/>
            <a:ext cx="1400035" cy="2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  <a:t>Yield Gap, </a:t>
            </a:r>
            <a:b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  <a:t>sub-Saharan Africa</a:t>
            </a:r>
          </a:p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b="0" dirty="0">
                <a:solidFill>
                  <a:prstClr val="black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8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651919" y="808055"/>
            <a:ext cx="2072807" cy="42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  <a:t>Value of Yield Gap </a:t>
            </a:r>
            <a:b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927" dirty="0">
                <a:solidFill>
                  <a:prstClr val="black"/>
                </a:solidFill>
                <a:latin typeface="Calibri"/>
                <a:cs typeface="Calibri"/>
              </a:rPr>
              <a:t>(combined) </a:t>
            </a:r>
          </a:p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b="0" dirty="0">
                <a:solidFill>
                  <a:prstClr val="black"/>
                </a:solidFill>
                <a:latin typeface="Calibri"/>
                <a:cs typeface="Calibri"/>
              </a:rPr>
              <a:t>$ Billion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1697691" y="1295533"/>
            <a:ext cx="5950324" cy="3099651"/>
            <a:chOff x="685800" y="1880578"/>
            <a:chExt cx="8991600" cy="5117122"/>
          </a:xfrm>
        </p:grpSpPr>
        <p:sp>
          <p:nvSpPr>
            <p:cNvPr id="124" name="Rectangle 1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85800" y="3276600"/>
              <a:ext cx="8991600" cy="476725"/>
            </a:xfrm>
            <a:prstGeom prst="rect">
              <a:avLst/>
            </a:prstGeom>
            <a:solidFill>
              <a:srgbClr val="EEE7CF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25" name="Rectangle 1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85800" y="3740082"/>
              <a:ext cx="8991600" cy="476725"/>
            </a:xfrm>
            <a:prstGeom prst="rect">
              <a:avLst/>
            </a:prstGeom>
            <a:solidFill>
              <a:srgbClr val="D8E5E3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26" name="Rectangle 12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85800" y="4203564"/>
              <a:ext cx="8991600" cy="476725"/>
            </a:xfrm>
            <a:prstGeom prst="rect">
              <a:avLst/>
            </a:prstGeom>
            <a:solidFill>
              <a:srgbClr val="EEE7CF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27" name="Rectangle 1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685800" y="4667047"/>
              <a:ext cx="8991600" cy="476725"/>
            </a:xfrm>
            <a:prstGeom prst="rect">
              <a:avLst/>
            </a:prstGeom>
            <a:solidFill>
              <a:srgbClr val="D8E5E3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28" name="Rectangle 1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685800" y="5130529"/>
              <a:ext cx="8991600" cy="476725"/>
            </a:xfrm>
            <a:prstGeom prst="rect">
              <a:avLst/>
            </a:prstGeom>
            <a:solidFill>
              <a:srgbClr val="EEE7CF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29" name="Rectangle 1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685800" y="5594011"/>
              <a:ext cx="8991600" cy="476725"/>
            </a:xfrm>
            <a:prstGeom prst="rect">
              <a:avLst/>
            </a:prstGeom>
            <a:solidFill>
              <a:srgbClr val="D8E5E3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0" name="Rectangle 1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685800" y="6057493"/>
              <a:ext cx="8991600" cy="476725"/>
            </a:xfrm>
            <a:prstGeom prst="rect">
              <a:avLst/>
            </a:prstGeom>
            <a:solidFill>
              <a:srgbClr val="EEE7CF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1" name="Rectangle 12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685800" y="6520975"/>
              <a:ext cx="8991600" cy="476725"/>
            </a:xfrm>
            <a:prstGeom prst="rect">
              <a:avLst/>
            </a:prstGeom>
            <a:solidFill>
              <a:srgbClr val="D8E5E3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2" name="Rectangle 1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685800" y="1880578"/>
              <a:ext cx="8991600" cy="476725"/>
            </a:xfrm>
            <a:prstGeom prst="rect">
              <a:avLst/>
            </a:prstGeom>
            <a:solidFill>
              <a:srgbClr val="D8E5E3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3" name="Rectangle 1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685800" y="2344060"/>
              <a:ext cx="8991600" cy="476725"/>
            </a:xfrm>
            <a:prstGeom prst="rect">
              <a:avLst/>
            </a:prstGeom>
            <a:solidFill>
              <a:srgbClr val="EEE7CF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134" name="Rectangle 1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685800" y="2807542"/>
              <a:ext cx="8991600" cy="476725"/>
            </a:xfrm>
            <a:prstGeom prst="rect">
              <a:avLst/>
            </a:prstGeom>
            <a:solidFill>
              <a:srgbClr val="D8E5E3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</p:grpSp>
      <p:sp>
        <p:nvSpPr>
          <p:cNvPr id="17" name="Text Placeholder 2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1770425" y="4163073"/>
            <a:ext cx="572691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3A7D903E-1D9F-4F62-8A5D-CBD5C8A97A74}" type="datetime'S''''h''''''''''eep'''''' m''i''''''''''''''l''''''''''''k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Sheep milk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Text Placeholder 2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1770424" y="3882307"/>
            <a:ext cx="624956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5D9564FA-CDB5-4AB5-98DD-FC87B04EC6B2}" type="datetime'''''''''''S''''''h''''''''''''ee''''''p'' ''me''''''''at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Sheep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Text Placeholder 2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1770425" y="3601543"/>
            <a:ext cx="457041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95DFE960-1038-49EC-BCD9-A4AB4FA334B0}" type="datetime'''''''''''''''''''''''Pig'''''''''' me''a''''t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Pig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Text Placeholder 2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1770425" y="3320779"/>
            <a:ext cx="495962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D8F8C465-AD4D-4ADE-AF8E-ACDB4765D016}" type="datetime'''''H''''''e''''''''''''n'' ''e''g''''''''''''g''''''''''s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Hen eggs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Text Placeholder 2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1770424" y="3040014"/>
            <a:ext cx="489289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08A3CE00-B5B3-4C5E-B8F0-5A5E0DA9BAD8}" type="datetime'''G''''o''''''a''''''''''''t ''''''mil''k''''''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Goat milk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Text Placeholder 2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1770425" y="2759249"/>
            <a:ext cx="541554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3F845687-93EA-4F34-B2FD-2CAF0C081A0F}" type="datetime'G''''''''oa''t'''''' ''''''''m''''e''''''''at''''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Goat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Text Placeholder 2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1770425" y="2478484"/>
            <a:ext cx="46927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AB7ECCDF-963F-4181-A6FC-849252CA0C3F}" type="datetime'''''Cow'''''' m''''''i''l''''''''k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Cow milk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Text Placeholder 2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1770425" y="2197720"/>
            <a:ext cx="70835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E91EA937-2D72-4E7C-94E6-53DDBA6C8415}" type="datetime'Ch''i''''c''''k''''''e''''''''n ''''''m''eat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Chicken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Text Placeholder 2"/>
          <p:cNvSpPr>
            <a:spLocks/>
          </p:cNvSpPr>
          <p:nvPr>
            <p:custDataLst>
              <p:tags r:id="rId14"/>
            </p:custDataLst>
          </p:nvPr>
        </p:nvSpPr>
        <p:spPr bwMode="gray">
          <a:xfrm>
            <a:off x="1770425" y="1916956"/>
            <a:ext cx="592708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583332AF-53DA-4974-81D2-2BA0E470B93B}" type="datetime'''''''''Ca''''''ttl''e'''' m''''''e''''a''''''t''''''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Cattle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Text Placeholder 2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1770425" y="1636192"/>
            <a:ext cx="59826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EE59D22A-BEBB-4D98-9F29-860C14E85D8E}" type="datetime'''''B''u''f''f''''''a''l''''''o'' ''''''''''''''m''il''k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Buffalo milk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Text Placeholder 2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1770425" y="1355427"/>
            <a:ext cx="65053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B34E2251-BEDE-42ED-AD37-B58ACED79DDD}" type="datetime'''Bu''''ff''''''''''''''a''''l''''o'''''''' ''m''''''eat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Buffalo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7392263" y="4923692"/>
            <a:ext cx="252132" cy="151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596"/>
              </a:spcAft>
              <a:buNone/>
            </a:pPr>
            <a:endParaRPr lang="en-US" sz="596" dirty="0">
              <a:solidFill>
                <a:prstClr val="black"/>
              </a:solidFill>
            </a:endParaRPr>
          </a:p>
        </p:txBody>
      </p:sp>
      <p:sp>
        <p:nvSpPr>
          <p:cNvPr id="141" name="Text Placeholder 2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2738647" y="4161687"/>
            <a:ext cx="572691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282</a:t>
            </a:r>
          </a:p>
        </p:txBody>
      </p:sp>
      <p:sp>
        <p:nvSpPr>
          <p:cNvPr id="142" name="Text Placeholder 2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2617421" y="3880921"/>
            <a:ext cx="624956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137</a:t>
            </a:r>
          </a:p>
        </p:txBody>
      </p:sp>
      <p:sp>
        <p:nvSpPr>
          <p:cNvPr id="143" name="Text Placeholder 2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2718512" y="3600157"/>
            <a:ext cx="457041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258</a:t>
            </a:r>
          </a:p>
        </p:txBody>
      </p:sp>
      <p:sp>
        <p:nvSpPr>
          <p:cNvPr id="144" name="Text Placeholder 2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2629612" y="3319392"/>
            <a:ext cx="495962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130</a:t>
            </a:r>
          </a:p>
        </p:txBody>
      </p:sp>
      <p:sp>
        <p:nvSpPr>
          <p:cNvPr id="145" name="Text Placeholder 2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2966434" y="3038628"/>
            <a:ext cx="489289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793</a:t>
            </a:r>
          </a:p>
        </p:txBody>
      </p:sp>
      <p:sp>
        <p:nvSpPr>
          <p:cNvPr id="146" name="Text Placeholder 2"/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2713291" y="2757863"/>
            <a:ext cx="541554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177</a:t>
            </a:r>
          </a:p>
        </p:txBody>
      </p:sp>
      <p:sp>
        <p:nvSpPr>
          <p:cNvPr id="147" name="Text Placeholder 2"/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2958353" y="2477098"/>
            <a:ext cx="46927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754</a:t>
            </a:r>
          </a:p>
        </p:txBody>
      </p:sp>
      <p:sp>
        <p:nvSpPr>
          <p:cNvPr id="148" name="Text Placeholder 2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2648637" y="2196334"/>
            <a:ext cx="70835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94</a:t>
            </a:r>
          </a:p>
        </p:txBody>
      </p:sp>
      <p:sp>
        <p:nvSpPr>
          <p:cNvPr id="149" name="Text Placeholder 2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2672883" y="1915569"/>
            <a:ext cx="592708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199</a:t>
            </a:r>
          </a:p>
        </p:txBody>
      </p:sp>
      <p:sp>
        <p:nvSpPr>
          <p:cNvPr id="150" name="Text Placeholder 2"/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2559739" y="1634805"/>
            <a:ext cx="59826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151" name="Text Placeholder 2"/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2637694" y="1354040"/>
            <a:ext cx="65053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70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2504515" y="1396386"/>
            <a:ext cx="34854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504515" y="1677158"/>
            <a:ext cx="7745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04515" y="1957930"/>
            <a:ext cx="96819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504516" y="2238702"/>
            <a:ext cx="47247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504515" y="2519475"/>
            <a:ext cx="367911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04516" y="2800247"/>
            <a:ext cx="86362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504515" y="3081019"/>
            <a:ext cx="387275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504515" y="3361791"/>
            <a:ext cx="61964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504515" y="3642563"/>
            <a:ext cx="127801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504515" y="3923336"/>
            <a:ext cx="65837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504515" y="4204106"/>
            <a:ext cx="139419" cy="10085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5" name="Text Placeholder 2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4128909" y="4161687"/>
            <a:ext cx="572691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639</a:t>
            </a:r>
          </a:p>
        </p:txBody>
      </p:sp>
      <p:sp>
        <p:nvSpPr>
          <p:cNvPr id="166" name="Text Placeholder 2"/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3854132" y="3880921"/>
            <a:ext cx="624956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135</a:t>
            </a:r>
          </a:p>
        </p:txBody>
      </p:sp>
      <p:sp>
        <p:nvSpPr>
          <p:cNvPr id="167" name="Text Placeholder 2"/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3854131" y="3600157"/>
            <a:ext cx="457041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121</a:t>
            </a:r>
          </a:p>
        </p:txBody>
      </p:sp>
      <p:sp>
        <p:nvSpPr>
          <p:cNvPr id="168" name="Text Placeholder 2"/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3951112" y="3319392"/>
            <a:ext cx="495962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299</a:t>
            </a:r>
          </a:p>
        </p:txBody>
      </p:sp>
      <p:sp>
        <p:nvSpPr>
          <p:cNvPr id="169" name="Text Placeholder 2"/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4621894" y="3038628"/>
            <a:ext cx="489289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1,642</a:t>
            </a:r>
          </a:p>
        </p:txBody>
      </p:sp>
      <p:sp>
        <p:nvSpPr>
          <p:cNvPr id="170" name="Text Placeholder 2"/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3841925" y="2757863"/>
            <a:ext cx="541554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136</a:t>
            </a:r>
          </a:p>
        </p:txBody>
      </p:sp>
      <p:sp>
        <p:nvSpPr>
          <p:cNvPr id="171" name="Text Placeholder 2"/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4977489" y="2477098"/>
            <a:ext cx="46927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2,361</a:t>
            </a:r>
          </a:p>
        </p:txBody>
      </p:sp>
      <p:sp>
        <p:nvSpPr>
          <p:cNvPr id="172" name="Text Placeholder 2"/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3817680" y="2196334"/>
            <a:ext cx="70835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63</a:t>
            </a:r>
          </a:p>
        </p:txBody>
      </p:sp>
      <p:sp>
        <p:nvSpPr>
          <p:cNvPr id="173" name="Text Placeholder 2"/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3868106" y="1915569"/>
            <a:ext cx="592708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149</a:t>
            </a:r>
          </a:p>
        </p:txBody>
      </p:sp>
      <p:sp>
        <p:nvSpPr>
          <p:cNvPr id="174" name="Text Placeholder 2"/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3817680" y="1634805"/>
            <a:ext cx="59826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75" name="Text Placeholder 2"/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3817680" y="1354040"/>
            <a:ext cx="65053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3716827" y="1958833"/>
            <a:ext cx="1210235" cy="2350643"/>
            <a:chOff x="3733800" y="2831120"/>
            <a:chExt cx="914400" cy="3552082"/>
          </a:xfrm>
          <a:solidFill>
            <a:srgbClr val="756313"/>
          </a:solidFill>
        </p:grpSpPr>
        <p:sp>
          <p:nvSpPr>
            <p:cNvPr id="179" name="Rectangle 178"/>
            <p:cNvSpPr/>
            <p:nvPr/>
          </p:nvSpPr>
          <p:spPr>
            <a:xfrm>
              <a:off x="3733800" y="2831120"/>
              <a:ext cx="54864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733800" y="3256080"/>
              <a:ext cx="27432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733800" y="3681040"/>
              <a:ext cx="91440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733800" y="4106000"/>
              <a:ext cx="54864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733800" y="4530960"/>
              <a:ext cx="64008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733801" y="4955920"/>
              <a:ext cx="118871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733800" y="5380880"/>
              <a:ext cx="45720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3733800" y="5805840"/>
              <a:ext cx="54864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733800" y="6230802"/>
              <a:ext cx="246888" cy="152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04515" y="857250"/>
            <a:ext cx="3076015" cy="3535173"/>
            <a:chOff x="1905000" y="1957694"/>
            <a:chExt cx="4648200" cy="4679745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3736938" y="1957694"/>
              <a:ext cx="0" cy="467974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905000" y="1957694"/>
              <a:ext cx="0" cy="467974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6553200" y="1957694"/>
              <a:ext cx="0" cy="467974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 Placeholder 2"/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5681382" y="4163073"/>
            <a:ext cx="572691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92" name="Text Placeholder 2"/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5681382" y="3882307"/>
            <a:ext cx="624956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93" name="Text Placeholder 2"/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5681382" y="3601543"/>
            <a:ext cx="457041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94" name="Text Placeholder 2"/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5707565" y="3320779"/>
            <a:ext cx="495962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195" name="Text Placeholder 2"/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5856906" y="3040014"/>
            <a:ext cx="489289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196" name="Text Placeholder 2"/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5679445" y="2759249"/>
            <a:ext cx="541554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97" name="Text Placeholder 2"/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7242216" y="2478484"/>
            <a:ext cx="46927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242</a:t>
            </a:r>
          </a:p>
        </p:txBody>
      </p:sp>
      <p:sp>
        <p:nvSpPr>
          <p:cNvPr id="198" name="Text Placeholder 2"/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5681382" y="2197720"/>
            <a:ext cx="70835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99" name="Text Placeholder 2"/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5774154" y="1916956"/>
            <a:ext cx="592708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200" name="Text Placeholder 2"/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5731809" y="1636192"/>
            <a:ext cx="59826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01" name="Text Placeholder 2"/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5681382" y="1355427"/>
            <a:ext cx="65053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p:grpSp>
        <p:nvGrpSpPr>
          <p:cNvPr id="215" name="Group 214"/>
          <p:cNvGrpSpPr/>
          <p:nvPr/>
        </p:nvGrpSpPr>
        <p:grpSpPr>
          <a:xfrm>
            <a:off x="5580529" y="1400111"/>
            <a:ext cx="1563221" cy="2912918"/>
            <a:chOff x="6553199" y="2115722"/>
            <a:chExt cx="914400" cy="4401743"/>
          </a:xfrm>
        </p:grpSpPr>
        <p:sp>
          <p:nvSpPr>
            <p:cNvPr id="203" name="Rectangle 202"/>
            <p:cNvSpPr/>
            <p:nvPr/>
          </p:nvSpPr>
          <p:spPr>
            <a:xfrm>
              <a:off x="6553199" y="2115722"/>
              <a:ext cx="9144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6553199" y="2540656"/>
              <a:ext cx="36576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553199" y="2965590"/>
              <a:ext cx="73152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553199" y="3390524"/>
              <a:ext cx="9144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553199" y="3815458"/>
              <a:ext cx="914400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553199" y="4240392"/>
              <a:ext cx="18288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553200" y="4665326"/>
              <a:ext cx="118871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6553199" y="5090260"/>
              <a:ext cx="27432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553199" y="5515194"/>
              <a:ext cx="9144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553199" y="5940128"/>
              <a:ext cx="9144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553199" y="6365065"/>
              <a:ext cx="9144" cy="152400"/>
            </a:xfrm>
            <a:prstGeom prst="rect">
              <a:avLst/>
            </a:prstGeom>
            <a:solidFill>
              <a:srgbClr val="D37D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4258"/>
              <a:endParaRPr lang="en-US" sz="1324" dirty="0">
                <a:solidFill>
                  <a:prstClr val="white"/>
                </a:solidFill>
              </a:endParaRPr>
            </a:p>
          </p:txBody>
        </p:sp>
      </p:grpSp>
      <p:sp>
        <p:nvSpPr>
          <p:cNvPr id="102" name="McK 5. Source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1693385" y="4705457"/>
            <a:ext cx="5097380" cy="18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622300" indent="-622300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1688" indent="-146050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55675" indent="-152400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5375" indent="-138113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49363" indent="-152400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06563" indent="-1524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3763" indent="-1524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0963" indent="-1524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78163" indent="-1524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74258" eaLnBrk="1" hangingPunct="1">
              <a:spcAft>
                <a:spcPts val="199"/>
              </a:spcAft>
            </a:pPr>
            <a:r>
              <a:rPr lang="en-US" altLang="en-US" sz="529" dirty="0">
                <a:solidFill>
                  <a:prstClr val="black"/>
                </a:solidFill>
                <a:latin typeface="Calibri"/>
                <a:cs typeface="Calibri"/>
              </a:rPr>
              <a:t>Yield gaps calculated by comparing regional yields to best in class yields from developed countries (e.g., USA, Western Europe)</a:t>
            </a:r>
          </a:p>
          <a:p>
            <a:pPr defTabSz="674258" eaLnBrk="1" hangingPunct="1">
              <a:spcAft>
                <a:spcPts val="199"/>
              </a:spcAft>
            </a:pPr>
            <a:r>
              <a:rPr lang="en-US" altLang="en-US" sz="529" dirty="0">
                <a:solidFill>
                  <a:srgbClr val="000000"/>
                </a:solidFill>
                <a:latin typeface="Calibri"/>
                <a:cs typeface="Calibri"/>
              </a:rPr>
              <a:t>Source: Harvest Choice, FAO, Quantitative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 bwMode="gray">
          <a:xfrm>
            <a:off x="1697691" y="176314"/>
            <a:ext cx="5628120" cy="366511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lang="en-US" altLang="en-US" sz="1191" b="1" dirty="0">
                <a:solidFill>
                  <a:srgbClr val="D37D21"/>
                </a:solidFill>
                <a:cs typeface="Calibri"/>
              </a:rPr>
              <a:t>However, adjusting yield gaps for agro-ecological zones of South Asia and </a:t>
            </a:r>
            <a:br>
              <a:rPr lang="en-US" altLang="en-US" sz="1191" b="1" dirty="0">
                <a:solidFill>
                  <a:srgbClr val="D37D21"/>
                </a:solidFill>
                <a:cs typeface="Calibri"/>
              </a:rPr>
            </a:br>
            <a:r>
              <a:rPr lang="en-US" altLang="en-US" sz="1191" b="1" dirty="0">
                <a:solidFill>
                  <a:srgbClr val="D37D21"/>
                </a:solidFill>
                <a:cs typeface="Calibri"/>
              </a:rPr>
              <a:t>sub-Saharan Africa yields total potential growth of ~$120Bn.</a:t>
            </a:r>
            <a:endParaRPr altLang="en-US" sz="1191" b="1" dirty="0">
              <a:solidFill>
                <a:srgbClr val="D37D2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1" name="McK 5. Source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93385" y="4758997"/>
            <a:ext cx="5097380" cy="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622300" indent="-622300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1688" indent="-146050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55675" indent="-152400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5375" indent="-138113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49363" indent="-152400" eaLnBrk="0" hangingPunct="0"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06563" indent="-1524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3763" indent="-1524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0963" indent="-1524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78163" indent="-1524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74258" eaLnBrk="1" hangingPunct="1">
              <a:spcAft>
                <a:spcPts val="199"/>
              </a:spcAft>
            </a:pPr>
            <a:r>
              <a:rPr lang="en-US" altLang="en-US" sz="529" dirty="0">
                <a:solidFill>
                  <a:srgbClr val="000000"/>
                </a:solidFill>
                <a:latin typeface="Calibri"/>
                <a:cs typeface="Calibri"/>
              </a:rPr>
              <a:t>SOURCE: Harvest Choice, FAO, Quantitative analysis</a:t>
            </a:r>
          </a:p>
        </p:txBody>
      </p:sp>
      <p:sp>
        <p:nvSpPr>
          <p:cNvPr id="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711036" y="944472"/>
            <a:ext cx="690565" cy="14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  <a:t>Commodity</a:t>
            </a:r>
          </a:p>
        </p:txBody>
      </p:sp>
      <p:sp>
        <p:nvSpPr>
          <p:cNvPr id="6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559050" y="944472"/>
            <a:ext cx="1400035" cy="36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  <a:t>Yield Gap</a:t>
            </a:r>
            <a:b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  <a:t>South Asia</a:t>
            </a:r>
          </a:p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398363" y="944472"/>
            <a:ext cx="1400035" cy="2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  <a:t>Yield Gap,</a:t>
            </a:r>
            <a:b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  <a:t>South Asia: Achievable</a:t>
            </a:r>
            <a:b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24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697691" y="2141161"/>
            <a:ext cx="4100707" cy="288772"/>
          </a:xfrm>
          <a:prstGeom prst="rect">
            <a:avLst/>
          </a:prstGeom>
          <a:solidFill>
            <a:srgbClr val="EEE7CF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697691" y="2421910"/>
            <a:ext cx="4100707" cy="288772"/>
          </a:xfrm>
          <a:prstGeom prst="rect">
            <a:avLst/>
          </a:prstGeom>
          <a:solidFill>
            <a:srgbClr val="D8E5E3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697691" y="2702661"/>
            <a:ext cx="4100707" cy="288772"/>
          </a:xfrm>
          <a:prstGeom prst="rect">
            <a:avLst/>
          </a:prstGeom>
          <a:solidFill>
            <a:srgbClr val="EEE7CF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7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697691" y="2983411"/>
            <a:ext cx="4100707" cy="288772"/>
          </a:xfrm>
          <a:prstGeom prst="rect">
            <a:avLst/>
          </a:prstGeom>
          <a:solidFill>
            <a:srgbClr val="D8E5E3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697691" y="3264162"/>
            <a:ext cx="4100707" cy="288772"/>
          </a:xfrm>
          <a:prstGeom prst="rect">
            <a:avLst/>
          </a:prstGeom>
          <a:solidFill>
            <a:srgbClr val="EEE7CF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697691" y="3544911"/>
            <a:ext cx="4100707" cy="288772"/>
          </a:xfrm>
          <a:prstGeom prst="rect">
            <a:avLst/>
          </a:prstGeom>
          <a:solidFill>
            <a:srgbClr val="D8E5E3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697691" y="3825662"/>
            <a:ext cx="4100707" cy="288772"/>
          </a:xfrm>
          <a:prstGeom prst="rect">
            <a:avLst/>
          </a:prstGeom>
          <a:solidFill>
            <a:srgbClr val="EEE7CF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697691" y="4106412"/>
            <a:ext cx="4100707" cy="288772"/>
          </a:xfrm>
          <a:prstGeom prst="rect">
            <a:avLst/>
          </a:prstGeom>
          <a:solidFill>
            <a:srgbClr val="D8E5E3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2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697691" y="1295533"/>
            <a:ext cx="4100707" cy="288772"/>
          </a:xfrm>
          <a:prstGeom prst="rect">
            <a:avLst/>
          </a:prstGeom>
          <a:solidFill>
            <a:srgbClr val="D8E5E3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3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697691" y="1576283"/>
            <a:ext cx="4100707" cy="288772"/>
          </a:xfrm>
          <a:prstGeom prst="rect">
            <a:avLst/>
          </a:prstGeom>
          <a:solidFill>
            <a:srgbClr val="EEE7CF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697691" y="1857033"/>
            <a:ext cx="4100707" cy="288772"/>
          </a:xfrm>
          <a:prstGeom prst="rect">
            <a:avLst/>
          </a:prstGeom>
          <a:solidFill>
            <a:srgbClr val="D8E5E3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Text Placeholder 2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1770425" y="4163073"/>
            <a:ext cx="572691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3A7D903E-1D9F-4F62-8A5D-CBD5C8A97A74}" type="datetime'S''''h''''''''''eep'''''' m''i''''''''''''''l''''''''''''k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Sheep milk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Text Placeholder 2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1770424" y="3882307"/>
            <a:ext cx="624956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5D9564FA-CDB5-4AB5-98DD-FC87B04EC6B2}" type="datetime'''''''''''S''''''h''''''''''''ee''''''p'' ''me''''''''at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Sheep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Text Placeholder 2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1770425" y="3601543"/>
            <a:ext cx="457041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95DFE960-1038-49EC-BCD9-A4AB4FA334B0}" type="datetime'''''''''''''''''''''''Pig'''''''''' me''a''''t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Pig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Text Placeholder 2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1770425" y="3320779"/>
            <a:ext cx="495962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D8F8C465-AD4D-4ADE-AF8E-ACDB4765D016}" type="datetime'''''H''''''e''''''''''''n'' ''e''g''''''''''''g''''''''''s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Hen eggs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Text Placeholder 2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1770424" y="3040014"/>
            <a:ext cx="489289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08A3CE00-B5B3-4C5E-B8F0-5A5E0DA9BAD8}" type="datetime'''G''''o''''''a''''''''''''t ''''''mil''k''''''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Goat milk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Text Placeholder 2"/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1770425" y="2759249"/>
            <a:ext cx="541554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3F845687-93EA-4F34-B2FD-2CAF0C081A0F}" type="datetime'G''''''''oa''t'''''' ''''''''m''''e''''''''at''''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Goat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Text Placeholder 2"/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1770425" y="2478484"/>
            <a:ext cx="46927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AB7ECCDF-963F-4181-A6FC-849252CA0C3F}" type="datetime'''''Cow'''''' m''''''i''l''''''''k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Cow milk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Text Placeholder 2"/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1770425" y="2197720"/>
            <a:ext cx="70835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E91EA937-2D72-4E7C-94E6-53DDBA6C8415}" type="datetime'Ch''i''''c''''k''''''e''''''''n ''''''m''eat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Chicken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Text Placeholder 2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1770425" y="1916956"/>
            <a:ext cx="592708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583332AF-53DA-4974-81D2-2BA0E470B93B}" type="datetime'''''''''Ca''''''ttl''e'''' m''''''e''''a''''''t''''''''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Cattle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Text Placeholder 2"/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1770425" y="1636192"/>
            <a:ext cx="59826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EE59D22A-BEBB-4D98-9F29-860C14E85D8E}" type="datetime'''''B''u''f''f''''''a''l''''''o'' ''''''''''''''m''il''k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Buffalo milk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Text Placeholder 2"/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1770425" y="1355427"/>
            <a:ext cx="65053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B34E2251-BEDE-42ED-AD37-B58ACED79DDD}" type="datetime'''Bu''''ff''''''''''''''a''''l''''o'''''''' ''m''''''eat'''">
              <a:rPr lang="en-US" altLang="en-US" sz="794" b="0">
                <a:solidFill>
                  <a:prstClr val="black"/>
                </a:solidFill>
                <a:latin typeface="Calibri"/>
                <a:cs typeface="Calibri"/>
              </a:rPr>
              <a:pPr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Buffalo meat</a:t>
            </a:fld>
            <a:endParaRPr lang="en-US" altLang="en-US" sz="794" b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7392263" y="4923692"/>
            <a:ext cx="252132" cy="151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596"/>
              </a:spcAft>
              <a:buNone/>
            </a:pPr>
            <a:endParaRPr lang="en-US" sz="596" dirty="0">
              <a:solidFill>
                <a:prstClr val="black"/>
              </a:solidFill>
            </a:endParaRPr>
          </a:p>
        </p:txBody>
      </p:sp>
      <p:sp>
        <p:nvSpPr>
          <p:cNvPr id="141" name="Text Placeholder 2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3056819" y="4161687"/>
            <a:ext cx="572691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282</a:t>
            </a:r>
          </a:p>
        </p:txBody>
      </p:sp>
      <p:sp>
        <p:nvSpPr>
          <p:cNvPr id="142" name="Text Placeholder 2"/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2756647" y="3880921"/>
            <a:ext cx="624956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137</a:t>
            </a:r>
          </a:p>
        </p:txBody>
      </p:sp>
      <p:sp>
        <p:nvSpPr>
          <p:cNvPr id="143" name="Text Placeholder 2"/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3008780" y="3600157"/>
            <a:ext cx="457041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258</a:t>
            </a:r>
          </a:p>
        </p:txBody>
      </p:sp>
      <p:sp>
        <p:nvSpPr>
          <p:cNvPr id="144" name="Text Placeholder 2"/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2756647" y="3319392"/>
            <a:ext cx="495962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130</a:t>
            </a:r>
          </a:p>
        </p:txBody>
      </p:sp>
      <p:sp>
        <p:nvSpPr>
          <p:cNvPr id="145" name="Text Placeholder 2"/>
          <p:cNvSpPr>
            <a:spLocks/>
          </p:cNvSpPr>
          <p:nvPr>
            <p:custDataLst>
              <p:tags r:id="rId32"/>
            </p:custDataLst>
          </p:nvPr>
        </p:nvSpPr>
        <p:spPr bwMode="gray">
          <a:xfrm>
            <a:off x="3863642" y="3038628"/>
            <a:ext cx="489289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793</a:t>
            </a:r>
          </a:p>
        </p:txBody>
      </p:sp>
      <p:sp>
        <p:nvSpPr>
          <p:cNvPr id="146" name="Text Placeholder 2"/>
          <p:cNvSpPr>
            <a:spLocks/>
          </p:cNvSpPr>
          <p:nvPr>
            <p:custDataLst>
              <p:tags r:id="rId33"/>
            </p:custDataLst>
          </p:nvPr>
        </p:nvSpPr>
        <p:spPr bwMode="gray">
          <a:xfrm>
            <a:off x="2857501" y="2757863"/>
            <a:ext cx="541554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177</a:t>
            </a:r>
          </a:p>
        </p:txBody>
      </p:sp>
      <p:sp>
        <p:nvSpPr>
          <p:cNvPr id="147" name="Text Placeholder 2"/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3815603" y="2477098"/>
            <a:ext cx="46927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754</a:t>
            </a:r>
          </a:p>
        </p:txBody>
      </p:sp>
      <p:sp>
        <p:nvSpPr>
          <p:cNvPr id="148" name="Text Placeholder 2"/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2756647" y="2196334"/>
            <a:ext cx="70835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94</a:t>
            </a:r>
          </a:p>
        </p:txBody>
      </p:sp>
      <p:sp>
        <p:nvSpPr>
          <p:cNvPr id="149" name="Text Placeholder 2"/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2905540" y="1915569"/>
            <a:ext cx="592708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199</a:t>
            </a:r>
          </a:p>
        </p:txBody>
      </p:sp>
      <p:sp>
        <p:nvSpPr>
          <p:cNvPr id="150" name="Text Placeholder 2"/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2612218" y="1634805"/>
            <a:ext cx="59826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151" name="Text Placeholder 2"/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2711232" y="1354040"/>
            <a:ext cx="65053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70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2504515" y="1396385"/>
            <a:ext cx="117210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504514" y="1677157"/>
            <a:ext cx="30255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04514" y="1957930"/>
            <a:ext cx="325585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504516" y="2238702"/>
            <a:ext cx="158884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504515" y="2519474"/>
            <a:ext cx="1237222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04516" y="2800246"/>
            <a:ext cx="290421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504515" y="3081018"/>
            <a:ext cx="1302340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504515" y="3361791"/>
            <a:ext cx="208375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504515" y="3642563"/>
            <a:ext cx="429771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504515" y="3923335"/>
            <a:ext cx="221398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504515" y="4204106"/>
            <a:ext cx="468842" cy="10536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>
            <a:off x="4321944" y="857250"/>
            <a:ext cx="0" cy="3535173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504515" y="857250"/>
            <a:ext cx="0" cy="3535173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4319868" y="1395185"/>
            <a:ext cx="84716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319868" y="1676195"/>
            <a:ext cx="30256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319868" y="1957205"/>
            <a:ext cx="217842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319868" y="2238215"/>
            <a:ext cx="199689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319867" y="2519224"/>
            <a:ext cx="605118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319869" y="2800234"/>
            <a:ext cx="134336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319868" y="3081244"/>
            <a:ext cx="187586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319868" y="3362254"/>
            <a:ext cx="163382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319868" y="3643264"/>
            <a:ext cx="242047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319867" y="3924273"/>
            <a:ext cx="121024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319869" y="4205282"/>
            <a:ext cx="157330" cy="100853"/>
          </a:xfrm>
          <a:prstGeom prst="rect">
            <a:avLst/>
          </a:prstGeom>
          <a:solidFill>
            <a:srgbClr val="D37D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15" name="Text Placeholder 2"/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4521574" y="4169162"/>
            <a:ext cx="572691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85</a:t>
            </a:r>
          </a:p>
        </p:txBody>
      </p:sp>
      <p:sp>
        <p:nvSpPr>
          <p:cNvPr id="116" name="Text Placeholder 2"/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4622427" y="3607632"/>
            <a:ext cx="457041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130</a:t>
            </a:r>
          </a:p>
        </p:txBody>
      </p:sp>
      <p:sp>
        <p:nvSpPr>
          <p:cNvPr id="117" name="Text Placeholder 2"/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4521574" y="3326867"/>
            <a:ext cx="495962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87</a:t>
            </a:r>
          </a:p>
        </p:txBody>
      </p:sp>
      <p:sp>
        <p:nvSpPr>
          <p:cNvPr id="118" name="Text Placeholder 2"/>
          <p:cNvSpPr>
            <a:spLocks/>
          </p:cNvSpPr>
          <p:nvPr>
            <p:custDataLst>
              <p:tags r:id="rId42"/>
            </p:custDataLst>
          </p:nvPr>
        </p:nvSpPr>
        <p:spPr bwMode="gray">
          <a:xfrm>
            <a:off x="4572000" y="3046103"/>
            <a:ext cx="489289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102</a:t>
            </a:r>
          </a:p>
        </p:txBody>
      </p:sp>
      <p:sp>
        <p:nvSpPr>
          <p:cNvPr id="119" name="Text Placeholder 2"/>
          <p:cNvSpPr>
            <a:spLocks/>
          </p:cNvSpPr>
          <p:nvPr>
            <p:custDataLst>
              <p:tags r:id="rId43"/>
            </p:custDataLst>
          </p:nvPr>
        </p:nvSpPr>
        <p:spPr bwMode="gray">
          <a:xfrm>
            <a:off x="4521574" y="2765338"/>
            <a:ext cx="541554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73</a:t>
            </a:r>
          </a:p>
        </p:txBody>
      </p:sp>
      <p:sp>
        <p:nvSpPr>
          <p:cNvPr id="120" name="Text Placeholder 2"/>
          <p:cNvSpPr>
            <a:spLocks/>
          </p:cNvSpPr>
          <p:nvPr>
            <p:custDataLst>
              <p:tags r:id="rId44"/>
            </p:custDataLst>
          </p:nvPr>
        </p:nvSpPr>
        <p:spPr bwMode="gray">
          <a:xfrm>
            <a:off x="4975412" y="2484573"/>
            <a:ext cx="46927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328</a:t>
            </a:r>
          </a:p>
        </p:txBody>
      </p:sp>
      <p:sp>
        <p:nvSpPr>
          <p:cNvPr id="121" name="Text Placeholder 2"/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4572000" y="2203808"/>
            <a:ext cx="70835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109</a:t>
            </a:r>
          </a:p>
        </p:txBody>
      </p:sp>
      <p:sp>
        <p:nvSpPr>
          <p:cNvPr id="122" name="Text Placeholder 2"/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4572000" y="1923044"/>
            <a:ext cx="592708" cy="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118</a:t>
            </a:r>
          </a:p>
        </p:txBody>
      </p:sp>
      <p:sp>
        <p:nvSpPr>
          <p:cNvPr id="123" name="Text Placeholder 2"/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4420721" y="1642280"/>
            <a:ext cx="598268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136" name="Text Placeholder 2"/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4476159" y="1361515"/>
            <a:ext cx="650533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47</a:t>
            </a:r>
          </a:p>
        </p:txBody>
      </p:sp>
      <p:sp>
        <p:nvSpPr>
          <p:cNvPr id="137" name="Text Placeholder 2"/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4526585" y="3882838"/>
            <a:ext cx="624956" cy="18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67</a:t>
            </a:r>
          </a:p>
        </p:txBody>
      </p:sp>
      <p:sp>
        <p:nvSpPr>
          <p:cNvPr id="229" name="Rectangle 37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6135221" y="1292946"/>
            <a:ext cx="1373890" cy="3094988"/>
          </a:xfrm>
          <a:prstGeom prst="rect">
            <a:avLst/>
          </a:prstGeom>
          <a:noFill/>
          <a:ln w="19050">
            <a:solidFill>
              <a:srgbClr val="D8E5E3"/>
            </a:solidFill>
            <a:miter lim="800000"/>
            <a:headEnd/>
            <a:tailEnd/>
          </a:ln>
          <a:effectLst/>
          <a:extLst/>
        </p:spPr>
        <p:txBody>
          <a:bodyPr lIns="53095" tIns="53095" rIns="53095" bIns="53095" anchor="t" anchorCtr="0"/>
          <a:lstStyle>
            <a:lvl1pPr marL="228600" indent="-228600"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8001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9779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4351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8923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3495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8067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674258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  <a:t>South Asia and sub-Saharan Africa yield gaps adjusted based on similar agro-ecological zones in regions such as South America and Australia</a:t>
            </a:r>
          </a:p>
          <a:p>
            <a:pPr marL="0" indent="0" defTabSz="674258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  <a:t/>
            </a:r>
            <a:b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794" dirty="0">
                <a:solidFill>
                  <a:prstClr val="black"/>
                </a:solidFill>
                <a:latin typeface="Calibri"/>
                <a:cs typeface="Calibri"/>
              </a:rPr>
              <a:t>Value of potential growth decreases:</a:t>
            </a:r>
          </a:p>
          <a:p>
            <a:pPr marL="72492" indent="-72492" defTabSz="674258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From $164.9Bn to $76.3Bn for South Asia</a:t>
            </a:r>
          </a:p>
          <a:p>
            <a:pPr marL="72492" indent="-72492" defTabSz="674258">
              <a:lnSpc>
                <a:spcPct val="100000"/>
              </a:lnSpc>
              <a:spcBef>
                <a:spcPct val="20000"/>
              </a:spcBef>
              <a:buClrTx/>
              <a:buFont typeface="Arial"/>
              <a:buChar char="•"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>From $166.5Bn to $42.8Bn for sub-Saharan Africa (not pictured)</a:t>
            </a:r>
          </a:p>
          <a:p>
            <a:pPr marL="0" indent="0" defTabSz="674258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  <a:t/>
            </a:r>
            <a:br>
              <a:rPr lang="en-US" altLang="en-US" sz="794" b="0" dirty="0">
                <a:solidFill>
                  <a:prstClr val="black"/>
                </a:solidFill>
                <a:latin typeface="Calibri"/>
                <a:cs typeface="Calibri"/>
              </a:rPr>
            </a:br>
            <a:endParaRPr lang="en-US" altLang="en-US" sz="794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85312" y="2168338"/>
            <a:ext cx="1210235" cy="0"/>
          </a:xfrm>
          <a:prstGeom prst="line">
            <a:avLst/>
          </a:prstGeom>
          <a:ln w="12700" cmpd="sng">
            <a:solidFill>
              <a:srgbClr val="D8E5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34881" y="1260662"/>
            <a:ext cx="1369553" cy="3025588"/>
          </a:xfrm>
          <a:prstGeom prst="rect">
            <a:avLst/>
          </a:prstGeom>
          <a:solidFill>
            <a:srgbClr val="EEE7CF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1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187601" y="2577193"/>
            <a:ext cx="1252226" cy="1088371"/>
          </a:xfrm>
          <a:prstGeom prst="rect">
            <a:avLst/>
          </a:prstGeom>
          <a:solidFill>
            <a:srgbClr val="D8E5E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6" name="McK 5. Source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97691" y="4755420"/>
            <a:ext cx="5647765" cy="24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609600" indent="-609600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5813" indent="-142875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36625" indent="-149225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73150" indent="-134938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23963" indent="-149225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6811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383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5955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52763" indent="-149225" defTabSz="895350" fontAlgn="base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529" dirty="0">
                <a:solidFill>
                  <a:srgbClr val="000000"/>
                </a:solidFill>
                <a:latin typeface="Calibri"/>
                <a:cs typeface="Calibri"/>
              </a:rPr>
              <a:t>1   Additional analyses available in the appendix.</a:t>
            </a:r>
          </a:p>
          <a:p>
            <a:r>
              <a:rPr lang="en-US" altLang="en-US" sz="529" dirty="0">
                <a:solidFill>
                  <a:srgbClr val="000000"/>
                </a:solidFill>
                <a:latin typeface="Calibri"/>
                <a:cs typeface="Calibri"/>
              </a:rPr>
              <a:t>2   Steinfeld et al (“Livestock’s Long Shadow,” FAO, 2006) found that as income grows, so does expenditure on livestock products</a:t>
            </a:r>
          </a:p>
          <a:p>
            <a:r>
              <a:rPr lang="en-US" altLang="en-US" sz="529" dirty="0">
                <a:solidFill>
                  <a:srgbClr val="000000"/>
                </a:solidFill>
                <a:latin typeface="Calibri"/>
                <a:cs typeface="Calibri"/>
              </a:rPr>
              <a:t>Source: FAO, UN Population database, Hillebrand “Global Distribution of Income”, McKinsey Global Institute, Livestock’s Long Shadow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701141" y="448518"/>
            <a:ext cx="5950324" cy="366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74258"/>
            <a:r>
              <a:rPr lang="en-US" sz="1191" b="1" dirty="0">
                <a:solidFill>
                  <a:srgbClr val="D37D21"/>
                </a:solidFill>
              </a:rPr>
              <a:t>There is tremendous opportunity for livestock demand growth in sub-Saharan Africa</a:t>
            </a:r>
            <a:br>
              <a:rPr lang="en-US" sz="1191" b="1" dirty="0">
                <a:solidFill>
                  <a:srgbClr val="D37D21"/>
                </a:solidFill>
              </a:rPr>
            </a:br>
            <a:r>
              <a:rPr lang="en-US" sz="1191" b="1" dirty="0">
                <a:solidFill>
                  <a:srgbClr val="D37D21"/>
                </a:solidFill>
              </a:rPr>
              <a:t>due to underlying macroeconomic drivers and wide productivity gaps.</a:t>
            </a:r>
          </a:p>
        </p:txBody>
      </p:sp>
      <p:sp>
        <p:nvSpPr>
          <p:cNvPr id="96" name="Rectangle 7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186479" y="2223372"/>
            <a:ext cx="1267528" cy="3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CC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144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371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1828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Sub-Saharan Africa Per Capita Income Growth, 1951-2050e</a:t>
            </a:r>
            <a:r>
              <a:rPr lang="en-US" altLang="en-US" sz="662" baseline="30000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2</a:t>
            </a:r>
          </a:p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b="0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Percent</a:t>
            </a:r>
          </a:p>
        </p:txBody>
      </p:sp>
      <p:sp>
        <p:nvSpPr>
          <p:cNvPr id="195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142920" y="1261661"/>
            <a:ext cx="1361515" cy="6047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3095" tIns="33711" rIns="33711" bIns="0" anchor="t" anchorCtr="0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144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371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1828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dirty="0">
                <a:solidFill>
                  <a:srgbClr val="629999"/>
                </a:solidFill>
                <a:latin typeface="Calibri"/>
                <a:ea typeface="Times New Roman" pitchFamily="18" charset="0"/>
                <a:cs typeface="Calibri"/>
              </a:rPr>
              <a:t>Furthermore, demand will be stimulated by increased per capita incomes</a:t>
            </a:r>
          </a:p>
        </p:txBody>
      </p:sp>
      <p:sp>
        <p:nvSpPr>
          <p:cNvPr id="230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177302" y="1261661"/>
            <a:ext cx="1369553" cy="3025588"/>
          </a:xfrm>
          <a:prstGeom prst="rect">
            <a:avLst/>
          </a:prstGeom>
          <a:solidFill>
            <a:srgbClr val="EEE7CF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2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230022" y="2588765"/>
            <a:ext cx="1252226" cy="1081271"/>
          </a:xfrm>
          <a:prstGeom prst="rect">
            <a:avLst/>
          </a:prstGeom>
          <a:solidFill>
            <a:srgbClr val="D8E5E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3" name="Rectangle 7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228900" y="2224371"/>
            <a:ext cx="1267528" cy="3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CC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144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371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1828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Sub-Saharan Africa Demand for Livestock Products, 2010-2050e</a:t>
            </a:r>
          </a:p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b="0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Million Tons</a:t>
            </a:r>
          </a:p>
        </p:txBody>
      </p:sp>
      <p:sp>
        <p:nvSpPr>
          <p:cNvPr id="234" name="Line 8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228901" y="2580419"/>
            <a:ext cx="1252030" cy="0"/>
          </a:xfrm>
          <a:prstGeom prst="line">
            <a:avLst/>
          </a:prstGeom>
          <a:noFill/>
          <a:ln w="9525">
            <a:solidFill>
              <a:srgbClr val="62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6" name="Line 8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228901" y="3667630"/>
            <a:ext cx="12520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52" name="Line 82"/>
          <p:cNvSpPr>
            <a:spLocks noChangeShapeType="1"/>
          </p:cNvSpPr>
          <p:nvPr>
            <p:custDataLst>
              <p:tags r:id="rId11"/>
            </p:custDataLst>
          </p:nvPr>
        </p:nvSpPr>
        <p:spPr bwMode="gray">
          <a:xfrm flipV="1">
            <a:off x="6504494" y="2721662"/>
            <a:ext cx="703283" cy="335918"/>
          </a:xfrm>
          <a:prstGeom prst="line">
            <a:avLst/>
          </a:prstGeom>
          <a:noFill/>
          <a:ln w="38100">
            <a:solidFill>
              <a:srgbClr val="62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53" name="Oval 8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36823" y="2764440"/>
            <a:ext cx="422894" cy="244222"/>
          </a:xfrm>
          <a:prstGeom prst="ellipse">
            <a:avLst/>
          </a:prstGeom>
          <a:solidFill>
            <a:srgbClr val="629999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>
            <a:lvl1pPr marL="228600" indent="-228600"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8001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9779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4351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8923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3495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8067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90000"/>
              </a:lnSpc>
              <a:buClr>
                <a:srgbClr val="C0504D"/>
              </a:buClr>
              <a:buNone/>
            </a:pPr>
            <a:fld id="{C0B4CAC6-5FD0-41DB-9E20-E8AEC4A89CE6}" type="datetime'''''''''''''''''''''''''+''''''''''''''''''''''''''16''7%'">
              <a:rPr lang="en-US" altLang="en-US" sz="794">
                <a:solidFill>
                  <a:srgbClr val="FFFFFF"/>
                </a:solidFill>
                <a:latin typeface="Calibri"/>
                <a:cs typeface="Calibri"/>
              </a:rPr>
              <a:pPr algn="ctr" defTabSz="674258">
                <a:lnSpc>
                  <a:spcPct val="90000"/>
                </a:lnSpc>
                <a:buClr>
                  <a:srgbClr val="C0504D"/>
                </a:buClr>
                <a:buNone/>
              </a:pPr>
              <a:t>+167%</a:t>
            </a:fld>
            <a:endParaRPr lang="en-US" altLang="en-US" sz="794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54" name="Text Placeholder 2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7111229" y="3737236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D3BD4D63-9081-4EFD-9E66-A053040FDD7A}" type="datetime'''''''''''''''''''''''''''2''''''''''''05''''0'''''''''">
              <a:rPr lang="en-US" altLang="en-US" sz="662">
                <a:solidFill>
                  <a:srgbClr val="756313"/>
                </a:solidFill>
                <a:latin typeface="Calibri"/>
                <a:cs typeface="Calibri"/>
              </a:rPr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2050</a:t>
            </a:fld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255" name="Text Placeholder 2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778094" y="3737236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9C6CA69D-79F7-4781-BCB5-E07F34468D9D}" type="datetime'''''''''''''''''''''''''2''0''2''''''5'''''">
              <a:rPr lang="en-US" altLang="en-US" sz="662">
                <a:solidFill>
                  <a:srgbClr val="756313"/>
                </a:solidFill>
                <a:latin typeface="Calibri"/>
                <a:cs typeface="Calibri"/>
              </a:rPr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2025</a:t>
            </a:fld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256" name="Text Placeholder 2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6444960" y="3737236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BDDB9F7D-D896-466F-9985-572CE67A642C}" type="datetime'2''''''01''''''''''''''0'''''''''''''''''''''''">
              <a:rPr lang="en-US" altLang="en-US" sz="662">
                <a:solidFill>
                  <a:srgbClr val="756313"/>
                </a:solidFill>
                <a:latin typeface="Calibri"/>
                <a:cs typeface="Calibri"/>
              </a:rPr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2010</a:t>
            </a:fld>
            <a:endParaRPr lang="en-US" altLang="en-US" sz="662" dirty="0">
              <a:solidFill>
                <a:srgbClr val="756313"/>
              </a:solidFill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93448" y="3023788"/>
            <a:ext cx="925373" cy="643842"/>
            <a:chOff x="7935903" y="4669447"/>
            <a:chExt cx="1398342" cy="972917"/>
          </a:xfrm>
        </p:grpSpPr>
        <p:sp>
          <p:nvSpPr>
            <p:cNvPr id="257" name="Rectangle 1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>
              <a:off x="7935903" y="5353027"/>
              <a:ext cx="391536" cy="289337"/>
            </a:xfrm>
            <a:prstGeom prst="rect">
              <a:avLst/>
            </a:prstGeom>
            <a:solidFill>
              <a:srgbClr val="756313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58" name="Rectangle 1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>
              <a:off x="8439306" y="5155059"/>
              <a:ext cx="391536" cy="487304"/>
            </a:xfrm>
            <a:prstGeom prst="rect">
              <a:avLst/>
            </a:prstGeom>
            <a:solidFill>
              <a:srgbClr val="756313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59" name="Rectangle 12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>
              <a:off x="8942709" y="4880951"/>
              <a:ext cx="391536" cy="761413"/>
            </a:xfrm>
            <a:prstGeom prst="rect">
              <a:avLst/>
            </a:prstGeom>
            <a:solidFill>
              <a:srgbClr val="756313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260" name="Text Placeholder 2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9017104" y="4669447"/>
              <a:ext cx="235854" cy="143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lnSpc>
                  <a:spcPts val="2875"/>
                </a:lnSpc>
                <a:spcAft>
                  <a:spcPts val="60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228600" indent="-228600" eaLnBrk="0" hangingPunct="0">
                <a:lnSpc>
                  <a:spcPts val="2200"/>
                </a:lnSpc>
                <a:buClr>
                  <a:schemeClr val="accent2"/>
                </a:buClr>
                <a:buSzPct val="125000"/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454025" indent="-225425" eaLnBrk="0" hangingPunct="0">
                <a:lnSpc>
                  <a:spcPts val="2900"/>
                </a:lnSpc>
                <a:buClr>
                  <a:schemeClr val="accent2"/>
                </a:buClr>
                <a:buSzPct val="90000"/>
                <a:buFont typeface="Arial" pitchFamily="34" charset="0"/>
                <a:buChar char="−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619125" indent="-165100" eaLnBrk="0" hangingPunct="0">
                <a:lnSpc>
                  <a:spcPts val="2200"/>
                </a:lnSpc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796925" indent="-177800" eaLnBrk="0" hangingPunct="0">
                <a:lnSpc>
                  <a:spcPts val="2000"/>
                </a:lnSpc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12541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17113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21685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26257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r>
                <a:rPr lang="en-US" altLang="en-US" sz="662" dirty="0">
                  <a:solidFill>
                    <a:prstClr val="black"/>
                  </a:solidFill>
                  <a:latin typeface="Calibri"/>
                  <a:cs typeface="Calibri"/>
                </a:rPr>
                <a:t>58</a:t>
              </a:r>
            </a:p>
          </p:txBody>
        </p:sp>
        <p:sp>
          <p:nvSpPr>
            <p:cNvPr id="261" name="Text Placeholder 2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8513701" y="4948632"/>
              <a:ext cx="235854" cy="143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lnSpc>
                  <a:spcPts val="2875"/>
                </a:lnSpc>
                <a:spcAft>
                  <a:spcPts val="60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228600" indent="-228600" eaLnBrk="0" hangingPunct="0">
                <a:lnSpc>
                  <a:spcPts val="2200"/>
                </a:lnSpc>
                <a:buClr>
                  <a:schemeClr val="accent2"/>
                </a:buClr>
                <a:buSzPct val="125000"/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454025" indent="-225425" eaLnBrk="0" hangingPunct="0">
                <a:lnSpc>
                  <a:spcPts val="2900"/>
                </a:lnSpc>
                <a:buClr>
                  <a:schemeClr val="accent2"/>
                </a:buClr>
                <a:buSzPct val="90000"/>
                <a:buFont typeface="Arial" pitchFamily="34" charset="0"/>
                <a:buChar char="−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619125" indent="-165100" eaLnBrk="0" hangingPunct="0">
                <a:lnSpc>
                  <a:spcPts val="2200"/>
                </a:lnSpc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796925" indent="-177800" eaLnBrk="0" hangingPunct="0">
                <a:lnSpc>
                  <a:spcPts val="2000"/>
                </a:lnSpc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12541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17113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21685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26257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r>
                <a:rPr lang="en-US" altLang="en-US" sz="662" dirty="0">
                  <a:solidFill>
                    <a:prstClr val="black"/>
                  </a:solidFill>
                  <a:latin typeface="Calibri"/>
                  <a:cs typeface="Calibri"/>
                </a:rPr>
                <a:t>37</a:t>
              </a:r>
            </a:p>
          </p:txBody>
        </p:sp>
        <p:sp>
          <p:nvSpPr>
            <p:cNvPr id="262" name="Text Placeholder 2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8010298" y="5144273"/>
              <a:ext cx="235854" cy="143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lnSpc>
                  <a:spcPts val="2875"/>
                </a:lnSpc>
                <a:spcAft>
                  <a:spcPts val="60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228600" indent="-228600" eaLnBrk="0" hangingPunct="0">
                <a:lnSpc>
                  <a:spcPts val="2200"/>
                </a:lnSpc>
                <a:buClr>
                  <a:schemeClr val="accent2"/>
                </a:buClr>
                <a:buSzPct val="125000"/>
                <a:buFont typeface="Arial" pitchFamily="34" charset="0"/>
                <a:buChar char="•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454025" indent="-225425" eaLnBrk="0" hangingPunct="0">
                <a:lnSpc>
                  <a:spcPts val="2900"/>
                </a:lnSpc>
                <a:buClr>
                  <a:schemeClr val="accent2"/>
                </a:buClr>
                <a:buSzPct val="90000"/>
                <a:buFont typeface="Arial" pitchFamily="34" charset="0"/>
                <a:buChar char="−"/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619125" indent="-165100" eaLnBrk="0" hangingPunct="0">
                <a:lnSpc>
                  <a:spcPts val="2200"/>
                </a:lnSpc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796925" indent="-177800" eaLnBrk="0" hangingPunct="0">
                <a:lnSpc>
                  <a:spcPts val="2000"/>
                </a:lnSpc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12541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17113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21685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2625725" indent="-177800" defTabSz="912813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Arial" pitchFamily="34" charset="0"/>
                <a:buChar char="◊"/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r>
                <a:rPr lang="en-US" altLang="en-US" sz="662" dirty="0">
                  <a:solidFill>
                    <a:prstClr val="black"/>
                  </a:solidFill>
                  <a:latin typeface="Calibri"/>
                  <a:cs typeface="Calibri"/>
                </a:rPr>
                <a:t>22</a:t>
              </a:r>
            </a:p>
          </p:txBody>
        </p:sp>
      </p:grpSp>
      <p:sp>
        <p:nvSpPr>
          <p:cNvPr id="263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6185341" y="1261661"/>
            <a:ext cx="1361515" cy="890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3095" tIns="33711" rIns="33711" bIns="0" anchor="t" anchorCtr="0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144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371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1828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dirty="0">
                <a:solidFill>
                  <a:srgbClr val="629999"/>
                </a:solidFill>
                <a:latin typeface="Calibri"/>
                <a:ea typeface="Times New Roman" pitchFamily="18" charset="0"/>
                <a:cs typeface="Calibri"/>
              </a:rPr>
              <a:t>This is expected to drive demand for livestock products, which in turn would support high growth rates in livestock sector</a:t>
            </a:r>
          </a:p>
        </p:txBody>
      </p:sp>
      <p:sp>
        <p:nvSpPr>
          <p:cNvPr id="264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598706" y="1260662"/>
            <a:ext cx="1369553" cy="3025588"/>
          </a:xfrm>
          <a:prstGeom prst="rect">
            <a:avLst/>
          </a:prstGeom>
          <a:solidFill>
            <a:srgbClr val="EEE7CF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46" name="Rectangle 79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645280" y="2223371"/>
            <a:ext cx="1260662" cy="3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CC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144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371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1828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Sub-Saharan Africa Population, 2010-2050e</a:t>
            </a:r>
          </a:p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b="0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Million People</a:t>
            </a:r>
          </a:p>
        </p:txBody>
      </p:sp>
      <p:sp>
        <p:nvSpPr>
          <p:cNvPr id="145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646418" y="2585794"/>
            <a:ext cx="1271580" cy="1081836"/>
          </a:xfrm>
          <a:prstGeom prst="rect">
            <a:avLst/>
          </a:prstGeom>
          <a:solidFill>
            <a:srgbClr val="D8E5E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47" name="Line 8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645279" y="2577192"/>
            <a:ext cx="1271381" cy="0"/>
          </a:xfrm>
          <a:prstGeom prst="line">
            <a:avLst/>
          </a:prstGeom>
          <a:noFill/>
          <a:ln w="9525">
            <a:solidFill>
              <a:srgbClr val="62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0" name="Line 82"/>
          <p:cNvSpPr>
            <a:spLocks noChangeShapeType="1"/>
          </p:cNvSpPr>
          <p:nvPr>
            <p:custDataLst>
              <p:tags r:id="rId21"/>
            </p:custDataLst>
          </p:nvPr>
        </p:nvSpPr>
        <p:spPr bwMode="gray">
          <a:xfrm flipV="1">
            <a:off x="1931167" y="2773168"/>
            <a:ext cx="684848" cy="248229"/>
          </a:xfrm>
          <a:prstGeom prst="line">
            <a:avLst/>
          </a:prstGeom>
          <a:noFill/>
          <a:ln w="38100">
            <a:solidFill>
              <a:srgbClr val="62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1" name="Oval 8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059507" y="2766841"/>
            <a:ext cx="429430" cy="251688"/>
          </a:xfrm>
          <a:prstGeom prst="ellipse">
            <a:avLst/>
          </a:prstGeom>
          <a:solidFill>
            <a:srgbClr val="629999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>
            <a:lvl1pPr marL="228600" indent="-228600"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8001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9779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4351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8923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3495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806700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90000"/>
              </a:lnSpc>
              <a:buClr>
                <a:srgbClr val="C0504D"/>
              </a:buClr>
              <a:buNone/>
            </a:pPr>
            <a:r>
              <a:rPr lang="en-US" altLang="en-US" sz="794" dirty="0">
                <a:solidFill>
                  <a:srgbClr val="FFFFFF"/>
                </a:solidFill>
                <a:latin typeface="Calibri"/>
                <a:cs typeface="Calibri"/>
              </a:rPr>
              <a:t>+103%</a:t>
            </a:r>
          </a:p>
        </p:txBody>
      </p:sp>
      <p:sp>
        <p:nvSpPr>
          <p:cNvPr id="155" name="Rectangle 1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812370" y="3413182"/>
            <a:ext cx="263109" cy="254448"/>
          </a:xfrm>
          <a:prstGeom prst="rect">
            <a:avLst/>
          </a:prstGeom>
          <a:solidFill>
            <a:srgbClr val="75631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6" name="Rectangle 12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150654" y="3314518"/>
            <a:ext cx="263109" cy="353112"/>
          </a:xfrm>
          <a:prstGeom prst="rect">
            <a:avLst/>
          </a:prstGeom>
          <a:solidFill>
            <a:srgbClr val="75631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7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488937" y="3148348"/>
            <a:ext cx="263109" cy="519281"/>
          </a:xfrm>
          <a:prstGeom prst="rect">
            <a:avLst/>
          </a:prstGeom>
          <a:solidFill>
            <a:srgbClr val="75631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8" name="Text Placeholder 2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2538929" y="3004103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1,753</a:t>
            </a:r>
          </a:p>
        </p:txBody>
      </p:sp>
      <p:sp>
        <p:nvSpPr>
          <p:cNvPr id="159" name="Text Placeholder 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2200647" y="3194506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1,194</a:t>
            </a:r>
          </a:p>
        </p:txBody>
      </p:sp>
      <p:sp>
        <p:nvSpPr>
          <p:cNvPr id="160" name="Text Placeholder 2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862363" y="3271902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863</a:t>
            </a:r>
          </a:p>
        </p:txBody>
      </p:sp>
      <p:sp>
        <p:nvSpPr>
          <p:cNvPr id="265" name="Rectangle 1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596838" y="1260662"/>
            <a:ext cx="1361515" cy="4620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3095" tIns="33711" rIns="33711" bIns="0" anchor="t" anchorCtr="0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144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371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1828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dirty="0">
                <a:solidFill>
                  <a:srgbClr val="629999"/>
                </a:solidFill>
                <a:latin typeface="Calibri"/>
                <a:ea typeface="Times New Roman" pitchFamily="18" charset="0"/>
                <a:cs typeface="Calibri"/>
              </a:rPr>
              <a:t>Population is expected </a:t>
            </a:r>
            <a:br>
              <a:rPr lang="en-US" altLang="en-US" sz="927" dirty="0">
                <a:solidFill>
                  <a:srgbClr val="629999"/>
                </a:solidFill>
                <a:latin typeface="Calibri"/>
                <a:ea typeface="Times New Roman" pitchFamily="18" charset="0"/>
                <a:cs typeface="Calibri"/>
              </a:rPr>
            </a:br>
            <a:r>
              <a:rPr lang="en-US" altLang="en-US" sz="927" dirty="0">
                <a:solidFill>
                  <a:srgbClr val="629999"/>
                </a:solidFill>
                <a:latin typeface="Calibri"/>
                <a:ea typeface="Times New Roman" pitchFamily="18" charset="0"/>
                <a:cs typeface="Calibri"/>
              </a:rPr>
              <a:t>to increase, especially in Sub-Saharan Africa</a:t>
            </a:r>
          </a:p>
        </p:txBody>
      </p:sp>
      <p:sp>
        <p:nvSpPr>
          <p:cNvPr id="97" name="Line 8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186480" y="2577192"/>
            <a:ext cx="1252030" cy="0"/>
          </a:xfrm>
          <a:prstGeom prst="line">
            <a:avLst/>
          </a:prstGeom>
          <a:noFill/>
          <a:ln w="9525">
            <a:solidFill>
              <a:srgbClr val="62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01" name="Text Placeholder 2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145562" y="3737236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2006-50e</a:t>
            </a:r>
          </a:p>
        </p:txBody>
      </p:sp>
      <p:sp>
        <p:nvSpPr>
          <p:cNvPr id="102" name="Text Placeholder 2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3723067" y="3737236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1981-05</a:t>
            </a:r>
          </a:p>
        </p:txBody>
      </p:sp>
      <p:sp>
        <p:nvSpPr>
          <p:cNvPr id="103" name="Text Placeholder 2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3295284" y="3737236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1951-73</a:t>
            </a:r>
          </a:p>
        </p:txBody>
      </p:sp>
      <p:sp>
        <p:nvSpPr>
          <p:cNvPr id="117" name="Rectangle 1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3239570" y="3263659"/>
            <a:ext cx="127075" cy="242047"/>
          </a:xfrm>
          <a:prstGeom prst="rect">
            <a:avLst/>
          </a:prstGeom>
          <a:solidFill>
            <a:srgbClr val="75631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18" name="Rectangle 12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3679959" y="3510082"/>
            <a:ext cx="127075" cy="12102"/>
          </a:xfrm>
          <a:prstGeom prst="rect">
            <a:avLst/>
          </a:prstGeom>
          <a:solidFill>
            <a:srgbClr val="75631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19" name="Rectangle 12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089847" y="3191220"/>
            <a:ext cx="127075" cy="314661"/>
          </a:xfrm>
          <a:prstGeom prst="rect">
            <a:avLst/>
          </a:prstGeom>
          <a:solidFill>
            <a:srgbClr val="75631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2" name="Text Placeholder 2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4068221" y="3060446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2.6</a:t>
            </a:r>
          </a:p>
        </p:txBody>
      </p:sp>
      <p:sp>
        <p:nvSpPr>
          <p:cNvPr id="123" name="Text Placeholder 2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3649928" y="3543700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srgbClr val="000000"/>
                </a:solidFill>
                <a:latin typeface="Calibri"/>
                <a:cs typeface="Calibri"/>
              </a:rPr>
              <a:t>-0.1</a:t>
            </a:r>
          </a:p>
        </p:txBody>
      </p:sp>
      <p:sp>
        <p:nvSpPr>
          <p:cNvPr id="124" name="Text Placeholder 2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222146" y="3106670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2.0</a:t>
            </a:r>
          </a:p>
        </p:txBody>
      </p:sp>
      <p:sp>
        <p:nvSpPr>
          <p:cNvPr id="277" name="Rectangle 12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4649756" y="1260662"/>
            <a:ext cx="1369553" cy="3025588"/>
          </a:xfrm>
          <a:prstGeom prst="rect">
            <a:avLst/>
          </a:prstGeom>
          <a:solidFill>
            <a:srgbClr val="EEE7CF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78" name="Rectangle 79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4696330" y="2223371"/>
            <a:ext cx="1260662" cy="3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8CCE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144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371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1828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Sub-Saharan Africa Urbanization Rates, 2000-2030e</a:t>
            </a:r>
          </a:p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b="0" dirty="0">
                <a:solidFill>
                  <a:prstClr val="black"/>
                </a:solidFill>
                <a:latin typeface="Calibri"/>
                <a:ea typeface="Times New Roman" pitchFamily="18" charset="0"/>
                <a:cs typeface="Calibri"/>
              </a:rPr>
              <a:t>Percent</a:t>
            </a:r>
          </a:p>
        </p:txBody>
      </p:sp>
      <p:sp>
        <p:nvSpPr>
          <p:cNvPr id="279" name="Rectangle 12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4697468" y="2585794"/>
            <a:ext cx="1271580" cy="1081836"/>
          </a:xfrm>
          <a:prstGeom prst="rect">
            <a:avLst/>
          </a:prstGeom>
          <a:solidFill>
            <a:srgbClr val="D8E5E3"/>
          </a:solidFill>
          <a:ln w="19050" algn="ctr">
            <a:noFill/>
            <a:miter lim="800000"/>
            <a:headEnd/>
            <a:tailEnd/>
          </a:ln>
          <a:effectLst/>
          <a:extLst/>
        </p:spPr>
        <p:txBody>
          <a:bodyPr wrap="none" lIns="67422" tIns="33711" rIns="67422" bIns="33711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80" name="Line 80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696329" y="2577192"/>
            <a:ext cx="1271381" cy="0"/>
          </a:xfrm>
          <a:prstGeom prst="line">
            <a:avLst/>
          </a:prstGeom>
          <a:noFill/>
          <a:ln w="9525">
            <a:solidFill>
              <a:srgbClr val="62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08" name="Rectangle 15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4647888" y="1260662"/>
            <a:ext cx="1361515" cy="6047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53095" tIns="33711" rIns="33711" bIns="0" anchor="t" anchorCtr="0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4572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914400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sz="1600" b="1">
                <a:solidFill>
                  <a:schemeClr val="tx1"/>
                </a:solidFill>
                <a:latin typeface="Arial" pitchFamily="34" charset="0"/>
              </a:defRPr>
            </a:lvl3pPr>
            <a:lvl4pPr marL="13716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1828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927" dirty="0">
                <a:solidFill>
                  <a:srgbClr val="629999"/>
                </a:solidFill>
                <a:latin typeface="Calibri"/>
                <a:ea typeface="Times New Roman" pitchFamily="18" charset="0"/>
                <a:cs typeface="Calibri"/>
              </a:rPr>
              <a:t>…as well as increased urbanization rates, which stimulates consumption preferences</a:t>
            </a:r>
          </a:p>
        </p:txBody>
      </p:sp>
      <p:sp>
        <p:nvSpPr>
          <p:cNvPr id="313" name="Text Placeholder 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933390" y="2664859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Rural</a:t>
            </a:r>
          </a:p>
        </p:txBody>
      </p:sp>
      <p:sp>
        <p:nvSpPr>
          <p:cNvPr id="314" name="Text Placeholder 2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5412689" y="2664859"/>
            <a:ext cx="156080" cy="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Urban</a:t>
            </a:r>
          </a:p>
        </p:txBody>
      </p:sp>
      <p:sp>
        <p:nvSpPr>
          <p:cNvPr id="284" name="Text Placeholder 2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4812487" y="3734325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2000</a:t>
            </a:r>
          </a:p>
        </p:txBody>
      </p:sp>
      <p:sp>
        <p:nvSpPr>
          <p:cNvPr id="316" name="Text Placeholder 2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5107609" y="3734325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320" name="Text Placeholder 2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5402731" y="3734325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2020e</a:t>
            </a:r>
          </a:p>
        </p:txBody>
      </p:sp>
      <p:sp>
        <p:nvSpPr>
          <p:cNvPr id="324" name="Text Placeholder 2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5697853" y="3734325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2030e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91291" y="3062512"/>
            <a:ext cx="1058511" cy="605118"/>
            <a:chOff x="3201073" y="3756109"/>
            <a:chExt cx="1599527" cy="784692"/>
          </a:xfrm>
        </p:grpSpPr>
        <p:sp>
          <p:nvSpPr>
            <p:cNvPr id="289" name="Rectangle 1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3201073" y="3756109"/>
              <a:ext cx="261640" cy="784692"/>
            </a:xfrm>
            <a:prstGeom prst="rect">
              <a:avLst/>
            </a:prstGeom>
            <a:solidFill>
              <a:srgbClr val="756313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17" name="Rectangle 1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3647035" y="3756109"/>
              <a:ext cx="261640" cy="784692"/>
            </a:xfrm>
            <a:prstGeom prst="rect">
              <a:avLst/>
            </a:prstGeom>
            <a:solidFill>
              <a:srgbClr val="756313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21" name="Rectangle 12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4092997" y="3756109"/>
              <a:ext cx="261640" cy="784692"/>
            </a:xfrm>
            <a:prstGeom prst="rect">
              <a:avLst/>
            </a:prstGeom>
            <a:solidFill>
              <a:srgbClr val="756313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25" name="Rectangle 12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>
              <a:off x="4538960" y="3756109"/>
              <a:ext cx="261640" cy="784692"/>
            </a:xfrm>
            <a:prstGeom prst="rect">
              <a:avLst/>
            </a:prstGeom>
            <a:solidFill>
              <a:srgbClr val="756313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</p:grpSp>
      <p:sp>
        <p:nvSpPr>
          <p:cNvPr id="290" name="Text Placeholder 2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4797564" y="3203321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white"/>
                </a:solidFill>
                <a:latin typeface="Calibri"/>
                <a:cs typeface="Calibri"/>
              </a:rPr>
              <a:t>66</a:t>
            </a:r>
          </a:p>
        </p:txBody>
      </p:sp>
      <p:sp>
        <p:nvSpPr>
          <p:cNvPr id="318" name="Text Placeholder 2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5092686" y="3178108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white"/>
                </a:solidFill>
                <a:latin typeface="Calibri"/>
                <a:cs typeface="Calibri"/>
              </a:rPr>
              <a:t>60</a:t>
            </a:r>
          </a:p>
        </p:txBody>
      </p:sp>
      <p:sp>
        <p:nvSpPr>
          <p:cNvPr id="322" name="Text Placeholder 2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5387808" y="3165501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white"/>
                </a:solidFill>
                <a:latin typeface="Calibri"/>
                <a:cs typeface="Calibri"/>
              </a:rPr>
              <a:t>55</a:t>
            </a:r>
          </a:p>
        </p:txBody>
      </p:sp>
      <p:sp>
        <p:nvSpPr>
          <p:cNvPr id="326" name="Text Placeholder 2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5682931" y="3148692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white"/>
                </a:solidFill>
                <a:latin typeface="Calibri"/>
                <a:cs typeface="Calibri"/>
              </a:rPr>
              <a:t>49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791291" y="3359020"/>
            <a:ext cx="1058511" cy="308610"/>
            <a:chOff x="3201073" y="3628972"/>
            <a:chExt cx="1599527" cy="466344"/>
          </a:xfrm>
        </p:grpSpPr>
        <p:sp>
          <p:nvSpPr>
            <p:cNvPr id="332" name="Rectangle 12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3201073" y="3784420"/>
              <a:ext cx="261640" cy="310896"/>
            </a:xfrm>
            <a:prstGeom prst="rect">
              <a:avLst/>
            </a:prstGeom>
            <a:solidFill>
              <a:srgbClr val="629999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33" name="Rectangle 1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3647035" y="3729556"/>
              <a:ext cx="261640" cy="365760"/>
            </a:xfrm>
            <a:prstGeom prst="rect">
              <a:avLst/>
            </a:prstGeom>
            <a:solidFill>
              <a:srgbClr val="629999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34" name="Rectangle 1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4092997" y="3683836"/>
              <a:ext cx="261640" cy="411480"/>
            </a:xfrm>
            <a:prstGeom prst="rect">
              <a:avLst/>
            </a:prstGeom>
            <a:solidFill>
              <a:srgbClr val="629999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35" name="Rectangle 1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4538960" y="3628972"/>
              <a:ext cx="261640" cy="466344"/>
            </a:xfrm>
            <a:prstGeom prst="rect">
              <a:avLst/>
            </a:prstGeom>
            <a:solidFill>
              <a:srgbClr val="629999"/>
            </a:solidFill>
            <a:ln w="19050" algn="ctr">
              <a:noFill/>
              <a:miter lim="800000"/>
              <a:headEnd/>
              <a:tailEnd/>
            </a:ln>
            <a:effectLst/>
            <a:extLst/>
          </p:spPr>
          <p:txBody>
            <a:bodyPr wrap="none" lIns="67422" tIns="33711" rIns="67422" bIns="33711" anchor="ctr"/>
            <a:lstStyle/>
            <a:p>
              <a:pPr defTabSz="674258"/>
              <a:endParaRPr lang="en-US" sz="662" dirty="0">
                <a:solidFill>
                  <a:prstClr val="black"/>
                </a:solidFill>
                <a:cs typeface="Calibri"/>
              </a:endParaRPr>
            </a:p>
          </p:txBody>
        </p:sp>
      </p:grpSp>
      <p:sp>
        <p:nvSpPr>
          <p:cNvPr id="327" name="Text Placeholder 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4801766" y="3505880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white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328" name="Text Placeholder 2"/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5096888" y="3484869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white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329" name="Text Placeholder 2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392010" y="3468060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white"/>
                </a:solidFill>
                <a:latin typeface="Calibri"/>
                <a:cs typeface="Calibri"/>
              </a:rPr>
              <a:t>45</a:t>
            </a:r>
          </a:p>
        </p:txBody>
      </p:sp>
      <p:sp>
        <p:nvSpPr>
          <p:cNvPr id="330" name="Text Placeholder 2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5682931" y="3459655"/>
            <a:ext cx="158492" cy="9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r>
              <a:rPr lang="en-US" altLang="en-US" sz="662" dirty="0">
                <a:solidFill>
                  <a:prstClr val="white"/>
                </a:solidFill>
                <a:latin typeface="Calibri"/>
                <a:cs typeface="Calibri"/>
              </a:rPr>
              <a:t>51</a:t>
            </a:r>
          </a:p>
        </p:txBody>
      </p:sp>
      <p:sp>
        <p:nvSpPr>
          <p:cNvPr id="148" name="Line 8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645279" y="3667630"/>
            <a:ext cx="12713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16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186480" y="3506784"/>
            <a:ext cx="12520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81" name="Line 80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4696329" y="3667630"/>
            <a:ext cx="12713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74258"/>
            <a:endParaRPr lang="en-US" sz="662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95" name="Text Placeholder 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2529878" y="3737001"/>
            <a:ext cx="156481" cy="9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D3BD4D63-9081-4EFD-9E66-A053040FDD7A}" type="datetime'''''''''''''''''''''''''''2''''''''''''05''''0'''''''''">
              <a:rPr lang="en-US" altLang="en-US" sz="662">
                <a:solidFill>
                  <a:srgbClr val="756313"/>
                </a:solidFill>
                <a:latin typeface="Calibri"/>
                <a:cs typeface="Calibri"/>
              </a:rPr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2050</a:t>
            </a:fld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98" name="Text Placeholder 2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2195887" y="3737001"/>
            <a:ext cx="156481" cy="9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9C6CA69D-79F7-4781-BCB5-E07F34468D9D}" type="datetime'''''''''''''''''''''''''2''0''2''''''5'''''">
              <a:rPr lang="en-US" altLang="en-US" sz="662">
                <a:solidFill>
                  <a:srgbClr val="756313"/>
                </a:solidFill>
                <a:latin typeface="Calibri"/>
                <a:cs typeface="Calibri"/>
              </a:rPr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2025</a:t>
            </a:fld>
            <a:r>
              <a:rPr lang="en-US" altLang="en-US" sz="662" dirty="0">
                <a:solidFill>
                  <a:srgbClr val="756313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99" name="Text Placeholder 2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1861895" y="3737001"/>
            <a:ext cx="156481" cy="9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2286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4540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619125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796925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12541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17113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21685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2625725"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>
              <a:lnSpc>
                <a:spcPct val="100000"/>
              </a:lnSpc>
              <a:spcAft>
                <a:spcPct val="0"/>
              </a:spcAft>
              <a:buClr>
                <a:srgbClr val="C0504D"/>
              </a:buClr>
              <a:buNone/>
            </a:pPr>
            <a:fld id="{BDDB9F7D-D896-466F-9985-572CE67A642C}" type="datetime'2''''''01''''''''''''''0'''''''''''''''''''''''">
              <a:rPr lang="en-US" altLang="en-US" sz="662">
                <a:solidFill>
                  <a:srgbClr val="756313"/>
                </a:solidFill>
                <a:latin typeface="Calibri"/>
                <a:cs typeface="Calibri"/>
              </a:rPr>
              <a:pPr algn="ctr" defTabSz="674258">
                <a:lnSpc>
                  <a:spcPct val="100000"/>
                </a:lnSpc>
                <a:spcAft>
                  <a:spcPct val="0"/>
                </a:spcAft>
                <a:buClr>
                  <a:srgbClr val="C0504D"/>
                </a:buClr>
                <a:buNone/>
              </a:pPr>
              <a:t>2010</a:t>
            </a:fld>
            <a:endParaRPr lang="en-US" altLang="en-US" sz="662" dirty="0">
              <a:solidFill>
                <a:srgbClr val="756313"/>
              </a:solidFill>
              <a:latin typeface="Calibri"/>
              <a:cs typeface="Calibri"/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7392263" y="4923692"/>
            <a:ext cx="252132" cy="151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596"/>
              </a:spcAft>
              <a:buNone/>
            </a:pPr>
            <a:endParaRPr lang="en-US" sz="596" dirty="0">
              <a:solidFill>
                <a:prstClr val="black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247302" y="2680939"/>
            <a:ext cx="100853" cy="100853"/>
          </a:xfrm>
          <a:prstGeom prst="ellipse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793464" y="2673843"/>
            <a:ext cx="100853" cy="100853"/>
          </a:xfrm>
          <a:prstGeom prst="ellipse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82" b="1" dirty="0">
                <a:solidFill>
                  <a:schemeClr val="accent2"/>
                </a:solidFill>
              </a:rPr>
              <a:t>Why regulatory convergence important?</a:t>
            </a:r>
            <a:br>
              <a:rPr lang="en-US" sz="2382" b="1" dirty="0">
                <a:solidFill>
                  <a:schemeClr val="accent2"/>
                </a:solidFill>
              </a:rPr>
            </a:br>
            <a:r>
              <a:rPr lang="en-US" sz="1853" i="1" dirty="0">
                <a:solidFill>
                  <a:schemeClr val="accent2"/>
                </a:solidFill>
              </a:rPr>
              <a:t>from a livestock development perspective….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052" b="0" dirty="0">
                <a:solidFill>
                  <a:schemeClr val="accent2"/>
                </a:solidFill>
              </a:rPr>
              <a:t>Developing world context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Reduce avoidable losses</a:t>
            </a:r>
          </a:p>
          <a:p>
            <a:r>
              <a:rPr lang="en-US" dirty="0" smtClean="0"/>
              <a:t>Maximize production</a:t>
            </a:r>
          </a:p>
          <a:p>
            <a:r>
              <a:rPr lang="en-US" dirty="0" smtClean="0"/>
              <a:t>Improve income</a:t>
            </a:r>
          </a:p>
          <a:p>
            <a:r>
              <a:rPr lang="en-US" dirty="0" smtClean="0"/>
              <a:t>Decrease poverty</a:t>
            </a:r>
          </a:p>
          <a:p>
            <a:r>
              <a:rPr lang="en-US" dirty="0" smtClean="0"/>
              <a:t>Improve food security</a:t>
            </a:r>
          </a:p>
          <a:p>
            <a:r>
              <a:rPr lang="en-US" dirty="0" smtClean="0"/>
              <a:t>Assure nutritional security</a:t>
            </a:r>
          </a:p>
          <a:p>
            <a:r>
              <a:rPr lang="en-US" dirty="0" smtClean="0"/>
              <a:t>Reduces impact on climate</a:t>
            </a:r>
          </a:p>
          <a:p>
            <a:r>
              <a:rPr lang="en-US" dirty="0" smtClean="0"/>
              <a:t>Realize export aspirations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588" b="0" dirty="0">
                <a:solidFill>
                  <a:schemeClr val="accent2"/>
                </a:solidFill>
              </a:rPr>
              <a:t>Developed world context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Reduce risks of disease transmission</a:t>
            </a:r>
          </a:p>
          <a:p>
            <a:r>
              <a:rPr lang="en-US" dirty="0" smtClean="0"/>
              <a:t>Improves quality of imports</a:t>
            </a:r>
          </a:p>
          <a:p>
            <a:r>
              <a:rPr lang="en-US" dirty="0" smtClean="0"/>
              <a:t>Reduces impact on climate</a:t>
            </a:r>
          </a:p>
          <a:p>
            <a:r>
              <a:rPr lang="en-US" dirty="0" smtClean="0"/>
              <a:t>Better planning and management of global animal resources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668" y="352985"/>
            <a:ext cx="5990665" cy="857250"/>
          </a:xfrm>
        </p:spPr>
        <p:txBody>
          <a:bodyPr>
            <a:normAutofit fontScale="90000"/>
          </a:bodyPr>
          <a:lstStyle/>
          <a:p>
            <a:r>
              <a:rPr lang="en-US" sz="2382" b="1" dirty="0">
                <a:solidFill>
                  <a:schemeClr val="accent2"/>
                </a:solidFill>
              </a:rPr>
              <a:t>AU-IBAR report in 2004</a:t>
            </a:r>
            <a:br>
              <a:rPr lang="en-US" sz="2382" b="1" dirty="0">
                <a:solidFill>
                  <a:schemeClr val="accent2"/>
                </a:solidFill>
              </a:rPr>
            </a:br>
            <a:r>
              <a:rPr lang="en-US" sz="2382" b="1" dirty="0">
                <a:solidFill>
                  <a:schemeClr val="accent2"/>
                </a:solidFill>
              </a:rPr>
              <a:t>“</a:t>
            </a:r>
            <a:r>
              <a:rPr lang="en-US" sz="2382" dirty="0">
                <a:solidFill>
                  <a:schemeClr val="accent2"/>
                </a:solidFill>
              </a:rPr>
              <a:t>The Veterinary Pharmaceutical Industry in Africa” </a:t>
            </a:r>
            <a:r>
              <a:rPr lang="en-US" sz="2382" dirty="0" err="1">
                <a:solidFill>
                  <a:schemeClr val="accent2"/>
                </a:solidFill>
              </a:rPr>
              <a:t>Grasswitz</a:t>
            </a:r>
            <a:r>
              <a:rPr lang="en-US" sz="2382" dirty="0">
                <a:solidFill>
                  <a:schemeClr val="accent2"/>
                </a:solidFill>
              </a:rPr>
              <a:t>, </a:t>
            </a:r>
            <a:r>
              <a:rPr lang="en-US" sz="2382" i="1" dirty="0">
                <a:solidFill>
                  <a:schemeClr val="accent2"/>
                </a:solidFill>
              </a:rPr>
              <a:t>et. al.</a:t>
            </a:r>
            <a:r>
              <a:rPr lang="en-US" sz="2382" b="1" dirty="0">
                <a:solidFill>
                  <a:schemeClr val="accent2"/>
                </a:solidFill>
              </a:rPr>
              <a:t/>
            </a:r>
            <a:br>
              <a:rPr lang="en-US" sz="2382" b="1" dirty="0">
                <a:solidFill>
                  <a:schemeClr val="accent2"/>
                </a:solidFill>
              </a:rPr>
            </a:br>
            <a:r>
              <a:rPr lang="en-US" sz="2382" b="1" dirty="0">
                <a:solidFill>
                  <a:schemeClr val="accent2"/>
                </a:solidFill>
              </a:rPr>
              <a:t> </a:t>
            </a:r>
            <a:r>
              <a:rPr lang="en-US" sz="1853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668" y="1311088"/>
            <a:ext cx="5768788" cy="29634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“Regulatory framework governing the development, registration and licensing of medicines is still the main obstacle both for the development of new products and making better use of existing ones”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Today, many African Nations are part of VICH Outreach Forum.</a:t>
            </a:r>
          </a:p>
          <a:p>
            <a:endParaRPr lang="en-US" dirty="0"/>
          </a:p>
          <a:p>
            <a:r>
              <a:rPr lang="en-US" dirty="0" smtClean="0"/>
              <a:t>Our intent is to partner with regulatory agencies globally and accelerate the improvement of Regulatory Framework for veterinary medicines and vaccines in sub-Saharan Africa and South Asia to realize the potential of livestock.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2191" y="1966633"/>
            <a:ext cx="1791644" cy="540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74258"/>
            <a:r>
              <a:rPr lang="en-US" sz="2912" b="1" dirty="0">
                <a:solidFill>
                  <a:srgbClr val="C0504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181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38150"/>
            <a:ext cx="55626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3600" dirty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To make </a:t>
            </a:r>
            <a:r>
              <a:rPr lang="en-US" sz="3600" u="sng" dirty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quality</a:t>
            </a:r>
            <a:r>
              <a:rPr lang="en-US" sz="3600" dirty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 veterinary medicines and </a:t>
            </a:r>
            <a:endParaRPr lang="en-US" sz="3600" dirty="0" smtClean="0">
              <a:solidFill>
                <a:srgbClr val="C0504D"/>
              </a:solidFill>
              <a:latin typeface="Calibri"/>
              <a:ea typeface="+mj-ea"/>
              <a:cs typeface="+mj-cs"/>
            </a:endParaRPr>
          </a:p>
          <a:p>
            <a:r>
              <a:rPr lang="en-US" sz="3600" dirty="0" smtClean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vaccines </a:t>
            </a:r>
            <a:r>
              <a:rPr lang="en-US" sz="3600" u="sng" dirty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available</a:t>
            </a:r>
            <a:r>
              <a:rPr lang="en-US" sz="3600" dirty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, </a:t>
            </a:r>
            <a:r>
              <a:rPr lang="en-US" sz="3600" u="sng" dirty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accessible</a:t>
            </a:r>
            <a:r>
              <a:rPr lang="en-US" sz="3600" dirty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 and </a:t>
            </a:r>
            <a:r>
              <a:rPr lang="en-US" sz="3600" u="sng" dirty="0">
                <a:solidFill>
                  <a:srgbClr val="C0504D"/>
                </a:solidFill>
                <a:latin typeface="Calibri"/>
                <a:ea typeface="+mj-ea"/>
                <a:cs typeface="+mj-cs"/>
              </a:rPr>
              <a:t>affordable.</a:t>
            </a:r>
            <a:endParaRPr lang="en-US" sz="1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:\Comms\My work\Main photo\JG_nepal-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27705"/>
          <a:stretch>
            <a:fillRect/>
          </a:stretch>
        </p:blipFill>
        <p:spPr bwMode="auto">
          <a:xfrm>
            <a:off x="1371600" y="1885950"/>
            <a:ext cx="6056312" cy="2352675"/>
          </a:xfrm>
          <a:prstGeom prst="rect">
            <a:avLst/>
          </a:prstGeom>
          <a:noFill/>
          <a:ln w="28575">
            <a:solidFill>
              <a:srgbClr val="FEA02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18" y="655544"/>
            <a:ext cx="5990665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382" dirty="0">
                <a:solidFill>
                  <a:schemeClr val="accent2"/>
                </a:solidFill>
              </a:rPr>
              <a:t>To make </a:t>
            </a:r>
            <a:r>
              <a:rPr lang="en-US" sz="2382" u="sng" dirty="0">
                <a:solidFill>
                  <a:schemeClr val="accent2"/>
                </a:solidFill>
              </a:rPr>
              <a:t>quality</a:t>
            </a:r>
            <a:r>
              <a:rPr lang="en-US" sz="2382" dirty="0">
                <a:solidFill>
                  <a:schemeClr val="accent2"/>
                </a:solidFill>
              </a:rPr>
              <a:t> veterinary medicines and vaccines </a:t>
            </a:r>
            <a:r>
              <a:rPr lang="en-US" sz="2382" u="sng" dirty="0">
                <a:solidFill>
                  <a:schemeClr val="accent2"/>
                </a:solidFill>
              </a:rPr>
              <a:t>available</a:t>
            </a:r>
            <a:r>
              <a:rPr lang="en-US" sz="2382" dirty="0">
                <a:solidFill>
                  <a:schemeClr val="accent2"/>
                </a:solidFill>
              </a:rPr>
              <a:t>, </a:t>
            </a:r>
            <a:r>
              <a:rPr lang="en-US" sz="2382" u="sng" dirty="0">
                <a:solidFill>
                  <a:schemeClr val="accent2"/>
                </a:solidFill>
              </a:rPr>
              <a:t>accessible</a:t>
            </a:r>
            <a:r>
              <a:rPr lang="en-US" sz="2382" dirty="0">
                <a:solidFill>
                  <a:schemeClr val="accent2"/>
                </a:solidFill>
              </a:rPr>
              <a:t> and </a:t>
            </a:r>
            <a:r>
              <a:rPr lang="en-US" sz="2382" u="sng" dirty="0">
                <a:solidFill>
                  <a:schemeClr val="accent2"/>
                </a:solidFill>
              </a:rPr>
              <a:t>affordable.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6" descr="H:\Comms\My work\Main photo\JG_nepal-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27705"/>
          <a:stretch>
            <a:fillRect/>
          </a:stretch>
        </p:blipFill>
        <p:spPr bwMode="auto">
          <a:xfrm>
            <a:off x="2040697" y="2043827"/>
            <a:ext cx="5062607" cy="196756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P030965_cropped.jpg"/>
          <p:cNvPicPr>
            <a:picLocks noChangeAspect="1"/>
          </p:cNvPicPr>
          <p:nvPr/>
        </p:nvPicPr>
        <p:blipFill>
          <a:blip r:embed="rId3"/>
          <a:srcRect b="8417"/>
          <a:stretch>
            <a:fillRect/>
          </a:stretch>
        </p:blipFill>
        <p:spPr>
          <a:xfrm>
            <a:off x="0" y="-9188"/>
            <a:ext cx="12801600" cy="6238538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28600" y="518830"/>
            <a:ext cx="9385207" cy="1731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1431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0" baseline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marL="0" marR="0" lvl="0" indent="0" algn="l" defTabSz="1143105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all" spc="0" normalizeH="0" baseline="0" noProof="0" dirty="0" smtClean="0">
                <a:ln w="3175">
                  <a:noFill/>
                </a:ln>
                <a:solidFill>
                  <a:srgbClr val="9B242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 Person Deserves the Chance to Live a Healthy, Productive Life.</a:t>
            </a:r>
            <a:endParaRPr kumimoji="0" lang="en-US" sz="4400" b="0" i="0" u="none" strike="noStrike" kern="1200" cap="all" spc="0" normalizeH="0" baseline="0" noProof="0" dirty="0">
              <a:ln w="3175">
                <a:noFill/>
              </a:ln>
              <a:solidFill>
                <a:srgbClr val="9B242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676" y="240468"/>
            <a:ext cx="8140724" cy="654882"/>
          </a:xfrm>
          <a:prstGeom prst="rect">
            <a:avLst/>
          </a:prstGeom>
        </p:spPr>
        <p:txBody>
          <a:bodyPr wrap="square" lIns="75652" tIns="37826" rIns="75652" bIns="37826">
            <a:spAutoFit/>
          </a:bodyPr>
          <a:lstStyle/>
          <a:p>
            <a:pPr defTabSz="756507">
              <a:spcAft>
                <a:spcPts val="745"/>
              </a:spcAft>
              <a:defRPr/>
            </a:pPr>
            <a:r>
              <a:rPr lang="en-US" sz="1985" b="1" kern="0" dirty="0">
                <a:solidFill>
                  <a:srgbClr val="987C00"/>
                </a:solidFill>
              </a:rPr>
              <a:t>Why is livestock important to smallholder farmers?</a:t>
            </a:r>
          </a:p>
          <a:p>
            <a:pPr defTabSz="756507">
              <a:spcAft>
                <a:spcPts val="745"/>
              </a:spcAft>
              <a:defRPr/>
            </a:pPr>
            <a:r>
              <a:rPr lang="en-US" sz="1191" kern="0" dirty="0">
                <a:solidFill>
                  <a:srgbClr val="CE6B29"/>
                </a:solidFill>
              </a:rPr>
              <a:t>►</a:t>
            </a:r>
            <a:r>
              <a:rPr lang="en-US" sz="1191" kern="0" dirty="0">
                <a:solidFill>
                  <a:srgbClr val="59452A"/>
                </a:solidFill>
              </a:rPr>
              <a:t> </a:t>
            </a:r>
            <a:r>
              <a:rPr lang="en-US" sz="1191" b="1" kern="0" dirty="0">
                <a:solidFill>
                  <a:schemeClr val="bg2"/>
                </a:solidFill>
              </a:rPr>
              <a:t>There are a nearly 1 billion livestock keepers</a:t>
            </a:r>
            <a:r>
              <a:rPr lang="en-US" sz="1191" kern="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825" y="1123950"/>
            <a:ext cx="7151175" cy="164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1191" b="1" dirty="0">
                <a:solidFill>
                  <a:srgbClr val="9B242D"/>
                </a:solidFill>
              </a:rPr>
              <a:t>Number of livestock owners in sub-Saharan Africa and South Asia who earn less than $2 a day: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18097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1"/>
            <a:ext cx="9144000" cy="34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37995" y="294428"/>
            <a:ext cx="6462152" cy="48872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143105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3600" b="1" kern="1200" cap="none" spc="0" baseline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588" dirty="0">
                <a:ln>
                  <a:noFill/>
                </a:ln>
                <a:solidFill>
                  <a:srgbClr val="987C00"/>
                </a:solidFill>
                <a:cs typeface="Arial" pitchFamily="34" charset="0"/>
              </a:rPr>
              <a:t>Livestock can be a sustainable solution for financial and food needs, particularly in sub Saharan Africa and South Asia</a:t>
            </a: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1682143" y="2908536"/>
            <a:ext cx="1831112" cy="49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652" tIns="37826" rIns="75652" bIns="3782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56507">
              <a:lnSpc>
                <a:spcPct val="90000"/>
              </a:lnSpc>
              <a:spcBef>
                <a:spcPts val="496"/>
              </a:spcBef>
              <a:buClr>
                <a:srgbClr val="CE6B28"/>
              </a:buClr>
              <a:defRPr/>
            </a:pPr>
            <a:r>
              <a:rPr lang="en-US" sz="1522" b="1" kern="0" dirty="0">
                <a:solidFill>
                  <a:srgbClr val="FFFFFF"/>
                </a:solidFill>
              </a:rPr>
              <a:t>Hodo they benefit?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243853" y="1159809"/>
            <a:ext cx="6579113" cy="3328147"/>
            <a:chOff x="152400" y="1788820"/>
            <a:chExt cx="11941027" cy="499298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23534" y="1911113"/>
              <a:ext cx="2948939" cy="2364665"/>
            </a:xfrm>
            <a:prstGeom prst="rect">
              <a:avLst/>
            </a:prstGeom>
            <a:solidFill>
              <a:srgbClr val="8CB7C7">
                <a:lumMod val="75000"/>
              </a:srgb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75648" tIns="37824" rIns="75648" bIns="37824" anchor="ctr"/>
            <a:lstStyle/>
            <a:p>
              <a:pPr algn="ctr" defTabSz="756310">
                <a:defRPr/>
              </a:pPr>
              <a:endParaRPr lang="en-US" sz="1919" kern="0" dirty="0">
                <a:solidFill>
                  <a:srgbClr val="8CB7C7">
                    <a:lumMod val="75000"/>
                  </a:srgbClr>
                </a:solidFill>
                <a:latin typeface="Segoe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23534" y="4417135"/>
              <a:ext cx="2948939" cy="2364665"/>
            </a:xfrm>
            <a:prstGeom prst="rect">
              <a:avLst/>
            </a:prstGeom>
            <a:solidFill>
              <a:srgbClr val="8CB7C7">
                <a:lumMod val="75000"/>
              </a:srgb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75648" tIns="37824" rIns="75648" bIns="37824" anchor="ctr"/>
            <a:lstStyle/>
            <a:p>
              <a:pPr algn="ctr" defTabSz="756310">
                <a:defRPr/>
              </a:pPr>
              <a:endParaRPr lang="en-US" sz="1919" kern="0" dirty="0">
                <a:solidFill>
                  <a:srgbClr val="8CB7C7">
                    <a:lumMod val="75000"/>
                  </a:srgbClr>
                </a:solidFill>
                <a:latin typeface="Segoe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272473" y="1911113"/>
              <a:ext cx="5074920" cy="2364665"/>
            </a:xfrm>
            <a:prstGeom prst="rect">
              <a:avLst/>
            </a:prstGeom>
            <a:solidFill>
              <a:srgbClr val="8CB7C7">
                <a:lumMod val="40000"/>
                <a:lumOff val="60000"/>
              </a:srgb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75648" tIns="37824" rIns="75648" bIns="37824" anchor="ctr"/>
            <a:lstStyle/>
            <a:p>
              <a:pPr algn="ctr" defTabSz="756310">
                <a:defRPr/>
              </a:pPr>
              <a:endParaRPr lang="en-US" sz="1919" kern="0" dirty="0">
                <a:solidFill>
                  <a:srgbClr val="8CB7C7">
                    <a:lumMod val="75000"/>
                  </a:srgbClr>
                </a:solidFill>
                <a:latin typeface="Segoe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272473" y="4417135"/>
              <a:ext cx="5074920" cy="2364665"/>
            </a:xfrm>
            <a:prstGeom prst="rect">
              <a:avLst/>
            </a:prstGeom>
            <a:solidFill>
              <a:srgbClr val="8CB7C7">
                <a:lumMod val="40000"/>
                <a:lumOff val="60000"/>
              </a:srgb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75648" tIns="37824" rIns="75648" bIns="37824" anchor="ctr"/>
            <a:lstStyle/>
            <a:p>
              <a:pPr algn="ctr" defTabSz="756310">
                <a:defRPr/>
              </a:pPr>
              <a:endParaRPr lang="en-US" sz="1919" kern="0" dirty="0">
                <a:solidFill>
                  <a:srgbClr val="8CB7C7">
                    <a:lumMod val="75000"/>
                  </a:srgbClr>
                </a:solidFill>
                <a:latin typeface="Segoe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9030185" y="2335513"/>
              <a:ext cx="3063242" cy="353262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75648" tIns="37824" rIns="75648" bIns="37824" anchor="ctr"/>
            <a:lstStyle/>
            <a:p>
              <a:pPr algn="ctr" defTabSz="756310">
                <a:defRPr/>
              </a:pPr>
              <a:endParaRPr lang="en-US" sz="1919" kern="0" dirty="0">
                <a:solidFill>
                  <a:srgbClr val="977C00">
                    <a:lumMod val="50000"/>
                  </a:srgbClr>
                </a:solidFill>
                <a:latin typeface="Segoe" pitchFamily="34" charset="0"/>
              </a:endParaRPr>
            </a:p>
          </p:txBody>
        </p:sp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505777" y="4994673"/>
              <a:ext cx="2767013" cy="747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652" tIns="37826" rIns="75652" bIns="3782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defRPr/>
              </a:pPr>
              <a:r>
                <a:rPr lang="en-US" sz="1522" b="1" kern="0">
                  <a:solidFill>
                    <a:srgbClr val="FFFFFF"/>
                  </a:solidFill>
                </a:rPr>
                <a:t>How do they benefit?</a:t>
              </a:r>
            </a:p>
          </p:txBody>
        </p:sp>
        <p:sp>
          <p:nvSpPr>
            <p:cNvPr id="22" name="TextBox 29"/>
            <p:cNvSpPr txBox="1">
              <a:spLocks noChangeArrowheads="1"/>
            </p:cNvSpPr>
            <p:nvPr/>
          </p:nvSpPr>
          <p:spPr bwMode="auto">
            <a:xfrm>
              <a:off x="505779" y="2469357"/>
              <a:ext cx="2166939" cy="747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652" tIns="37826" rIns="75652" bIns="3782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defRPr/>
              </a:pPr>
              <a:r>
                <a:rPr lang="en-US" sz="1522" b="1" kern="0">
                  <a:solidFill>
                    <a:srgbClr val="FFFFFF"/>
                  </a:solidFill>
                </a:rPr>
                <a:t>Who benefits?</a:t>
              </a:r>
            </a:p>
          </p:txBody>
        </p:sp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3270566" y="4360843"/>
              <a:ext cx="5076191" cy="238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652" tIns="37826" rIns="75652" bIns="37826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b="1" kern="0" dirty="0">
                  <a:solidFill>
                    <a:srgbClr val="5A471C"/>
                  </a:solidFill>
                </a:rPr>
                <a:t>Income:  </a:t>
              </a:r>
              <a:r>
                <a:rPr lang="en-US" sz="1059" kern="0" dirty="0">
                  <a:solidFill>
                    <a:srgbClr val="5A471C"/>
                  </a:solidFill>
                </a:rPr>
                <a:t>30% – 45% of annual income comes from livestock</a:t>
              </a:r>
              <a:endParaRPr lang="en-US" sz="1059" b="1" kern="0" dirty="0">
                <a:solidFill>
                  <a:srgbClr val="5A471C"/>
                </a:solidFill>
              </a:endParaRPr>
            </a:p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b="1" kern="0" dirty="0">
                  <a:solidFill>
                    <a:srgbClr val="5A471C"/>
                  </a:solidFill>
                </a:rPr>
                <a:t>Nutrition: </a:t>
              </a:r>
              <a:r>
                <a:rPr lang="en-US" sz="1059" kern="0" dirty="0">
                  <a:solidFill>
                    <a:srgbClr val="5A471C"/>
                  </a:solidFill>
                </a:rPr>
                <a:t>Animal Sourced Foods are essential for food and nutritional security. </a:t>
              </a:r>
            </a:p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b="1" kern="0" dirty="0">
                  <a:solidFill>
                    <a:srgbClr val="5A471C"/>
                  </a:solidFill>
                </a:rPr>
                <a:t>Farm Productivity: </a:t>
              </a:r>
              <a:r>
                <a:rPr lang="en-US" sz="1059" kern="0" dirty="0">
                  <a:solidFill>
                    <a:srgbClr val="5A471C"/>
                  </a:solidFill>
                </a:rPr>
                <a:t>Enhances farm productivity</a:t>
              </a:r>
              <a:endParaRPr lang="en-US" sz="1059" b="1" kern="0" dirty="0">
                <a:solidFill>
                  <a:srgbClr val="5A471C"/>
                </a:solidFill>
              </a:endParaRPr>
            </a:p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b="1" kern="0" dirty="0">
                  <a:solidFill>
                    <a:srgbClr val="5A471C"/>
                  </a:solidFill>
                </a:rPr>
                <a:t>Asset accumulation / Cash-flow: </a:t>
              </a:r>
              <a:r>
                <a:rPr lang="en-US" sz="1059" kern="0" dirty="0">
                  <a:solidFill>
                    <a:srgbClr val="5A471C"/>
                  </a:solidFill>
                </a:rPr>
                <a:t>provides opportunity to accumulate wealth and financial security</a:t>
              </a:r>
              <a:endParaRPr lang="en-US" sz="1059" b="1" kern="0" dirty="0">
                <a:solidFill>
                  <a:srgbClr val="5A471C"/>
                </a:solidFill>
              </a:endParaRPr>
            </a:p>
          </p:txBody>
        </p: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3270566" y="1997317"/>
              <a:ext cx="5076191" cy="2067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652" tIns="37826" rIns="75652" bIns="37826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b="1" kern="0" dirty="0">
                  <a:solidFill>
                    <a:srgbClr val="5A471C"/>
                  </a:solidFill>
                </a:rPr>
                <a:t>The poor: </a:t>
              </a:r>
              <a:r>
                <a:rPr lang="en-US" sz="1059" kern="0" dirty="0">
                  <a:solidFill>
                    <a:srgbClr val="5A471C"/>
                  </a:solidFill>
                </a:rPr>
                <a:t>with nearly 60% of population living with &lt;$2 / day own livestock</a:t>
              </a:r>
            </a:p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b="1" kern="0" dirty="0">
                  <a:solidFill>
                    <a:srgbClr val="5A471C"/>
                  </a:solidFill>
                </a:rPr>
                <a:t>Smallholders:</a:t>
              </a:r>
              <a:r>
                <a:rPr lang="en-US" sz="1059" kern="0" dirty="0">
                  <a:solidFill>
                    <a:srgbClr val="5A471C"/>
                  </a:solidFill>
                </a:rPr>
                <a:t> the majority of livestock production comes from smallholders in both SSA and SA</a:t>
              </a:r>
            </a:p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b="1" kern="0" dirty="0">
                  <a:solidFill>
                    <a:srgbClr val="5A471C"/>
                  </a:solidFill>
                </a:rPr>
                <a:t>Women</a:t>
              </a:r>
              <a:r>
                <a:rPr lang="en-US" sz="1059" kern="0" dirty="0">
                  <a:solidFill>
                    <a:srgbClr val="5A471C"/>
                  </a:solidFill>
                </a:rPr>
                <a:t>: there are numerous livestock interventions and opportunities that benefit women specifically </a:t>
              </a:r>
            </a:p>
          </p:txBody>
        </p:sp>
        <p:sp>
          <p:nvSpPr>
            <p:cNvPr id="25" name="TextBox 34"/>
            <p:cNvSpPr txBox="1">
              <a:spLocks noChangeArrowheads="1"/>
            </p:cNvSpPr>
            <p:nvPr/>
          </p:nvSpPr>
          <p:spPr bwMode="auto">
            <a:xfrm>
              <a:off x="8938661" y="2430991"/>
              <a:ext cx="2907030" cy="3512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652" tIns="37826" rIns="75652" bIns="37826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kern="0" dirty="0">
                  <a:solidFill>
                    <a:srgbClr val="5A471C"/>
                  </a:solidFill>
                </a:rPr>
                <a:t>Through livestock, we have a significant opportunity to address its target populations in both SSA and SA</a:t>
              </a:r>
            </a:p>
            <a:p>
              <a:pPr marL="189109" indent="-189109" defTabSz="756507">
                <a:lnSpc>
                  <a:spcPct val="90000"/>
                </a:lnSpc>
                <a:spcBef>
                  <a:spcPts val="496"/>
                </a:spcBef>
                <a:buClr>
                  <a:srgbClr val="CE6B28"/>
                </a:buClr>
                <a:buFont typeface="Arial" pitchFamily="34" charset="0"/>
                <a:buChar char="•"/>
                <a:defRPr/>
              </a:pPr>
              <a:r>
                <a:rPr lang="en-US" sz="1059" kern="0" dirty="0">
                  <a:solidFill>
                    <a:srgbClr val="5A471C"/>
                  </a:solidFill>
                </a:rPr>
                <a:t>Livestock also has the potential to go beyond simply </a:t>
              </a:r>
              <a:r>
                <a:rPr lang="en-US" sz="1059" b="1" u="sng" kern="0" dirty="0">
                  <a:solidFill>
                    <a:srgbClr val="5A471C"/>
                  </a:solidFill>
                </a:rPr>
                <a:t>increasing income </a:t>
              </a:r>
              <a:r>
                <a:rPr lang="en-US" sz="1059" kern="0" dirty="0">
                  <a:solidFill>
                    <a:srgbClr val="5A471C"/>
                  </a:solidFill>
                </a:rPr>
                <a:t>in helping smallholder farmers develop both </a:t>
              </a:r>
              <a:r>
                <a:rPr lang="en-US" sz="1059" b="1" u="sng" kern="0" dirty="0">
                  <a:solidFill>
                    <a:srgbClr val="5A471C"/>
                  </a:solidFill>
                </a:rPr>
                <a:t>financial security and food security</a:t>
              </a:r>
            </a:p>
          </p:txBody>
        </p:sp>
        <p:sp>
          <p:nvSpPr>
            <p:cNvPr id="26" name="Oval 5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52400" y="1788820"/>
              <a:ext cx="462280" cy="345271"/>
            </a:xfrm>
            <a:prstGeom prst="ellipse">
              <a:avLst/>
            </a:prstGeom>
            <a:solidFill>
              <a:srgbClr val="977C00"/>
            </a:solidFill>
            <a:ln w="9525">
              <a:solidFill>
                <a:srgbClr val="59452A"/>
              </a:solidFill>
              <a:round/>
              <a:headEnd/>
              <a:tailEnd/>
            </a:ln>
          </p:spPr>
          <p:txBody>
            <a:bodyPr wrap="none" lIns="75652" tIns="37826" rIns="75652" bIns="37826" anchor="ctr"/>
            <a:lstStyle/>
            <a:p>
              <a:pPr algn="ctr" defTabSz="756559">
                <a:defRPr/>
              </a:pPr>
              <a:r>
                <a:rPr lang="en-US" sz="1456" b="1" kern="0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7" name="Oval 5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52400" y="4290787"/>
              <a:ext cx="462280" cy="383635"/>
            </a:xfrm>
            <a:prstGeom prst="ellipse">
              <a:avLst/>
            </a:prstGeom>
            <a:solidFill>
              <a:srgbClr val="977C00"/>
            </a:solidFill>
            <a:ln w="9525">
              <a:solidFill>
                <a:srgbClr val="59452A"/>
              </a:solidFill>
              <a:round/>
              <a:headEnd/>
              <a:tailEnd/>
            </a:ln>
          </p:spPr>
          <p:txBody>
            <a:bodyPr wrap="none" lIns="75652" tIns="37826" rIns="75652" bIns="37826" anchor="ctr"/>
            <a:lstStyle/>
            <a:p>
              <a:pPr algn="ctr" defTabSz="756559">
                <a:defRPr/>
              </a:pPr>
              <a:r>
                <a:rPr lang="en-US" sz="1456" b="1" kern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8" name="Isosceles Triangle 27"/>
            <p:cNvSpPr/>
            <p:nvPr/>
          </p:nvSpPr>
          <p:spPr bwMode="auto">
            <a:xfrm rot="5400000">
              <a:off x="6915792" y="4083207"/>
              <a:ext cx="3574971" cy="444469"/>
            </a:xfrm>
            <a:prstGeom prst="triangle">
              <a:avLst/>
            </a:prstGeom>
            <a:solidFill>
              <a:srgbClr val="8CB7C7">
                <a:lumMod val="50000"/>
              </a:srgbClr>
            </a:solidFill>
            <a:ln w="12700"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lIns="75648" tIns="37824" rIns="75648" bIns="37824" anchor="ctr"/>
            <a:lstStyle/>
            <a:p>
              <a:pPr algn="ctr" defTabSz="756310">
                <a:defRPr/>
              </a:pPr>
              <a:endParaRPr lang="en-US" sz="1919" kern="0" dirty="0">
                <a:solidFill>
                  <a:srgbClr val="977C00">
                    <a:lumMod val="50000"/>
                  </a:srgbClr>
                </a:solidFill>
                <a:latin typeface="Segoe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4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 bwMode="auto">
          <a:xfrm>
            <a:off x="4748493" y="2877092"/>
            <a:ext cx="2899522" cy="1848484"/>
          </a:xfrm>
          <a:prstGeom prst="rect">
            <a:avLst/>
          </a:prstGeom>
          <a:solidFill>
            <a:srgbClr val="EEE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95" tIns="34597" rIns="69195" bIns="34597" rtlCol="0" anchor="t" anchorCtr="0"/>
          <a:lstStyle/>
          <a:p>
            <a:pPr defTabSz="254131">
              <a:spcAft>
                <a:spcPts val="397"/>
              </a:spcAft>
            </a:pPr>
            <a:r>
              <a:rPr lang="en-US" sz="1588" b="1" dirty="0">
                <a:solidFill>
                  <a:srgbClr val="629999"/>
                </a:solidFill>
                <a:latin typeface="Calibri"/>
              </a:rPr>
              <a:t>Priority Functions</a:t>
            </a:r>
            <a:endParaRPr lang="en-US" sz="1588" dirty="0">
              <a:solidFill>
                <a:srgbClr val="629999"/>
              </a:solidFill>
              <a:latin typeface="Calibri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4748493" y="895350"/>
            <a:ext cx="2899522" cy="1848484"/>
          </a:xfrm>
          <a:prstGeom prst="rect">
            <a:avLst/>
          </a:prstGeom>
          <a:solidFill>
            <a:srgbClr val="EEE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95" tIns="34597" rIns="69195" bIns="34597" rtlCol="0" anchor="t" anchorCtr="0"/>
          <a:lstStyle/>
          <a:p>
            <a:pPr defTabSz="254131">
              <a:spcAft>
                <a:spcPts val="397"/>
              </a:spcAft>
            </a:pPr>
            <a:r>
              <a:rPr lang="en-US" sz="1588" b="1" dirty="0">
                <a:solidFill>
                  <a:srgbClr val="629999"/>
                </a:solidFill>
                <a:latin typeface="Calibri"/>
              </a:rPr>
              <a:t>Priority Species</a:t>
            </a:r>
          </a:p>
        </p:txBody>
      </p:sp>
      <p:sp>
        <p:nvSpPr>
          <p:cNvPr id="166" name="Oval 165"/>
          <p:cNvSpPr/>
          <p:nvPr/>
        </p:nvSpPr>
        <p:spPr>
          <a:xfrm>
            <a:off x="4924986" y="3424492"/>
            <a:ext cx="783812" cy="783812"/>
          </a:xfrm>
          <a:prstGeom prst="ellipse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167" name="Oval 166"/>
          <p:cNvSpPr/>
          <p:nvPr/>
        </p:nvSpPr>
        <p:spPr>
          <a:xfrm>
            <a:off x="5795888" y="3424492"/>
            <a:ext cx="783812" cy="783812"/>
          </a:xfrm>
          <a:prstGeom prst="ellipse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168" name="Oval 167"/>
          <p:cNvSpPr/>
          <p:nvPr/>
        </p:nvSpPr>
        <p:spPr>
          <a:xfrm>
            <a:off x="6666791" y="3424492"/>
            <a:ext cx="783812" cy="783812"/>
          </a:xfrm>
          <a:prstGeom prst="ellipse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162" name="Oval 161"/>
          <p:cNvSpPr/>
          <p:nvPr/>
        </p:nvSpPr>
        <p:spPr>
          <a:xfrm>
            <a:off x="4924986" y="1299625"/>
            <a:ext cx="783812" cy="783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163" name="Oval 162"/>
          <p:cNvSpPr/>
          <p:nvPr/>
        </p:nvSpPr>
        <p:spPr>
          <a:xfrm>
            <a:off x="5795888" y="1299625"/>
            <a:ext cx="783812" cy="783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164" name="Oval 163"/>
          <p:cNvSpPr/>
          <p:nvPr/>
        </p:nvSpPr>
        <p:spPr>
          <a:xfrm>
            <a:off x="6666791" y="1299625"/>
            <a:ext cx="783812" cy="783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154" name="Rectangle 153"/>
          <p:cNvSpPr/>
          <p:nvPr/>
        </p:nvSpPr>
        <p:spPr bwMode="auto">
          <a:xfrm>
            <a:off x="1697691" y="895351"/>
            <a:ext cx="2899522" cy="3840229"/>
          </a:xfrm>
          <a:prstGeom prst="rect">
            <a:avLst/>
          </a:prstGeom>
          <a:solidFill>
            <a:srgbClr val="D8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95" tIns="34597" rIns="69195" bIns="34597" rtlCol="0" anchor="t" anchorCtr="0"/>
          <a:lstStyle/>
          <a:p>
            <a:pPr defTabSz="254131">
              <a:spcAft>
                <a:spcPts val="397"/>
              </a:spcAft>
            </a:pPr>
            <a:r>
              <a:rPr lang="en-US" sz="1588" b="1" dirty="0">
                <a:solidFill>
                  <a:srgbClr val="629999"/>
                </a:solidFill>
                <a:latin typeface="Calibri"/>
              </a:rPr>
              <a:t>Priority Geographies</a:t>
            </a:r>
            <a:endParaRPr lang="en-US" sz="1588" dirty="0">
              <a:solidFill>
                <a:srgbClr val="629999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7970" y="2171653"/>
            <a:ext cx="697841" cy="178029"/>
          </a:xfrm>
          <a:prstGeom prst="rect">
            <a:avLst/>
          </a:prstGeom>
          <a:noFill/>
        </p:spPr>
        <p:txBody>
          <a:bodyPr wrap="square" lIns="67405" tIns="33702" rIns="67405" bIns="33702" rtlCol="0">
            <a:spAutoFit/>
          </a:bodyPr>
          <a:lstStyle/>
          <a:p>
            <a:pPr algn="ctr" defTabSz="674049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794" b="1" dirty="0"/>
              <a:t>Cattle</a:t>
            </a:r>
            <a:r>
              <a:rPr lang="en-US" sz="794" b="1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5312" y="2171653"/>
            <a:ext cx="884173" cy="507926"/>
          </a:xfrm>
          <a:prstGeom prst="rect">
            <a:avLst/>
          </a:prstGeom>
          <a:noFill/>
        </p:spPr>
        <p:txBody>
          <a:bodyPr wrap="square" lIns="67405" tIns="33702" rIns="67405" bIns="33702" rtlCol="0">
            <a:spAutoFit/>
          </a:bodyPr>
          <a:lstStyle/>
          <a:p>
            <a:pPr algn="ctr" defTabSz="674049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794" b="1" dirty="0"/>
              <a:t>Small Ruminants </a:t>
            </a:r>
            <a:br>
              <a:rPr lang="en-US" sz="794" b="1" dirty="0"/>
            </a:br>
            <a:r>
              <a:rPr lang="en-US" sz="794" b="1" dirty="0"/>
              <a:t>(Goats &amp; Sheep)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89912" y="2171653"/>
            <a:ext cx="729474" cy="178029"/>
          </a:xfrm>
          <a:prstGeom prst="rect">
            <a:avLst/>
          </a:prstGeom>
          <a:noFill/>
        </p:spPr>
        <p:txBody>
          <a:bodyPr wrap="square" lIns="67405" tIns="33702" rIns="67405" bIns="33702" rtlCol="0">
            <a:spAutoFit/>
          </a:bodyPr>
          <a:lstStyle/>
          <a:p>
            <a:pPr algn="ctr" defTabSz="674049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794" b="1" dirty="0"/>
              <a:t>Poultry</a:t>
            </a:r>
          </a:p>
        </p:txBody>
      </p:sp>
      <p:grpSp>
        <p:nvGrpSpPr>
          <p:cNvPr id="246" name="Group 245"/>
          <p:cNvGrpSpPr/>
          <p:nvPr/>
        </p:nvGrpSpPr>
        <p:grpSpPr>
          <a:xfrm>
            <a:off x="2909981" y="2968953"/>
            <a:ext cx="1409887" cy="1514495"/>
            <a:chOff x="2723877" y="5240967"/>
            <a:chExt cx="1718151" cy="1845633"/>
          </a:xfrm>
        </p:grpSpPr>
        <p:sp>
          <p:nvSpPr>
            <p:cNvPr id="136" name="Bangladesh"/>
            <p:cNvSpPr>
              <a:spLocks/>
            </p:cNvSpPr>
            <p:nvPr/>
          </p:nvSpPr>
          <p:spPr bwMode="auto">
            <a:xfrm rot="21420000">
              <a:off x="3916382" y="5836349"/>
              <a:ext cx="287854" cy="368433"/>
            </a:xfrm>
            <a:custGeom>
              <a:avLst/>
              <a:gdLst/>
              <a:ahLst/>
              <a:cxnLst>
                <a:cxn ang="0">
                  <a:pos x="38" y="208"/>
                </a:cxn>
                <a:cxn ang="0">
                  <a:pos x="46" y="208"/>
                </a:cxn>
                <a:cxn ang="0">
                  <a:pos x="52" y="202"/>
                </a:cxn>
                <a:cxn ang="0">
                  <a:pos x="60" y="198"/>
                </a:cxn>
                <a:cxn ang="0">
                  <a:pos x="72" y="204"/>
                </a:cxn>
                <a:cxn ang="0">
                  <a:pos x="88" y="202"/>
                </a:cxn>
                <a:cxn ang="0">
                  <a:pos x="112" y="184"/>
                </a:cxn>
                <a:cxn ang="0">
                  <a:pos x="128" y="180"/>
                </a:cxn>
                <a:cxn ang="0">
                  <a:pos x="146" y="184"/>
                </a:cxn>
                <a:cxn ang="0">
                  <a:pos x="152" y="188"/>
                </a:cxn>
                <a:cxn ang="0">
                  <a:pos x="156" y="212"/>
                </a:cxn>
                <a:cxn ang="0">
                  <a:pos x="158" y="236"/>
                </a:cxn>
                <a:cxn ang="0">
                  <a:pos x="179" y="220"/>
                </a:cxn>
                <a:cxn ang="0">
                  <a:pos x="191" y="206"/>
                </a:cxn>
                <a:cxn ang="0">
                  <a:pos x="191" y="196"/>
                </a:cxn>
                <a:cxn ang="0">
                  <a:pos x="179" y="166"/>
                </a:cxn>
                <a:cxn ang="0">
                  <a:pos x="164" y="126"/>
                </a:cxn>
                <a:cxn ang="0">
                  <a:pos x="154" y="136"/>
                </a:cxn>
                <a:cxn ang="0">
                  <a:pos x="148" y="154"/>
                </a:cxn>
                <a:cxn ang="0">
                  <a:pos x="130" y="142"/>
                </a:cxn>
                <a:cxn ang="0">
                  <a:pos x="124" y="120"/>
                </a:cxn>
                <a:cxn ang="0">
                  <a:pos x="126" y="110"/>
                </a:cxn>
                <a:cxn ang="0">
                  <a:pos x="140" y="98"/>
                </a:cxn>
                <a:cxn ang="0">
                  <a:pos x="160" y="90"/>
                </a:cxn>
                <a:cxn ang="0">
                  <a:pos x="174" y="78"/>
                </a:cxn>
                <a:cxn ang="0">
                  <a:pos x="176" y="70"/>
                </a:cxn>
                <a:cxn ang="0">
                  <a:pos x="172" y="60"/>
                </a:cxn>
                <a:cxn ang="0">
                  <a:pos x="162" y="58"/>
                </a:cxn>
                <a:cxn ang="0">
                  <a:pos x="138" y="60"/>
                </a:cxn>
                <a:cxn ang="0">
                  <a:pos x="90" y="58"/>
                </a:cxn>
                <a:cxn ang="0">
                  <a:pos x="76" y="50"/>
                </a:cxn>
                <a:cxn ang="0">
                  <a:pos x="74" y="44"/>
                </a:cxn>
                <a:cxn ang="0">
                  <a:pos x="74" y="30"/>
                </a:cxn>
                <a:cxn ang="0">
                  <a:pos x="70" y="22"/>
                </a:cxn>
                <a:cxn ang="0">
                  <a:pos x="54" y="14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4" y="8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42" y="50"/>
                </a:cxn>
                <a:cxn ang="0">
                  <a:pos x="22" y="62"/>
                </a:cxn>
                <a:cxn ang="0">
                  <a:pos x="2" y="78"/>
                </a:cxn>
                <a:cxn ang="0">
                  <a:pos x="16" y="88"/>
                </a:cxn>
                <a:cxn ang="0">
                  <a:pos x="28" y="98"/>
                </a:cxn>
                <a:cxn ang="0">
                  <a:pos x="26" y="108"/>
                </a:cxn>
                <a:cxn ang="0">
                  <a:pos x="14" y="116"/>
                </a:cxn>
                <a:cxn ang="0">
                  <a:pos x="22" y="142"/>
                </a:cxn>
                <a:cxn ang="0">
                  <a:pos x="26" y="160"/>
                </a:cxn>
                <a:cxn ang="0">
                  <a:pos x="36" y="182"/>
                </a:cxn>
                <a:cxn ang="0">
                  <a:pos x="36" y="200"/>
                </a:cxn>
                <a:cxn ang="0">
                  <a:pos x="32" y="204"/>
                </a:cxn>
              </a:cxnLst>
              <a:rect l="0" t="0" r="r" b="b"/>
              <a:pathLst>
                <a:path w="193" h="236">
                  <a:moveTo>
                    <a:pt x="32" y="204"/>
                  </a:moveTo>
                  <a:lnTo>
                    <a:pt x="38" y="208"/>
                  </a:lnTo>
                  <a:lnTo>
                    <a:pt x="42" y="210"/>
                  </a:lnTo>
                  <a:lnTo>
                    <a:pt x="46" y="208"/>
                  </a:lnTo>
                  <a:lnTo>
                    <a:pt x="48" y="206"/>
                  </a:lnTo>
                  <a:lnTo>
                    <a:pt x="52" y="202"/>
                  </a:lnTo>
                  <a:lnTo>
                    <a:pt x="56" y="200"/>
                  </a:lnTo>
                  <a:lnTo>
                    <a:pt x="60" y="198"/>
                  </a:lnTo>
                  <a:lnTo>
                    <a:pt x="66" y="200"/>
                  </a:lnTo>
                  <a:lnTo>
                    <a:pt x="72" y="204"/>
                  </a:lnTo>
                  <a:lnTo>
                    <a:pt x="80" y="204"/>
                  </a:lnTo>
                  <a:lnTo>
                    <a:pt x="88" y="202"/>
                  </a:lnTo>
                  <a:lnTo>
                    <a:pt x="102" y="19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80"/>
                  </a:lnTo>
                  <a:lnTo>
                    <a:pt x="136" y="180"/>
                  </a:lnTo>
                  <a:lnTo>
                    <a:pt x="146" y="184"/>
                  </a:lnTo>
                  <a:lnTo>
                    <a:pt x="148" y="186"/>
                  </a:lnTo>
                  <a:lnTo>
                    <a:pt x="152" y="188"/>
                  </a:lnTo>
                  <a:lnTo>
                    <a:pt x="156" y="200"/>
                  </a:lnTo>
                  <a:lnTo>
                    <a:pt x="156" y="212"/>
                  </a:lnTo>
                  <a:lnTo>
                    <a:pt x="158" y="222"/>
                  </a:lnTo>
                  <a:lnTo>
                    <a:pt x="158" y="236"/>
                  </a:lnTo>
                  <a:lnTo>
                    <a:pt x="168" y="226"/>
                  </a:lnTo>
                  <a:lnTo>
                    <a:pt x="179" y="220"/>
                  </a:lnTo>
                  <a:lnTo>
                    <a:pt x="187" y="212"/>
                  </a:lnTo>
                  <a:lnTo>
                    <a:pt x="191" y="206"/>
                  </a:lnTo>
                  <a:lnTo>
                    <a:pt x="193" y="198"/>
                  </a:lnTo>
                  <a:lnTo>
                    <a:pt x="191" y="196"/>
                  </a:lnTo>
                  <a:lnTo>
                    <a:pt x="187" y="188"/>
                  </a:lnTo>
                  <a:lnTo>
                    <a:pt x="179" y="166"/>
                  </a:lnTo>
                  <a:lnTo>
                    <a:pt x="170" y="142"/>
                  </a:lnTo>
                  <a:lnTo>
                    <a:pt x="164" y="126"/>
                  </a:lnTo>
                  <a:lnTo>
                    <a:pt x="158" y="130"/>
                  </a:lnTo>
                  <a:lnTo>
                    <a:pt x="154" y="136"/>
                  </a:lnTo>
                  <a:lnTo>
                    <a:pt x="150" y="144"/>
                  </a:lnTo>
                  <a:lnTo>
                    <a:pt x="148" y="154"/>
                  </a:lnTo>
                  <a:lnTo>
                    <a:pt x="138" y="150"/>
                  </a:lnTo>
                  <a:lnTo>
                    <a:pt x="130" y="142"/>
                  </a:lnTo>
                  <a:lnTo>
                    <a:pt x="124" y="132"/>
                  </a:lnTo>
                  <a:lnTo>
                    <a:pt x="124" y="120"/>
                  </a:lnTo>
                  <a:lnTo>
                    <a:pt x="124" y="114"/>
                  </a:lnTo>
                  <a:lnTo>
                    <a:pt x="126" y="110"/>
                  </a:lnTo>
                  <a:lnTo>
                    <a:pt x="132" y="104"/>
                  </a:lnTo>
                  <a:lnTo>
                    <a:pt x="140" y="98"/>
                  </a:lnTo>
                  <a:lnTo>
                    <a:pt x="150" y="94"/>
                  </a:lnTo>
                  <a:lnTo>
                    <a:pt x="160" y="90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6" y="64"/>
                  </a:lnTo>
                  <a:lnTo>
                    <a:pt x="172" y="60"/>
                  </a:lnTo>
                  <a:lnTo>
                    <a:pt x="166" y="58"/>
                  </a:lnTo>
                  <a:lnTo>
                    <a:pt x="162" y="58"/>
                  </a:lnTo>
                  <a:lnTo>
                    <a:pt x="148" y="58"/>
                  </a:lnTo>
                  <a:lnTo>
                    <a:pt x="138" y="60"/>
                  </a:lnTo>
                  <a:lnTo>
                    <a:pt x="106" y="60"/>
                  </a:lnTo>
                  <a:lnTo>
                    <a:pt x="90" y="58"/>
                  </a:lnTo>
                  <a:lnTo>
                    <a:pt x="82" y="54"/>
                  </a:lnTo>
                  <a:lnTo>
                    <a:pt x="76" y="50"/>
                  </a:lnTo>
                  <a:lnTo>
                    <a:pt x="74" y="48"/>
                  </a:lnTo>
                  <a:lnTo>
                    <a:pt x="74" y="4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70" y="22"/>
                  </a:lnTo>
                  <a:lnTo>
                    <a:pt x="64" y="20"/>
                  </a:lnTo>
                  <a:lnTo>
                    <a:pt x="54" y="14"/>
                  </a:lnTo>
                  <a:lnTo>
                    <a:pt x="46" y="8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8"/>
                  </a:lnTo>
                  <a:lnTo>
                    <a:pt x="10" y="16"/>
                  </a:lnTo>
                  <a:lnTo>
                    <a:pt x="6" y="22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24" y="38"/>
                  </a:lnTo>
                  <a:lnTo>
                    <a:pt x="42" y="50"/>
                  </a:lnTo>
                  <a:lnTo>
                    <a:pt x="32" y="56"/>
                  </a:lnTo>
                  <a:lnTo>
                    <a:pt x="22" y="62"/>
                  </a:lnTo>
                  <a:lnTo>
                    <a:pt x="0" y="72"/>
                  </a:lnTo>
                  <a:lnTo>
                    <a:pt x="2" y="78"/>
                  </a:lnTo>
                  <a:lnTo>
                    <a:pt x="6" y="82"/>
                  </a:lnTo>
                  <a:lnTo>
                    <a:pt x="16" y="88"/>
                  </a:lnTo>
                  <a:lnTo>
                    <a:pt x="26" y="94"/>
                  </a:lnTo>
                  <a:lnTo>
                    <a:pt x="28" y="98"/>
                  </a:lnTo>
                  <a:lnTo>
                    <a:pt x="28" y="104"/>
                  </a:lnTo>
                  <a:lnTo>
                    <a:pt x="26" y="108"/>
                  </a:lnTo>
                  <a:lnTo>
                    <a:pt x="22" y="112"/>
                  </a:lnTo>
                  <a:lnTo>
                    <a:pt x="14" y="116"/>
                  </a:lnTo>
                  <a:lnTo>
                    <a:pt x="20" y="134"/>
                  </a:lnTo>
                  <a:lnTo>
                    <a:pt x="22" y="142"/>
                  </a:lnTo>
                  <a:lnTo>
                    <a:pt x="22" y="150"/>
                  </a:lnTo>
                  <a:lnTo>
                    <a:pt x="26" y="160"/>
                  </a:lnTo>
                  <a:lnTo>
                    <a:pt x="30" y="170"/>
                  </a:lnTo>
                  <a:lnTo>
                    <a:pt x="36" y="182"/>
                  </a:lnTo>
                  <a:lnTo>
                    <a:pt x="38" y="192"/>
                  </a:lnTo>
                  <a:lnTo>
                    <a:pt x="36" y="200"/>
                  </a:lnTo>
                  <a:lnTo>
                    <a:pt x="32" y="210"/>
                  </a:lnTo>
                  <a:lnTo>
                    <a:pt x="32" y="204"/>
                  </a:lnTo>
                  <a:close/>
                </a:path>
              </a:pathLst>
            </a:custGeom>
            <a:solidFill>
              <a:srgbClr val="756313"/>
            </a:solidFill>
            <a:ln w="3175" cmpd="sng">
              <a:solidFill>
                <a:srgbClr val="CFD8D7"/>
              </a:solidFill>
              <a:round/>
              <a:headEnd/>
              <a:tailEnd/>
            </a:ln>
          </p:spPr>
          <p:txBody>
            <a:bodyPr/>
            <a:lstStyle/>
            <a:p>
              <a:pPr defTabSz="674258">
                <a:defRPr/>
              </a:pPr>
              <a:endParaRPr lang="en-US" sz="1191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Orissa"/>
            <p:cNvSpPr>
              <a:spLocks/>
            </p:cNvSpPr>
            <p:nvPr/>
          </p:nvSpPr>
          <p:spPr bwMode="auto">
            <a:xfrm>
              <a:off x="3514016" y="6114969"/>
              <a:ext cx="367495" cy="317678"/>
            </a:xfrm>
            <a:custGeom>
              <a:avLst/>
              <a:gdLst/>
              <a:ahLst/>
              <a:cxnLst>
                <a:cxn ang="0">
                  <a:pos x="8" y="589"/>
                </a:cxn>
                <a:cxn ang="0">
                  <a:pos x="32" y="551"/>
                </a:cxn>
                <a:cxn ang="0">
                  <a:pos x="60" y="505"/>
                </a:cxn>
                <a:cxn ang="0">
                  <a:pos x="86" y="433"/>
                </a:cxn>
                <a:cxn ang="0">
                  <a:pos x="72" y="399"/>
                </a:cxn>
                <a:cxn ang="0">
                  <a:pos x="48" y="341"/>
                </a:cxn>
                <a:cxn ang="0">
                  <a:pos x="86" y="325"/>
                </a:cxn>
                <a:cxn ang="0">
                  <a:pos x="106" y="357"/>
                </a:cxn>
                <a:cxn ang="0">
                  <a:pos x="131" y="349"/>
                </a:cxn>
                <a:cxn ang="0">
                  <a:pos x="161" y="355"/>
                </a:cxn>
                <a:cxn ang="0">
                  <a:pos x="123" y="325"/>
                </a:cxn>
                <a:cxn ang="0">
                  <a:pos x="113" y="261"/>
                </a:cxn>
                <a:cxn ang="0">
                  <a:pos x="135" y="217"/>
                </a:cxn>
                <a:cxn ang="0">
                  <a:pos x="153" y="181"/>
                </a:cxn>
                <a:cxn ang="0">
                  <a:pos x="211" y="189"/>
                </a:cxn>
                <a:cxn ang="0">
                  <a:pos x="229" y="131"/>
                </a:cxn>
                <a:cxn ang="0">
                  <a:pos x="261" y="62"/>
                </a:cxn>
                <a:cxn ang="0">
                  <a:pos x="325" y="16"/>
                </a:cxn>
                <a:cxn ang="0">
                  <a:pos x="369" y="30"/>
                </a:cxn>
                <a:cxn ang="0">
                  <a:pos x="405" y="16"/>
                </a:cxn>
                <a:cxn ang="0">
                  <a:pos x="449" y="26"/>
                </a:cxn>
                <a:cxn ang="0">
                  <a:pos x="465" y="66"/>
                </a:cxn>
                <a:cxn ang="0">
                  <a:pos x="501" y="62"/>
                </a:cxn>
                <a:cxn ang="0">
                  <a:pos x="533" y="68"/>
                </a:cxn>
                <a:cxn ang="0">
                  <a:pos x="557" y="0"/>
                </a:cxn>
                <a:cxn ang="0">
                  <a:pos x="603" y="30"/>
                </a:cxn>
                <a:cxn ang="0">
                  <a:pos x="643" y="40"/>
                </a:cxn>
                <a:cxn ang="0">
                  <a:pos x="677" y="74"/>
                </a:cxn>
                <a:cxn ang="0">
                  <a:pos x="709" y="91"/>
                </a:cxn>
                <a:cxn ang="0">
                  <a:pos x="733" y="117"/>
                </a:cxn>
                <a:cxn ang="0">
                  <a:pos x="685" y="137"/>
                </a:cxn>
                <a:cxn ang="0">
                  <a:pos x="661" y="193"/>
                </a:cxn>
                <a:cxn ang="0">
                  <a:pos x="681" y="241"/>
                </a:cxn>
                <a:cxn ang="0">
                  <a:pos x="653" y="275"/>
                </a:cxn>
                <a:cxn ang="0">
                  <a:pos x="623" y="301"/>
                </a:cxn>
                <a:cxn ang="0">
                  <a:pos x="593" y="345"/>
                </a:cxn>
                <a:cxn ang="0">
                  <a:pos x="533" y="361"/>
                </a:cxn>
                <a:cxn ang="0">
                  <a:pos x="505" y="349"/>
                </a:cxn>
                <a:cxn ang="0">
                  <a:pos x="475" y="355"/>
                </a:cxn>
                <a:cxn ang="0">
                  <a:pos x="467" y="369"/>
                </a:cxn>
                <a:cxn ang="0">
                  <a:pos x="473" y="379"/>
                </a:cxn>
                <a:cxn ang="0">
                  <a:pos x="483" y="389"/>
                </a:cxn>
                <a:cxn ang="0">
                  <a:pos x="443" y="419"/>
                </a:cxn>
                <a:cxn ang="0">
                  <a:pos x="417" y="447"/>
                </a:cxn>
                <a:cxn ang="0">
                  <a:pos x="379" y="457"/>
                </a:cxn>
                <a:cxn ang="0">
                  <a:pos x="349" y="487"/>
                </a:cxn>
                <a:cxn ang="0">
                  <a:pos x="297" y="463"/>
                </a:cxn>
                <a:cxn ang="0">
                  <a:pos x="267" y="449"/>
                </a:cxn>
                <a:cxn ang="0">
                  <a:pos x="247" y="483"/>
                </a:cxn>
                <a:cxn ang="0">
                  <a:pos x="213" y="489"/>
                </a:cxn>
                <a:cxn ang="0">
                  <a:pos x="201" y="535"/>
                </a:cxn>
                <a:cxn ang="0">
                  <a:pos x="181" y="537"/>
                </a:cxn>
                <a:cxn ang="0">
                  <a:pos x="167" y="549"/>
                </a:cxn>
                <a:cxn ang="0">
                  <a:pos x="139" y="527"/>
                </a:cxn>
                <a:cxn ang="0">
                  <a:pos x="119" y="551"/>
                </a:cxn>
                <a:cxn ang="0">
                  <a:pos x="121" y="579"/>
                </a:cxn>
                <a:cxn ang="0">
                  <a:pos x="78" y="585"/>
                </a:cxn>
                <a:cxn ang="0">
                  <a:pos x="0" y="615"/>
                </a:cxn>
              </a:cxnLst>
              <a:rect l="0" t="0" r="r" b="b"/>
              <a:pathLst>
                <a:path w="733" h="615">
                  <a:moveTo>
                    <a:pt x="0" y="615"/>
                  </a:moveTo>
                  <a:lnTo>
                    <a:pt x="8" y="589"/>
                  </a:lnTo>
                  <a:lnTo>
                    <a:pt x="12" y="555"/>
                  </a:lnTo>
                  <a:lnTo>
                    <a:pt x="32" y="551"/>
                  </a:lnTo>
                  <a:lnTo>
                    <a:pt x="60" y="525"/>
                  </a:lnTo>
                  <a:lnTo>
                    <a:pt x="60" y="505"/>
                  </a:lnTo>
                  <a:lnTo>
                    <a:pt x="98" y="479"/>
                  </a:lnTo>
                  <a:lnTo>
                    <a:pt x="86" y="433"/>
                  </a:lnTo>
                  <a:lnTo>
                    <a:pt x="96" y="407"/>
                  </a:lnTo>
                  <a:lnTo>
                    <a:pt x="72" y="399"/>
                  </a:lnTo>
                  <a:lnTo>
                    <a:pt x="76" y="365"/>
                  </a:lnTo>
                  <a:lnTo>
                    <a:pt x="48" y="341"/>
                  </a:lnTo>
                  <a:lnTo>
                    <a:pt x="56" y="325"/>
                  </a:lnTo>
                  <a:lnTo>
                    <a:pt x="86" y="325"/>
                  </a:lnTo>
                  <a:lnTo>
                    <a:pt x="100" y="337"/>
                  </a:lnTo>
                  <a:lnTo>
                    <a:pt x="106" y="357"/>
                  </a:lnTo>
                  <a:lnTo>
                    <a:pt x="121" y="347"/>
                  </a:lnTo>
                  <a:lnTo>
                    <a:pt x="131" y="349"/>
                  </a:lnTo>
                  <a:lnTo>
                    <a:pt x="141" y="361"/>
                  </a:lnTo>
                  <a:lnTo>
                    <a:pt x="161" y="355"/>
                  </a:lnTo>
                  <a:lnTo>
                    <a:pt x="161" y="335"/>
                  </a:lnTo>
                  <a:lnTo>
                    <a:pt x="123" y="325"/>
                  </a:lnTo>
                  <a:lnTo>
                    <a:pt x="125" y="275"/>
                  </a:lnTo>
                  <a:lnTo>
                    <a:pt x="113" y="261"/>
                  </a:lnTo>
                  <a:lnTo>
                    <a:pt x="117" y="221"/>
                  </a:lnTo>
                  <a:lnTo>
                    <a:pt x="135" y="217"/>
                  </a:lnTo>
                  <a:lnTo>
                    <a:pt x="149" y="201"/>
                  </a:lnTo>
                  <a:lnTo>
                    <a:pt x="153" y="181"/>
                  </a:lnTo>
                  <a:lnTo>
                    <a:pt x="193" y="177"/>
                  </a:lnTo>
                  <a:lnTo>
                    <a:pt x="211" y="189"/>
                  </a:lnTo>
                  <a:lnTo>
                    <a:pt x="243" y="153"/>
                  </a:lnTo>
                  <a:lnTo>
                    <a:pt x="229" y="131"/>
                  </a:lnTo>
                  <a:lnTo>
                    <a:pt x="259" y="105"/>
                  </a:lnTo>
                  <a:lnTo>
                    <a:pt x="261" y="62"/>
                  </a:lnTo>
                  <a:lnTo>
                    <a:pt x="309" y="22"/>
                  </a:lnTo>
                  <a:lnTo>
                    <a:pt x="325" y="16"/>
                  </a:lnTo>
                  <a:lnTo>
                    <a:pt x="335" y="26"/>
                  </a:lnTo>
                  <a:lnTo>
                    <a:pt x="369" y="30"/>
                  </a:lnTo>
                  <a:lnTo>
                    <a:pt x="381" y="16"/>
                  </a:lnTo>
                  <a:lnTo>
                    <a:pt x="405" y="16"/>
                  </a:lnTo>
                  <a:lnTo>
                    <a:pt x="441" y="4"/>
                  </a:lnTo>
                  <a:lnTo>
                    <a:pt x="449" y="26"/>
                  </a:lnTo>
                  <a:lnTo>
                    <a:pt x="437" y="48"/>
                  </a:lnTo>
                  <a:lnTo>
                    <a:pt x="465" y="66"/>
                  </a:lnTo>
                  <a:lnTo>
                    <a:pt x="487" y="46"/>
                  </a:lnTo>
                  <a:lnTo>
                    <a:pt x="501" y="62"/>
                  </a:lnTo>
                  <a:lnTo>
                    <a:pt x="529" y="56"/>
                  </a:lnTo>
                  <a:lnTo>
                    <a:pt x="533" y="68"/>
                  </a:lnTo>
                  <a:lnTo>
                    <a:pt x="555" y="58"/>
                  </a:lnTo>
                  <a:lnTo>
                    <a:pt x="557" y="0"/>
                  </a:lnTo>
                  <a:lnTo>
                    <a:pt x="593" y="16"/>
                  </a:lnTo>
                  <a:lnTo>
                    <a:pt x="603" y="30"/>
                  </a:lnTo>
                  <a:lnTo>
                    <a:pt x="617" y="26"/>
                  </a:lnTo>
                  <a:lnTo>
                    <a:pt x="643" y="40"/>
                  </a:lnTo>
                  <a:lnTo>
                    <a:pt x="669" y="52"/>
                  </a:lnTo>
                  <a:lnTo>
                    <a:pt x="677" y="74"/>
                  </a:lnTo>
                  <a:lnTo>
                    <a:pt x="701" y="70"/>
                  </a:lnTo>
                  <a:lnTo>
                    <a:pt x="709" y="91"/>
                  </a:lnTo>
                  <a:lnTo>
                    <a:pt x="727" y="93"/>
                  </a:lnTo>
                  <a:lnTo>
                    <a:pt x="733" y="117"/>
                  </a:lnTo>
                  <a:lnTo>
                    <a:pt x="711" y="125"/>
                  </a:lnTo>
                  <a:lnTo>
                    <a:pt x="685" y="137"/>
                  </a:lnTo>
                  <a:lnTo>
                    <a:pt x="661" y="169"/>
                  </a:lnTo>
                  <a:lnTo>
                    <a:pt x="661" y="193"/>
                  </a:lnTo>
                  <a:lnTo>
                    <a:pt x="677" y="217"/>
                  </a:lnTo>
                  <a:lnTo>
                    <a:pt x="681" y="241"/>
                  </a:lnTo>
                  <a:lnTo>
                    <a:pt x="665" y="255"/>
                  </a:lnTo>
                  <a:lnTo>
                    <a:pt x="653" y="275"/>
                  </a:lnTo>
                  <a:lnTo>
                    <a:pt x="643" y="297"/>
                  </a:lnTo>
                  <a:lnTo>
                    <a:pt x="623" y="301"/>
                  </a:lnTo>
                  <a:lnTo>
                    <a:pt x="609" y="329"/>
                  </a:lnTo>
                  <a:lnTo>
                    <a:pt x="593" y="345"/>
                  </a:lnTo>
                  <a:lnTo>
                    <a:pt x="561" y="345"/>
                  </a:lnTo>
                  <a:lnTo>
                    <a:pt x="533" y="361"/>
                  </a:lnTo>
                  <a:lnTo>
                    <a:pt x="509" y="369"/>
                  </a:lnTo>
                  <a:lnTo>
                    <a:pt x="505" y="349"/>
                  </a:lnTo>
                  <a:lnTo>
                    <a:pt x="481" y="345"/>
                  </a:lnTo>
                  <a:lnTo>
                    <a:pt x="475" y="355"/>
                  </a:lnTo>
                  <a:lnTo>
                    <a:pt x="469" y="363"/>
                  </a:lnTo>
                  <a:lnTo>
                    <a:pt x="467" y="369"/>
                  </a:lnTo>
                  <a:lnTo>
                    <a:pt x="469" y="375"/>
                  </a:lnTo>
                  <a:lnTo>
                    <a:pt x="473" y="379"/>
                  </a:lnTo>
                  <a:lnTo>
                    <a:pt x="485" y="379"/>
                  </a:lnTo>
                  <a:lnTo>
                    <a:pt x="483" y="389"/>
                  </a:lnTo>
                  <a:lnTo>
                    <a:pt x="455" y="403"/>
                  </a:lnTo>
                  <a:lnTo>
                    <a:pt x="443" y="419"/>
                  </a:lnTo>
                  <a:lnTo>
                    <a:pt x="425" y="435"/>
                  </a:lnTo>
                  <a:lnTo>
                    <a:pt x="417" y="447"/>
                  </a:lnTo>
                  <a:lnTo>
                    <a:pt x="407" y="439"/>
                  </a:lnTo>
                  <a:lnTo>
                    <a:pt x="379" y="457"/>
                  </a:lnTo>
                  <a:lnTo>
                    <a:pt x="361" y="483"/>
                  </a:lnTo>
                  <a:lnTo>
                    <a:pt x="349" y="487"/>
                  </a:lnTo>
                  <a:lnTo>
                    <a:pt x="305" y="491"/>
                  </a:lnTo>
                  <a:lnTo>
                    <a:pt x="297" y="463"/>
                  </a:lnTo>
                  <a:lnTo>
                    <a:pt x="285" y="465"/>
                  </a:lnTo>
                  <a:lnTo>
                    <a:pt x="267" y="449"/>
                  </a:lnTo>
                  <a:lnTo>
                    <a:pt x="249" y="463"/>
                  </a:lnTo>
                  <a:lnTo>
                    <a:pt x="247" y="483"/>
                  </a:lnTo>
                  <a:lnTo>
                    <a:pt x="229" y="493"/>
                  </a:lnTo>
                  <a:lnTo>
                    <a:pt x="213" y="489"/>
                  </a:lnTo>
                  <a:lnTo>
                    <a:pt x="201" y="507"/>
                  </a:lnTo>
                  <a:lnTo>
                    <a:pt x="201" y="535"/>
                  </a:lnTo>
                  <a:lnTo>
                    <a:pt x="189" y="545"/>
                  </a:lnTo>
                  <a:lnTo>
                    <a:pt x="181" y="537"/>
                  </a:lnTo>
                  <a:lnTo>
                    <a:pt x="169" y="537"/>
                  </a:lnTo>
                  <a:lnTo>
                    <a:pt x="167" y="549"/>
                  </a:lnTo>
                  <a:lnTo>
                    <a:pt x="153" y="557"/>
                  </a:lnTo>
                  <a:lnTo>
                    <a:pt x="139" y="527"/>
                  </a:lnTo>
                  <a:lnTo>
                    <a:pt x="125" y="523"/>
                  </a:lnTo>
                  <a:lnTo>
                    <a:pt x="119" y="551"/>
                  </a:lnTo>
                  <a:lnTo>
                    <a:pt x="108" y="565"/>
                  </a:lnTo>
                  <a:lnTo>
                    <a:pt x="121" y="579"/>
                  </a:lnTo>
                  <a:lnTo>
                    <a:pt x="100" y="595"/>
                  </a:lnTo>
                  <a:lnTo>
                    <a:pt x="78" y="585"/>
                  </a:lnTo>
                  <a:lnTo>
                    <a:pt x="30" y="613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56313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72" name="West Bengal"/>
            <p:cNvSpPr>
              <a:spLocks/>
            </p:cNvSpPr>
            <p:nvPr/>
          </p:nvSpPr>
          <p:spPr bwMode="auto">
            <a:xfrm>
              <a:off x="3782242" y="5792642"/>
              <a:ext cx="231627" cy="382763"/>
            </a:xfrm>
            <a:custGeom>
              <a:avLst/>
              <a:gdLst/>
              <a:ahLst/>
              <a:cxnLst>
                <a:cxn ang="0">
                  <a:pos x="286" y="28"/>
                </a:cxn>
                <a:cxn ang="0">
                  <a:pos x="332" y="8"/>
                </a:cxn>
                <a:cxn ang="0">
                  <a:pos x="388" y="54"/>
                </a:cxn>
                <a:cxn ang="0">
                  <a:pos x="450" y="64"/>
                </a:cxn>
                <a:cxn ang="0">
                  <a:pos x="458" y="102"/>
                </a:cxn>
                <a:cxn ang="0">
                  <a:pos x="428" y="134"/>
                </a:cxn>
                <a:cxn ang="0">
                  <a:pos x="382" y="140"/>
                </a:cxn>
                <a:cxn ang="0">
                  <a:pos x="352" y="100"/>
                </a:cxn>
                <a:cxn ang="0">
                  <a:pos x="338" y="122"/>
                </a:cxn>
                <a:cxn ang="0">
                  <a:pos x="318" y="102"/>
                </a:cxn>
                <a:cxn ang="0">
                  <a:pos x="292" y="78"/>
                </a:cxn>
                <a:cxn ang="0">
                  <a:pos x="284" y="94"/>
                </a:cxn>
                <a:cxn ang="0">
                  <a:pos x="286" y="130"/>
                </a:cxn>
                <a:cxn ang="0">
                  <a:pos x="266" y="158"/>
                </a:cxn>
                <a:cxn ang="0">
                  <a:pos x="268" y="196"/>
                </a:cxn>
                <a:cxn ang="0">
                  <a:pos x="314" y="230"/>
                </a:cxn>
                <a:cxn ang="0">
                  <a:pos x="346" y="240"/>
                </a:cxn>
                <a:cxn ang="0">
                  <a:pos x="362" y="268"/>
                </a:cxn>
                <a:cxn ang="0">
                  <a:pos x="302" y="286"/>
                </a:cxn>
                <a:cxn ang="0">
                  <a:pos x="272" y="306"/>
                </a:cxn>
                <a:cxn ang="0">
                  <a:pos x="266" y="354"/>
                </a:cxn>
                <a:cxn ang="0">
                  <a:pos x="308" y="386"/>
                </a:cxn>
                <a:cxn ang="0">
                  <a:pos x="336" y="410"/>
                </a:cxn>
                <a:cxn ang="0">
                  <a:pos x="328" y="466"/>
                </a:cxn>
                <a:cxn ang="0">
                  <a:pos x="342" y="508"/>
                </a:cxn>
                <a:cxn ang="0">
                  <a:pos x="362" y="544"/>
                </a:cxn>
                <a:cxn ang="0">
                  <a:pos x="372" y="610"/>
                </a:cxn>
                <a:cxn ang="0">
                  <a:pos x="390" y="684"/>
                </a:cxn>
                <a:cxn ang="0">
                  <a:pos x="398" y="729"/>
                </a:cxn>
                <a:cxn ang="0">
                  <a:pos x="364" y="735"/>
                </a:cxn>
                <a:cxn ang="0">
                  <a:pos x="350" y="733"/>
                </a:cxn>
                <a:cxn ang="0">
                  <a:pos x="342" y="664"/>
                </a:cxn>
                <a:cxn ang="0">
                  <a:pos x="326" y="723"/>
                </a:cxn>
                <a:cxn ang="0">
                  <a:pos x="288" y="727"/>
                </a:cxn>
                <a:cxn ang="0">
                  <a:pos x="284" y="670"/>
                </a:cxn>
                <a:cxn ang="0">
                  <a:pos x="258" y="646"/>
                </a:cxn>
                <a:cxn ang="0">
                  <a:pos x="272" y="674"/>
                </a:cxn>
                <a:cxn ang="0">
                  <a:pos x="260" y="698"/>
                </a:cxn>
                <a:cxn ang="0">
                  <a:pos x="234" y="729"/>
                </a:cxn>
                <a:cxn ang="0">
                  <a:pos x="192" y="717"/>
                </a:cxn>
                <a:cxn ang="0">
                  <a:pos x="142" y="698"/>
                </a:cxn>
                <a:cxn ang="0">
                  <a:pos x="118" y="638"/>
                </a:cxn>
                <a:cxn ang="0">
                  <a:pos x="70" y="586"/>
                </a:cxn>
                <a:cxn ang="0">
                  <a:pos x="24" y="556"/>
                </a:cxn>
                <a:cxn ang="0">
                  <a:pos x="2" y="498"/>
                </a:cxn>
                <a:cxn ang="0">
                  <a:pos x="64" y="482"/>
                </a:cxn>
                <a:cxn ang="0">
                  <a:pos x="124" y="440"/>
                </a:cxn>
                <a:cxn ang="0">
                  <a:pos x="164" y="426"/>
                </a:cxn>
                <a:cxn ang="0">
                  <a:pos x="224" y="352"/>
                </a:cxn>
                <a:cxn ang="0">
                  <a:pos x="238" y="298"/>
                </a:cxn>
                <a:cxn ang="0">
                  <a:pos x="218" y="244"/>
                </a:cxn>
                <a:cxn ang="0">
                  <a:pos x="258" y="214"/>
                </a:cxn>
                <a:cxn ang="0">
                  <a:pos x="224" y="172"/>
                </a:cxn>
                <a:cxn ang="0">
                  <a:pos x="278" y="116"/>
                </a:cxn>
                <a:cxn ang="0">
                  <a:pos x="262" y="48"/>
                </a:cxn>
              </a:cxnLst>
              <a:rect l="0" t="0" r="r" b="b"/>
              <a:pathLst>
                <a:path w="462" h="741">
                  <a:moveTo>
                    <a:pt x="244" y="18"/>
                  </a:moveTo>
                  <a:lnTo>
                    <a:pt x="266" y="18"/>
                  </a:lnTo>
                  <a:lnTo>
                    <a:pt x="286" y="28"/>
                  </a:lnTo>
                  <a:lnTo>
                    <a:pt x="306" y="10"/>
                  </a:lnTo>
                  <a:lnTo>
                    <a:pt x="324" y="0"/>
                  </a:lnTo>
                  <a:lnTo>
                    <a:pt x="332" y="8"/>
                  </a:lnTo>
                  <a:lnTo>
                    <a:pt x="344" y="26"/>
                  </a:lnTo>
                  <a:lnTo>
                    <a:pt x="362" y="44"/>
                  </a:lnTo>
                  <a:lnTo>
                    <a:pt x="388" y="54"/>
                  </a:lnTo>
                  <a:lnTo>
                    <a:pt x="402" y="52"/>
                  </a:lnTo>
                  <a:lnTo>
                    <a:pt x="428" y="56"/>
                  </a:lnTo>
                  <a:lnTo>
                    <a:pt x="450" y="64"/>
                  </a:lnTo>
                  <a:lnTo>
                    <a:pt x="462" y="68"/>
                  </a:lnTo>
                  <a:lnTo>
                    <a:pt x="460" y="82"/>
                  </a:lnTo>
                  <a:lnTo>
                    <a:pt x="458" y="102"/>
                  </a:lnTo>
                  <a:lnTo>
                    <a:pt x="446" y="124"/>
                  </a:lnTo>
                  <a:lnTo>
                    <a:pt x="438" y="128"/>
                  </a:lnTo>
                  <a:lnTo>
                    <a:pt x="428" y="134"/>
                  </a:lnTo>
                  <a:lnTo>
                    <a:pt x="428" y="152"/>
                  </a:lnTo>
                  <a:lnTo>
                    <a:pt x="408" y="158"/>
                  </a:lnTo>
                  <a:lnTo>
                    <a:pt x="382" y="140"/>
                  </a:lnTo>
                  <a:lnTo>
                    <a:pt x="378" y="114"/>
                  </a:lnTo>
                  <a:lnTo>
                    <a:pt x="362" y="102"/>
                  </a:lnTo>
                  <a:lnTo>
                    <a:pt x="352" y="100"/>
                  </a:lnTo>
                  <a:lnTo>
                    <a:pt x="346" y="106"/>
                  </a:lnTo>
                  <a:lnTo>
                    <a:pt x="348" y="124"/>
                  </a:lnTo>
                  <a:lnTo>
                    <a:pt x="338" y="122"/>
                  </a:lnTo>
                  <a:lnTo>
                    <a:pt x="334" y="110"/>
                  </a:lnTo>
                  <a:lnTo>
                    <a:pt x="330" y="100"/>
                  </a:lnTo>
                  <a:lnTo>
                    <a:pt x="318" y="102"/>
                  </a:lnTo>
                  <a:lnTo>
                    <a:pt x="308" y="92"/>
                  </a:lnTo>
                  <a:lnTo>
                    <a:pt x="298" y="88"/>
                  </a:lnTo>
                  <a:lnTo>
                    <a:pt x="292" y="78"/>
                  </a:lnTo>
                  <a:lnTo>
                    <a:pt x="282" y="76"/>
                  </a:lnTo>
                  <a:lnTo>
                    <a:pt x="278" y="86"/>
                  </a:lnTo>
                  <a:lnTo>
                    <a:pt x="284" y="94"/>
                  </a:lnTo>
                  <a:lnTo>
                    <a:pt x="294" y="104"/>
                  </a:lnTo>
                  <a:lnTo>
                    <a:pt x="298" y="118"/>
                  </a:lnTo>
                  <a:lnTo>
                    <a:pt x="286" y="130"/>
                  </a:lnTo>
                  <a:lnTo>
                    <a:pt x="272" y="140"/>
                  </a:lnTo>
                  <a:lnTo>
                    <a:pt x="264" y="146"/>
                  </a:lnTo>
                  <a:lnTo>
                    <a:pt x="266" y="158"/>
                  </a:lnTo>
                  <a:lnTo>
                    <a:pt x="256" y="174"/>
                  </a:lnTo>
                  <a:lnTo>
                    <a:pt x="258" y="186"/>
                  </a:lnTo>
                  <a:lnTo>
                    <a:pt x="268" y="196"/>
                  </a:lnTo>
                  <a:lnTo>
                    <a:pt x="282" y="196"/>
                  </a:lnTo>
                  <a:lnTo>
                    <a:pt x="304" y="220"/>
                  </a:lnTo>
                  <a:lnTo>
                    <a:pt x="314" y="230"/>
                  </a:lnTo>
                  <a:lnTo>
                    <a:pt x="330" y="234"/>
                  </a:lnTo>
                  <a:lnTo>
                    <a:pt x="346" y="228"/>
                  </a:lnTo>
                  <a:lnTo>
                    <a:pt x="346" y="240"/>
                  </a:lnTo>
                  <a:lnTo>
                    <a:pt x="346" y="248"/>
                  </a:lnTo>
                  <a:lnTo>
                    <a:pt x="364" y="256"/>
                  </a:lnTo>
                  <a:lnTo>
                    <a:pt x="362" y="268"/>
                  </a:lnTo>
                  <a:lnTo>
                    <a:pt x="328" y="270"/>
                  </a:lnTo>
                  <a:lnTo>
                    <a:pt x="306" y="270"/>
                  </a:lnTo>
                  <a:lnTo>
                    <a:pt x="302" y="286"/>
                  </a:lnTo>
                  <a:lnTo>
                    <a:pt x="298" y="300"/>
                  </a:lnTo>
                  <a:lnTo>
                    <a:pt x="292" y="312"/>
                  </a:lnTo>
                  <a:lnTo>
                    <a:pt x="272" y="306"/>
                  </a:lnTo>
                  <a:lnTo>
                    <a:pt x="266" y="320"/>
                  </a:lnTo>
                  <a:lnTo>
                    <a:pt x="258" y="334"/>
                  </a:lnTo>
                  <a:lnTo>
                    <a:pt x="266" y="354"/>
                  </a:lnTo>
                  <a:lnTo>
                    <a:pt x="282" y="366"/>
                  </a:lnTo>
                  <a:lnTo>
                    <a:pt x="298" y="376"/>
                  </a:lnTo>
                  <a:lnTo>
                    <a:pt x="308" y="386"/>
                  </a:lnTo>
                  <a:lnTo>
                    <a:pt x="338" y="386"/>
                  </a:lnTo>
                  <a:lnTo>
                    <a:pt x="338" y="398"/>
                  </a:lnTo>
                  <a:lnTo>
                    <a:pt x="336" y="410"/>
                  </a:lnTo>
                  <a:lnTo>
                    <a:pt x="342" y="438"/>
                  </a:lnTo>
                  <a:lnTo>
                    <a:pt x="324" y="444"/>
                  </a:lnTo>
                  <a:lnTo>
                    <a:pt x="328" y="466"/>
                  </a:lnTo>
                  <a:lnTo>
                    <a:pt x="334" y="484"/>
                  </a:lnTo>
                  <a:lnTo>
                    <a:pt x="350" y="492"/>
                  </a:lnTo>
                  <a:lnTo>
                    <a:pt x="342" y="508"/>
                  </a:lnTo>
                  <a:lnTo>
                    <a:pt x="344" y="520"/>
                  </a:lnTo>
                  <a:lnTo>
                    <a:pt x="376" y="526"/>
                  </a:lnTo>
                  <a:lnTo>
                    <a:pt x="362" y="544"/>
                  </a:lnTo>
                  <a:lnTo>
                    <a:pt x="360" y="554"/>
                  </a:lnTo>
                  <a:lnTo>
                    <a:pt x="380" y="578"/>
                  </a:lnTo>
                  <a:lnTo>
                    <a:pt x="372" y="610"/>
                  </a:lnTo>
                  <a:lnTo>
                    <a:pt x="384" y="636"/>
                  </a:lnTo>
                  <a:lnTo>
                    <a:pt x="394" y="660"/>
                  </a:lnTo>
                  <a:lnTo>
                    <a:pt x="390" y="684"/>
                  </a:lnTo>
                  <a:lnTo>
                    <a:pt x="394" y="696"/>
                  </a:lnTo>
                  <a:lnTo>
                    <a:pt x="398" y="725"/>
                  </a:lnTo>
                  <a:lnTo>
                    <a:pt x="398" y="729"/>
                  </a:lnTo>
                  <a:lnTo>
                    <a:pt x="386" y="731"/>
                  </a:lnTo>
                  <a:lnTo>
                    <a:pt x="372" y="721"/>
                  </a:lnTo>
                  <a:lnTo>
                    <a:pt x="364" y="735"/>
                  </a:lnTo>
                  <a:lnTo>
                    <a:pt x="356" y="735"/>
                  </a:lnTo>
                  <a:lnTo>
                    <a:pt x="352" y="735"/>
                  </a:lnTo>
                  <a:lnTo>
                    <a:pt x="350" y="733"/>
                  </a:lnTo>
                  <a:lnTo>
                    <a:pt x="348" y="712"/>
                  </a:lnTo>
                  <a:lnTo>
                    <a:pt x="348" y="690"/>
                  </a:lnTo>
                  <a:lnTo>
                    <a:pt x="342" y="664"/>
                  </a:lnTo>
                  <a:lnTo>
                    <a:pt x="336" y="672"/>
                  </a:lnTo>
                  <a:lnTo>
                    <a:pt x="334" y="700"/>
                  </a:lnTo>
                  <a:lnTo>
                    <a:pt x="326" y="723"/>
                  </a:lnTo>
                  <a:lnTo>
                    <a:pt x="320" y="731"/>
                  </a:lnTo>
                  <a:lnTo>
                    <a:pt x="304" y="739"/>
                  </a:lnTo>
                  <a:lnTo>
                    <a:pt x="288" y="727"/>
                  </a:lnTo>
                  <a:lnTo>
                    <a:pt x="282" y="702"/>
                  </a:lnTo>
                  <a:lnTo>
                    <a:pt x="280" y="684"/>
                  </a:lnTo>
                  <a:lnTo>
                    <a:pt x="284" y="670"/>
                  </a:lnTo>
                  <a:lnTo>
                    <a:pt x="280" y="662"/>
                  </a:lnTo>
                  <a:lnTo>
                    <a:pt x="270" y="658"/>
                  </a:lnTo>
                  <a:lnTo>
                    <a:pt x="258" y="646"/>
                  </a:lnTo>
                  <a:lnTo>
                    <a:pt x="254" y="650"/>
                  </a:lnTo>
                  <a:lnTo>
                    <a:pt x="260" y="662"/>
                  </a:lnTo>
                  <a:lnTo>
                    <a:pt x="272" y="674"/>
                  </a:lnTo>
                  <a:lnTo>
                    <a:pt x="270" y="696"/>
                  </a:lnTo>
                  <a:lnTo>
                    <a:pt x="264" y="696"/>
                  </a:lnTo>
                  <a:lnTo>
                    <a:pt x="260" y="698"/>
                  </a:lnTo>
                  <a:lnTo>
                    <a:pt x="258" y="700"/>
                  </a:lnTo>
                  <a:lnTo>
                    <a:pt x="256" y="712"/>
                  </a:lnTo>
                  <a:lnTo>
                    <a:pt x="234" y="729"/>
                  </a:lnTo>
                  <a:lnTo>
                    <a:pt x="222" y="731"/>
                  </a:lnTo>
                  <a:lnTo>
                    <a:pt x="198" y="741"/>
                  </a:lnTo>
                  <a:lnTo>
                    <a:pt x="192" y="717"/>
                  </a:lnTo>
                  <a:lnTo>
                    <a:pt x="174" y="715"/>
                  </a:lnTo>
                  <a:lnTo>
                    <a:pt x="166" y="694"/>
                  </a:lnTo>
                  <a:lnTo>
                    <a:pt x="142" y="698"/>
                  </a:lnTo>
                  <a:lnTo>
                    <a:pt x="134" y="676"/>
                  </a:lnTo>
                  <a:lnTo>
                    <a:pt x="112" y="666"/>
                  </a:lnTo>
                  <a:lnTo>
                    <a:pt x="118" y="638"/>
                  </a:lnTo>
                  <a:lnTo>
                    <a:pt x="106" y="614"/>
                  </a:lnTo>
                  <a:lnTo>
                    <a:pt x="90" y="608"/>
                  </a:lnTo>
                  <a:lnTo>
                    <a:pt x="70" y="586"/>
                  </a:lnTo>
                  <a:lnTo>
                    <a:pt x="78" y="562"/>
                  </a:lnTo>
                  <a:lnTo>
                    <a:pt x="50" y="562"/>
                  </a:lnTo>
                  <a:lnTo>
                    <a:pt x="24" y="556"/>
                  </a:lnTo>
                  <a:lnTo>
                    <a:pt x="0" y="534"/>
                  </a:lnTo>
                  <a:lnTo>
                    <a:pt x="2" y="512"/>
                  </a:lnTo>
                  <a:lnTo>
                    <a:pt x="2" y="498"/>
                  </a:lnTo>
                  <a:lnTo>
                    <a:pt x="28" y="488"/>
                  </a:lnTo>
                  <a:lnTo>
                    <a:pt x="50" y="504"/>
                  </a:lnTo>
                  <a:lnTo>
                    <a:pt x="64" y="482"/>
                  </a:lnTo>
                  <a:lnTo>
                    <a:pt x="96" y="472"/>
                  </a:lnTo>
                  <a:lnTo>
                    <a:pt x="118" y="462"/>
                  </a:lnTo>
                  <a:lnTo>
                    <a:pt x="124" y="440"/>
                  </a:lnTo>
                  <a:lnTo>
                    <a:pt x="154" y="458"/>
                  </a:lnTo>
                  <a:lnTo>
                    <a:pt x="168" y="448"/>
                  </a:lnTo>
                  <a:lnTo>
                    <a:pt x="164" y="426"/>
                  </a:lnTo>
                  <a:lnTo>
                    <a:pt x="196" y="420"/>
                  </a:lnTo>
                  <a:lnTo>
                    <a:pt x="222" y="384"/>
                  </a:lnTo>
                  <a:lnTo>
                    <a:pt x="224" y="352"/>
                  </a:lnTo>
                  <a:lnTo>
                    <a:pt x="238" y="332"/>
                  </a:lnTo>
                  <a:lnTo>
                    <a:pt x="232" y="318"/>
                  </a:lnTo>
                  <a:lnTo>
                    <a:pt x="238" y="298"/>
                  </a:lnTo>
                  <a:lnTo>
                    <a:pt x="226" y="286"/>
                  </a:lnTo>
                  <a:lnTo>
                    <a:pt x="228" y="262"/>
                  </a:lnTo>
                  <a:lnTo>
                    <a:pt x="218" y="244"/>
                  </a:lnTo>
                  <a:lnTo>
                    <a:pt x="230" y="230"/>
                  </a:lnTo>
                  <a:lnTo>
                    <a:pt x="256" y="230"/>
                  </a:lnTo>
                  <a:lnTo>
                    <a:pt x="258" y="214"/>
                  </a:lnTo>
                  <a:lnTo>
                    <a:pt x="236" y="204"/>
                  </a:lnTo>
                  <a:lnTo>
                    <a:pt x="234" y="190"/>
                  </a:lnTo>
                  <a:lnTo>
                    <a:pt x="224" y="172"/>
                  </a:lnTo>
                  <a:lnTo>
                    <a:pt x="244" y="148"/>
                  </a:lnTo>
                  <a:lnTo>
                    <a:pt x="262" y="132"/>
                  </a:lnTo>
                  <a:lnTo>
                    <a:pt x="278" y="116"/>
                  </a:lnTo>
                  <a:lnTo>
                    <a:pt x="262" y="96"/>
                  </a:lnTo>
                  <a:lnTo>
                    <a:pt x="264" y="70"/>
                  </a:lnTo>
                  <a:lnTo>
                    <a:pt x="262" y="48"/>
                  </a:lnTo>
                  <a:lnTo>
                    <a:pt x="248" y="28"/>
                  </a:lnTo>
                  <a:lnTo>
                    <a:pt x="244" y="1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73" name="Jharkhand"/>
            <p:cNvSpPr>
              <a:spLocks/>
            </p:cNvSpPr>
            <p:nvPr/>
          </p:nvSpPr>
          <p:spPr bwMode="auto">
            <a:xfrm>
              <a:off x="3632838" y="5927979"/>
              <a:ext cx="268728" cy="222116"/>
            </a:xfrm>
            <a:custGeom>
              <a:avLst/>
              <a:gdLst/>
              <a:ahLst/>
              <a:cxnLst>
                <a:cxn ang="0">
                  <a:pos x="12" y="130"/>
                </a:cxn>
                <a:cxn ang="0">
                  <a:pos x="14" y="108"/>
                </a:cxn>
                <a:cxn ang="0">
                  <a:pos x="78" y="104"/>
                </a:cxn>
                <a:cxn ang="0">
                  <a:pos x="128" y="136"/>
                </a:cxn>
                <a:cxn ang="0">
                  <a:pos x="172" y="110"/>
                </a:cxn>
                <a:cxn ang="0">
                  <a:pos x="202" y="128"/>
                </a:cxn>
                <a:cxn ang="0">
                  <a:pos x="252" y="110"/>
                </a:cxn>
                <a:cxn ang="0">
                  <a:pos x="284" y="70"/>
                </a:cxn>
                <a:cxn ang="0">
                  <a:pos x="296" y="80"/>
                </a:cxn>
                <a:cxn ang="0">
                  <a:pos x="324" y="78"/>
                </a:cxn>
                <a:cxn ang="0">
                  <a:pos x="342" y="102"/>
                </a:cxn>
                <a:cxn ang="0">
                  <a:pos x="372" y="106"/>
                </a:cxn>
                <a:cxn ang="0">
                  <a:pos x="422" y="104"/>
                </a:cxn>
                <a:cxn ang="0">
                  <a:pos x="436" y="92"/>
                </a:cxn>
                <a:cxn ang="0">
                  <a:pos x="444" y="36"/>
                </a:cxn>
                <a:cxn ang="0">
                  <a:pos x="484" y="2"/>
                </a:cxn>
                <a:cxn ang="0">
                  <a:pos x="526" y="0"/>
                </a:cxn>
                <a:cxn ang="0">
                  <a:pos x="536" y="36"/>
                </a:cxn>
                <a:cxn ang="0">
                  <a:pos x="536" y="70"/>
                </a:cxn>
                <a:cxn ang="0">
                  <a:pos x="520" y="122"/>
                </a:cxn>
                <a:cxn ang="0">
                  <a:pos x="462" y="164"/>
                </a:cxn>
                <a:cxn ang="0">
                  <a:pos x="452" y="196"/>
                </a:cxn>
                <a:cxn ang="0">
                  <a:pos x="416" y="200"/>
                </a:cxn>
                <a:cxn ang="0">
                  <a:pos x="362" y="220"/>
                </a:cxn>
                <a:cxn ang="0">
                  <a:pos x="326" y="226"/>
                </a:cxn>
                <a:cxn ang="0">
                  <a:pos x="300" y="254"/>
                </a:cxn>
                <a:cxn ang="0">
                  <a:pos x="322" y="294"/>
                </a:cxn>
                <a:cxn ang="0">
                  <a:pos x="376" y="300"/>
                </a:cxn>
                <a:cxn ang="0">
                  <a:pos x="388" y="346"/>
                </a:cxn>
                <a:cxn ang="0">
                  <a:pos x="416" y="376"/>
                </a:cxn>
                <a:cxn ang="0">
                  <a:pos x="380" y="388"/>
                </a:cxn>
                <a:cxn ang="0">
                  <a:pos x="356" y="378"/>
                </a:cxn>
                <a:cxn ang="0">
                  <a:pos x="318" y="420"/>
                </a:cxn>
                <a:cxn ang="0">
                  <a:pos x="292" y="418"/>
                </a:cxn>
                <a:cxn ang="0">
                  <a:pos x="250" y="408"/>
                </a:cxn>
                <a:cxn ang="0">
                  <a:pos x="200" y="410"/>
                </a:cxn>
                <a:cxn ang="0">
                  <a:pos x="204" y="366"/>
                </a:cxn>
                <a:cxn ang="0">
                  <a:pos x="144" y="378"/>
                </a:cxn>
                <a:cxn ang="0">
                  <a:pos x="98" y="388"/>
                </a:cxn>
                <a:cxn ang="0">
                  <a:pos x="80" y="356"/>
                </a:cxn>
                <a:cxn ang="0">
                  <a:pos x="104" y="332"/>
                </a:cxn>
                <a:cxn ang="0">
                  <a:pos x="116" y="306"/>
                </a:cxn>
                <a:cxn ang="0">
                  <a:pos x="84" y="294"/>
                </a:cxn>
                <a:cxn ang="0">
                  <a:pos x="70" y="260"/>
                </a:cxn>
                <a:cxn ang="0">
                  <a:pos x="42" y="228"/>
                </a:cxn>
                <a:cxn ang="0">
                  <a:pos x="26" y="188"/>
                </a:cxn>
                <a:cxn ang="0">
                  <a:pos x="0" y="160"/>
                </a:cxn>
              </a:cxnLst>
              <a:rect l="0" t="0" r="r" b="b"/>
              <a:pathLst>
                <a:path w="536" h="430">
                  <a:moveTo>
                    <a:pt x="0" y="160"/>
                  </a:moveTo>
                  <a:lnTo>
                    <a:pt x="12" y="130"/>
                  </a:lnTo>
                  <a:lnTo>
                    <a:pt x="2" y="110"/>
                  </a:lnTo>
                  <a:lnTo>
                    <a:pt x="14" y="108"/>
                  </a:lnTo>
                  <a:lnTo>
                    <a:pt x="44" y="114"/>
                  </a:lnTo>
                  <a:lnTo>
                    <a:pt x="78" y="104"/>
                  </a:lnTo>
                  <a:lnTo>
                    <a:pt x="110" y="106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72" y="110"/>
                  </a:lnTo>
                  <a:lnTo>
                    <a:pt x="182" y="130"/>
                  </a:lnTo>
                  <a:lnTo>
                    <a:pt x="202" y="128"/>
                  </a:lnTo>
                  <a:lnTo>
                    <a:pt x="224" y="112"/>
                  </a:lnTo>
                  <a:lnTo>
                    <a:pt x="252" y="110"/>
                  </a:lnTo>
                  <a:lnTo>
                    <a:pt x="272" y="102"/>
                  </a:lnTo>
                  <a:lnTo>
                    <a:pt x="284" y="70"/>
                  </a:lnTo>
                  <a:lnTo>
                    <a:pt x="292" y="76"/>
                  </a:lnTo>
                  <a:lnTo>
                    <a:pt x="296" y="80"/>
                  </a:lnTo>
                  <a:lnTo>
                    <a:pt x="300" y="82"/>
                  </a:lnTo>
                  <a:lnTo>
                    <a:pt x="324" y="78"/>
                  </a:lnTo>
                  <a:lnTo>
                    <a:pt x="326" y="98"/>
                  </a:lnTo>
                  <a:lnTo>
                    <a:pt x="342" y="102"/>
                  </a:lnTo>
                  <a:lnTo>
                    <a:pt x="364" y="132"/>
                  </a:lnTo>
                  <a:lnTo>
                    <a:pt x="372" y="106"/>
                  </a:lnTo>
                  <a:lnTo>
                    <a:pt x="386" y="94"/>
                  </a:lnTo>
                  <a:lnTo>
                    <a:pt x="422" y="104"/>
                  </a:lnTo>
                  <a:lnTo>
                    <a:pt x="424" y="92"/>
                  </a:lnTo>
                  <a:lnTo>
                    <a:pt x="436" y="92"/>
                  </a:lnTo>
                  <a:lnTo>
                    <a:pt x="440" y="60"/>
                  </a:lnTo>
                  <a:lnTo>
                    <a:pt x="444" y="36"/>
                  </a:lnTo>
                  <a:lnTo>
                    <a:pt x="466" y="22"/>
                  </a:lnTo>
                  <a:lnTo>
                    <a:pt x="484" y="2"/>
                  </a:lnTo>
                  <a:lnTo>
                    <a:pt x="510" y="0"/>
                  </a:lnTo>
                  <a:lnTo>
                    <a:pt x="526" y="0"/>
                  </a:lnTo>
                  <a:lnTo>
                    <a:pt x="524" y="24"/>
                  </a:lnTo>
                  <a:lnTo>
                    <a:pt x="536" y="36"/>
                  </a:lnTo>
                  <a:lnTo>
                    <a:pt x="530" y="56"/>
                  </a:lnTo>
                  <a:lnTo>
                    <a:pt x="536" y="70"/>
                  </a:lnTo>
                  <a:lnTo>
                    <a:pt x="522" y="90"/>
                  </a:lnTo>
                  <a:lnTo>
                    <a:pt x="520" y="122"/>
                  </a:lnTo>
                  <a:lnTo>
                    <a:pt x="494" y="158"/>
                  </a:lnTo>
                  <a:lnTo>
                    <a:pt x="462" y="164"/>
                  </a:lnTo>
                  <a:lnTo>
                    <a:pt x="466" y="186"/>
                  </a:lnTo>
                  <a:lnTo>
                    <a:pt x="452" y="196"/>
                  </a:lnTo>
                  <a:lnTo>
                    <a:pt x="422" y="178"/>
                  </a:lnTo>
                  <a:lnTo>
                    <a:pt x="416" y="200"/>
                  </a:lnTo>
                  <a:lnTo>
                    <a:pt x="394" y="210"/>
                  </a:lnTo>
                  <a:lnTo>
                    <a:pt x="362" y="220"/>
                  </a:lnTo>
                  <a:lnTo>
                    <a:pt x="348" y="242"/>
                  </a:lnTo>
                  <a:lnTo>
                    <a:pt x="326" y="226"/>
                  </a:lnTo>
                  <a:lnTo>
                    <a:pt x="300" y="236"/>
                  </a:lnTo>
                  <a:lnTo>
                    <a:pt x="300" y="254"/>
                  </a:lnTo>
                  <a:lnTo>
                    <a:pt x="298" y="272"/>
                  </a:lnTo>
                  <a:lnTo>
                    <a:pt x="322" y="294"/>
                  </a:lnTo>
                  <a:lnTo>
                    <a:pt x="348" y="300"/>
                  </a:lnTo>
                  <a:lnTo>
                    <a:pt x="376" y="300"/>
                  </a:lnTo>
                  <a:lnTo>
                    <a:pt x="368" y="324"/>
                  </a:lnTo>
                  <a:lnTo>
                    <a:pt x="388" y="346"/>
                  </a:lnTo>
                  <a:lnTo>
                    <a:pt x="404" y="352"/>
                  </a:lnTo>
                  <a:lnTo>
                    <a:pt x="416" y="376"/>
                  </a:lnTo>
                  <a:lnTo>
                    <a:pt x="410" y="404"/>
                  </a:lnTo>
                  <a:lnTo>
                    <a:pt x="380" y="388"/>
                  </a:lnTo>
                  <a:lnTo>
                    <a:pt x="366" y="392"/>
                  </a:lnTo>
                  <a:lnTo>
                    <a:pt x="356" y="378"/>
                  </a:lnTo>
                  <a:lnTo>
                    <a:pt x="320" y="362"/>
                  </a:lnTo>
                  <a:lnTo>
                    <a:pt x="318" y="420"/>
                  </a:lnTo>
                  <a:lnTo>
                    <a:pt x="296" y="430"/>
                  </a:lnTo>
                  <a:lnTo>
                    <a:pt x="292" y="418"/>
                  </a:lnTo>
                  <a:lnTo>
                    <a:pt x="264" y="424"/>
                  </a:lnTo>
                  <a:lnTo>
                    <a:pt x="250" y="408"/>
                  </a:lnTo>
                  <a:lnTo>
                    <a:pt x="228" y="428"/>
                  </a:lnTo>
                  <a:lnTo>
                    <a:pt x="200" y="410"/>
                  </a:lnTo>
                  <a:lnTo>
                    <a:pt x="212" y="388"/>
                  </a:lnTo>
                  <a:lnTo>
                    <a:pt x="204" y="366"/>
                  </a:lnTo>
                  <a:lnTo>
                    <a:pt x="168" y="378"/>
                  </a:lnTo>
                  <a:lnTo>
                    <a:pt x="144" y="378"/>
                  </a:lnTo>
                  <a:lnTo>
                    <a:pt x="132" y="392"/>
                  </a:lnTo>
                  <a:lnTo>
                    <a:pt x="98" y="388"/>
                  </a:lnTo>
                  <a:lnTo>
                    <a:pt x="88" y="378"/>
                  </a:lnTo>
                  <a:lnTo>
                    <a:pt x="80" y="356"/>
                  </a:lnTo>
                  <a:lnTo>
                    <a:pt x="92" y="352"/>
                  </a:lnTo>
                  <a:lnTo>
                    <a:pt x="104" y="332"/>
                  </a:lnTo>
                  <a:lnTo>
                    <a:pt x="122" y="322"/>
                  </a:lnTo>
                  <a:lnTo>
                    <a:pt x="116" y="306"/>
                  </a:lnTo>
                  <a:lnTo>
                    <a:pt x="94" y="308"/>
                  </a:lnTo>
                  <a:lnTo>
                    <a:pt x="84" y="294"/>
                  </a:lnTo>
                  <a:lnTo>
                    <a:pt x="80" y="268"/>
                  </a:lnTo>
                  <a:lnTo>
                    <a:pt x="70" y="260"/>
                  </a:lnTo>
                  <a:lnTo>
                    <a:pt x="66" y="228"/>
                  </a:lnTo>
                  <a:lnTo>
                    <a:pt x="42" y="228"/>
                  </a:lnTo>
                  <a:lnTo>
                    <a:pt x="44" y="202"/>
                  </a:lnTo>
                  <a:lnTo>
                    <a:pt x="26" y="188"/>
                  </a:lnTo>
                  <a:lnTo>
                    <a:pt x="10" y="16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74" name="Bihar"/>
            <p:cNvSpPr>
              <a:spLocks/>
            </p:cNvSpPr>
            <p:nvPr/>
          </p:nvSpPr>
          <p:spPr bwMode="auto">
            <a:xfrm>
              <a:off x="3631835" y="5783345"/>
              <a:ext cx="289785" cy="214884"/>
            </a:xfrm>
            <a:custGeom>
              <a:avLst/>
              <a:gdLst/>
              <a:ahLst/>
              <a:cxnLst>
                <a:cxn ang="0">
                  <a:pos x="20" y="360"/>
                </a:cxn>
                <a:cxn ang="0">
                  <a:pos x="2" y="326"/>
                </a:cxn>
                <a:cxn ang="0">
                  <a:pos x="46" y="276"/>
                </a:cxn>
                <a:cxn ang="0">
                  <a:pos x="92" y="230"/>
                </a:cxn>
                <a:cxn ang="0">
                  <a:pos x="118" y="228"/>
                </a:cxn>
                <a:cxn ang="0">
                  <a:pos x="148" y="230"/>
                </a:cxn>
                <a:cxn ang="0">
                  <a:pos x="122" y="206"/>
                </a:cxn>
                <a:cxn ang="0">
                  <a:pos x="72" y="168"/>
                </a:cxn>
                <a:cxn ang="0">
                  <a:pos x="94" y="146"/>
                </a:cxn>
                <a:cxn ang="0">
                  <a:pos x="76" y="120"/>
                </a:cxn>
                <a:cxn ang="0">
                  <a:pos x="122" y="114"/>
                </a:cxn>
                <a:cxn ang="0">
                  <a:pos x="100" y="76"/>
                </a:cxn>
                <a:cxn ang="0">
                  <a:pos x="68" y="36"/>
                </a:cxn>
                <a:cxn ang="0">
                  <a:pos x="88" y="0"/>
                </a:cxn>
                <a:cxn ang="0">
                  <a:pos x="152" y="26"/>
                </a:cxn>
                <a:cxn ang="0">
                  <a:pos x="180" y="66"/>
                </a:cxn>
                <a:cxn ang="0">
                  <a:pos x="216" y="84"/>
                </a:cxn>
                <a:cxn ang="0">
                  <a:pos x="266" y="78"/>
                </a:cxn>
                <a:cxn ang="0">
                  <a:pos x="278" y="108"/>
                </a:cxn>
                <a:cxn ang="0">
                  <a:pos x="312" y="112"/>
                </a:cxn>
                <a:cxn ang="0">
                  <a:pos x="394" y="134"/>
                </a:cxn>
                <a:cxn ang="0">
                  <a:pos x="438" y="134"/>
                </a:cxn>
                <a:cxn ang="0">
                  <a:pos x="478" y="130"/>
                </a:cxn>
                <a:cxn ang="0">
                  <a:pos x="532" y="122"/>
                </a:cxn>
                <a:cxn ang="0">
                  <a:pos x="562" y="114"/>
                </a:cxn>
                <a:cxn ang="0">
                  <a:pos x="568" y="144"/>
                </a:cxn>
                <a:cxn ang="0">
                  <a:pos x="544" y="166"/>
                </a:cxn>
                <a:cxn ang="0">
                  <a:pos x="534" y="208"/>
                </a:cxn>
                <a:cxn ang="0">
                  <a:pos x="558" y="232"/>
                </a:cxn>
                <a:cxn ang="0">
                  <a:pos x="530" y="248"/>
                </a:cxn>
                <a:cxn ang="0">
                  <a:pos x="528" y="280"/>
                </a:cxn>
                <a:cxn ang="0">
                  <a:pos x="486" y="282"/>
                </a:cxn>
                <a:cxn ang="0">
                  <a:pos x="446" y="316"/>
                </a:cxn>
                <a:cxn ang="0">
                  <a:pos x="438" y="372"/>
                </a:cxn>
                <a:cxn ang="0">
                  <a:pos x="424" y="384"/>
                </a:cxn>
                <a:cxn ang="0">
                  <a:pos x="374" y="386"/>
                </a:cxn>
                <a:cxn ang="0">
                  <a:pos x="344" y="382"/>
                </a:cxn>
                <a:cxn ang="0">
                  <a:pos x="326" y="358"/>
                </a:cxn>
                <a:cxn ang="0">
                  <a:pos x="298" y="360"/>
                </a:cxn>
                <a:cxn ang="0">
                  <a:pos x="274" y="382"/>
                </a:cxn>
                <a:cxn ang="0">
                  <a:pos x="226" y="392"/>
                </a:cxn>
                <a:cxn ang="0">
                  <a:pos x="184" y="410"/>
                </a:cxn>
                <a:cxn ang="0">
                  <a:pos x="150" y="410"/>
                </a:cxn>
                <a:cxn ang="0">
                  <a:pos x="112" y="386"/>
                </a:cxn>
                <a:cxn ang="0">
                  <a:pos x="46" y="394"/>
                </a:cxn>
              </a:cxnLst>
              <a:rect l="0" t="0" r="r" b="b"/>
              <a:pathLst>
                <a:path w="578" h="416">
                  <a:moveTo>
                    <a:pt x="20" y="390"/>
                  </a:moveTo>
                  <a:lnTo>
                    <a:pt x="20" y="360"/>
                  </a:lnTo>
                  <a:lnTo>
                    <a:pt x="0" y="344"/>
                  </a:lnTo>
                  <a:lnTo>
                    <a:pt x="2" y="326"/>
                  </a:lnTo>
                  <a:lnTo>
                    <a:pt x="4" y="296"/>
                  </a:lnTo>
                  <a:lnTo>
                    <a:pt x="46" y="276"/>
                  </a:lnTo>
                  <a:lnTo>
                    <a:pt x="80" y="242"/>
                  </a:lnTo>
                  <a:lnTo>
                    <a:pt x="92" y="230"/>
                  </a:lnTo>
                  <a:lnTo>
                    <a:pt x="114" y="246"/>
                  </a:lnTo>
                  <a:lnTo>
                    <a:pt x="118" y="228"/>
                  </a:lnTo>
                  <a:lnTo>
                    <a:pt x="134" y="238"/>
                  </a:lnTo>
                  <a:lnTo>
                    <a:pt x="148" y="230"/>
                  </a:lnTo>
                  <a:lnTo>
                    <a:pt x="138" y="214"/>
                  </a:lnTo>
                  <a:lnTo>
                    <a:pt x="122" y="206"/>
                  </a:lnTo>
                  <a:lnTo>
                    <a:pt x="106" y="206"/>
                  </a:lnTo>
                  <a:lnTo>
                    <a:pt x="72" y="168"/>
                  </a:lnTo>
                  <a:lnTo>
                    <a:pt x="86" y="162"/>
                  </a:lnTo>
                  <a:lnTo>
                    <a:pt x="94" y="146"/>
                  </a:lnTo>
                  <a:lnTo>
                    <a:pt x="64" y="136"/>
                  </a:lnTo>
                  <a:lnTo>
                    <a:pt x="76" y="120"/>
                  </a:lnTo>
                  <a:lnTo>
                    <a:pt x="94" y="110"/>
                  </a:lnTo>
                  <a:lnTo>
                    <a:pt x="122" y="114"/>
                  </a:lnTo>
                  <a:lnTo>
                    <a:pt x="106" y="96"/>
                  </a:lnTo>
                  <a:lnTo>
                    <a:pt x="100" y="76"/>
                  </a:lnTo>
                  <a:lnTo>
                    <a:pt x="78" y="74"/>
                  </a:lnTo>
                  <a:lnTo>
                    <a:pt x="68" y="36"/>
                  </a:lnTo>
                  <a:lnTo>
                    <a:pt x="56" y="12"/>
                  </a:lnTo>
                  <a:lnTo>
                    <a:pt x="88" y="0"/>
                  </a:lnTo>
                  <a:lnTo>
                    <a:pt x="110" y="16"/>
                  </a:lnTo>
                  <a:lnTo>
                    <a:pt x="152" y="26"/>
                  </a:lnTo>
                  <a:lnTo>
                    <a:pt x="148" y="56"/>
                  </a:lnTo>
                  <a:lnTo>
                    <a:pt x="180" y="66"/>
                  </a:lnTo>
                  <a:lnTo>
                    <a:pt x="202" y="82"/>
                  </a:lnTo>
                  <a:lnTo>
                    <a:pt x="216" y="84"/>
                  </a:lnTo>
                  <a:lnTo>
                    <a:pt x="230" y="100"/>
                  </a:lnTo>
                  <a:lnTo>
                    <a:pt x="266" y="78"/>
                  </a:lnTo>
                  <a:lnTo>
                    <a:pt x="278" y="90"/>
                  </a:lnTo>
                  <a:lnTo>
                    <a:pt x="278" y="108"/>
                  </a:lnTo>
                  <a:lnTo>
                    <a:pt x="292" y="122"/>
                  </a:lnTo>
                  <a:lnTo>
                    <a:pt x="312" y="112"/>
                  </a:lnTo>
                  <a:lnTo>
                    <a:pt x="354" y="116"/>
                  </a:lnTo>
                  <a:lnTo>
                    <a:pt x="394" y="134"/>
                  </a:lnTo>
                  <a:lnTo>
                    <a:pt x="432" y="112"/>
                  </a:lnTo>
                  <a:lnTo>
                    <a:pt x="438" y="134"/>
                  </a:lnTo>
                  <a:lnTo>
                    <a:pt x="462" y="142"/>
                  </a:lnTo>
                  <a:lnTo>
                    <a:pt x="478" y="130"/>
                  </a:lnTo>
                  <a:lnTo>
                    <a:pt x="498" y="138"/>
                  </a:lnTo>
                  <a:lnTo>
                    <a:pt x="532" y="122"/>
                  </a:lnTo>
                  <a:lnTo>
                    <a:pt x="540" y="136"/>
                  </a:lnTo>
                  <a:lnTo>
                    <a:pt x="562" y="114"/>
                  </a:lnTo>
                  <a:lnTo>
                    <a:pt x="578" y="134"/>
                  </a:lnTo>
                  <a:lnTo>
                    <a:pt x="568" y="144"/>
                  </a:lnTo>
                  <a:lnTo>
                    <a:pt x="562" y="150"/>
                  </a:lnTo>
                  <a:lnTo>
                    <a:pt x="544" y="166"/>
                  </a:lnTo>
                  <a:lnTo>
                    <a:pt x="524" y="190"/>
                  </a:lnTo>
                  <a:lnTo>
                    <a:pt x="534" y="208"/>
                  </a:lnTo>
                  <a:lnTo>
                    <a:pt x="536" y="222"/>
                  </a:lnTo>
                  <a:lnTo>
                    <a:pt x="558" y="232"/>
                  </a:lnTo>
                  <a:lnTo>
                    <a:pt x="556" y="248"/>
                  </a:lnTo>
                  <a:lnTo>
                    <a:pt x="530" y="248"/>
                  </a:lnTo>
                  <a:lnTo>
                    <a:pt x="518" y="262"/>
                  </a:lnTo>
                  <a:lnTo>
                    <a:pt x="528" y="280"/>
                  </a:lnTo>
                  <a:lnTo>
                    <a:pt x="512" y="280"/>
                  </a:lnTo>
                  <a:lnTo>
                    <a:pt x="486" y="282"/>
                  </a:lnTo>
                  <a:lnTo>
                    <a:pt x="468" y="302"/>
                  </a:lnTo>
                  <a:lnTo>
                    <a:pt x="446" y="316"/>
                  </a:lnTo>
                  <a:lnTo>
                    <a:pt x="442" y="338"/>
                  </a:lnTo>
                  <a:lnTo>
                    <a:pt x="438" y="372"/>
                  </a:lnTo>
                  <a:lnTo>
                    <a:pt x="426" y="372"/>
                  </a:lnTo>
                  <a:lnTo>
                    <a:pt x="424" y="384"/>
                  </a:lnTo>
                  <a:lnTo>
                    <a:pt x="388" y="374"/>
                  </a:lnTo>
                  <a:lnTo>
                    <a:pt x="374" y="386"/>
                  </a:lnTo>
                  <a:lnTo>
                    <a:pt x="366" y="412"/>
                  </a:lnTo>
                  <a:lnTo>
                    <a:pt x="344" y="382"/>
                  </a:lnTo>
                  <a:lnTo>
                    <a:pt x="328" y="378"/>
                  </a:lnTo>
                  <a:lnTo>
                    <a:pt x="326" y="358"/>
                  </a:lnTo>
                  <a:lnTo>
                    <a:pt x="302" y="362"/>
                  </a:lnTo>
                  <a:lnTo>
                    <a:pt x="298" y="360"/>
                  </a:lnTo>
                  <a:lnTo>
                    <a:pt x="286" y="350"/>
                  </a:lnTo>
                  <a:lnTo>
                    <a:pt x="274" y="382"/>
                  </a:lnTo>
                  <a:lnTo>
                    <a:pt x="254" y="390"/>
                  </a:lnTo>
                  <a:lnTo>
                    <a:pt x="226" y="392"/>
                  </a:lnTo>
                  <a:lnTo>
                    <a:pt x="204" y="408"/>
                  </a:lnTo>
                  <a:lnTo>
                    <a:pt x="184" y="410"/>
                  </a:lnTo>
                  <a:lnTo>
                    <a:pt x="174" y="390"/>
                  </a:lnTo>
                  <a:lnTo>
                    <a:pt x="150" y="410"/>
                  </a:lnTo>
                  <a:lnTo>
                    <a:pt x="130" y="416"/>
                  </a:lnTo>
                  <a:lnTo>
                    <a:pt x="112" y="386"/>
                  </a:lnTo>
                  <a:lnTo>
                    <a:pt x="82" y="384"/>
                  </a:lnTo>
                  <a:lnTo>
                    <a:pt x="46" y="394"/>
                  </a:lnTo>
                  <a:lnTo>
                    <a:pt x="20" y="390"/>
                  </a:lnTo>
                  <a:close/>
                </a:path>
              </a:pathLst>
            </a:custGeom>
            <a:solidFill>
              <a:srgbClr val="756313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75" name="Uttar Pradesh"/>
            <p:cNvSpPr>
              <a:spLocks/>
            </p:cNvSpPr>
            <p:nvPr/>
          </p:nvSpPr>
          <p:spPr bwMode="auto">
            <a:xfrm>
              <a:off x="3269354" y="5584989"/>
              <a:ext cx="436682" cy="440100"/>
            </a:xfrm>
            <a:custGeom>
              <a:avLst/>
              <a:gdLst/>
              <a:ahLst/>
              <a:cxnLst>
                <a:cxn ang="0">
                  <a:pos x="392" y="244"/>
                </a:cxn>
                <a:cxn ang="0">
                  <a:pos x="468" y="272"/>
                </a:cxn>
                <a:cxn ang="0">
                  <a:pos x="570" y="334"/>
                </a:cxn>
                <a:cxn ang="0">
                  <a:pos x="611" y="362"/>
                </a:cxn>
                <a:cxn ang="0">
                  <a:pos x="703" y="392"/>
                </a:cxn>
                <a:cxn ang="0">
                  <a:pos x="725" y="388"/>
                </a:cxn>
                <a:cxn ang="0">
                  <a:pos x="791" y="420"/>
                </a:cxn>
                <a:cxn ang="0">
                  <a:pos x="829" y="480"/>
                </a:cxn>
                <a:cxn ang="0">
                  <a:pos x="799" y="504"/>
                </a:cxn>
                <a:cxn ang="0">
                  <a:pos x="809" y="546"/>
                </a:cxn>
                <a:cxn ang="0">
                  <a:pos x="845" y="590"/>
                </a:cxn>
                <a:cxn ang="0">
                  <a:pos x="857" y="622"/>
                </a:cxn>
                <a:cxn ang="0">
                  <a:pos x="815" y="614"/>
                </a:cxn>
                <a:cxn ang="0">
                  <a:pos x="723" y="728"/>
                </a:cxn>
                <a:cxn ang="0">
                  <a:pos x="727" y="774"/>
                </a:cxn>
                <a:cxn ang="0">
                  <a:pos x="709" y="846"/>
                </a:cxn>
                <a:cxn ang="0">
                  <a:pos x="659" y="844"/>
                </a:cxn>
                <a:cxn ang="0">
                  <a:pos x="657" y="758"/>
                </a:cxn>
                <a:cxn ang="0">
                  <a:pos x="590" y="738"/>
                </a:cxn>
                <a:cxn ang="0">
                  <a:pos x="488" y="688"/>
                </a:cxn>
                <a:cxn ang="0">
                  <a:pos x="414" y="702"/>
                </a:cxn>
                <a:cxn ang="0">
                  <a:pos x="360" y="708"/>
                </a:cxn>
                <a:cxn ang="0">
                  <a:pos x="358" y="658"/>
                </a:cxn>
                <a:cxn ang="0">
                  <a:pos x="294" y="690"/>
                </a:cxn>
                <a:cxn ang="0">
                  <a:pos x="260" y="670"/>
                </a:cxn>
                <a:cxn ang="0">
                  <a:pos x="228" y="686"/>
                </a:cxn>
                <a:cxn ang="0">
                  <a:pos x="208" y="656"/>
                </a:cxn>
                <a:cxn ang="0">
                  <a:pos x="172" y="654"/>
                </a:cxn>
                <a:cxn ang="0">
                  <a:pos x="162" y="688"/>
                </a:cxn>
                <a:cxn ang="0">
                  <a:pos x="172" y="752"/>
                </a:cxn>
                <a:cxn ang="0">
                  <a:pos x="184" y="808"/>
                </a:cxn>
                <a:cxn ang="0">
                  <a:pos x="118" y="778"/>
                </a:cxn>
                <a:cxn ang="0">
                  <a:pos x="130" y="698"/>
                </a:cxn>
                <a:cxn ang="0">
                  <a:pos x="132" y="642"/>
                </a:cxn>
                <a:cxn ang="0">
                  <a:pos x="176" y="618"/>
                </a:cxn>
                <a:cxn ang="0">
                  <a:pos x="204" y="546"/>
                </a:cxn>
                <a:cxn ang="0">
                  <a:pos x="184" y="480"/>
                </a:cxn>
                <a:cxn ang="0">
                  <a:pos x="110" y="454"/>
                </a:cxn>
                <a:cxn ang="0">
                  <a:pos x="56" y="458"/>
                </a:cxn>
                <a:cxn ang="0">
                  <a:pos x="36" y="454"/>
                </a:cxn>
                <a:cxn ang="0">
                  <a:pos x="54" y="426"/>
                </a:cxn>
                <a:cxn ang="0">
                  <a:pos x="20" y="362"/>
                </a:cxn>
                <a:cxn ang="0">
                  <a:pos x="46" y="318"/>
                </a:cxn>
                <a:cxn ang="0">
                  <a:pos x="28" y="246"/>
                </a:cxn>
                <a:cxn ang="0">
                  <a:pos x="12" y="166"/>
                </a:cxn>
                <a:cxn ang="0">
                  <a:pos x="66" y="10"/>
                </a:cxn>
                <a:cxn ang="0">
                  <a:pos x="104" y="24"/>
                </a:cxn>
                <a:cxn ang="0">
                  <a:pos x="82" y="68"/>
                </a:cxn>
                <a:cxn ang="0">
                  <a:pos x="106" y="88"/>
                </a:cxn>
                <a:cxn ang="0">
                  <a:pos x="128" y="82"/>
                </a:cxn>
                <a:cxn ang="0">
                  <a:pos x="144" y="76"/>
                </a:cxn>
                <a:cxn ang="0">
                  <a:pos x="178" y="120"/>
                </a:cxn>
                <a:cxn ang="0">
                  <a:pos x="208" y="160"/>
                </a:cxn>
                <a:cxn ang="0">
                  <a:pos x="260" y="192"/>
                </a:cxn>
                <a:cxn ang="0">
                  <a:pos x="286" y="206"/>
                </a:cxn>
                <a:cxn ang="0">
                  <a:pos x="332" y="228"/>
                </a:cxn>
              </a:cxnLst>
              <a:rect l="0" t="0" r="r" b="b"/>
              <a:pathLst>
                <a:path w="871" h="852">
                  <a:moveTo>
                    <a:pt x="340" y="218"/>
                  </a:moveTo>
                  <a:lnTo>
                    <a:pt x="362" y="220"/>
                  </a:lnTo>
                  <a:lnTo>
                    <a:pt x="392" y="244"/>
                  </a:lnTo>
                  <a:lnTo>
                    <a:pt x="400" y="232"/>
                  </a:lnTo>
                  <a:lnTo>
                    <a:pt x="452" y="270"/>
                  </a:lnTo>
                  <a:lnTo>
                    <a:pt x="468" y="272"/>
                  </a:lnTo>
                  <a:lnTo>
                    <a:pt x="486" y="304"/>
                  </a:lnTo>
                  <a:lnTo>
                    <a:pt x="548" y="344"/>
                  </a:lnTo>
                  <a:lnTo>
                    <a:pt x="570" y="334"/>
                  </a:lnTo>
                  <a:lnTo>
                    <a:pt x="588" y="348"/>
                  </a:lnTo>
                  <a:lnTo>
                    <a:pt x="603" y="358"/>
                  </a:lnTo>
                  <a:lnTo>
                    <a:pt x="611" y="362"/>
                  </a:lnTo>
                  <a:lnTo>
                    <a:pt x="649" y="360"/>
                  </a:lnTo>
                  <a:lnTo>
                    <a:pt x="655" y="388"/>
                  </a:lnTo>
                  <a:lnTo>
                    <a:pt x="703" y="392"/>
                  </a:lnTo>
                  <a:lnTo>
                    <a:pt x="711" y="406"/>
                  </a:lnTo>
                  <a:lnTo>
                    <a:pt x="725" y="402"/>
                  </a:lnTo>
                  <a:lnTo>
                    <a:pt x="725" y="388"/>
                  </a:lnTo>
                  <a:lnTo>
                    <a:pt x="751" y="388"/>
                  </a:lnTo>
                  <a:lnTo>
                    <a:pt x="779" y="396"/>
                  </a:lnTo>
                  <a:lnTo>
                    <a:pt x="791" y="420"/>
                  </a:lnTo>
                  <a:lnTo>
                    <a:pt x="801" y="458"/>
                  </a:lnTo>
                  <a:lnTo>
                    <a:pt x="823" y="460"/>
                  </a:lnTo>
                  <a:lnTo>
                    <a:pt x="829" y="480"/>
                  </a:lnTo>
                  <a:lnTo>
                    <a:pt x="845" y="498"/>
                  </a:lnTo>
                  <a:lnTo>
                    <a:pt x="817" y="494"/>
                  </a:lnTo>
                  <a:lnTo>
                    <a:pt x="799" y="504"/>
                  </a:lnTo>
                  <a:lnTo>
                    <a:pt x="787" y="520"/>
                  </a:lnTo>
                  <a:lnTo>
                    <a:pt x="817" y="530"/>
                  </a:lnTo>
                  <a:lnTo>
                    <a:pt x="809" y="546"/>
                  </a:lnTo>
                  <a:lnTo>
                    <a:pt x="795" y="552"/>
                  </a:lnTo>
                  <a:lnTo>
                    <a:pt x="829" y="590"/>
                  </a:lnTo>
                  <a:lnTo>
                    <a:pt x="845" y="590"/>
                  </a:lnTo>
                  <a:lnTo>
                    <a:pt x="861" y="598"/>
                  </a:lnTo>
                  <a:lnTo>
                    <a:pt x="871" y="614"/>
                  </a:lnTo>
                  <a:lnTo>
                    <a:pt x="857" y="622"/>
                  </a:lnTo>
                  <a:lnTo>
                    <a:pt x="841" y="612"/>
                  </a:lnTo>
                  <a:lnTo>
                    <a:pt x="837" y="630"/>
                  </a:lnTo>
                  <a:lnTo>
                    <a:pt x="815" y="614"/>
                  </a:lnTo>
                  <a:lnTo>
                    <a:pt x="769" y="660"/>
                  </a:lnTo>
                  <a:lnTo>
                    <a:pt x="727" y="680"/>
                  </a:lnTo>
                  <a:lnTo>
                    <a:pt x="723" y="728"/>
                  </a:lnTo>
                  <a:lnTo>
                    <a:pt x="743" y="744"/>
                  </a:lnTo>
                  <a:lnTo>
                    <a:pt x="743" y="774"/>
                  </a:lnTo>
                  <a:lnTo>
                    <a:pt x="727" y="774"/>
                  </a:lnTo>
                  <a:lnTo>
                    <a:pt x="737" y="794"/>
                  </a:lnTo>
                  <a:lnTo>
                    <a:pt x="725" y="824"/>
                  </a:lnTo>
                  <a:lnTo>
                    <a:pt x="709" y="846"/>
                  </a:lnTo>
                  <a:lnTo>
                    <a:pt x="695" y="852"/>
                  </a:lnTo>
                  <a:lnTo>
                    <a:pt x="671" y="852"/>
                  </a:lnTo>
                  <a:lnTo>
                    <a:pt x="659" y="844"/>
                  </a:lnTo>
                  <a:lnTo>
                    <a:pt x="643" y="818"/>
                  </a:lnTo>
                  <a:lnTo>
                    <a:pt x="651" y="786"/>
                  </a:lnTo>
                  <a:lnTo>
                    <a:pt x="657" y="758"/>
                  </a:lnTo>
                  <a:lnTo>
                    <a:pt x="629" y="750"/>
                  </a:lnTo>
                  <a:lnTo>
                    <a:pt x="605" y="754"/>
                  </a:lnTo>
                  <a:lnTo>
                    <a:pt x="590" y="738"/>
                  </a:lnTo>
                  <a:lnTo>
                    <a:pt x="564" y="730"/>
                  </a:lnTo>
                  <a:lnTo>
                    <a:pt x="546" y="712"/>
                  </a:lnTo>
                  <a:lnTo>
                    <a:pt x="488" y="688"/>
                  </a:lnTo>
                  <a:lnTo>
                    <a:pt x="454" y="718"/>
                  </a:lnTo>
                  <a:lnTo>
                    <a:pt x="428" y="714"/>
                  </a:lnTo>
                  <a:lnTo>
                    <a:pt x="414" y="702"/>
                  </a:lnTo>
                  <a:lnTo>
                    <a:pt x="408" y="688"/>
                  </a:lnTo>
                  <a:lnTo>
                    <a:pt x="392" y="696"/>
                  </a:lnTo>
                  <a:lnTo>
                    <a:pt x="360" y="708"/>
                  </a:lnTo>
                  <a:lnTo>
                    <a:pt x="360" y="694"/>
                  </a:lnTo>
                  <a:lnTo>
                    <a:pt x="370" y="678"/>
                  </a:lnTo>
                  <a:lnTo>
                    <a:pt x="358" y="658"/>
                  </a:lnTo>
                  <a:lnTo>
                    <a:pt x="340" y="658"/>
                  </a:lnTo>
                  <a:lnTo>
                    <a:pt x="314" y="672"/>
                  </a:lnTo>
                  <a:lnTo>
                    <a:pt x="294" y="690"/>
                  </a:lnTo>
                  <a:lnTo>
                    <a:pt x="266" y="694"/>
                  </a:lnTo>
                  <a:lnTo>
                    <a:pt x="252" y="690"/>
                  </a:lnTo>
                  <a:lnTo>
                    <a:pt x="260" y="670"/>
                  </a:lnTo>
                  <a:lnTo>
                    <a:pt x="244" y="674"/>
                  </a:lnTo>
                  <a:lnTo>
                    <a:pt x="238" y="670"/>
                  </a:lnTo>
                  <a:lnTo>
                    <a:pt x="228" y="686"/>
                  </a:lnTo>
                  <a:lnTo>
                    <a:pt x="204" y="680"/>
                  </a:lnTo>
                  <a:lnTo>
                    <a:pt x="194" y="674"/>
                  </a:lnTo>
                  <a:lnTo>
                    <a:pt x="208" y="656"/>
                  </a:lnTo>
                  <a:lnTo>
                    <a:pt x="196" y="632"/>
                  </a:lnTo>
                  <a:lnTo>
                    <a:pt x="178" y="632"/>
                  </a:lnTo>
                  <a:lnTo>
                    <a:pt x="172" y="654"/>
                  </a:lnTo>
                  <a:lnTo>
                    <a:pt x="156" y="650"/>
                  </a:lnTo>
                  <a:lnTo>
                    <a:pt x="156" y="662"/>
                  </a:lnTo>
                  <a:lnTo>
                    <a:pt x="162" y="688"/>
                  </a:lnTo>
                  <a:lnTo>
                    <a:pt x="164" y="708"/>
                  </a:lnTo>
                  <a:lnTo>
                    <a:pt x="176" y="730"/>
                  </a:lnTo>
                  <a:lnTo>
                    <a:pt x="172" y="752"/>
                  </a:lnTo>
                  <a:lnTo>
                    <a:pt x="192" y="756"/>
                  </a:lnTo>
                  <a:lnTo>
                    <a:pt x="204" y="786"/>
                  </a:lnTo>
                  <a:lnTo>
                    <a:pt x="184" y="808"/>
                  </a:lnTo>
                  <a:lnTo>
                    <a:pt x="166" y="800"/>
                  </a:lnTo>
                  <a:lnTo>
                    <a:pt x="144" y="782"/>
                  </a:lnTo>
                  <a:lnTo>
                    <a:pt x="118" y="778"/>
                  </a:lnTo>
                  <a:lnTo>
                    <a:pt x="112" y="746"/>
                  </a:lnTo>
                  <a:lnTo>
                    <a:pt x="112" y="718"/>
                  </a:lnTo>
                  <a:lnTo>
                    <a:pt x="130" y="698"/>
                  </a:lnTo>
                  <a:lnTo>
                    <a:pt x="128" y="672"/>
                  </a:lnTo>
                  <a:lnTo>
                    <a:pt x="120" y="654"/>
                  </a:lnTo>
                  <a:lnTo>
                    <a:pt x="132" y="642"/>
                  </a:lnTo>
                  <a:lnTo>
                    <a:pt x="132" y="630"/>
                  </a:lnTo>
                  <a:lnTo>
                    <a:pt x="162" y="626"/>
                  </a:lnTo>
                  <a:lnTo>
                    <a:pt x="176" y="618"/>
                  </a:lnTo>
                  <a:lnTo>
                    <a:pt x="178" y="598"/>
                  </a:lnTo>
                  <a:lnTo>
                    <a:pt x="200" y="578"/>
                  </a:lnTo>
                  <a:lnTo>
                    <a:pt x="204" y="546"/>
                  </a:lnTo>
                  <a:lnTo>
                    <a:pt x="218" y="538"/>
                  </a:lnTo>
                  <a:lnTo>
                    <a:pt x="204" y="498"/>
                  </a:lnTo>
                  <a:lnTo>
                    <a:pt x="184" y="480"/>
                  </a:lnTo>
                  <a:lnTo>
                    <a:pt x="162" y="478"/>
                  </a:lnTo>
                  <a:lnTo>
                    <a:pt x="132" y="468"/>
                  </a:lnTo>
                  <a:lnTo>
                    <a:pt x="110" y="454"/>
                  </a:lnTo>
                  <a:lnTo>
                    <a:pt x="82" y="458"/>
                  </a:lnTo>
                  <a:lnTo>
                    <a:pt x="62" y="450"/>
                  </a:lnTo>
                  <a:lnTo>
                    <a:pt x="56" y="458"/>
                  </a:lnTo>
                  <a:lnTo>
                    <a:pt x="32" y="468"/>
                  </a:lnTo>
                  <a:lnTo>
                    <a:pt x="28" y="460"/>
                  </a:lnTo>
                  <a:lnTo>
                    <a:pt x="36" y="454"/>
                  </a:lnTo>
                  <a:lnTo>
                    <a:pt x="48" y="442"/>
                  </a:lnTo>
                  <a:lnTo>
                    <a:pt x="40" y="432"/>
                  </a:lnTo>
                  <a:lnTo>
                    <a:pt x="54" y="426"/>
                  </a:lnTo>
                  <a:lnTo>
                    <a:pt x="54" y="412"/>
                  </a:lnTo>
                  <a:lnTo>
                    <a:pt x="34" y="392"/>
                  </a:lnTo>
                  <a:lnTo>
                    <a:pt x="20" y="362"/>
                  </a:lnTo>
                  <a:lnTo>
                    <a:pt x="18" y="348"/>
                  </a:lnTo>
                  <a:lnTo>
                    <a:pt x="4" y="336"/>
                  </a:lnTo>
                  <a:lnTo>
                    <a:pt x="46" y="318"/>
                  </a:lnTo>
                  <a:lnTo>
                    <a:pt x="46" y="284"/>
                  </a:lnTo>
                  <a:lnTo>
                    <a:pt x="42" y="270"/>
                  </a:lnTo>
                  <a:lnTo>
                    <a:pt x="28" y="246"/>
                  </a:lnTo>
                  <a:lnTo>
                    <a:pt x="24" y="220"/>
                  </a:lnTo>
                  <a:lnTo>
                    <a:pt x="14" y="202"/>
                  </a:lnTo>
                  <a:lnTo>
                    <a:pt x="12" y="166"/>
                  </a:lnTo>
                  <a:lnTo>
                    <a:pt x="0" y="108"/>
                  </a:lnTo>
                  <a:lnTo>
                    <a:pt x="24" y="48"/>
                  </a:lnTo>
                  <a:lnTo>
                    <a:pt x="66" y="10"/>
                  </a:lnTo>
                  <a:lnTo>
                    <a:pt x="74" y="0"/>
                  </a:lnTo>
                  <a:lnTo>
                    <a:pt x="74" y="6"/>
                  </a:lnTo>
                  <a:lnTo>
                    <a:pt x="104" y="24"/>
                  </a:lnTo>
                  <a:lnTo>
                    <a:pt x="86" y="42"/>
                  </a:lnTo>
                  <a:lnTo>
                    <a:pt x="78" y="54"/>
                  </a:lnTo>
                  <a:lnTo>
                    <a:pt x="82" y="68"/>
                  </a:lnTo>
                  <a:lnTo>
                    <a:pt x="78" y="78"/>
                  </a:lnTo>
                  <a:lnTo>
                    <a:pt x="86" y="98"/>
                  </a:lnTo>
                  <a:lnTo>
                    <a:pt x="106" y="88"/>
                  </a:lnTo>
                  <a:lnTo>
                    <a:pt x="120" y="100"/>
                  </a:lnTo>
                  <a:lnTo>
                    <a:pt x="128" y="96"/>
                  </a:lnTo>
                  <a:lnTo>
                    <a:pt x="128" y="82"/>
                  </a:lnTo>
                  <a:lnTo>
                    <a:pt x="124" y="68"/>
                  </a:lnTo>
                  <a:lnTo>
                    <a:pt x="132" y="64"/>
                  </a:lnTo>
                  <a:lnTo>
                    <a:pt x="144" y="76"/>
                  </a:lnTo>
                  <a:lnTo>
                    <a:pt x="150" y="90"/>
                  </a:lnTo>
                  <a:lnTo>
                    <a:pt x="166" y="90"/>
                  </a:lnTo>
                  <a:lnTo>
                    <a:pt x="178" y="120"/>
                  </a:lnTo>
                  <a:lnTo>
                    <a:pt x="208" y="136"/>
                  </a:lnTo>
                  <a:lnTo>
                    <a:pt x="190" y="148"/>
                  </a:lnTo>
                  <a:lnTo>
                    <a:pt x="208" y="160"/>
                  </a:lnTo>
                  <a:lnTo>
                    <a:pt x="210" y="174"/>
                  </a:lnTo>
                  <a:lnTo>
                    <a:pt x="232" y="174"/>
                  </a:lnTo>
                  <a:lnTo>
                    <a:pt x="260" y="192"/>
                  </a:lnTo>
                  <a:lnTo>
                    <a:pt x="266" y="206"/>
                  </a:lnTo>
                  <a:lnTo>
                    <a:pt x="280" y="204"/>
                  </a:lnTo>
                  <a:lnTo>
                    <a:pt x="286" y="206"/>
                  </a:lnTo>
                  <a:lnTo>
                    <a:pt x="288" y="214"/>
                  </a:lnTo>
                  <a:lnTo>
                    <a:pt x="314" y="208"/>
                  </a:lnTo>
                  <a:lnTo>
                    <a:pt x="332" y="228"/>
                  </a:lnTo>
                  <a:lnTo>
                    <a:pt x="340" y="218"/>
                  </a:lnTo>
                  <a:close/>
                </a:path>
              </a:pathLst>
            </a:custGeom>
            <a:solidFill>
              <a:srgbClr val="756313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42" name="Tamil Nadl"/>
            <p:cNvSpPr>
              <a:spLocks/>
            </p:cNvSpPr>
            <p:nvPr/>
          </p:nvSpPr>
          <p:spPr bwMode="auto">
            <a:xfrm>
              <a:off x="3173093" y="6720882"/>
              <a:ext cx="268728" cy="365718"/>
            </a:xfrm>
            <a:custGeom>
              <a:avLst/>
              <a:gdLst/>
              <a:ahLst/>
              <a:cxnLst>
                <a:cxn ang="0">
                  <a:pos x="120" y="646"/>
                </a:cxn>
                <a:cxn ang="0">
                  <a:pos x="108" y="614"/>
                </a:cxn>
                <a:cxn ang="0">
                  <a:pos x="104" y="584"/>
                </a:cxn>
                <a:cxn ang="0">
                  <a:pos x="136" y="504"/>
                </a:cxn>
                <a:cxn ang="0">
                  <a:pos x="120" y="464"/>
                </a:cxn>
                <a:cxn ang="0">
                  <a:pos x="118" y="400"/>
                </a:cxn>
                <a:cxn ang="0">
                  <a:pos x="64" y="392"/>
                </a:cxn>
                <a:cxn ang="0">
                  <a:pos x="78" y="344"/>
                </a:cxn>
                <a:cxn ang="0">
                  <a:pos x="56" y="288"/>
                </a:cxn>
                <a:cxn ang="0">
                  <a:pos x="24" y="284"/>
                </a:cxn>
                <a:cxn ang="0">
                  <a:pos x="0" y="256"/>
                </a:cxn>
                <a:cxn ang="0">
                  <a:pos x="22" y="224"/>
                </a:cxn>
                <a:cxn ang="0">
                  <a:pos x="76" y="236"/>
                </a:cxn>
                <a:cxn ang="0">
                  <a:pos x="112" y="216"/>
                </a:cxn>
                <a:cxn ang="0">
                  <a:pos x="168" y="198"/>
                </a:cxn>
                <a:cxn ang="0">
                  <a:pos x="204" y="168"/>
                </a:cxn>
                <a:cxn ang="0">
                  <a:pos x="188" y="134"/>
                </a:cxn>
                <a:cxn ang="0">
                  <a:pos x="206" y="78"/>
                </a:cxn>
                <a:cxn ang="0">
                  <a:pos x="254" y="94"/>
                </a:cxn>
                <a:cxn ang="0">
                  <a:pos x="302" y="94"/>
                </a:cxn>
                <a:cxn ang="0">
                  <a:pos x="360" y="54"/>
                </a:cxn>
                <a:cxn ang="0">
                  <a:pos x="416" y="24"/>
                </a:cxn>
                <a:cxn ang="0">
                  <a:pos x="484" y="14"/>
                </a:cxn>
                <a:cxn ang="0">
                  <a:pos x="532" y="8"/>
                </a:cxn>
                <a:cxn ang="0">
                  <a:pos x="524" y="54"/>
                </a:cxn>
                <a:cxn ang="0">
                  <a:pos x="518" y="118"/>
                </a:cxn>
                <a:cxn ang="0">
                  <a:pos x="494" y="156"/>
                </a:cxn>
                <a:cxn ang="0">
                  <a:pos x="436" y="196"/>
                </a:cxn>
                <a:cxn ang="0">
                  <a:pos x="444" y="232"/>
                </a:cxn>
                <a:cxn ang="0">
                  <a:pos x="462" y="276"/>
                </a:cxn>
                <a:cxn ang="0">
                  <a:pos x="452" y="332"/>
                </a:cxn>
                <a:cxn ang="0">
                  <a:pos x="468" y="352"/>
                </a:cxn>
                <a:cxn ang="0">
                  <a:pos x="464" y="422"/>
                </a:cxn>
                <a:cxn ang="0">
                  <a:pos x="406" y="416"/>
                </a:cxn>
                <a:cxn ang="0">
                  <a:pos x="384" y="464"/>
                </a:cxn>
                <a:cxn ang="0">
                  <a:pos x="342" y="526"/>
                </a:cxn>
                <a:cxn ang="0">
                  <a:pos x="302" y="572"/>
                </a:cxn>
                <a:cxn ang="0">
                  <a:pos x="232" y="620"/>
                </a:cxn>
                <a:cxn ang="0">
                  <a:pos x="222" y="672"/>
                </a:cxn>
                <a:cxn ang="0">
                  <a:pos x="142" y="708"/>
                </a:cxn>
                <a:cxn ang="0">
                  <a:pos x="96" y="680"/>
                </a:cxn>
              </a:cxnLst>
              <a:rect l="0" t="0" r="r" b="b"/>
              <a:pathLst>
                <a:path w="536" h="708">
                  <a:moveTo>
                    <a:pt x="96" y="680"/>
                  </a:moveTo>
                  <a:lnTo>
                    <a:pt x="120" y="646"/>
                  </a:lnTo>
                  <a:lnTo>
                    <a:pt x="104" y="628"/>
                  </a:lnTo>
                  <a:lnTo>
                    <a:pt x="108" y="614"/>
                  </a:lnTo>
                  <a:lnTo>
                    <a:pt x="118" y="604"/>
                  </a:lnTo>
                  <a:lnTo>
                    <a:pt x="104" y="584"/>
                  </a:lnTo>
                  <a:lnTo>
                    <a:pt x="144" y="518"/>
                  </a:lnTo>
                  <a:lnTo>
                    <a:pt x="136" y="504"/>
                  </a:lnTo>
                  <a:lnTo>
                    <a:pt x="112" y="508"/>
                  </a:lnTo>
                  <a:lnTo>
                    <a:pt x="120" y="464"/>
                  </a:lnTo>
                  <a:lnTo>
                    <a:pt x="126" y="432"/>
                  </a:lnTo>
                  <a:lnTo>
                    <a:pt x="118" y="400"/>
                  </a:lnTo>
                  <a:lnTo>
                    <a:pt x="84" y="424"/>
                  </a:lnTo>
                  <a:lnTo>
                    <a:pt x="64" y="392"/>
                  </a:lnTo>
                  <a:lnTo>
                    <a:pt x="76" y="364"/>
                  </a:lnTo>
                  <a:lnTo>
                    <a:pt x="78" y="344"/>
                  </a:lnTo>
                  <a:lnTo>
                    <a:pt x="56" y="324"/>
                  </a:lnTo>
                  <a:lnTo>
                    <a:pt x="56" y="288"/>
                  </a:lnTo>
                  <a:lnTo>
                    <a:pt x="32" y="296"/>
                  </a:lnTo>
                  <a:lnTo>
                    <a:pt x="24" y="284"/>
                  </a:lnTo>
                  <a:lnTo>
                    <a:pt x="38" y="268"/>
                  </a:lnTo>
                  <a:lnTo>
                    <a:pt x="0" y="256"/>
                  </a:lnTo>
                  <a:lnTo>
                    <a:pt x="4" y="240"/>
                  </a:lnTo>
                  <a:lnTo>
                    <a:pt x="22" y="224"/>
                  </a:lnTo>
                  <a:lnTo>
                    <a:pt x="40" y="236"/>
                  </a:lnTo>
                  <a:lnTo>
                    <a:pt x="76" y="236"/>
                  </a:lnTo>
                  <a:lnTo>
                    <a:pt x="88" y="214"/>
                  </a:lnTo>
                  <a:lnTo>
                    <a:pt x="112" y="216"/>
                  </a:lnTo>
                  <a:lnTo>
                    <a:pt x="150" y="216"/>
                  </a:lnTo>
                  <a:lnTo>
                    <a:pt x="168" y="198"/>
                  </a:lnTo>
                  <a:lnTo>
                    <a:pt x="190" y="196"/>
                  </a:lnTo>
                  <a:lnTo>
                    <a:pt x="204" y="168"/>
                  </a:lnTo>
                  <a:lnTo>
                    <a:pt x="160" y="160"/>
                  </a:lnTo>
                  <a:lnTo>
                    <a:pt x="188" y="134"/>
                  </a:lnTo>
                  <a:lnTo>
                    <a:pt x="176" y="108"/>
                  </a:lnTo>
                  <a:lnTo>
                    <a:pt x="206" y="78"/>
                  </a:lnTo>
                  <a:lnTo>
                    <a:pt x="240" y="80"/>
                  </a:lnTo>
                  <a:lnTo>
                    <a:pt x="254" y="94"/>
                  </a:lnTo>
                  <a:lnTo>
                    <a:pt x="276" y="110"/>
                  </a:lnTo>
                  <a:lnTo>
                    <a:pt x="302" y="94"/>
                  </a:lnTo>
                  <a:lnTo>
                    <a:pt x="324" y="62"/>
                  </a:lnTo>
                  <a:lnTo>
                    <a:pt x="360" y="54"/>
                  </a:lnTo>
                  <a:lnTo>
                    <a:pt x="400" y="48"/>
                  </a:lnTo>
                  <a:lnTo>
                    <a:pt x="416" y="24"/>
                  </a:lnTo>
                  <a:lnTo>
                    <a:pt x="454" y="38"/>
                  </a:lnTo>
                  <a:lnTo>
                    <a:pt x="484" y="14"/>
                  </a:lnTo>
                  <a:lnTo>
                    <a:pt x="500" y="0"/>
                  </a:lnTo>
                  <a:lnTo>
                    <a:pt x="532" y="8"/>
                  </a:lnTo>
                  <a:lnTo>
                    <a:pt x="536" y="30"/>
                  </a:lnTo>
                  <a:lnTo>
                    <a:pt x="524" y="54"/>
                  </a:lnTo>
                  <a:lnTo>
                    <a:pt x="526" y="86"/>
                  </a:lnTo>
                  <a:lnTo>
                    <a:pt x="518" y="118"/>
                  </a:lnTo>
                  <a:lnTo>
                    <a:pt x="504" y="140"/>
                  </a:lnTo>
                  <a:lnTo>
                    <a:pt x="494" y="156"/>
                  </a:lnTo>
                  <a:lnTo>
                    <a:pt x="470" y="196"/>
                  </a:lnTo>
                  <a:lnTo>
                    <a:pt x="436" y="196"/>
                  </a:lnTo>
                  <a:lnTo>
                    <a:pt x="432" y="212"/>
                  </a:lnTo>
                  <a:lnTo>
                    <a:pt x="444" y="232"/>
                  </a:lnTo>
                  <a:lnTo>
                    <a:pt x="460" y="246"/>
                  </a:lnTo>
                  <a:lnTo>
                    <a:pt x="462" y="276"/>
                  </a:lnTo>
                  <a:lnTo>
                    <a:pt x="468" y="326"/>
                  </a:lnTo>
                  <a:lnTo>
                    <a:pt x="452" y="332"/>
                  </a:lnTo>
                  <a:lnTo>
                    <a:pt x="448" y="348"/>
                  </a:lnTo>
                  <a:lnTo>
                    <a:pt x="468" y="352"/>
                  </a:lnTo>
                  <a:lnTo>
                    <a:pt x="462" y="382"/>
                  </a:lnTo>
                  <a:lnTo>
                    <a:pt x="464" y="422"/>
                  </a:lnTo>
                  <a:lnTo>
                    <a:pt x="420" y="416"/>
                  </a:lnTo>
                  <a:lnTo>
                    <a:pt x="406" y="416"/>
                  </a:lnTo>
                  <a:lnTo>
                    <a:pt x="382" y="436"/>
                  </a:lnTo>
                  <a:lnTo>
                    <a:pt x="384" y="464"/>
                  </a:lnTo>
                  <a:lnTo>
                    <a:pt x="348" y="502"/>
                  </a:lnTo>
                  <a:lnTo>
                    <a:pt x="342" y="526"/>
                  </a:lnTo>
                  <a:lnTo>
                    <a:pt x="352" y="550"/>
                  </a:lnTo>
                  <a:lnTo>
                    <a:pt x="302" y="572"/>
                  </a:lnTo>
                  <a:lnTo>
                    <a:pt x="262" y="584"/>
                  </a:lnTo>
                  <a:lnTo>
                    <a:pt x="232" y="620"/>
                  </a:lnTo>
                  <a:lnTo>
                    <a:pt x="232" y="654"/>
                  </a:lnTo>
                  <a:lnTo>
                    <a:pt x="222" y="672"/>
                  </a:lnTo>
                  <a:lnTo>
                    <a:pt x="184" y="692"/>
                  </a:lnTo>
                  <a:lnTo>
                    <a:pt x="142" y="708"/>
                  </a:lnTo>
                  <a:lnTo>
                    <a:pt x="116" y="700"/>
                  </a:lnTo>
                  <a:lnTo>
                    <a:pt x="96" y="68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43" name="Pondicherry center"/>
            <p:cNvSpPr>
              <a:spLocks/>
            </p:cNvSpPr>
            <p:nvPr/>
          </p:nvSpPr>
          <p:spPr bwMode="auto">
            <a:xfrm>
              <a:off x="3389679" y="6822127"/>
              <a:ext cx="19052" cy="25828"/>
            </a:xfrm>
            <a:custGeom>
              <a:avLst/>
              <a:gdLst/>
              <a:ahLst/>
              <a:cxnLst>
                <a:cxn ang="0">
                  <a:pos x="34" y="10"/>
                </a:cxn>
                <a:cxn ang="0">
                  <a:pos x="38" y="0"/>
                </a:cxn>
                <a:cxn ang="0">
                  <a:pos x="4" y="0"/>
                </a:cxn>
                <a:cxn ang="0">
                  <a:pos x="0" y="16"/>
                </a:cxn>
                <a:cxn ang="0">
                  <a:pos x="10" y="36"/>
                </a:cxn>
                <a:cxn ang="0">
                  <a:pos x="16" y="40"/>
                </a:cxn>
                <a:cxn ang="0">
                  <a:pos x="28" y="50"/>
                </a:cxn>
                <a:cxn ang="0">
                  <a:pos x="28" y="28"/>
                </a:cxn>
                <a:cxn ang="0">
                  <a:pos x="34" y="10"/>
                </a:cxn>
              </a:cxnLst>
              <a:rect l="0" t="0" r="r" b="b"/>
              <a:pathLst>
                <a:path w="38" h="50">
                  <a:moveTo>
                    <a:pt x="34" y="10"/>
                  </a:moveTo>
                  <a:lnTo>
                    <a:pt x="38" y="0"/>
                  </a:lnTo>
                  <a:lnTo>
                    <a:pt x="4" y="0"/>
                  </a:lnTo>
                  <a:lnTo>
                    <a:pt x="0" y="16"/>
                  </a:lnTo>
                  <a:lnTo>
                    <a:pt x="10" y="36"/>
                  </a:lnTo>
                  <a:lnTo>
                    <a:pt x="16" y="40"/>
                  </a:lnTo>
                  <a:lnTo>
                    <a:pt x="28" y="50"/>
                  </a:lnTo>
                  <a:lnTo>
                    <a:pt x="28" y="28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44" name="Pondicherry south"/>
            <p:cNvSpPr>
              <a:spLocks/>
            </p:cNvSpPr>
            <p:nvPr/>
          </p:nvSpPr>
          <p:spPr bwMode="auto">
            <a:xfrm>
              <a:off x="3397702" y="6889278"/>
              <a:ext cx="10028" cy="134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" y="6"/>
                </a:cxn>
                <a:cxn ang="0">
                  <a:pos x="0" y="22"/>
                </a:cxn>
                <a:cxn ang="0">
                  <a:pos x="20" y="26"/>
                </a:cxn>
                <a:cxn ang="0">
                  <a:pos x="20" y="12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4" y="6"/>
                  </a:lnTo>
                  <a:lnTo>
                    <a:pt x="0" y="22"/>
                  </a:lnTo>
                  <a:lnTo>
                    <a:pt x="20" y="26"/>
                  </a:lnTo>
                  <a:lnTo>
                    <a:pt x="2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45" name="Kerala"/>
            <p:cNvSpPr>
              <a:spLocks/>
            </p:cNvSpPr>
            <p:nvPr/>
          </p:nvSpPr>
          <p:spPr bwMode="auto">
            <a:xfrm>
              <a:off x="3089868" y="6760140"/>
              <a:ext cx="155421" cy="3119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22"/>
                </a:cxn>
                <a:cxn ang="0">
                  <a:pos x="48" y="28"/>
                </a:cxn>
                <a:cxn ang="0">
                  <a:pos x="58" y="64"/>
                </a:cxn>
                <a:cxn ang="0">
                  <a:pos x="114" y="108"/>
                </a:cxn>
                <a:cxn ang="0">
                  <a:pos x="124" y="116"/>
                </a:cxn>
                <a:cxn ang="0">
                  <a:pos x="146" y="112"/>
                </a:cxn>
                <a:cxn ang="0">
                  <a:pos x="176" y="134"/>
                </a:cxn>
                <a:cxn ang="0">
                  <a:pos x="188" y="148"/>
                </a:cxn>
                <a:cxn ang="0">
                  <a:pos x="170" y="164"/>
                </a:cxn>
                <a:cxn ang="0">
                  <a:pos x="166" y="180"/>
                </a:cxn>
                <a:cxn ang="0">
                  <a:pos x="204" y="192"/>
                </a:cxn>
                <a:cxn ang="0">
                  <a:pos x="190" y="208"/>
                </a:cxn>
                <a:cxn ang="0">
                  <a:pos x="198" y="220"/>
                </a:cxn>
                <a:cxn ang="0">
                  <a:pos x="222" y="212"/>
                </a:cxn>
                <a:cxn ang="0">
                  <a:pos x="222" y="248"/>
                </a:cxn>
                <a:cxn ang="0">
                  <a:pos x="244" y="268"/>
                </a:cxn>
                <a:cxn ang="0">
                  <a:pos x="242" y="284"/>
                </a:cxn>
                <a:cxn ang="0">
                  <a:pos x="230" y="316"/>
                </a:cxn>
                <a:cxn ang="0">
                  <a:pos x="250" y="348"/>
                </a:cxn>
                <a:cxn ang="0">
                  <a:pos x="284" y="324"/>
                </a:cxn>
                <a:cxn ang="0">
                  <a:pos x="292" y="356"/>
                </a:cxn>
                <a:cxn ang="0">
                  <a:pos x="278" y="432"/>
                </a:cxn>
                <a:cxn ang="0">
                  <a:pos x="302" y="428"/>
                </a:cxn>
                <a:cxn ang="0">
                  <a:pos x="310" y="442"/>
                </a:cxn>
                <a:cxn ang="0">
                  <a:pos x="270" y="508"/>
                </a:cxn>
                <a:cxn ang="0">
                  <a:pos x="284" y="528"/>
                </a:cxn>
                <a:cxn ang="0">
                  <a:pos x="274" y="538"/>
                </a:cxn>
                <a:cxn ang="0">
                  <a:pos x="270" y="552"/>
                </a:cxn>
                <a:cxn ang="0">
                  <a:pos x="286" y="570"/>
                </a:cxn>
                <a:cxn ang="0">
                  <a:pos x="262" y="604"/>
                </a:cxn>
                <a:cxn ang="0">
                  <a:pos x="236" y="572"/>
                </a:cxn>
                <a:cxn ang="0">
                  <a:pos x="188" y="506"/>
                </a:cxn>
                <a:cxn ang="0">
                  <a:pos x="162" y="436"/>
                </a:cxn>
                <a:cxn ang="0">
                  <a:pos x="160" y="368"/>
                </a:cxn>
                <a:cxn ang="0">
                  <a:pos x="136" y="302"/>
                </a:cxn>
                <a:cxn ang="0">
                  <a:pos x="116" y="242"/>
                </a:cxn>
                <a:cxn ang="0">
                  <a:pos x="84" y="162"/>
                </a:cxn>
                <a:cxn ang="0">
                  <a:pos x="50" y="112"/>
                </a:cxn>
                <a:cxn ang="0">
                  <a:pos x="36" y="96"/>
                </a:cxn>
                <a:cxn ang="0">
                  <a:pos x="10" y="36"/>
                </a:cxn>
                <a:cxn ang="0">
                  <a:pos x="0" y="0"/>
                </a:cxn>
              </a:cxnLst>
              <a:rect l="0" t="0" r="r" b="b"/>
              <a:pathLst>
                <a:path w="310" h="604">
                  <a:moveTo>
                    <a:pt x="0" y="0"/>
                  </a:moveTo>
                  <a:lnTo>
                    <a:pt x="32" y="22"/>
                  </a:lnTo>
                  <a:lnTo>
                    <a:pt x="48" y="28"/>
                  </a:lnTo>
                  <a:lnTo>
                    <a:pt x="58" y="64"/>
                  </a:lnTo>
                  <a:lnTo>
                    <a:pt x="114" y="108"/>
                  </a:lnTo>
                  <a:lnTo>
                    <a:pt x="124" y="116"/>
                  </a:lnTo>
                  <a:lnTo>
                    <a:pt x="146" y="112"/>
                  </a:lnTo>
                  <a:lnTo>
                    <a:pt x="176" y="134"/>
                  </a:lnTo>
                  <a:lnTo>
                    <a:pt x="188" y="148"/>
                  </a:lnTo>
                  <a:lnTo>
                    <a:pt x="170" y="164"/>
                  </a:lnTo>
                  <a:lnTo>
                    <a:pt x="166" y="180"/>
                  </a:lnTo>
                  <a:lnTo>
                    <a:pt x="204" y="192"/>
                  </a:lnTo>
                  <a:lnTo>
                    <a:pt x="190" y="208"/>
                  </a:lnTo>
                  <a:lnTo>
                    <a:pt x="198" y="220"/>
                  </a:lnTo>
                  <a:lnTo>
                    <a:pt x="222" y="212"/>
                  </a:lnTo>
                  <a:lnTo>
                    <a:pt x="222" y="248"/>
                  </a:lnTo>
                  <a:lnTo>
                    <a:pt x="244" y="268"/>
                  </a:lnTo>
                  <a:lnTo>
                    <a:pt x="242" y="284"/>
                  </a:lnTo>
                  <a:lnTo>
                    <a:pt x="230" y="316"/>
                  </a:lnTo>
                  <a:lnTo>
                    <a:pt x="250" y="348"/>
                  </a:lnTo>
                  <a:lnTo>
                    <a:pt x="284" y="324"/>
                  </a:lnTo>
                  <a:lnTo>
                    <a:pt x="292" y="356"/>
                  </a:lnTo>
                  <a:lnTo>
                    <a:pt x="278" y="432"/>
                  </a:lnTo>
                  <a:lnTo>
                    <a:pt x="302" y="428"/>
                  </a:lnTo>
                  <a:lnTo>
                    <a:pt x="310" y="442"/>
                  </a:lnTo>
                  <a:lnTo>
                    <a:pt x="270" y="508"/>
                  </a:lnTo>
                  <a:lnTo>
                    <a:pt x="284" y="528"/>
                  </a:lnTo>
                  <a:lnTo>
                    <a:pt x="274" y="538"/>
                  </a:lnTo>
                  <a:lnTo>
                    <a:pt x="270" y="552"/>
                  </a:lnTo>
                  <a:lnTo>
                    <a:pt x="286" y="570"/>
                  </a:lnTo>
                  <a:lnTo>
                    <a:pt x="262" y="604"/>
                  </a:lnTo>
                  <a:lnTo>
                    <a:pt x="236" y="572"/>
                  </a:lnTo>
                  <a:lnTo>
                    <a:pt x="188" y="506"/>
                  </a:lnTo>
                  <a:lnTo>
                    <a:pt x="162" y="436"/>
                  </a:lnTo>
                  <a:lnTo>
                    <a:pt x="160" y="368"/>
                  </a:lnTo>
                  <a:lnTo>
                    <a:pt x="136" y="302"/>
                  </a:lnTo>
                  <a:lnTo>
                    <a:pt x="116" y="242"/>
                  </a:lnTo>
                  <a:lnTo>
                    <a:pt x="84" y="162"/>
                  </a:lnTo>
                  <a:lnTo>
                    <a:pt x="50" y="112"/>
                  </a:lnTo>
                  <a:lnTo>
                    <a:pt x="36" y="96"/>
                  </a:lnTo>
                  <a:lnTo>
                    <a:pt x="1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46" name="Goa"/>
            <p:cNvSpPr>
              <a:spLocks/>
            </p:cNvSpPr>
            <p:nvPr/>
          </p:nvSpPr>
          <p:spPr bwMode="auto">
            <a:xfrm>
              <a:off x="3023688" y="6556619"/>
              <a:ext cx="36098" cy="609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6" y="0"/>
                </a:cxn>
                <a:cxn ang="0">
                  <a:pos x="32" y="16"/>
                </a:cxn>
                <a:cxn ang="0">
                  <a:pos x="48" y="14"/>
                </a:cxn>
                <a:cxn ang="0">
                  <a:pos x="70" y="18"/>
                </a:cxn>
                <a:cxn ang="0">
                  <a:pos x="72" y="40"/>
                </a:cxn>
                <a:cxn ang="0">
                  <a:pos x="70" y="70"/>
                </a:cxn>
                <a:cxn ang="0">
                  <a:pos x="70" y="104"/>
                </a:cxn>
                <a:cxn ang="0">
                  <a:pos x="50" y="118"/>
                </a:cxn>
                <a:cxn ang="0">
                  <a:pos x="38" y="100"/>
                </a:cxn>
                <a:cxn ang="0">
                  <a:pos x="28" y="84"/>
                </a:cxn>
                <a:cxn ang="0">
                  <a:pos x="32" y="66"/>
                </a:cxn>
                <a:cxn ang="0">
                  <a:pos x="16" y="46"/>
                </a:cxn>
                <a:cxn ang="0">
                  <a:pos x="0" y="22"/>
                </a:cxn>
                <a:cxn ang="0">
                  <a:pos x="4" y="0"/>
                </a:cxn>
              </a:cxnLst>
              <a:rect l="0" t="0" r="r" b="b"/>
              <a:pathLst>
                <a:path w="72" h="118">
                  <a:moveTo>
                    <a:pt x="4" y="0"/>
                  </a:moveTo>
                  <a:lnTo>
                    <a:pt x="26" y="0"/>
                  </a:lnTo>
                  <a:lnTo>
                    <a:pt x="32" y="16"/>
                  </a:lnTo>
                  <a:lnTo>
                    <a:pt x="48" y="14"/>
                  </a:lnTo>
                  <a:lnTo>
                    <a:pt x="70" y="18"/>
                  </a:lnTo>
                  <a:lnTo>
                    <a:pt x="72" y="40"/>
                  </a:lnTo>
                  <a:lnTo>
                    <a:pt x="70" y="70"/>
                  </a:lnTo>
                  <a:lnTo>
                    <a:pt x="70" y="104"/>
                  </a:lnTo>
                  <a:lnTo>
                    <a:pt x="50" y="118"/>
                  </a:lnTo>
                  <a:lnTo>
                    <a:pt x="38" y="100"/>
                  </a:lnTo>
                  <a:lnTo>
                    <a:pt x="28" y="84"/>
                  </a:lnTo>
                  <a:lnTo>
                    <a:pt x="32" y="66"/>
                  </a:lnTo>
                  <a:lnTo>
                    <a:pt x="16" y="46"/>
                  </a:lnTo>
                  <a:lnTo>
                    <a:pt x="0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47" name="Karnataka"/>
            <p:cNvSpPr>
              <a:spLocks/>
            </p:cNvSpPr>
            <p:nvPr/>
          </p:nvSpPr>
          <p:spPr bwMode="auto">
            <a:xfrm>
              <a:off x="3048756" y="6384092"/>
              <a:ext cx="278755" cy="458696"/>
            </a:xfrm>
            <a:custGeom>
              <a:avLst/>
              <a:gdLst/>
              <a:ahLst/>
              <a:cxnLst>
                <a:cxn ang="0">
                  <a:pos x="28" y="338"/>
                </a:cxn>
                <a:cxn ang="0">
                  <a:pos x="54" y="274"/>
                </a:cxn>
                <a:cxn ang="0">
                  <a:pos x="26" y="236"/>
                </a:cxn>
                <a:cxn ang="0">
                  <a:pos x="64" y="232"/>
                </a:cxn>
                <a:cxn ang="0">
                  <a:pos x="114" y="184"/>
                </a:cxn>
                <a:cxn ang="0">
                  <a:pos x="164" y="184"/>
                </a:cxn>
                <a:cxn ang="0">
                  <a:pos x="204" y="150"/>
                </a:cxn>
                <a:cxn ang="0">
                  <a:pos x="204" y="120"/>
                </a:cxn>
                <a:cxn ang="0">
                  <a:pos x="268" y="128"/>
                </a:cxn>
                <a:cxn ang="0">
                  <a:pos x="294" y="104"/>
                </a:cxn>
                <a:cxn ang="0">
                  <a:pos x="336" y="90"/>
                </a:cxn>
                <a:cxn ang="0">
                  <a:pos x="366" y="72"/>
                </a:cxn>
                <a:cxn ang="0">
                  <a:pos x="386" y="32"/>
                </a:cxn>
                <a:cxn ang="0">
                  <a:pos x="418" y="0"/>
                </a:cxn>
                <a:cxn ang="0">
                  <a:pos x="444" y="18"/>
                </a:cxn>
                <a:cxn ang="0">
                  <a:pos x="448" y="54"/>
                </a:cxn>
                <a:cxn ang="0">
                  <a:pos x="430" y="102"/>
                </a:cxn>
                <a:cxn ang="0">
                  <a:pos x="432" y="148"/>
                </a:cxn>
                <a:cxn ang="0">
                  <a:pos x="430" y="182"/>
                </a:cxn>
                <a:cxn ang="0">
                  <a:pos x="402" y="260"/>
                </a:cxn>
                <a:cxn ang="0">
                  <a:pos x="442" y="276"/>
                </a:cxn>
                <a:cxn ang="0">
                  <a:pos x="428" y="328"/>
                </a:cxn>
                <a:cxn ang="0">
                  <a:pos x="378" y="324"/>
                </a:cxn>
                <a:cxn ang="0">
                  <a:pos x="358" y="384"/>
                </a:cxn>
                <a:cxn ang="0">
                  <a:pos x="382" y="414"/>
                </a:cxn>
                <a:cxn ang="0">
                  <a:pos x="370" y="448"/>
                </a:cxn>
                <a:cxn ang="0">
                  <a:pos x="330" y="452"/>
                </a:cxn>
                <a:cxn ang="0">
                  <a:pos x="328" y="492"/>
                </a:cxn>
                <a:cxn ang="0">
                  <a:pos x="352" y="552"/>
                </a:cxn>
                <a:cxn ang="0">
                  <a:pos x="352" y="590"/>
                </a:cxn>
                <a:cxn ang="0">
                  <a:pos x="378" y="594"/>
                </a:cxn>
                <a:cxn ang="0">
                  <a:pos x="376" y="536"/>
                </a:cxn>
                <a:cxn ang="0">
                  <a:pos x="398" y="564"/>
                </a:cxn>
                <a:cxn ang="0">
                  <a:pos x="404" y="596"/>
                </a:cxn>
                <a:cxn ang="0">
                  <a:pos x="450" y="612"/>
                </a:cxn>
                <a:cxn ang="0">
                  <a:pos x="500" y="600"/>
                </a:cxn>
                <a:cxn ang="0">
                  <a:pos x="534" y="644"/>
                </a:cxn>
                <a:cxn ang="0">
                  <a:pos x="556" y="678"/>
                </a:cxn>
                <a:cxn ang="0">
                  <a:pos x="504" y="748"/>
                </a:cxn>
                <a:cxn ang="0">
                  <a:pos x="454" y="730"/>
                </a:cxn>
                <a:cxn ang="0">
                  <a:pos x="436" y="786"/>
                </a:cxn>
                <a:cxn ang="0">
                  <a:pos x="452" y="820"/>
                </a:cxn>
                <a:cxn ang="0">
                  <a:pos x="416" y="850"/>
                </a:cxn>
                <a:cxn ang="0">
                  <a:pos x="360" y="868"/>
                </a:cxn>
                <a:cxn ang="0">
                  <a:pos x="324" y="888"/>
                </a:cxn>
                <a:cxn ang="0">
                  <a:pos x="270" y="876"/>
                </a:cxn>
                <a:cxn ang="0">
                  <a:pos x="228" y="840"/>
                </a:cxn>
                <a:cxn ang="0">
                  <a:pos x="140" y="792"/>
                </a:cxn>
                <a:cxn ang="0">
                  <a:pos x="114" y="750"/>
                </a:cxn>
                <a:cxn ang="0">
                  <a:pos x="70" y="690"/>
                </a:cxn>
                <a:cxn ang="0">
                  <a:pos x="62" y="612"/>
                </a:cxn>
                <a:cxn ang="0">
                  <a:pos x="42" y="558"/>
                </a:cxn>
                <a:cxn ang="0">
                  <a:pos x="28" y="510"/>
                </a:cxn>
                <a:cxn ang="0">
                  <a:pos x="24" y="474"/>
                </a:cxn>
                <a:cxn ang="0">
                  <a:pos x="0" y="452"/>
                </a:cxn>
                <a:cxn ang="0">
                  <a:pos x="20" y="398"/>
                </a:cxn>
                <a:cxn ang="0">
                  <a:pos x="22" y="372"/>
                </a:cxn>
                <a:cxn ang="0">
                  <a:pos x="2" y="348"/>
                </a:cxn>
              </a:cxnLst>
              <a:rect l="0" t="0" r="r" b="b"/>
              <a:pathLst>
                <a:path w="556" h="888">
                  <a:moveTo>
                    <a:pt x="2" y="348"/>
                  </a:moveTo>
                  <a:lnTo>
                    <a:pt x="28" y="338"/>
                  </a:lnTo>
                  <a:lnTo>
                    <a:pt x="44" y="306"/>
                  </a:lnTo>
                  <a:lnTo>
                    <a:pt x="54" y="274"/>
                  </a:lnTo>
                  <a:lnTo>
                    <a:pt x="40" y="254"/>
                  </a:lnTo>
                  <a:lnTo>
                    <a:pt x="26" y="236"/>
                  </a:lnTo>
                  <a:lnTo>
                    <a:pt x="56" y="218"/>
                  </a:lnTo>
                  <a:lnTo>
                    <a:pt x="64" y="232"/>
                  </a:lnTo>
                  <a:lnTo>
                    <a:pt x="98" y="210"/>
                  </a:lnTo>
                  <a:lnTo>
                    <a:pt x="114" y="184"/>
                  </a:lnTo>
                  <a:lnTo>
                    <a:pt x="150" y="196"/>
                  </a:lnTo>
                  <a:lnTo>
                    <a:pt x="164" y="184"/>
                  </a:lnTo>
                  <a:lnTo>
                    <a:pt x="202" y="182"/>
                  </a:lnTo>
                  <a:lnTo>
                    <a:pt x="204" y="150"/>
                  </a:lnTo>
                  <a:lnTo>
                    <a:pt x="194" y="130"/>
                  </a:lnTo>
                  <a:lnTo>
                    <a:pt x="204" y="120"/>
                  </a:lnTo>
                  <a:lnTo>
                    <a:pt x="240" y="140"/>
                  </a:lnTo>
                  <a:lnTo>
                    <a:pt x="268" y="128"/>
                  </a:lnTo>
                  <a:lnTo>
                    <a:pt x="298" y="138"/>
                  </a:lnTo>
                  <a:lnTo>
                    <a:pt x="294" y="104"/>
                  </a:lnTo>
                  <a:lnTo>
                    <a:pt x="312" y="88"/>
                  </a:lnTo>
                  <a:lnTo>
                    <a:pt x="336" y="90"/>
                  </a:lnTo>
                  <a:lnTo>
                    <a:pt x="350" y="72"/>
                  </a:lnTo>
                  <a:lnTo>
                    <a:pt x="366" y="72"/>
                  </a:lnTo>
                  <a:lnTo>
                    <a:pt x="366" y="34"/>
                  </a:lnTo>
                  <a:lnTo>
                    <a:pt x="386" y="32"/>
                  </a:lnTo>
                  <a:lnTo>
                    <a:pt x="408" y="18"/>
                  </a:lnTo>
                  <a:lnTo>
                    <a:pt x="418" y="0"/>
                  </a:lnTo>
                  <a:lnTo>
                    <a:pt x="432" y="16"/>
                  </a:lnTo>
                  <a:lnTo>
                    <a:pt x="444" y="18"/>
                  </a:lnTo>
                  <a:lnTo>
                    <a:pt x="454" y="42"/>
                  </a:lnTo>
                  <a:lnTo>
                    <a:pt x="448" y="54"/>
                  </a:lnTo>
                  <a:lnTo>
                    <a:pt x="454" y="68"/>
                  </a:lnTo>
                  <a:lnTo>
                    <a:pt x="430" y="102"/>
                  </a:lnTo>
                  <a:lnTo>
                    <a:pt x="458" y="122"/>
                  </a:lnTo>
                  <a:lnTo>
                    <a:pt x="432" y="148"/>
                  </a:lnTo>
                  <a:lnTo>
                    <a:pt x="420" y="162"/>
                  </a:lnTo>
                  <a:lnTo>
                    <a:pt x="430" y="182"/>
                  </a:lnTo>
                  <a:lnTo>
                    <a:pt x="424" y="236"/>
                  </a:lnTo>
                  <a:lnTo>
                    <a:pt x="402" y="260"/>
                  </a:lnTo>
                  <a:lnTo>
                    <a:pt x="412" y="272"/>
                  </a:lnTo>
                  <a:lnTo>
                    <a:pt x="442" y="276"/>
                  </a:lnTo>
                  <a:lnTo>
                    <a:pt x="430" y="296"/>
                  </a:lnTo>
                  <a:lnTo>
                    <a:pt x="428" y="328"/>
                  </a:lnTo>
                  <a:lnTo>
                    <a:pt x="402" y="324"/>
                  </a:lnTo>
                  <a:lnTo>
                    <a:pt x="378" y="324"/>
                  </a:lnTo>
                  <a:lnTo>
                    <a:pt x="376" y="356"/>
                  </a:lnTo>
                  <a:lnTo>
                    <a:pt x="358" y="384"/>
                  </a:lnTo>
                  <a:lnTo>
                    <a:pt x="368" y="402"/>
                  </a:lnTo>
                  <a:lnTo>
                    <a:pt x="382" y="414"/>
                  </a:lnTo>
                  <a:lnTo>
                    <a:pt x="378" y="440"/>
                  </a:lnTo>
                  <a:lnTo>
                    <a:pt x="370" y="448"/>
                  </a:lnTo>
                  <a:lnTo>
                    <a:pt x="332" y="438"/>
                  </a:lnTo>
                  <a:lnTo>
                    <a:pt x="330" y="452"/>
                  </a:lnTo>
                  <a:lnTo>
                    <a:pt x="340" y="466"/>
                  </a:lnTo>
                  <a:lnTo>
                    <a:pt x="328" y="492"/>
                  </a:lnTo>
                  <a:lnTo>
                    <a:pt x="348" y="520"/>
                  </a:lnTo>
                  <a:lnTo>
                    <a:pt x="352" y="552"/>
                  </a:lnTo>
                  <a:lnTo>
                    <a:pt x="356" y="574"/>
                  </a:lnTo>
                  <a:lnTo>
                    <a:pt x="352" y="590"/>
                  </a:lnTo>
                  <a:lnTo>
                    <a:pt x="356" y="608"/>
                  </a:lnTo>
                  <a:lnTo>
                    <a:pt x="378" y="594"/>
                  </a:lnTo>
                  <a:lnTo>
                    <a:pt x="364" y="560"/>
                  </a:lnTo>
                  <a:lnTo>
                    <a:pt x="376" y="536"/>
                  </a:lnTo>
                  <a:lnTo>
                    <a:pt x="410" y="542"/>
                  </a:lnTo>
                  <a:lnTo>
                    <a:pt x="398" y="564"/>
                  </a:lnTo>
                  <a:lnTo>
                    <a:pt x="396" y="580"/>
                  </a:lnTo>
                  <a:lnTo>
                    <a:pt x="404" y="596"/>
                  </a:lnTo>
                  <a:lnTo>
                    <a:pt x="414" y="624"/>
                  </a:lnTo>
                  <a:lnTo>
                    <a:pt x="450" y="612"/>
                  </a:lnTo>
                  <a:lnTo>
                    <a:pt x="460" y="596"/>
                  </a:lnTo>
                  <a:lnTo>
                    <a:pt x="500" y="600"/>
                  </a:lnTo>
                  <a:lnTo>
                    <a:pt x="498" y="626"/>
                  </a:lnTo>
                  <a:lnTo>
                    <a:pt x="534" y="644"/>
                  </a:lnTo>
                  <a:lnTo>
                    <a:pt x="532" y="670"/>
                  </a:lnTo>
                  <a:lnTo>
                    <a:pt x="556" y="678"/>
                  </a:lnTo>
                  <a:lnTo>
                    <a:pt x="544" y="716"/>
                  </a:lnTo>
                  <a:lnTo>
                    <a:pt x="504" y="748"/>
                  </a:lnTo>
                  <a:lnTo>
                    <a:pt x="488" y="732"/>
                  </a:lnTo>
                  <a:lnTo>
                    <a:pt x="454" y="730"/>
                  </a:lnTo>
                  <a:lnTo>
                    <a:pt x="424" y="760"/>
                  </a:lnTo>
                  <a:lnTo>
                    <a:pt x="436" y="786"/>
                  </a:lnTo>
                  <a:lnTo>
                    <a:pt x="408" y="812"/>
                  </a:lnTo>
                  <a:lnTo>
                    <a:pt x="452" y="820"/>
                  </a:lnTo>
                  <a:lnTo>
                    <a:pt x="438" y="848"/>
                  </a:lnTo>
                  <a:lnTo>
                    <a:pt x="416" y="850"/>
                  </a:lnTo>
                  <a:lnTo>
                    <a:pt x="398" y="868"/>
                  </a:lnTo>
                  <a:lnTo>
                    <a:pt x="360" y="868"/>
                  </a:lnTo>
                  <a:lnTo>
                    <a:pt x="336" y="866"/>
                  </a:lnTo>
                  <a:lnTo>
                    <a:pt x="324" y="888"/>
                  </a:lnTo>
                  <a:lnTo>
                    <a:pt x="288" y="888"/>
                  </a:lnTo>
                  <a:lnTo>
                    <a:pt x="270" y="876"/>
                  </a:lnTo>
                  <a:lnTo>
                    <a:pt x="258" y="862"/>
                  </a:lnTo>
                  <a:lnTo>
                    <a:pt x="228" y="840"/>
                  </a:lnTo>
                  <a:lnTo>
                    <a:pt x="206" y="844"/>
                  </a:lnTo>
                  <a:lnTo>
                    <a:pt x="140" y="792"/>
                  </a:lnTo>
                  <a:lnTo>
                    <a:pt x="130" y="756"/>
                  </a:lnTo>
                  <a:lnTo>
                    <a:pt x="114" y="750"/>
                  </a:lnTo>
                  <a:lnTo>
                    <a:pt x="82" y="728"/>
                  </a:lnTo>
                  <a:lnTo>
                    <a:pt x="70" y="690"/>
                  </a:lnTo>
                  <a:lnTo>
                    <a:pt x="58" y="638"/>
                  </a:lnTo>
                  <a:lnTo>
                    <a:pt x="62" y="612"/>
                  </a:lnTo>
                  <a:lnTo>
                    <a:pt x="58" y="582"/>
                  </a:lnTo>
                  <a:lnTo>
                    <a:pt x="42" y="558"/>
                  </a:lnTo>
                  <a:lnTo>
                    <a:pt x="38" y="534"/>
                  </a:lnTo>
                  <a:lnTo>
                    <a:pt x="28" y="510"/>
                  </a:lnTo>
                  <a:lnTo>
                    <a:pt x="30" y="500"/>
                  </a:lnTo>
                  <a:lnTo>
                    <a:pt x="24" y="474"/>
                  </a:lnTo>
                  <a:lnTo>
                    <a:pt x="4" y="466"/>
                  </a:lnTo>
                  <a:lnTo>
                    <a:pt x="0" y="452"/>
                  </a:lnTo>
                  <a:lnTo>
                    <a:pt x="20" y="438"/>
                  </a:lnTo>
                  <a:lnTo>
                    <a:pt x="20" y="398"/>
                  </a:lnTo>
                  <a:lnTo>
                    <a:pt x="20" y="378"/>
                  </a:lnTo>
                  <a:lnTo>
                    <a:pt x="22" y="372"/>
                  </a:lnTo>
                  <a:lnTo>
                    <a:pt x="20" y="352"/>
                  </a:lnTo>
                  <a:lnTo>
                    <a:pt x="2" y="34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48" name="Pondicherry north"/>
            <p:cNvSpPr>
              <a:spLocks/>
            </p:cNvSpPr>
            <p:nvPr/>
          </p:nvSpPr>
          <p:spPr bwMode="auto">
            <a:xfrm>
              <a:off x="3563149" y="6500832"/>
              <a:ext cx="9526" cy="1239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2" y="24"/>
                </a:cxn>
                <a:cxn ang="0">
                  <a:pos x="19" y="14"/>
                </a:cxn>
                <a:cxn ang="0">
                  <a:pos x="17" y="0"/>
                </a:cxn>
              </a:cxnLst>
              <a:rect l="0" t="0" r="r" b="b"/>
              <a:pathLst>
                <a:path w="19" h="24">
                  <a:moveTo>
                    <a:pt x="17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2" y="24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49" name="Andhar Pradesh"/>
            <p:cNvSpPr>
              <a:spLocks/>
            </p:cNvSpPr>
            <p:nvPr/>
          </p:nvSpPr>
          <p:spPr bwMode="auto">
            <a:xfrm>
              <a:off x="3213202" y="6296278"/>
              <a:ext cx="509881" cy="481424"/>
            </a:xfrm>
            <a:custGeom>
              <a:avLst/>
              <a:gdLst/>
              <a:ahLst/>
              <a:cxnLst>
                <a:cxn ang="0">
                  <a:pos x="140" y="158"/>
                </a:cxn>
                <a:cxn ang="0">
                  <a:pos x="162" y="122"/>
                </a:cxn>
                <a:cxn ang="0">
                  <a:pos x="198" y="70"/>
                </a:cxn>
                <a:cxn ang="0">
                  <a:pos x="226" y="16"/>
                </a:cxn>
                <a:cxn ang="0">
                  <a:pos x="282" y="6"/>
                </a:cxn>
                <a:cxn ang="0">
                  <a:pos x="352" y="38"/>
                </a:cxn>
                <a:cxn ang="0">
                  <a:pos x="422" y="58"/>
                </a:cxn>
                <a:cxn ang="0">
                  <a:pos x="420" y="114"/>
                </a:cxn>
                <a:cxn ang="0">
                  <a:pos x="460" y="148"/>
                </a:cxn>
                <a:cxn ang="0">
                  <a:pos x="514" y="192"/>
                </a:cxn>
                <a:cxn ang="0">
                  <a:pos x="544" y="260"/>
                </a:cxn>
                <a:cxn ang="0">
                  <a:pos x="630" y="262"/>
                </a:cxn>
                <a:cxn ang="0">
                  <a:pos x="721" y="228"/>
                </a:cxn>
                <a:cxn ang="0">
                  <a:pos x="725" y="172"/>
                </a:cxn>
                <a:cxn ang="0">
                  <a:pos x="767" y="198"/>
                </a:cxn>
                <a:cxn ang="0">
                  <a:pos x="789" y="194"/>
                </a:cxn>
                <a:cxn ang="0">
                  <a:pos x="813" y="138"/>
                </a:cxn>
                <a:cxn ang="0">
                  <a:pos x="849" y="112"/>
                </a:cxn>
                <a:cxn ang="0">
                  <a:pos x="897" y="112"/>
                </a:cxn>
                <a:cxn ang="0">
                  <a:pos x="961" y="132"/>
                </a:cxn>
                <a:cxn ang="0">
                  <a:pos x="1017" y="96"/>
                </a:cxn>
                <a:cxn ang="0">
                  <a:pos x="947" y="182"/>
                </a:cxn>
                <a:cxn ang="0">
                  <a:pos x="911" y="216"/>
                </a:cxn>
                <a:cxn ang="0">
                  <a:pos x="825" y="296"/>
                </a:cxn>
                <a:cxn ang="0">
                  <a:pos x="729" y="350"/>
                </a:cxn>
                <a:cxn ang="0">
                  <a:pos x="715" y="396"/>
                </a:cxn>
                <a:cxn ang="0">
                  <a:pos x="704" y="416"/>
                </a:cxn>
                <a:cxn ang="0">
                  <a:pos x="688" y="438"/>
                </a:cxn>
                <a:cxn ang="0">
                  <a:pos x="628" y="458"/>
                </a:cxn>
                <a:cxn ang="0">
                  <a:pos x="576" y="484"/>
                </a:cxn>
                <a:cxn ang="0">
                  <a:pos x="550" y="526"/>
                </a:cxn>
                <a:cxn ang="0">
                  <a:pos x="520" y="524"/>
                </a:cxn>
                <a:cxn ang="0">
                  <a:pos x="456" y="538"/>
                </a:cxn>
                <a:cxn ang="0">
                  <a:pos x="424" y="638"/>
                </a:cxn>
                <a:cxn ang="0">
                  <a:pos x="436" y="714"/>
                </a:cxn>
                <a:cxn ang="0">
                  <a:pos x="448" y="788"/>
                </a:cxn>
                <a:cxn ang="0">
                  <a:pos x="420" y="822"/>
                </a:cxn>
                <a:cxn ang="0">
                  <a:pos x="320" y="870"/>
                </a:cxn>
                <a:cxn ang="0">
                  <a:pos x="222" y="916"/>
                </a:cxn>
                <a:cxn ang="0">
                  <a:pos x="216" y="886"/>
                </a:cxn>
                <a:cxn ang="0">
                  <a:pos x="206" y="814"/>
                </a:cxn>
                <a:cxn ang="0">
                  <a:pos x="132" y="766"/>
                </a:cxn>
                <a:cxn ang="0">
                  <a:pos x="68" y="750"/>
                </a:cxn>
                <a:cxn ang="0">
                  <a:pos x="48" y="706"/>
                </a:cxn>
                <a:cxn ang="0">
                  <a:pos x="28" y="778"/>
                </a:cxn>
                <a:cxn ang="0">
                  <a:pos x="24" y="720"/>
                </a:cxn>
                <a:cxn ang="0">
                  <a:pos x="12" y="636"/>
                </a:cxn>
                <a:cxn ang="0">
                  <a:pos x="42" y="618"/>
                </a:cxn>
                <a:cxn ang="0">
                  <a:pos x="40" y="572"/>
                </a:cxn>
                <a:cxn ang="0">
                  <a:pos x="50" y="494"/>
                </a:cxn>
                <a:cxn ang="0">
                  <a:pos x="102" y="466"/>
                </a:cxn>
                <a:cxn ang="0">
                  <a:pos x="74" y="430"/>
                </a:cxn>
                <a:cxn ang="0">
                  <a:pos x="92" y="332"/>
                </a:cxn>
                <a:cxn ang="0">
                  <a:pos x="126" y="238"/>
                </a:cxn>
                <a:cxn ang="0">
                  <a:pos x="116" y="188"/>
                </a:cxn>
              </a:cxnLst>
              <a:rect l="0" t="0" r="r" b="b"/>
              <a:pathLst>
                <a:path w="1017" h="932">
                  <a:moveTo>
                    <a:pt x="116" y="188"/>
                  </a:moveTo>
                  <a:lnTo>
                    <a:pt x="124" y="160"/>
                  </a:lnTo>
                  <a:lnTo>
                    <a:pt x="140" y="158"/>
                  </a:lnTo>
                  <a:lnTo>
                    <a:pt x="140" y="144"/>
                  </a:lnTo>
                  <a:lnTo>
                    <a:pt x="152" y="142"/>
                  </a:lnTo>
                  <a:lnTo>
                    <a:pt x="162" y="122"/>
                  </a:lnTo>
                  <a:lnTo>
                    <a:pt x="148" y="96"/>
                  </a:lnTo>
                  <a:lnTo>
                    <a:pt x="172" y="60"/>
                  </a:lnTo>
                  <a:lnTo>
                    <a:pt x="198" y="70"/>
                  </a:lnTo>
                  <a:lnTo>
                    <a:pt x="206" y="44"/>
                  </a:lnTo>
                  <a:lnTo>
                    <a:pt x="216" y="44"/>
                  </a:lnTo>
                  <a:lnTo>
                    <a:pt x="226" y="16"/>
                  </a:lnTo>
                  <a:lnTo>
                    <a:pt x="228" y="0"/>
                  </a:lnTo>
                  <a:lnTo>
                    <a:pt x="262" y="2"/>
                  </a:lnTo>
                  <a:lnTo>
                    <a:pt x="282" y="6"/>
                  </a:lnTo>
                  <a:lnTo>
                    <a:pt x="302" y="32"/>
                  </a:lnTo>
                  <a:lnTo>
                    <a:pt x="322" y="26"/>
                  </a:lnTo>
                  <a:lnTo>
                    <a:pt x="352" y="38"/>
                  </a:lnTo>
                  <a:lnTo>
                    <a:pt x="376" y="40"/>
                  </a:lnTo>
                  <a:lnTo>
                    <a:pt x="392" y="30"/>
                  </a:lnTo>
                  <a:lnTo>
                    <a:pt x="422" y="58"/>
                  </a:lnTo>
                  <a:lnTo>
                    <a:pt x="418" y="82"/>
                  </a:lnTo>
                  <a:lnTo>
                    <a:pt x="406" y="100"/>
                  </a:lnTo>
                  <a:lnTo>
                    <a:pt x="420" y="114"/>
                  </a:lnTo>
                  <a:lnTo>
                    <a:pt x="420" y="132"/>
                  </a:lnTo>
                  <a:lnTo>
                    <a:pt x="438" y="150"/>
                  </a:lnTo>
                  <a:lnTo>
                    <a:pt x="460" y="148"/>
                  </a:lnTo>
                  <a:lnTo>
                    <a:pt x="466" y="166"/>
                  </a:lnTo>
                  <a:lnTo>
                    <a:pt x="484" y="164"/>
                  </a:lnTo>
                  <a:lnTo>
                    <a:pt x="514" y="192"/>
                  </a:lnTo>
                  <a:lnTo>
                    <a:pt x="514" y="212"/>
                  </a:lnTo>
                  <a:lnTo>
                    <a:pt x="544" y="224"/>
                  </a:lnTo>
                  <a:lnTo>
                    <a:pt x="544" y="260"/>
                  </a:lnTo>
                  <a:lnTo>
                    <a:pt x="576" y="262"/>
                  </a:lnTo>
                  <a:lnTo>
                    <a:pt x="600" y="264"/>
                  </a:lnTo>
                  <a:lnTo>
                    <a:pt x="630" y="262"/>
                  </a:lnTo>
                  <a:lnTo>
                    <a:pt x="678" y="234"/>
                  </a:lnTo>
                  <a:lnTo>
                    <a:pt x="700" y="244"/>
                  </a:lnTo>
                  <a:lnTo>
                    <a:pt x="721" y="228"/>
                  </a:lnTo>
                  <a:lnTo>
                    <a:pt x="708" y="214"/>
                  </a:lnTo>
                  <a:lnTo>
                    <a:pt x="719" y="200"/>
                  </a:lnTo>
                  <a:lnTo>
                    <a:pt x="725" y="172"/>
                  </a:lnTo>
                  <a:lnTo>
                    <a:pt x="739" y="176"/>
                  </a:lnTo>
                  <a:lnTo>
                    <a:pt x="753" y="206"/>
                  </a:lnTo>
                  <a:lnTo>
                    <a:pt x="767" y="198"/>
                  </a:lnTo>
                  <a:lnTo>
                    <a:pt x="769" y="186"/>
                  </a:lnTo>
                  <a:lnTo>
                    <a:pt x="781" y="186"/>
                  </a:lnTo>
                  <a:lnTo>
                    <a:pt x="789" y="194"/>
                  </a:lnTo>
                  <a:lnTo>
                    <a:pt x="801" y="184"/>
                  </a:lnTo>
                  <a:lnTo>
                    <a:pt x="801" y="158"/>
                  </a:lnTo>
                  <a:lnTo>
                    <a:pt x="813" y="138"/>
                  </a:lnTo>
                  <a:lnTo>
                    <a:pt x="829" y="142"/>
                  </a:lnTo>
                  <a:lnTo>
                    <a:pt x="847" y="132"/>
                  </a:lnTo>
                  <a:lnTo>
                    <a:pt x="849" y="112"/>
                  </a:lnTo>
                  <a:lnTo>
                    <a:pt x="867" y="98"/>
                  </a:lnTo>
                  <a:lnTo>
                    <a:pt x="885" y="114"/>
                  </a:lnTo>
                  <a:lnTo>
                    <a:pt x="897" y="112"/>
                  </a:lnTo>
                  <a:lnTo>
                    <a:pt x="905" y="140"/>
                  </a:lnTo>
                  <a:lnTo>
                    <a:pt x="949" y="136"/>
                  </a:lnTo>
                  <a:lnTo>
                    <a:pt x="961" y="132"/>
                  </a:lnTo>
                  <a:lnTo>
                    <a:pt x="977" y="106"/>
                  </a:lnTo>
                  <a:lnTo>
                    <a:pt x="1007" y="88"/>
                  </a:lnTo>
                  <a:lnTo>
                    <a:pt x="1017" y="96"/>
                  </a:lnTo>
                  <a:lnTo>
                    <a:pt x="999" y="122"/>
                  </a:lnTo>
                  <a:lnTo>
                    <a:pt x="975" y="154"/>
                  </a:lnTo>
                  <a:lnTo>
                    <a:pt x="947" y="182"/>
                  </a:lnTo>
                  <a:lnTo>
                    <a:pt x="939" y="196"/>
                  </a:lnTo>
                  <a:lnTo>
                    <a:pt x="935" y="206"/>
                  </a:lnTo>
                  <a:lnTo>
                    <a:pt x="911" y="216"/>
                  </a:lnTo>
                  <a:lnTo>
                    <a:pt x="875" y="234"/>
                  </a:lnTo>
                  <a:lnTo>
                    <a:pt x="849" y="260"/>
                  </a:lnTo>
                  <a:lnTo>
                    <a:pt x="825" y="296"/>
                  </a:lnTo>
                  <a:lnTo>
                    <a:pt x="793" y="314"/>
                  </a:lnTo>
                  <a:lnTo>
                    <a:pt x="757" y="330"/>
                  </a:lnTo>
                  <a:lnTo>
                    <a:pt x="729" y="350"/>
                  </a:lnTo>
                  <a:lnTo>
                    <a:pt x="708" y="368"/>
                  </a:lnTo>
                  <a:lnTo>
                    <a:pt x="702" y="384"/>
                  </a:lnTo>
                  <a:lnTo>
                    <a:pt x="715" y="396"/>
                  </a:lnTo>
                  <a:lnTo>
                    <a:pt x="700" y="396"/>
                  </a:lnTo>
                  <a:lnTo>
                    <a:pt x="698" y="408"/>
                  </a:lnTo>
                  <a:lnTo>
                    <a:pt x="704" y="416"/>
                  </a:lnTo>
                  <a:lnTo>
                    <a:pt x="710" y="420"/>
                  </a:lnTo>
                  <a:lnTo>
                    <a:pt x="700" y="430"/>
                  </a:lnTo>
                  <a:lnTo>
                    <a:pt x="688" y="438"/>
                  </a:lnTo>
                  <a:lnTo>
                    <a:pt x="672" y="444"/>
                  </a:lnTo>
                  <a:lnTo>
                    <a:pt x="648" y="446"/>
                  </a:lnTo>
                  <a:lnTo>
                    <a:pt x="628" y="458"/>
                  </a:lnTo>
                  <a:lnTo>
                    <a:pt x="602" y="456"/>
                  </a:lnTo>
                  <a:lnTo>
                    <a:pt x="584" y="458"/>
                  </a:lnTo>
                  <a:lnTo>
                    <a:pt x="576" y="484"/>
                  </a:lnTo>
                  <a:lnTo>
                    <a:pt x="566" y="492"/>
                  </a:lnTo>
                  <a:lnTo>
                    <a:pt x="562" y="506"/>
                  </a:lnTo>
                  <a:lnTo>
                    <a:pt x="550" y="526"/>
                  </a:lnTo>
                  <a:lnTo>
                    <a:pt x="538" y="538"/>
                  </a:lnTo>
                  <a:lnTo>
                    <a:pt x="520" y="536"/>
                  </a:lnTo>
                  <a:lnTo>
                    <a:pt x="520" y="524"/>
                  </a:lnTo>
                  <a:lnTo>
                    <a:pt x="508" y="518"/>
                  </a:lnTo>
                  <a:lnTo>
                    <a:pt x="478" y="524"/>
                  </a:lnTo>
                  <a:lnTo>
                    <a:pt x="456" y="538"/>
                  </a:lnTo>
                  <a:lnTo>
                    <a:pt x="438" y="572"/>
                  </a:lnTo>
                  <a:lnTo>
                    <a:pt x="428" y="596"/>
                  </a:lnTo>
                  <a:lnTo>
                    <a:pt x="424" y="638"/>
                  </a:lnTo>
                  <a:lnTo>
                    <a:pt x="428" y="668"/>
                  </a:lnTo>
                  <a:lnTo>
                    <a:pt x="438" y="688"/>
                  </a:lnTo>
                  <a:lnTo>
                    <a:pt x="436" y="714"/>
                  </a:lnTo>
                  <a:lnTo>
                    <a:pt x="434" y="728"/>
                  </a:lnTo>
                  <a:lnTo>
                    <a:pt x="434" y="754"/>
                  </a:lnTo>
                  <a:lnTo>
                    <a:pt x="448" y="788"/>
                  </a:lnTo>
                  <a:lnTo>
                    <a:pt x="440" y="802"/>
                  </a:lnTo>
                  <a:lnTo>
                    <a:pt x="452" y="830"/>
                  </a:lnTo>
                  <a:lnTo>
                    <a:pt x="420" y="822"/>
                  </a:lnTo>
                  <a:lnTo>
                    <a:pt x="374" y="860"/>
                  </a:lnTo>
                  <a:lnTo>
                    <a:pt x="336" y="846"/>
                  </a:lnTo>
                  <a:lnTo>
                    <a:pt x="320" y="870"/>
                  </a:lnTo>
                  <a:lnTo>
                    <a:pt x="280" y="876"/>
                  </a:lnTo>
                  <a:lnTo>
                    <a:pt x="244" y="884"/>
                  </a:lnTo>
                  <a:lnTo>
                    <a:pt x="222" y="916"/>
                  </a:lnTo>
                  <a:lnTo>
                    <a:pt x="196" y="932"/>
                  </a:lnTo>
                  <a:lnTo>
                    <a:pt x="176" y="918"/>
                  </a:lnTo>
                  <a:lnTo>
                    <a:pt x="216" y="886"/>
                  </a:lnTo>
                  <a:lnTo>
                    <a:pt x="228" y="848"/>
                  </a:lnTo>
                  <a:lnTo>
                    <a:pt x="204" y="840"/>
                  </a:lnTo>
                  <a:lnTo>
                    <a:pt x="206" y="814"/>
                  </a:lnTo>
                  <a:lnTo>
                    <a:pt x="170" y="796"/>
                  </a:lnTo>
                  <a:lnTo>
                    <a:pt x="172" y="770"/>
                  </a:lnTo>
                  <a:lnTo>
                    <a:pt x="132" y="766"/>
                  </a:lnTo>
                  <a:lnTo>
                    <a:pt x="122" y="782"/>
                  </a:lnTo>
                  <a:lnTo>
                    <a:pt x="86" y="794"/>
                  </a:lnTo>
                  <a:lnTo>
                    <a:pt x="68" y="750"/>
                  </a:lnTo>
                  <a:lnTo>
                    <a:pt x="70" y="734"/>
                  </a:lnTo>
                  <a:lnTo>
                    <a:pt x="82" y="712"/>
                  </a:lnTo>
                  <a:lnTo>
                    <a:pt x="48" y="706"/>
                  </a:lnTo>
                  <a:lnTo>
                    <a:pt x="36" y="730"/>
                  </a:lnTo>
                  <a:lnTo>
                    <a:pt x="50" y="764"/>
                  </a:lnTo>
                  <a:lnTo>
                    <a:pt x="28" y="778"/>
                  </a:lnTo>
                  <a:lnTo>
                    <a:pt x="24" y="756"/>
                  </a:lnTo>
                  <a:lnTo>
                    <a:pt x="28" y="744"/>
                  </a:lnTo>
                  <a:lnTo>
                    <a:pt x="24" y="720"/>
                  </a:lnTo>
                  <a:lnTo>
                    <a:pt x="20" y="690"/>
                  </a:lnTo>
                  <a:lnTo>
                    <a:pt x="0" y="662"/>
                  </a:lnTo>
                  <a:lnTo>
                    <a:pt x="12" y="636"/>
                  </a:lnTo>
                  <a:lnTo>
                    <a:pt x="2" y="622"/>
                  </a:lnTo>
                  <a:lnTo>
                    <a:pt x="4" y="608"/>
                  </a:lnTo>
                  <a:lnTo>
                    <a:pt x="42" y="618"/>
                  </a:lnTo>
                  <a:lnTo>
                    <a:pt x="50" y="610"/>
                  </a:lnTo>
                  <a:lnTo>
                    <a:pt x="54" y="584"/>
                  </a:lnTo>
                  <a:lnTo>
                    <a:pt x="40" y="572"/>
                  </a:lnTo>
                  <a:lnTo>
                    <a:pt x="30" y="552"/>
                  </a:lnTo>
                  <a:lnTo>
                    <a:pt x="48" y="524"/>
                  </a:lnTo>
                  <a:lnTo>
                    <a:pt x="50" y="494"/>
                  </a:lnTo>
                  <a:lnTo>
                    <a:pt x="74" y="494"/>
                  </a:lnTo>
                  <a:lnTo>
                    <a:pt x="100" y="498"/>
                  </a:lnTo>
                  <a:lnTo>
                    <a:pt x="102" y="466"/>
                  </a:lnTo>
                  <a:lnTo>
                    <a:pt x="114" y="446"/>
                  </a:lnTo>
                  <a:lnTo>
                    <a:pt x="84" y="442"/>
                  </a:lnTo>
                  <a:lnTo>
                    <a:pt x="74" y="430"/>
                  </a:lnTo>
                  <a:lnTo>
                    <a:pt x="96" y="406"/>
                  </a:lnTo>
                  <a:lnTo>
                    <a:pt x="102" y="352"/>
                  </a:lnTo>
                  <a:lnTo>
                    <a:pt x="92" y="332"/>
                  </a:lnTo>
                  <a:lnTo>
                    <a:pt x="130" y="292"/>
                  </a:lnTo>
                  <a:lnTo>
                    <a:pt x="102" y="272"/>
                  </a:lnTo>
                  <a:lnTo>
                    <a:pt x="126" y="238"/>
                  </a:lnTo>
                  <a:lnTo>
                    <a:pt x="120" y="224"/>
                  </a:lnTo>
                  <a:lnTo>
                    <a:pt x="126" y="212"/>
                  </a:lnTo>
                  <a:lnTo>
                    <a:pt x="116" y="18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0" name="Maharashtra"/>
            <p:cNvSpPr>
              <a:spLocks/>
            </p:cNvSpPr>
            <p:nvPr/>
          </p:nvSpPr>
          <p:spPr bwMode="auto">
            <a:xfrm>
              <a:off x="2978567" y="6137698"/>
              <a:ext cx="503362" cy="427187"/>
            </a:xfrm>
            <a:custGeom>
              <a:avLst/>
              <a:gdLst/>
              <a:ahLst/>
              <a:cxnLst>
                <a:cxn ang="0">
                  <a:pos x="62" y="755"/>
                </a:cxn>
                <a:cxn ang="0">
                  <a:pos x="44" y="621"/>
                </a:cxn>
                <a:cxn ang="0">
                  <a:pos x="20" y="481"/>
                </a:cxn>
                <a:cxn ang="0">
                  <a:pos x="8" y="423"/>
                </a:cxn>
                <a:cxn ang="0">
                  <a:pos x="20" y="391"/>
                </a:cxn>
                <a:cxn ang="0">
                  <a:pos x="12" y="361"/>
                </a:cxn>
                <a:cxn ang="0">
                  <a:pos x="0" y="269"/>
                </a:cxn>
                <a:cxn ang="0">
                  <a:pos x="60" y="247"/>
                </a:cxn>
                <a:cxn ang="0">
                  <a:pos x="90" y="197"/>
                </a:cxn>
                <a:cxn ang="0">
                  <a:pos x="136" y="185"/>
                </a:cxn>
                <a:cxn ang="0">
                  <a:pos x="136" y="117"/>
                </a:cxn>
                <a:cxn ang="0">
                  <a:pos x="148" y="105"/>
                </a:cxn>
                <a:cxn ang="0">
                  <a:pos x="176" y="75"/>
                </a:cxn>
                <a:cxn ang="0">
                  <a:pos x="152" y="65"/>
                </a:cxn>
                <a:cxn ang="0">
                  <a:pos x="152" y="24"/>
                </a:cxn>
                <a:cxn ang="0">
                  <a:pos x="224" y="0"/>
                </a:cxn>
                <a:cxn ang="0">
                  <a:pos x="254" y="57"/>
                </a:cxn>
                <a:cxn ang="0">
                  <a:pos x="304" y="87"/>
                </a:cxn>
                <a:cxn ang="0">
                  <a:pos x="422" y="97"/>
                </a:cxn>
                <a:cxn ang="0">
                  <a:pos x="466" y="119"/>
                </a:cxn>
                <a:cxn ang="0">
                  <a:pos x="508" y="85"/>
                </a:cxn>
                <a:cxn ang="0">
                  <a:pos x="590" y="49"/>
                </a:cxn>
                <a:cxn ang="0">
                  <a:pos x="592" y="101"/>
                </a:cxn>
                <a:cxn ang="0">
                  <a:pos x="700" y="73"/>
                </a:cxn>
                <a:cxn ang="0">
                  <a:pos x="804" y="65"/>
                </a:cxn>
                <a:cxn ang="0">
                  <a:pos x="876" y="81"/>
                </a:cxn>
                <a:cxn ang="0">
                  <a:pos x="948" y="105"/>
                </a:cxn>
                <a:cxn ang="0">
                  <a:pos x="946" y="155"/>
                </a:cxn>
                <a:cxn ang="0">
                  <a:pos x="956" y="211"/>
                </a:cxn>
                <a:cxn ang="0">
                  <a:pos x="946" y="257"/>
                </a:cxn>
                <a:cxn ang="0">
                  <a:pos x="960" y="297"/>
                </a:cxn>
                <a:cxn ang="0">
                  <a:pos x="980" y="339"/>
                </a:cxn>
                <a:cxn ang="0">
                  <a:pos x="962" y="367"/>
                </a:cxn>
                <a:cxn ang="0">
                  <a:pos x="932" y="441"/>
                </a:cxn>
                <a:cxn ang="0">
                  <a:pos x="888" y="439"/>
                </a:cxn>
                <a:cxn ang="0">
                  <a:pos x="886" y="389"/>
                </a:cxn>
                <a:cxn ang="0">
                  <a:pos x="844" y="347"/>
                </a:cxn>
                <a:cxn ang="0">
                  <a:pos x="770" y="339"/>
                </a:cxn>
                <a:cxn ang="0">
                  <a:pos x="696" y="307"/>
                </a:cxn>
                <a:cxn ang="0">
                  <a:pos x="674" y="351"/>
                </a:cxn>
                <a:cxn ang="0">
                  <a:pos x="616" y="403"/>
                </a:cxn>
                <a:cxn ang="0">
                  <a:pos x="608" y="451"/>
                </a:cxn>
                <a:cxn ang="0">
                  <a:pos x="584" y="495"/>
                </a:cxn>
                <a:cxn ang="0">
                  <a:pos x="548" y="495"/>
                </a:cxn>
                <a:cxn ang="0">
                  <a:pos x="506" y="549"/>
                </a:cxn>
                <a:cxn ang="0">
                  <a:pos x="452" y="565"/>
                </a:cxn>
                <a:cxn ang="0">
                  <a:pos x="408" y="605"/>
                </a:cxn>
                <a:cxn ang="0">
                  <a:pos x="334" y="607"/>
                </a:cxn>
                <a:cxn ang="0">
                  <a:pos x="304" y="661"/>
                </a:cxn>
                <a:cxn ang="0">
                  <a:pos x="238" y="687"/>
                </a:cxn>
                <a:cxn ang="0">
                  <a:pos x="166" y="713"/>
                </a:cxn>
                <a:cxn ang="0">
                  <a:pos x="184" y="783"/>
                </a:cxn>
                <a:cxn ang="0">
                  <a:pos x="138" y="825"/>
                </a:cxn>
                <a:cxn ang="0">
                  <a:pos x="94" y="811"/>
                </a:cxn>
              </a:cxnLst>
              <a:rect l="0" t="0" r="r" b="b"/>
              <a:pathLst>
                <a:path w="1004" h="827">
                  <a:moveTo>
                    <a:pt x="94" y="811"/>
                  </a:moveTo>
                  <a:lnTo>
                    <a:pt x="62" y="773"/>
                  </a:lnTo>
                  <a:lnTo>
                    <a:pt x="62" y="755"/>
                  </a:lnTo>
                  <a:lnTo>
                    <a:pt x="52" y="725"/>
                  </a:lnTo>
                  <a:lnTo>
                    <a:pt x="48" y="685"/>
                  </a:lnTo>
                  <a:lnTo>
                    <a:pt x="44" y="621"/>
                  </a:lnTo>
                  <a:lnTo>
                    <a:pt x="36" y="573"/>
                  </a:lnTo>
                  <a:lnTo>
                    <a:pt x="24" y="517"/>
                  </a:lnTo>
                  <a:lnTo>
                    <a:pt x="20" y="481"/>
                  </a:lnTo>
                  <a:lnTo>
                    <a:pt x="12" y="459"/>
                  </a:lnTo>
                  <a:lnTo>
                    <a:pt x="16" y="445"/>
                  </a:lnTo>
                  <a:lnTo>
                    <a:pt x="8" y="423"/>
                  </a:lnTo>
                  <a:lnTo>
                    <a:pt x="10" y="413"/>
                  </a:lnTo>
                  <a:lnTo>
                    <a:pt x="24" y="403"/>
                  </a:lnTo>
                  <a:lnTo>
                    <a:pt x="20" y="391"/>
                  </a:lnTo>
                  <a:lnTo>
                    <a:pt x="28" y="379"/>
                  </a:lnTo>
                  <a:lnTo>
                    <a:pt x="16" y="375"/>
                  </a:lnTo>
                  <a:lnTo>
                    <a:pt x="12" y="361"/>
                  </a:lnTo>
                  <a:lnTo>
                    <a:pt x="10" y="317"/>
                  </a:lnTo>
                  <a:lnTo>
                    <a:pt x="4" y="291"/>
                  </a:lnTo>
                  <a:lnTo>
                    <a:pt x="0" y="269"/>
                  </a:lnTo>
                  <a:lnTo>
                    <a:pt x="10" y="233"/>
                  </a:lnTo>
                  <a:lnTo>
                    <a:pt x="36" y="241"/>
                  </a:lnTo>
                  <a:lnTo>
                    <a:pt x="60" y="247"/>
                  </a:lnTo>
                  <a:lnTo>
                    <a:pt x="74" y="227"/>
                  </a:lnTo>
                  <a:lnTo>
                    <a:pt x="88" y="225"/>
                  </a:lnTo>
                  <a:lnTo>
                    <a:pt x="90" y="197"/>
                  </a:lnTo>
                  <a:lnTo>
                    <a:pt x="96" y="165"/>
                  </a:lnTo>
                  <a:lnTo>
                    <a:pt x="116" y="181"/>
                  </a:lnTo>
                  <a:lnTo>
                    <a:pt x="136" y="185"/>
                  </a:lnTo>
                  <a:lnTo>
                    <a:pt x="148" y="163"/>
                  </a:lnTo>
                  <a:lnTo>
                    <a:pt x="156" y="141"/>
                  </a:lnTo>
                  <a:lnTo>
                    <a:pt x="136" y="117"/>
                  </a:lnTo>
                  <a:lnTo>
                    <a:pt x="116" y="109"/>
                  </a:lnTo>
                  <a:lnTo>
                    <a:pt x="120" y="101"/>
                  </a:lnTo>
                  <a:lnTo>
                    <a:pt x="148" y="105"/>
                  </a:lnTo>
                  <a:lnTo>
                    <a:pt x="162" y="97"/>
                  </a:lnTo>
                  <a:lnTo>
                    <a:pt x="162" y="81"/>
                  </a:lnTo>
                  <a:lnTo>
                    <a:pt x="176" y="75"/>
                  </a:lnTo>
                  <a:lnTo>
                    <a:pt x="204" y="71"/>
                  </a:lnTo>
                  <a:lnTo>
                    <a:pt x="178" y="61"/>
                  </a:lnTo>
                  <a:lnTo>
                    <a:pt x="152" y="65"/>
                  </a:lnTo>
                  <a:lnTo>
                    <a:pt x="144" y="53"/>
                  </a:lnTo>
                  <a:lnTo>
                    <a:pt x="154" y="42"/>
                  </a:lnTo>
                  <a:lnTo>
                    <a:pt x="152" y="24"/>
                  </a:lnTo>
                  <a:lnTo>
                    <a:pt x="192" y="8"/>
                  </a:lnTo>
                  <a:lnTo>
                    <a:pt x="204" y="12"/>
                  </a:lnTo>
                  <a:lnTo>
                    <a:pt x="224" y="0"/>
                  </a:lnTo>
                  <a:lnTo>
                    <a:pt x="238" y="8"/>
                  </a:lnTo>
                  <a:lnTo>
                    <a:pt x="232" y="32"/>
                  </a:lnTo>
                  <a:lnTo>
                    <a:pt x="254" y="57"/>
                  </a:lnTo>
                  <a:lnTo>
                    <a:pt x="282" y="57"/>
                  </a:lnTo>
                  <a:lnTo>
                    <a:pt x="304" y="73"/>
                  </a:lnTo>
                  <a:lnTo>
                    <a:pt x="304" y="87"/>
                  </a:lnTo>
                  <a:lnTo>
                    <a:pt x="336" y="95"/>
                  </a:lnTo>
                  <a:lnTo>
                    <a:pt x="396" y="95"/>
                  </a:lnTo>
                  <a:lnTo>
                    <a:pt x="422" y="97"/>
                  </a:lnTo>
                  <a:lnTo>
                    <a:pt x="430" y="131"/>
                  </a:lnTo>
                  <a:lnTo>
                    <a:pt x="456" y="135"/>
                  </a:lnTo>
                  <a:lnTo>
                    <a:pt x="466" y="119"/>
                  </a:lnTo>
                  <a:lnTo>
                    <a:pt x="488" y="117"/>
                  </a:lnTo>
                  <a:lnTo>
                    <a:pt x="490" y="97"/>
                  </a:lnTo>
                  <a:lnTo>
                    <a:pt x="508" y="85"/>
                  </a:lnTo>
                  <a:lnTo>
                    <a:pt x="508" y="69"/>
                  </a:lnTo>
                  <a:lnTo>
                    <a:pt x="536" y="63"/>
                  </a:lnTo>
                  <a:lnTo>
                    <a:pt x="590" y="49"/>
                  </a:lnTo>
                  <a:lnTo>
                    <a:pt x="602" y="73"/>
                  </a:lnTo>
                  <a:lnTo>
                    <a:pt x="584" y="81"/>
                  </a:lnTo>
                  <a:lnTo>
                    <a:pt x="592" y="101"/>
                  </a:lnTo>
                  <a:lnTo>
                    <a:pt x="654" y="95"/>
                  </a:lnTo>
                  <a:lnTo>
                    <a:pt x="674" y="91"/>
                  </a:lnTo>
                  <a:lnTo>
                    <a:pt x="700" y="73"/>
                  </a:lnTo>
                  <a:lnTo>
                    <a:pt x="720" y="91"/>
                  </a:lnTo>
                  <a:lnTo>
                    <a:pt x="766" y="89"/>
                  </a:lnTo>
                  <a:lnTo>
                    <a:pt x="804" y="65"/>
                  </a:lnTo>
                  <a:lnTo>
                    <a:pt x="838" y="73"/>
                  </a:lnTo>
                  <a:lnTo>
                    <a:pt x="846" y="89"/>
                  </a:lnTo>
                  <a:lnTo>
                    <a:pt x="876" y="81"/>
                  </a:lnTo>
                  <a:lnTo>
                    <a:pt x="884" y="93"/>
                  </a:lnTo>
                  <a:lnTo>
                    <a:pt x="924" y="81"/>
                  </a:lnTo>
                  <a:lnTo>
                    <a:pt x="948" y="105"/>
                  </a:lnTo>
                  <a:lnTo>
                    <a:pt x="980" y="121"/>
                  </a:lnTo>
                  <a:lnTo>
                    <a:pt x="950" y="137"/>
                  </a:lnTo>
                  <a:lnTo>
                    <a:pt x="946" y="155"/>
                  </a:lnTo>
                  <a:lnTo>
                    <a:pt x="964" y="169"/>
                  </a:lnTo>
                  <a:lnTo>
                    <a:pt x="964" y="201"/>
                  </a:lnTo>
                  <a:lnTo>
                    <a:pt x="956" y="211"/>
                  </a:lnTo>
                  <a:lnTo>
                    <a:pt x="970" y="219"/>
                  </a:lnTo>
                  <a:lnTo>
                    <a:pt x="970" y="251"/>
                  </a:lnTo>
                  <a:lnTo>
                    <a:pt x="946" y="257"/>
                  </a:lnTo>
                  <a:lnTo>
                    <a:pt x="946" y="267"/>
                  </a:lnTo>
                  <a:lnTo>
                    <a:pt x="958" y="277"/>
                  </a:lnTo>
                  <a:lnTo>
                    <a:pt x="960" y="297"/>
                  </a:lnTo>
                  <a:lnTo>
                    <a:pt x="944" y="299"/>
                  </a:lnTo>
                  <a:lnTo>
                    <a:pt x="956" y="317"/>
                  </a:lnTo>
                  <a:lnTo>
                    <a:pt x="980" y="339"/>
                  </a:lnTo>
                  <a:lnTo>
                    <a:pt x="1004" y="361"/>
                  </a:lnTo>
                  <a:lnTo>
                    <a:pt x="984" y="379"/>
                  </a:lnTo>
                  <a:lnTo>
                    <a:pt x="962" y="367"/>
                  </a:lnTo>
                  <a:lnTo>
                    <a:pt x="932" y="395"/>
                  </a:lnTo>
                  <a:lnTo>
                    <a:pt x="928" y="419"/>
                  </a:lnTo>
                  <a:lnTo>
                    <a:pt x="932" y="441"/>
                  </a:lnTo>
                  <a:lnTo>
                    <a:pt x="928" y="455"/>
                  </a:lnTo>
                  <a:lnTo>
                    <a:pt x="906" y="457"/>
                  </a:lnTo>
                  <a:lnTo>
                    <a:pt x="888" y="439"/>
                  </a:lnTo>
                  <a:lnTo>
                    <a:pt x="888" y="421"/>
                  </a:lnTo>
                  <a:lnTo>
                    <a:pt x="874" y="407"/>
                  </a:lnTo>
                  <a:lnTo>
                    <a:pt x="886" y="389"/>
                  </a:lnTo>
                  <a:lnTo>
                    <a:pt x="890" y="365"/>
                  </a:lnTo>
                  <a:lnTo>
                    <a:pt x="860" y="337"/>
                  </a:lnTo>
                  <a:lnTo>
                    <a:pt x="844" y="347"/>
                  </a:lnTo>
                  <a:lnTo>
                    <a:pt x="820" y="345"/>
                  </a:lnTo>
                  <a:lnTo>
                    <a:pt x="790" y="333"/>
                  </a:lnTo>
                  <a:lnTo>
                    <a:pt x="770" y="339"/>
                  </a:lnTo>
                  <a:lnTo>
                    <a:pt x="750" y="313"/>
                  </a:lnTo>
                  <a:lnTo>
                    <a:pt x="730" y="309"/>
                  </a:lnTo>
                  <a:lnTo>
                    <a:pt x="696" y="307"/>
                  </a:lnTo>
                  <a:lnTo>
                    <a:pt x="694" y="323"/>
                  </a:lnTo>
                  <a:lnTo>
                    <a:pt x="684" y="351"/>
                  </a:lnTo>
                  <a:lnTo>
                    <a:pt x="674" y="351"/>
                  </a:lnTo>
                  <a:lnTo>
                    <a:pt x="666" y="377"/>
                  </a:lnTo>
                  <a:lnTo>
                    <a:pt x="640" y="367"/>
                  </a:lnTo>
                  <a:lnTo>
                    <a:pt x="616" y="403"/>
                  </a:lnTo>
                  <a:lnTo>
                    <a:pt x="630" y="429"/>
                  </a:lnTo>
                  <a:lnTo>
                    <a:pt x="620" y="449"/>
                  </a:lnTo>
                  <a:lnTo>
                    <a:pt x="608" y="451"/>
                  </a:lnTo>
                  <a:lnTo>
                    <a:pt x="608" y="465"/>
                  </a:lnTo>
                  <a:lnTo>
                    <a:pt x="592" y="467"/>
                  </a:lnTo>
                  <a:lnTo>
                    <a:pt x="584" y="495"/>
                  </a:lnTo>
                  <a:lnTo>
                    <a:pt x="572" y="493"/>
                  </a:lnTo>
                  <a:lnTo>
                    <a:pt x="558" y="477"/>
                  </a:lnTo>
                  <a:lnTo>
                    <a:pt x="548" y="495"/>
                  </a:lnTo>
                  <a:lnTo>
                    <a:pt x="526" y="509"/>
                  </a:lnTo>
                  <a:lnTo>
                    <a:pt x="506" y="511"/>
                  </a:lnTo>
                  <a:lnTo>
                    <a:pt x="506" y="549"/>
                  </a:lnTo>
                  <a:lnTo>
                    <a:pt x="490" y="549"/>
                  </a:lnTo>
                  <a:lnTo>
                    <a:pt x="476" y="567"/>
                  </a:lnTo>
                  <a:lnTo>
                    <a:pt x="452" y="565"/>
                  </a:lnTo>
                  <a:lnTo>
                    <a:pt x="434" y="581"/>
                  </a:lnTo>
                  <a:lnTo>
                    <a:pt x="438" y="615"/>
                  </a:lnTo>
                  <a:lnTo>
                    <a:pt x="408" y="605"/>
                  </a:lnTo>
                  <a:lnTo>
                    <a:pt x="380" y="617"/>
                  </a:lnTo>
                  <a:lnTo>
                    <a:pt x="344" y="597"/>
                  </a:lnTo>
                  <a:lnTo>
                    <a:pt x="334" y="607"/>
                  </a:lnTo>
                  <a:lnTo>
                    <a:pt x="344" y="627"/>
                  </a:lnTo>
                  <a:lnTo>
                    <a:pt x="342" y="659"/>
                  </a:lnTo>
                  <a:lnTo>
                    <a:pt x="304" y="661"/>
                  </a:lnTo>
                  <a:lnTo>
                    <a:pt x="290" y="673"/>
                  </a:lnTo>
                  <a:lnTo>
                    <a:pt x="254" y="661"/>
                  </a:lnTo>
                  <a:lnTo>
                    <a:pt x="238" y="687"/>
                  </a:lnTo>
                  <a:lnTo>
                    <a:pt x="204" y="709"/>
                  </a:lnTo>
                  <a:lnTo>
                    <a:pt x="196" y="695"/>
                  </a:lnTo>
                  <a:lnTo>
                    <a:pt x="166" y="713"/>
                  </a:lnTo>
                  <a:lnTo>
                    <a:pt x="180" y="731"/>
                  </a:lnTo>
                  <a:lnTo>
                    <a:pt x="194" y="751"/>
                  </a:lnTo>
                  <a:lnTo>
                    <a:pt x="184" y="783"/>
                  </a:lnTo>
                  <a:lnTo>
                    <a:pt x="168" y="815"/>
                  </a:lnTo>
                  <a:lnTo>
                    <a:pt x="142" y="825"/>
                  </a:lnTo>
                  <a:lnTo>
                    <a:pt x="138" y="825"/>
                  </a:lnTo>
                  <a:lnTo>
                    <a:pt x="122" y="827"/>
                  </a:lnTo>
                  <a:lnTo>
                    <a:pt x="116" y="811"/>
                  </a:lnTo>
                  <a:lnTo>
                    <a:pt x="94" y="811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1" name="Gujarat"/>
            <p:cNvSpPr>
              <a:spLocks/>
            </p:cNvSpPr>
            <p:nvPr/>
          </p:nvSpPr>
          <p:spPr bwMode="auto">
            <a:xfrm>
              <a:off x="2723877" y="5947607"/>
              <a:ext cx="375015" cy="312512"/>
            </a:xfrm>
            <a:custGeom>
              <a:avLst/>
              <a:gdLst/>
              <a:ahLst/>
              <a:cxnLst>
                <a:cxn ang="0">
                  <a:pos x="558" y="523"/>
                </a:cxn>
                <a:cxn ang="0">
                  <a:pos x="524" y="479"/>
                </a:cxn>
                <a:cxn ang="0">
                  <a:pos x="528" y="415"/>
                </a:cxn>
                <a:cxn ang="0">
                  <a:pos x="506" y="380"/>
                </a:cxn>
                <a:cxn ang="0">
                  <a:pos x="506" y="348"/>
                </a:cxn>
                <a:cxn ang="0">
                  <a:pos x="536" y="334"/>
                </a:cxn>
                <a:cxn ang="0">
                  <a:pos x="500" y="328"/>
                </a:cxn>
                <a:cxn ang="0">
                  <a:pos x="494" y="316"/>
                </a:cxn>
                <a:cxn ang="0">
                  <a:pos x="470" y="354"/>
                </a:cxn>
                <a:cxn ang="0">
                  <a:pos x="450" y="378"/>
                </a:cxn>
                <a:cxn ang="0">
                  <a:pos x="476" y="408"/>
                </a:cxn>
                <a:cxn ang="0">
                  <a:pos x="444" y="463"/>
                </a:cxn>
                <a:cxn ang="0">
                  <a:pos x="328" y="509"/>
                </a:cxn>
                <a:cxn ang="0">
                  <a:pos x="236" y="485"/>
                </a:cxn>
                <a:cxn ang="0">
                  <a:pos x="132" y="360"/>
                </a:cxn>
                <a:cxn ang="0">
                  <a:pos x="96" y="320"/>
                </a:cxn>
                <a:cxn ang="0">
                  <a:pos x="88" y="266"/>
                </a:cxn>
                <a:cxn ang="0">
                  <a:pos x="120" y="290"/>
                </a:cxn>
                <a:cxn ang="0">
                  <a:pos x="162" y="286"/>
                </a:cxn>
                <a:cxn ang="0">
                  <a:pos x="208" y="260"/>
                </a:cxn>
                <a:cxn ang="0">
                  <a:pos x="256" y="222"/>
                </a:cxn>
                <a:cxn ang="0">
                  <a:pos x="276" y="202"/>
                </a:cxn>
                <a:cxn ang="0">
                  <a:pos x="260" y="214"/>
                </a:cxn>
                <a:cxn ang="0">
                  <a:pos x="232" y="210"/>
                </a:cxn>
                <a:cxn ang="0">
                  <a:pos x="186" y="230"/>
                </a:cxn>
                <a:cxn ang="0">
                  <a:pos x="120" y="224"/>
                </a:cxn>
                <a:cxn ang="0">
                  <a:pos x="50" y="162"/>
                </a:cxn>
                <a:cxn ang="0">
                  <a:pos x="40" y="108"/>
                </a:cxn>
                <a:cxn ang="0">
                  <a:pos x="50" y="94"/>
                </a:cxn>
                <a:cxn ang="0">
                  <a:pos x="4" y="112"/>
                </a:cxn>
                <a:cxn ang="0">
                  <a:pos x="76" y="64"/>
                </a:cxn>
                <a:cxn ang="0">
                  <a:pos x="142" y="36"/>
                </a:cxn>
                <a:cxn ang="0">
                  <a:pos x="232" y="54"/>
                </a:cxn>
                <a:cxn ang="0">
                  <a:pos x="282" y="24"/>
                </a:cxn>
                <a:cxn ang="0">
                  <a:pos x="300" y="52"/>
                </a:cxn>
                <a:cxn ang="0">
                  <a:pos x="360" y="36"/>
                </a:cxn>
                <a:cxn ang="0">
                  <a:pos x="376" y="10"/>
                </a:cxn>
                <a:cxn ang="0">
                  <a:pos x="456" y="8"/>
                </a:cxn>
                <a:cxn ang="0">
                  <a:pos x="506" y="18"/>
                </a:cxn>
                <a:cxn ang="0">
                  <a:pos x="532" y="36"/>
                </a:cxn>
                <a:cxn ang="0">
                  <a:pos x="586" y="42"/>
                </a:cxn>
                <a:cxn ang="0">
                  <a:pos x="608" y="106"/>
                </a:cxn>
                <a:cxn ang="0">
                  <a:pos x="622" y="122"/>
                </a:cxn>
                <a:cxn ang="0">
                  <a:pos x="650" y="162"/>
                </a:cxn>
                <a:cxn ang="0">
                  <a:pos x="700" y="202"/>
                </a:cxn>
                <a:cxn ang="0">
                  <a:pos x="734" y="252"/>
                </a:cxn>
                <a:cxn ang="0">
                  <a:pos x="720" y="296"/>
                </a:cxn>
                <a:cxn ang="0">
                  <a:pos x="694" y="328"/>
                </a:cxn>
                <a:cxn ang="0">
                  <a:pos x="682" y="382"/>
                </a:cxn>
                <a:cxn ang="0">
                  <a:pos x="652" y="421"/>
                </a:cxn>
                <a:cxn ang="0">
                  <a:pos x="712" y="439"/>
                </a:cxn>
                <a:cxn ang="0">
                  <a:pos x="670" y="465"/>
                </a:cxn>
                <a:cxn ang="0">
                  <a:pos x="624" y="477"/>
                </a:cxn>
                <a:cxn ang="0">
                  <a:pos x="656" y="531"/>
                </a:cxn>
                <a:cxn ang="0">
                  <a:pos x="604" y="533"/>
                </a:cxn>
                <a:cxn ang="0">
                  <a:pos x="582" y="595"/>
                </a:cxn>
                <a:cxn ang="0">
                  <a:pos x="556" y="579"/>
                </a:cxn>
                <a:cxn ang="0">
                  <a:pos x="532" y="605"/>
                </a:cxn>
                <a:cxn ang="0">
                  <a:pos x="534" y="577"/>
                </a:cxn>
                <a:cxn ang="0">
                  <a:pos x="536" y="551"/>
                </a:cxn>
              </a:cxnLst>
              <a:rect l="0" t="0" r="r" b="b"/>
              <a:pathLst>
                <a:path w="748" h="605">
                  <a:moveTo>
                    <a:pt x="536" y="551"/>
                  </a:moveTo>
                  <a:lnTo>
                    <a:pt x="542" y="535"/>
                  </a:lnTo>
                  <a:lnTo>
                    <a:pt x="558" y="523"/>
                  </a:lnTo>
                  <a:lnTo>
                    <a:pt x="558" y="509"/>
                  </a:lnTo>
                  <a:lnTo>
                    <a:pt x="538" y="493"/>
                  </a:lnTo>
                  <a:lnTo>
                    <a:pt x="524" y="479"/>
                  </a:lnTo>
                  <a:lnTo>
                    <a:pt x="510" y="457"/>
                  </a:lnTo>
                  <a:lnTo>
                    <a:pt x="512" y="429"/>
                  </a:lnTo>
                  <a:lnTo>
                    <a:pt x="528" y="415"/>
                  </a:lnTo>
                  <a:lnTo>
                    <a:pt x="548" y="404"/>
                  </a:lnTo>
                  <a:lnTo>
                    <a:pt x="506" y="404"/>
                  </a:lnTo>
                  <a:lnTo>
                    <a:pt x="506" y="380"/>
                  </a:lnTo>
                  <a:lnTo>
                    <a:pt x="518" y="370"/>
                  </a:lnTo>
                  <a:lnTo>
                    <a:pt x="506" y="368"/>
                  </a:lnTo>
                  <a:lnTo>
                    <a:pt x="506" y="348"/>
                  </a:lnTo>
                  <a:lnTo>
                    <a:pt x="512" y="338"/>
                  </a:lnTo>
                  <a:lnTo>
                    <a:pt x="530" y="338"/>
                  </a:lnTo>
                  <a:lnTo>
                    <a:pt x="536" y="334"/>
                  </a:lnTo>
                  <a:lnTo>
                    <a:pt x="518" y="322"/>
                  </a:lnTo>
                  <a:lnTo>
                    <a:pt x="504" y="328"/>
                  </a:lnTo>
                  <a:lnTo>
                    <a:pt x="500" y="328"/>
                  </a:lnTo>
                  <a:lnTo>
                    <a:pt x="498" y="328"/>
                  </a:lnTo>
                  <a:lnTo>
                    <a:pt x="496" y="326"/>
                  </a:lnTo>
                  <a:lnTo>
                    <a:pt x="494" y="316"/>
                  </a:lnTo>
                  <a:lnTo>
                    <a:pt x="476" y="324"/>
                  </a:lnTo>
                  <a:lnTo>
                    <a:pt x="482" y="350"/>
                  </a:lnTo>
                  <a:lnTo>
                    <a:pt x="470" y="354"/>
                  </a:lnTo>
                  <a:lnTo>
                    <a:pt x="460" y="356"/>
                  </a:lnTo>
                  <a:lnTo>
                    <a:pt x="450" y="366"/>
                  </a:lnTo>
                  <a:lnTo>
                    <a:pt x="450" y="378"/>
                  </a:lnTo>
                  <a:lnTo>
                    <a:pt x="444" y="384"/>
                  </a:lnTo>
                  <a:lnTo>
                    <a:pt x="468" y="386"/>
                  </a:lnTo>
                  <a:lnTo>
                    <a:pt x="476" y="408"/>
                  </a:lnTo>
                  <a:lnTo>
                    <a:pt x="470" y="429"/>
                  </a:lnTo>
                  <a:lnTo>
                    <a:pt x="448" y="445"/>
                  </a:lnTo>
                  <a:lnTo>
                    <a:pt x="444" y="463"/>
                  </a:lnTo>
                  <a:lnTo>
                    <a:pt x="380" y="487"/>
                  </a:lnTo>
                  <a:lnTo>
                    <a:pt x="372" y="495"/>
                  </a:lnTo>
                  <a:lnTo>
                    <a:pt x="328" y="509"/>
                  </a:lnTo>
                  <a:lnTo>
                    <a:pt x="300" y="515"/>
                  </a:lnTo>
                  <a:lnTo>
                    <a:pt x="268" y="507"/>
                  </a:lnTo>
                  <a:lnTo>
                    <a:pt x="236" y="485"/>
                  </a:lnTo>
                  <a:lnTo>
                    <a:pt x="202" y="453"/>
                  </a:lnTo>
                  <a:lnTo>
                    <a:pt x="170" y="404"/>
                  </a:lnTo>
                  <a:lnTo>
                    <a:pt x="132" y="360"/>
                  </a:lnTo>
                  <a:lnTo>
                    <a:pt x="130" y="352"/>
                  </a:lnTo>
                  <a:lnTo>
                    <a:pt x="120" y="348"/>
                  </a:lnTo>
                  <a:lnTo>
                    <a:pt x="96" y="320"/>
                  </a:lnTo>
                  <a:lnTo>
                    <a:pt x="84" y="300"/>
                  </a:lnTo>
                  <a:lnTo>
                    <a:pt x="80" y="280"/>
                  </a:lnTo>
                  <a:lnTo>
                    <a:pt x="88" y="266"/>
                  </a:lnTo>
                  <a:lnTo>
                    <a:pt x="110" y="270"/>
                  </a:lnTo>
                  <a:lnTo>
                    <a:pt x="108" y="286"/>
                  </a:lnTo>
                  <a:lnTo>
                    <a:pt x="120" y="290"/>
                  </a:lnTo>
                  <a:lnTo>
                    <a:pt x="142" y="286"/>
                  </a:lnTo>
                  <a:lnTo>
                    <a:pt x="150" y="282"/>
                  </a:lnTo>
                  <a:lnTo>
                    <a:pt x="162" y="286"/>
                  </a:lnTo>
                  <a:lnTo>
                    <a:pt x="170" y="278"/>
                  </a:lnTo>
                  <a:lnTo>
                    <a:pt x="182" y="278"/>
                  </a:lnTo>
                  <a:lnTo>
                    <a:pt x="208" y="260"/>
                  </a:lnTo>
                  <a:lnTo>
                    <a:pt x="230" y="258"/>
                  </a:lnTo>
                  <a:lnTo>
                    <a:pt x="246" y="238"/>
                  </a:lnTo>
                  <a:lnTo>
                    <a:pt x="256" y="222"/>
                  </a:lnTo>
                  <a:lnTo>
                    <a:pt x="260" y="218"/>
                  </a:lnTo>
                  <a:lnTo>
                    <a:pt x="276" y="216"/>
                  </a:lnTo>
                  <a:lnTo>
                    <a:pt x="276" y="202"/>
                  </a:lnTo>
                  <a:lnTo>
                    <a:pt x="266" y="198"/>
                  </a:lnTo>
                  <a:lnTo>
                    <a:pt x="260" y="202"/>
                  </a:lnTo>
                  <a:lnTo>
                    <a:pt x="260" y="214"/>
                  </a:lnTo>
                  <a:lnTo>
                    <a:pt x="254" y="218"/>
                  </a:lnTo>
                  <a:lnTo>
                    <a:pt x="248" y="216"/>
                  </a:lnTo>
                  <a:lnTo>
                    <a:pt x="232" y="210"/>
                  </a:lnTo>
                  <a:lnTo>
                    <a:pt x="228" y="218"/>
                  </a:lnTo>
                  <a:lnTo>
                    <a:pt x="198" y="226"/>
                  </a:lnTo>
                  <a:lnTo>
                    <a:pt x="186" y="230"/>
                  </a:lnTo>
                  <a:lnTo>
                    <a:pt x="176" y="238"/>
                  </a:lnTo>
                  <a:lnTo>
                    <a:pt x="160" y="234"/>
                  </a:lnTo>
                  <a:lnTo>
                    <a:pt x="120" y="224"/>
                  </a:lnTo>
                  <a:lnTo>
                    <a:pt x="96" y="204"/>
                  </a:lnTo>
                  <a:lnTo>
                    <a:pt x="74" y="194"/>
                  </a:lnTo>
                  <a:lnTo>
                    <a:pt x="50" y="162"/>
                  </a:lnTo>
                  <a:lnTo>
                    <a:pt x="40" y="144"/>
                  </a:lnTo>
                  <a:lnTo>
                    <a:pt x="30" y="120"/>
                  </a:lnTo>
                  <a:lnTo>
                    <a:pt x="40" y="108"/>
                  </a:lnTo>
                  <a:lnTo>
                    <a:pt x="60" y="96"/>
                  </a:lnTo>
                  <a:lnTo>
                    <a:pt x="80" y="86"/>
                  </a:lnTo>
                  <a:lnTo>
                    <a:pt x="50" y="94"/>
                  </a:lnTo>
                  <a:lnTo>
                    <a:pt x="26" y="100"/>
                  </a:lnTo>
                  <a:lnTo>
                    <a:pt x="22" y="116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24" y="64"/>
                  </a:lnTo>
                  <a:lnTo>
                    <a:pt x="76" y="64"/>
                  </a:lnTo>
                  <a:lnTo>
                    <a:pt x="84" y="24"/>
                  </a:lnTo>
                  <a:lnTo>
                    <a:pt x="120" y="26"/>
                  </a:lnTo>
                  <a:lnTo>
                    <a:pt x="142" y="36"/>
                  </a:lnTo>
                  <a:lnTo>
                    <a:pt x="180" y="34"/>
                  </a:lnTo>
                  <a:lnTo>
                    <a:pt x="194" y="50"/>
                  </a:lnTo>
                  <a:lnTo>
                    <a:pt x="232" y="54"/>
                  </a:lnTo>
                  <a:lnTo>
                    <a:pt x="242" y="36"/>
                  </a:lnTo>
                  <a:lnTo>
                    <a:pt x="270" y="36"/>
                  </a:lnTo>
                  <a:lnTo>
                    <a:pt x="282" y="24"/>
                  </a:lnTo>
                  <a:lnTo>
                    <a:pt x="298" y="26"/>
                  </a:lnTo>
                  <a:lnTo>
                    <a:pt x="296" y="42"/>
                  </a:lnTo>
                  <a:lnTo>
                    <a:pt x="300" y="52"/>
                  </a:lnTo>
                  <a:lnTo>
                    <a:pt x="322" y="52"/>
                  </a:lnTo>
                  <a:lnTo>
                    <a:pt x="334" y="40"/>
                  </a:lnTo>
                  <a:lnTo>
                    <a:pt x="360" y="36"/>
                  </a:lnTo>
                  <a:lnTo>
                    <a:pt x="346" y="14"/>
                  </a:lnTo>
                  <a:lnTo>
                    <a:pt x="360" y="0"/>
                  </a:lnTo>
                  <a:lnTo>
                    <a:pt x="376" y="10"/>
                  </a:lnTo>
                  <a:lnTo>
                    <a:pt x="414" y="2"/>
                  </a:lnTo>
                  <a:lnTo>
                    <a:pt x="432" y="10"/>
                  </a:lnTo>
                  <a:lnTo>
                    <a:pt x="456" y="8"/>
                  </a:lnTo>
                  <a:lnTo>
                    <a:pt x="478" y="4"/>
                  </a:lnTo>
                  <a:lnTo>
                    <a:pt x="488" y="16"/>
                  </a:lnTo>
                  <a:lnTo>
                    <a:pt x="506" y="18"/>
                  </a:lnTo>
                  <a:lnTo>
                    <a:pt x="512" y="34"/>
                  </a:lnTo>
                  <a:lnTo>
                    <a:pt x="518" y="44"/>
                  </a:lnTo>
                  <a:lnTo>
                    <a:pt x="532" y="36"/>
                  </a:lnTo>
                  <a:lnTo>
                    <a:pt x="546" y="56"/>
                  </a:lnTo>
                  <a:lnTo>
                    <a:pt x="576" y="54"/>
                  </a:lnTo>
                  <a:lnTo>
                    <a:pt x="586" y="42"/>
                  </a:lnTo>
                  <a:lnTo>
                    <a:pt x="604" y="62"/>
                  </a:lnTo>
                  <a:lnTo>
                    <a:pt x="590" y="80"/>
                  </a:lnTo>
                  <a:lnTo>
                    <a:pt x="608" y="106"/>
                  </a:lnTo>
                  <a:lnTo>
                    <a:pt x="620" y="92"/>
                  </a:lnTo>
                  <a:lnTo>
                    <a:pt x="632" y="114"/>
                  </a:lnTo>
                  <a:lnTo>
                    <a:pt x="622" y="122"/>
                  </a:lnTo>
                  <a:lnTo>
                    <a:pt x="618" y="134"/>
                  </a:lnTo>
                  <a:lnTo>
                    <a:pt x="638" y="144"/>
                  </a:lnTo>
                  <a:lnTo>
                    <a:pt x="650" y="162"/>
                  </a:lnTo>
                  <a:lnTo>
                    <a:pt x="650" y="182"/>
                  </a:lnTo>
                  <a:lnTo>
                    <a:pt x="676" y="190"/>
                  </a:lnTo>
                  <a:lnTo>
                    <a:pt x="700" y="202"/>
                  </a:lnTo>
                  <a:lnTo>
                    <a:pt x="710" y="220"/>
                  </a:lnTo>
                  <a:lnTo>
                    <a:pt x="730" y="236"/>
                  </a:lnTo>
                  <a:lnTo>
                    <a:pt x="734" y="252"/>
                  </a:lnTo>
                  <a:lnTo>
                    <a:pt x="748" y="264"/>
                  </a:lnTo>
                  <a:lnTo>
                    <a:pt x="736" y="294"/>
                  </a:lnTo>
                  <a:lnTo>
                    <a:pt x="720" y="296"/>
                  </a:lnTo>
                  <a:lnTo>
                    <a:pt x="700" y="300"/>
                  </a:lnTo>
                  <a:lnTo>
                    <a:pt x="704" y="320"/>
                  </a:lnTo>
                  <a:lnTo>
                    <a:pt x="694" y="328"/>
                  </a:lnTo>
                  <a:lnTo>
                    <a:pt x="694" y="346"/>
                  </a:lnTo>
                  <a:lnTo>
                    <a:pt x="700" y="376"/>
                  </a:lnTo>
                  <a:lnTo>
                    <a:pt x="682" y="382"/>
                  </a:lnTo>
                  <a:lnTo>
                    <a:pt x="660" y="392"/>
                  </a:lnTo>
                  <a:lnTo>
                    <a:pt x="662" y="410"/>
                  </a:lnTo>
                  <a:lnTo>
                    <a:pt x="652" y="421"/>
                  </a:lnTo>
                  <a:lnTo>
                    <a:pt x="660" y="433"/>
                  </a:lnTo>
                  <a:lnTo>
                    <a:pt x="686" y="429"/>
                  </a:lnTo>
                  <a:lnTo>
                    <a:pt x="712" y="439"/>
                  </a:lnTo>
                  <a:lnTo>
                    <a:pt x="684" y="443"/>
                  </a:lnTo>
                  <a:lnTo>
                    <a:pt x="670" y="449"/>
                  </a:lnTo>
                  <a:lnTo>
                    <a:pt x="670" y="465"/>
                  </a:lnTo>
                  <a:lnTo>
                    <a:pt x="656" y="473"/>
                  </a:lnTo>
                  <a:lnTo>
                    <a:pt x="628" y="469"/>
                  </a:lnTo>
                  <a:lnTo>
                    <a:pt x="624" y="477"/>
                  </a:lnTo>
                  <a:lnTo>
                    <a:pt x="644" y="485"/>
                  </a:lnTo>
                  <a:lnTo>
                    <a:pt x="664" y="509"/>
                  </a:lnTo>
                  <a:lnTo>
                    <a:pt x="656" y="531"/>
                  </a:lnTo>
                  <a:lnTo>
                    <a:pt x="644" y="553"/>
                  </a:lnTo>
                  <a:lnTo>
                    <a:pt x="624" y="549"/>
                  </a:lnTo>
                  <a:lnTo>
                    <a:pt x="604" y="533"/>
                  </a:lnTo>
                  <a:lnTo>
                    <a:pt x="598" y="565"/>
                  </a:lnTo>
                  <a:lnTo>
                    <a:pt x="596" y="593"/>
                  </a:lnTo>
                  <a:lnTo>
                    <a:pt x="582" y="595"/>
                  </a:lnTo>
                  <a:lnTo>
                    <a:pt x="572" y="589"/>
                  </a:lnTo>
                  <a:lnTo>
                    <a:pt x="552" y="593"/>
                  </a:lnTo>
                  <a:lnTo>
                    <a:pt x="556" y="579"/>
                  </a:lnTo>
                  <a:lnTo>
                    <a:pt x="546" y="577"/>
                  </a:lnTo>
                  <a:lnTo>
                    <a:pt x="534" y="587"/>
                  </a:lnTo>
                  <a:lnTo>
                    <a:pt x="532" y="605"/>
                  </a:lnTo>
                  <a:lnTo>
                    <a:pt x="518" y="601"/>
                  </a:lnTo>
                  <a:lnTo>
                    <a:pt x="524" y="585"/>
                  </a:lnTo>
                  <a:lnTo>
                    <a:pt x="534" y="577"/>
                  </a:lnTo>
                  <a:lnTo>
                    <a:pt x="540" y="567"/>
                  </a:lnTo>
                  <a:lnTo>
                    <a:pt x="530" y="557"/>
                  </a:lnTo>
                  <a:lnTo>
                    <a:pt x="536" y="551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2" name="Arunachal Pradesh"/>
            <p:cNvSpPr>
              <a:spLocks/>
            </p:cNvSpPr>
            <p:nvPr/>
          </p:nvSpPr>
          <p:spPr bwMode="auto">
            <a:xfrm>
              <a:off x="4112135" y="5618048"/>
              <a:ext cx="329893" cy="193190"/>
            </a:xfrm>
            <a:custGeom>
              <a:avLst/>
              <a:gdLst/>
              <a:ahLst/>
              <a:cxnLst>
                <a:cxn ang="0">
                  <a:pos x="124" y="342"/>
                </a:cxn>
                <a:cxn ang="0">
                  <a:pos x="96" y="358"/>
                </a:cxn>
                <a:cxn ang="0">
                  <a:pos x="58" y="348"/>
                </a:cxn>
                <a:cxn ang="0">
                  <a:pos x="58" y="316"/>
                </a:cxn>
                <a:cxn ang="0">
                  <a:pos x="24" y="298"/>
                </a:cxn>
                <a:cxn ang="0">
                  <a:pos x="0" y="278"/>
                </a:cxn>
                <a:cxn ang="0">
                  <a:pos x="34" y="258"/>
                </a:cxn>
                <a:cxn ang="0">
                  <a:pos x="90" y="242"/>
                </a:cxn>
                <a:cxn ang="0">
                  <a:pos x="122" y="200"/>
                </a:cxn>
                <a:cxn ang="0">
                  <a:pos x="172" y="162"/>
                </a:cxn>
                <a:cxn ang="0">
                  <a:pos x="208" y="122"/>
                </a:cxn>
                <a:cxn ang="0">
                  <a:pos x="264" y="98"/>
                </a:cxn>
                <a:cxn ang="0">
                  <a:pos x="296" y="54"/>
                </a:cxn>
                <a:cxn ang="0">
                  <a:pos x="336" y="30"/>
                </a:cxn>
                <a:cxn ang="0">
                  <a:pos x="398" y="54"/>
                </a:cxn>
                <a:cxn ang="0">
                  <a:pos x="440" y="28"/>
                </a:cxn>
                <a:cxn ang="0">
                  <a:pos x="512" y="14"/>
                </a:cxn>
                <a:cxn ang="0">
                  <a:pos x="506" y="48"/>
                </a:cxn>
                <a:cxn ang="0">
                  <a:pos x="528" y="48"/>
                </a:cxn>
                <a:cxn ang="0">
                  <a:pos x="554" y="62"/>
                </a:cxn>
                <a:cxn ang="0">
                  <a:pos x="540" y="106"/>
                </a:cxn>
                <a:cxn ang="0">
                  <a:pos x="548" y="134"/>
                </a:cxn>
                <a:cxn ang="0">
                  <a:pos x="592" y="128"/>
                </a:cxn>
                <a:cxn ang="0">
                  <a:pos x="632" y="126"/>
                </a:cxn>
                <a:cxn ang="0">
                  <a:pos x="652" y="162"/>
                </a:cxn>
                <a:cxn ang="0">
                  <a:pos x="644" y="194"/>
                </a:cxn>
                <a:cxn ang="0">
                  <a:pos x="608" y="226"/>
                </a:cxn>
                <a:cxn ang="0">
                  <a:pos x="646" y="286"/>
                </a:cxn>
                <a:cxn ang="0">
                  <a:pos x="604" y="264"/>
                </a:cxn>
                <a:cxn ang="0">
                  <a:pos x="568" y="274"/>
                </a:cxn>
                <a:cxn ang="0">
                  <a:pos x="506" y="304"/>
                </a:cxn>
                <a:cxn ang="0">
                  <a:pos x="460" y="358"/>
                </a:cxn>
                <a:cxn ang="0">
                  <a:pos x="424" y="322"/>
                </a:cxn>
                <a:cxn ang="0">
                  <a:pos x="450" y="290"/>
                </a:cxn>
                <a:cxn ang="0">
                  <a:pos x="472" y="288"/>
                </a:cxn>
                <a:cxn ang="0">
                  <a:pos x="512" y="270"/>
                </a:cxn>
                <a:cxn ang="0">
                  <a:pos x="496" y="254"/>
                </a:cxn>
                <a:cxn ang="0">
                  <a:pos x="478" y="222"/>
                </a:cxn>
                <a:cxn ang="0">
                  <a:pos x="494" y="188"/>
                </a:cxn>
                <a:cxn ang="0">
                  <a:pos x="444" y="208"/>
                </a:cxn>
                <a:cxn ang="0">
                  <a:pos x="388" y="224"/>
                </a:cxn>
                <a:cxn ang="0">
                  <a:pos x="310" y="252"/>
                </a:cxn>
                <a:cxn ang="0">
                  <a:pos x="262" y="306"/>
                </a:cxn>
                <a:cxn ang="0">
                  <a:pos x="240" y="346"/>
                </a:cxn>
                <a:cxn ang="0">
                  <a:pos x="212" y="342"/>
                </a:cxn>
                <a:cxn ang="0">
                  <a:pos x="152" y="344"/>
                </a:cxn>
              </a:cxnLst>
              <a:rect l="0" t="0" r="r" b="b"/>
              <a:pathLst>
                <a:path w="658" h="374">
                  <a:moveTo>
                    <a:pt x="140" y="342"/>
                  </a:moveTo>
                  <a:lnTo>
                    <a:pt x="124" y="342"/>
                  </a:lnTo>
                  <a:lnTo>
                    <a:pt x="116" y="352"/>
                  </a:lnTo>
                  <a:lnTo>
                    <a:pt x="96" y="358"/>
                  </a:lnTo>
                  <a:lnTo>
                    <a:pt x="68" y="360"/>
                  </a:lnTo>
                  <a:lnTo>
                    <a:pt x="58" y="348"/>
                  </a:lnTo>
                  <a:lnTo>
                    <a:pt x="48" y="334"/>
                  </a:lnTo>
                  <a:lnTo>
                    <a:pt x="58" y="316"/>
                  </a:lnTo>
                  <a:lnTo>
                    <a:pt x="48" y="290"/>
                  </a:lnTo>
                  <a:lnTo>
                    <a:pt x="24" y="298"/>
                  </a:lnTo>
                  <a:lnTo>
                    <a:pt x="8" y="290"/>
                  </a:lnTo>
                  <a:lnTo>
                    <a:pt x="0" y="278"/>
                  </a:lnTo>
                  <a:lnTo>
                    <a:pt x="8" y="252"/>
                  </a:lnTo>
                  <a:lnTo>
                    <a:pt x="34" y="258"/>
                  </a:lnTo>
                  <a:lnTo>
                    <a:pt x="60" y="242"/>
                  </a:lnTo>
                  <a:lnTo>
                    <a:pt x="90" y="242"/>
                  </a:lnTo>
                  <a:lnTo>
                    <a:pt x="120" y="222"/>
                  </a:lnTo>
                  <a:lnTo>
                    <a:pt x="122" y="200"/>
                  </a:lnTo>
                  <a:lnTo>
                    <a:pt x="140" y="192"/>
                  </a:lnTo>
                  <a:lnTo>
                    <a:pt x="172" y="162"/>
                  </a:lnTo>
                  <a:lnTo>
                    <a:pt x="172" y="130"/>
                  </a:lnTo>
                  <a:lnTo>
                    <a:pt x="208" y="122"/>
                  </a:lnTo>
                  <a:lnTo>
                    <a:pt x="236" y="118"/>
                  </a:lnTo>
                  <a:lnTo>
                    <a:pt x="264" y="98"/>
                  </a:lnTo>
                  <a:lnTo>
                    <a:pt x="268" y="76"/>
                  </a:lnTo>
                  <a:lnTo>
                    <a:pt x="296" y="54"/>
                  </a:lnTo>
                  <a:lnTo>
                    <a:pt x="320" y="46"/>
                  </a:lnTo>
                  <a:lnTo>
                    <a:pt x="336" y="30"/>
                  </a:lnTo>
                  <a:lnTo>
                    <a:pt x="354" y="50"/>
                  </a:lnTo>
                  <a:lnTo>
                    <a:pt x="398" y="54"/>
                  </a:lnTo>
                  <a:lnTo>
                    <a:pt x="422" y="58"/>
                  </a:lnTo>
                  <a:lnTo>
                    <a:pt x="440" y="28"/>
                  </a:lnTo>
                  <a:lnTo>
                    <a:pt x="494" y="0"/>
                  </a:lnTo>
                  <a:lnTo>
                    <a:pt x="512" y="14"/>
                  </a:lnTo>
                  <a:lnTo>
                    <a:pt x="520" y="30"/>
                  </a:lnTo>
                  <a:lnTo>
                    <a:pt x="506" y="48"/>
                  </a:lnTo>
                  <a:lnTo>
                    <a:pt x="508" y="62"/>
                  </a:lnTo>
                  <a:lnTo>
                    <a:pt x="528" y="48"/>
                  </a:lnTo>
                  <a:lnTo>
                    <a:pt x="544" y="46"/>
                  </a:lnTo>
                  <a:lnTo>
                    <a:pt x="554" y="62"/>
                  </a:lnTo>
                  <a:lnTo>
                    <a:pt x="562" y="82"/>
                  </a:lnTo>
                  <a:lnTo>
                    <a:pt x="540" y="106"/>
                  </a:lnTo>
                  <a:lnTo>
                    <a:pt x="536" y="126"/>
                  </a:lnTo>
                  <a:lnTo>
                    <a:pt x="548" y="134"/>
                  </a:lnTo>
                  <a:lnTo>
                    <a:pt x="570" y="118"/>
                  </a:lnTo>
                  <a:lnTo>
                    <a:pt x="592" y="128"/>
                  </a:lnTo>
                  <a:lnTo>
                    <a:pt x="616" y="134"/>
                  </a:lnTo>
                  <a:lnTo>
                    <a:pt x="632" y="126"/>
                  </a:lnTo>
                  <a:lnTo>
                    <a:pt x="652" y="142"/>
                  </a:lnTo>
                  <a:lnTo>
                    <a:pt x="652" y="162"/>
                  </a:lnTo>
                  <a:lnTo>
                    <a:pt x="658" y="182"/>
                  </a:lnTo>
                  <a:lnTo>
                    <a:pt x="644" y="194"/>
                  </a:lnTo>
                  <a:lnTo>
                    <a:pt x="622" y="214"/>
                  </a:lnTo>
                  <a:lnTo>
                    <a:pt x="608" y="226"/>
                  </a:lnTo>
                  <a:lnTo>
                    <a:pt x="612" y="246"/>
                  </a:lnTo>
                  <a:lnTo>
                    <a:pt x="646" y="286"/>
                  </a:lnTo>
                  <a:lnTo>
                    <a:pt x="636" y="294"/>
                  </a:lnTo>
                  <a:lnTo>
                    <a:pt x="604" y="264"/>
                  </a:lnTo>
                  <a:lnTo>
                    <a:pt x="580" y="264"/>
                  </a:lnTo>
                  <a:lnTo>
                    <a:pt x="568" y="274"/>
                  </a:lnTo>
                  <a:lnTo>
                    <a:pt x="530" y="280"/>
                  </a:lnTo>
                  <a:lnTo>
                    <a:pt x="506" y="304"/>
                  </a:lnTo>
                  <a:lnTo>
                    <a:pt x="488" y="326"/>
                  </a:lnTo>
                  <a:lnTo>
                    <a:pt x="460" y="358"/>
                  </a:lnTo>
                  <a:lnTo>
                    <a:pt x="426" y="374"/>
                  </a:lnTo>
                  <a:lnTo>
                    <a:pt x="424" y="322"/>
                  </a:lnTo>
                  <a:lnTo>
                    <a:pt x="444" y="306"/>
                  </a:lnTo>
                  <a:lnTo>
                    <a:pt x="450" y="290"/>
                  </a:lnTo>
                  <a:lnTo>
                    <a:pt x="460" y="286"/>
                  </a:lnTo>
                  <a:lnTo>
                    <a:pt x="472" y="288"/>
                  </a:lnTo>
                  <a:lnTo>
                    <a:pt x="488" y="280"/>
                  </a:lnTo>
                  <a:lnTo>
                    <a:pt x="512" y="270"/>
                  </a:lnTo>
                  <a:lnTo>
                    <a:pt x="510" y="258"/>
                  </a:lnTo>
                  <a:lnTo>
                    <a:pt x="496" y="254"/>
                  </a:lnTo>
                  <a:lnTo>
                    <a:pt x="496" y="242"/>
                  </a:lnTo>
                  <a:lnTo>
                    <a:pt x="478" y="222"/>
                  </a:lnTo>
                  <a:lnTo>
                    <a:pt x="496" y="206"/>
                  </a:lnTo>
                  <a:lnTo>
                    <a:pt x="494" y="188"/>
                  </a:lnTo>
                  <a:lnTo>
                    <a:pt x="462" y="190"/>
                  </a:lnTo>
                  <a:lnTo>
                    <a:pt x="444" y="208"/>
                  </a:lnTo>
                  <a:lnTo>
                    <a:pt x="420" y="210"/>
                  </a:lnTo>
                  <a:lnTo>
                    <a:pt x="388" y="224"/>
                  </a:lnTo>
                  <a:lnTo>
                    <a:pt x="352" y="248"/>
                  </a:lnTo>
                  <a:lnTo>
                    <a:pt x="310" y="252"/>
                  </a:lnTo>
                  <a:lnTo>
                    <a:pt x="300" y="276"/>
                  </a:lnTo>
                  <a:lnTo>
                    <a:pt x="262" y="306"/>
                  </a:lnTo>
                  <a:lnTo>
                    <a:pt x="260" y="328"/>
                  </a:lnTo>
                  <a:lnTo>
                    <a:pt x="240" y="346"/>
                  </a:lnTo>
                  <a:lnTo>
                    <a:pt x="218" y="348"/>
                  </a:lnTo>
                  <a:lnTo>
                    <a:pt x="212" y="342"/>
                  </a:lnTo>
                  <a:lnTo>
                    <a:pt x="164" y="354"/>
                  </a:lnTo>
                  <a:lnTo>
                    <a:pt x="152" y="344"/>
                  </a:lnTo>
                  <a:lnTo>
                    <a:pt x="140" y="342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3" name="Nagaland"/>
            <p:cNvSpPr>
              <a:spLocks/>
            </p:cNvSpPr>
            <p:nvPr/>
          </p:nvSpPr>
          <p:spPr bwMode="auto">
            <a:xfrm>
              <a:off x="4223436" y="5784378"/>
              <a:ext cx="104282" cy="126038"/>
            </a:xfrm>
            <a:custGeom>
              <a:avLst/>
              <a:gdLst/>
              <a:ahLst/>
              <a:cxnLst>
                <a:cxn ang="0">
                  <a:pos x="86" y="100"/>
                </a:cxn>
                <a:cxn ang="0">
                  <a:pos x="90" y="80"/>
                </a:cxn>
                <a:cxn ang="0">
                  <a:pos x="98" y="72"/>
                </a:cxn>
                <a:cxn ang="0">
                  <a:pos x="110" y="78"/>
                </a:cxn>
                <a:cxn ang="0">
                  <a:pos x="118" y="60"/>
                </a:cxn>
                <a:cxn ang="0">
                  <a:pos x="132" y="48"/>
                </a:cxn>
                <a:cxn ang="0">
                  <a:pos x="144" y="44"/>
                </a:cxn>
                <a:cxn ang="0">
                  <a:pos x="166" y="14"/>
                </a:cxn>
                <a:cxn ang="0">
                  <a:pos x="180" y="10"/>
                </a:cxn>
                <a:cxn ang="0">
                  <a:pos x="202" y="0"/>
                </a:cxn>
                <a:cxn ang="0">
                  <a:pos x="204" y="52"/>
                </a:cxn>
                <a:cxn ang="0">
                  <a:pos x="198" y="58"/>
                </a:cxn>
                <a:cxn ang="0">
                  <a:pos x="190" y="72"/>
                </a:cxn>
                <a:cxn ang="0">
                  <a:pos x="196" y="88"/>
                </a:cxn>
                <a:cxn ang="0">
                  <a:pos x="208" y="108"/>
                </a:cxn>
                <a:cxn ang="0">
                  <a:pos x="206" y="144"/>
                </a:cxn>
                <a:cxn ang="0">
                  <a:pos x="194" y="150"/>
                </a:cxn>
                <a:cxn ang="0">
                  <a:pos x="186" y="178"/>
                </a:cxn>
                <a:cxn ang="0">
                  <a:pos x="168" y="196"/>
                </a:cxn>
                <a:cxn ang="0">
                  <a:pos x="146" y="208"/>
                </a:cxn>
                <a:cxn ang="0">
                  <a:pos x="136" y="198"/>
                </a:cxn>
                <a:cxn ang="0">
                  <a:pos x="138" y="178"/>
                </a:cxn>
                <a:cxn ang="0">
                  <a:pos x="128" y="190"/>
                </a:cxn>
                <a:cxn ang="0">
                  <a:pos x="120" y="202"/>
                </a:cxn>
                <a:cxn ang="0">
                  <a:pos x="112" y="206"/>
                </a:cxn>
                <a:cxn ang="0">
                  <a:pos x="102" y="206"/>
                </a:cxn>
                <a:cxn ang="0">
                  <a:pos x="84" y="196"/>
                </a:cxn>
                <a:cxn ang="0">
                  <a:pos x="70" y="198"/>
                </a:cxn>
                <a:cxn ang="0">
                  <a:pos x="64" y="208"/>
                </a:cxn>
                <a:cxn ang="0">
                  <a:pos x="46" y="208"/>
                </a:cxn>
                <a:cxn ang="0">
                  <a:pos x="50" y="222"/>
                </a:cxn>
                <a:cxn ang="0">
                  <a:pos x="30" y="244"/>
                </a:cxn>
                <a:cxn ang="0">
                  <a:pos x="12" y="240"/>
                </a:cxn>
                <a:cxn ang="0">
                  <a:pos x="12" y="226"/>
                </a:cxn>
                <a:cxn ang="0">
                  <a:pos x="0" y="210"/>
                </a:cxn>
                <a:cxn ang="0">
                  <a:pos x="24" y="172"/>
                </a:cxn>
                <a:cxn ang="0">
                  <a:pos x="42" y="148"/>
                </a:cxn>
                <a:cxn ang="0">
                  <a:pos x="48" y="154"/>
                </a:cxn>
                <a:cxn ang="0">
                  <a:pos x="54" y="164"/>
                </a:cxn>
                <a:cxn ang="0">
                  <a:pos x="68" y="156"/>
                </a:cxn>
                <a:cxn ang="0">
                  <a:pos x="70" y="122"/>
                </a:cxn>
                <a:cxn ang="0">
                  <a:pos x="74" y="106"/>
                </a:cxn>
                <a:cxn ang="0">
                  <a:pos x="86" y="100"/>
                </a:cxn>
              </a:cxnLst>
              <a:rect l="0" t="0" r="r" b="b"/>
              <a:pathLst>
                <a:path w="208" h="244">
                  <a:moveTo>
                    <a:pt x="86" y="100"/>
                  </a:moveTo>
                  <a:lnTo>
                    <a:pt x="90" y="80"/>
                  </a:lnTo>
                  <a:lnTo>
                    <a:pt x="98" y="72"/>
                  </a:lnTo>
                  <a:lnTo>
                    <a:pt x="110" y="78"/>
                  </a:lnTo>
                  <a:lnTo>
                    <a:pt x="118" y="60"/>
                  </a:lnTo>
                  <a:lnTo>
                    <a:pt x="132" y="48"/>
                  </a:lnTo>
                  <a:lnTo>
                    <a:pt x="144" y="44"/>
                  </a:lnTo>
                  <a:lnTo>
                    <a:pt x="166" y="14"/>
                  </a:lnTo>
                  <a:lnTo>
                    <a:pt x="180" y="10"/>
                  </a:lnTo>
                  <a:lnTo>
                    <a:pt x="202" y="0"/>
                  </a:lnTo>
                  <a:lnTo>
                    <a:pt x="204" y="52"/>
                  </a:lnTo>
                  <a:lnTo>
                    <a:pt x="198" y="58"/>
                  </a:lnTo>
                  <a:lnTo>
                    <a:pt x="190" y="72"/>
                  </a:lnTo>
                  <a:lnTo>
                    <a:pt x="196" y="88"/>
                  </a:lnTo>
                  <a:lnTo>
                    <a:pt x="208" y="108"/>
                  </a:lnTo>
                  <a:lnTo>
                    <a:pt x="206" y="144"/>
                  </a:lnTo>
                  <a:lnTo>
                    <a:pt x="194" y="150"/>
                  </a:lnTo>
                  <a:lnTo>
                    <a:pt x="186" y="178"/>
                  </a:lnTo>
                  <a:lnTo>
                    <a:pt x="168" y="196"/>
                  </a:lnTo>
                  <a:lnTo>
                    <a:pt x="146" y="208"/>
                  </a:lnTo>
                  <a:lnTo>
                    <a:pt x="136" y="198"/>
                  </a:lnTo>
                  <a:lnTo>
                    <a:pt x="138" y="178"/>
                  </a:lnTo>
                  <a:lnTo>
                    <a:pt x="128" y="190"/>
                  </a:lnTo>
                  <a:lnTo>
                    <a:pt x="120" y="202"/>
                  </a:lnTo>
                  <a:lnTo>
                    <a:pt x="112" y="206"/>
                  </a:lnTo>
                  <a:lnTo>
                    <a:pt x="102" y="206"/>
                  </a:lnTo>
                  <a:lnTo>
                    <a:pt x="84" y="196"/>
                  </a:lnTo>
                  <a:lnTo>
                    <a:pt x="70" y="198"/>
                  </a:lnTo>
                  <a:lnTo>
                    <a:pt x="64" y="208"/>
                  </a:lnTo>
                  <a:lnTo>
                    <a:pt x="46" y="208"/>
                  </a:lnTo>
                  <a:lnTo>
                    <a:pt x="50" y="222"/>
                  </a:lnTo>
                  <a:lnTo>
                    <a:pt x="30" y="244"/>
                  </a:lnTo>
                  <a:lnTo>
                    <a:pt x="12" y="240"/>
                  </a:lnTo>
                  <a:lnTo>
                    <a:pt x="12" y="226"/>
                  </a:lnTo>
                  <a:lnTo>
                    <a:pt x="0" y="210"/>
                  </a:lnTo>
                  <a:lnTo>
                    <a:pt x="24" y="172"/>
                  </a:lnTo>
                  <a:lnTo>
                    <a:pt x="42" y="148"/>
                  </a:lnTo>
                  <a:lnTo>
                    <a:pt x="48" y="154"/>
                  </a:lnTo>
                  <a:lnTo>
                    <a:pt x="54" y="164"/>
                  </a:lnTo>
                  <a:lnTo>
                    <a:pt x="68" y="156"/>
                  </a:lnTo>
                  <a:lnTo>
                    <a:pt x="70" y="122"/>
                  </a:lnTo>
                  <a:lnTo>
                    <a:pt x="74" y="106"/>
                  </a:lnTo>
                  <a:lnTo>
                    <a:pt x="86" y="10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4" name="Manipur"/>
            <p:cNvSpPr>
              <a:spLocks/>
            </p:cNvSpPr>
            <p:nvPr/>
          </p:nvSpPr>
          <p:spPr bwMode="auto">
            <a:xfrm>
              <a:off x="4207393" y="5876324"/>
              <a:ext cx="96261" cy="122939"/>
            </a:xfrm>
            <a:custGeom>
              <a:avLst/>
              <a:gdLst/>
              <a:ahLst/>
              <a:cxnLst>
                <a:cxn ang="0">
                  <a:pos x="44" y="62"/>
                </a:cxn>
                <a:cxn ang="0">
                  <a:pos x="62" y="66"/>
                </a:cxn>
                <a:cxn ang="0">
                  <a:pos x="82" y="44"/>
                </a:cxn>
                <a:cxn ang="0">
                  <a:pos x="78" y="30"/>
                </a:cxn>
                <a:cxn ang="0">
                  <a:pos x="96" y="30"/>
                </a:cxn>
                <a:cxn ang="0">
                  <a:pos x="102" y="20"/>
                </a:cxn>
                <a:cxn ang="0">
                  <a:pos x="116" y="18"/>
                </a:cxn>
                <a:cxn ang="0">
                  <a:pos x="134" y="28"/>
                </a:cxn>
                <a:cxn ang="0">
                  <a:pos x="144" y="28"/>
                </a:cxn>
                <a:cxn ang="0">
                  <a:pos x="152" y="24"/>
                </a:cxn>
                <a:cxn ang="0">
                  <a:pos x="158" y="14"/>
                </a:cxn>
                <a:cxn ang="0">
                  <a:pos x="170" y="0"/>
                </a:cxn>
                <a:cxn ang="0">
                  <a:pos x="168" y="20"/>
                </a:cxn>
                <a:cxn ang="0">
                  <a:pos x="178" y="30"/>
                </a:cxn>
                <a:cxn ang="0">
                  <a:pos x="180" y="44"/>
                </a:cxn>
                <a:cxn ang="0">
                  <a:pos x="174" y="60"/>
                </a:cxn>
                <a:cxn ang="0">
                  <a:pos x="182" y="74"/>
                </a:cxn>
                <a:cxn ang="0">
                  <a:pos x="192" y="96"/>
                </a:cxn>
                <a:cxn ang="0">
                  <a:pos x="190" y="112"/>
                </a:cxn>
                <a:cxn ang="0">
                  <a:pos x="166" y="144"/>
                </a:cxn>
                <a:cxn ang="0">
                  <a:pos x="162" y="168"/>
                </a:cxn>
                <a:cxn ang="0">
                  <a:pos x="154" y="184"/>
                </a:cxn>
                <a:cxn ang="0">
                  <a:pos x="148" y="208"/>
                </a:cxn>
                <a:cxn ang="0">
                  <a:pos x="140" y="238"/>
                </a:cxn>
                <a:cxn ang="0">
                  <a:pos x="116" y="228"/>
                </a:cxn>
                <a:cxn ang="0">
                  <a:pos x="98" y="232"/>
                </a:cxn>
                <a:cxn ang="0">
                  <a:pos x="94" y="224"/>
                </a:cxn>
                <a:cxn ang="0">
                  <a:pos x="74" y="230"/>
                </a:cxn>
                <a:cxn ang="0">
                  <a:pos x="50" y="234"/>
                </a:cxn>
                <a:cxn ang="0">
                  <a:pos x="40" y="224"/>
                </a:cxn>
                <a:cxn ang="0">
                  <a:pos x="0" y="222"/>
                </a:cxn>
                <a:cxn ang="0">
                  <a:pos x="0" y="180"/>
                </a:cxn>
                <a:cxn ang="0">
                  <a:pos x="14" y="148"/>
                </a:cxn>
                <a:cxn ang="0">
                  <a:pos x="12" y="124"/>
                </a:cxn>
                <a:cxn ang="0">
                  <a:pos x="24" y="110"/>
                </a:cxn>
                <a:cxn ang="0">
                  <a:pos x="24" y="94"/>
                </a:cxn>
                <a:cxn ang="0">
                  <a:pos x="38" y="78"/>
                </a:cxn>
                <a:cxn ang="0">
                  <a:pos x="44" y="62"/>
                </a:cxn>
              </a:cxnLst>
              <a:rect l="0" t="0" r="r" b="b"/>
              <a:pathLst>
                <a:path w="192" h="238">
                  <a:moveTo>
                    <a:pt x="44" y="62"/>
                  </a:moveTo>
                  <a:lnTo>
                    <a:pt x="62" y="66"/>
                  </a:lnTo>
                  <a:lnTo>
                    <a:pt x="82" y="44"/>
                  </a:lnTo>
                  <a:lnTo>
                    <a:pt x="78" y="30"/>
                  </a:lnTo>
                  <a:lnTo>
                    <a:pt x="96" y="30"/>
                  </a:lnTo>
                  <a:lnTo>
                    <a:pt x="102" y="20"/>
                  </a:lnTo>
                  <a:lnTo>
                    <a:pt x="116" y="18"/>
                  </a:lnTo>
                  <a:lnTo>
                    <a:pt x="134" y="28"/>
                  </a:lnTo>
                  <a:lnTo>
                    <a:pt x="144" y="28"/>
                  </a:lnTo>
                  <a:lnTo>
                    <a:pt x="152" y="24"/>
                  </a:lnTo>
                  <a:lnTo>
                    <a:pt x="158" y="14"/>
                  </a:lnTo>
                  <a:lnTo>
                    <a:pt x="170" y="0"/>
                  </a:lnTo>
                  <a:lnTo>
                    <a:pt x="168" y="20"/>
                  </a:lnTo>
                  <a:lnTo>
                    <a:pt x="178" y="30"/>
                  </a:lnTo>
                  <a:lnTo>
                    <a:pt x="180" y="44"/>
                  </a:lnTo>
                  <a:lnTo>
                    <a:pt x="174" y="60"/>
                  </a:lnTo>
                  <a:lnTo>
                    <a:pt x="182" y="74"/>
                  </a:lnTo>
                  <a:lnTo>
                    <a:pt x="192" y="96"/>
                  </a:lnTo>
                  <a:lnTo>
                    <a:pt x="190" y="112"/>
                  </a:lnTo>
                  <a:lnTo>
                    <a:pt x="166" y="144"/>
                  </a:lnTo>
                  <a:lnTo>
                    <a:pt x="162" y="168"/>
                  </a:lnTo>
                  <a:lnTo>
                    <a:pt x="154" y="184"/>
                  </a:lnTo>
                  <a:lnTo>
                    <a:pt x="148" y="208"/>
                  </a:lnTo>
                  <a:lnTo>
                    <a:pt x="140" y="238"/>
                  </a:lnTo>
                  <a:lnTo>
                    <a:pt x="116" y="228"/>
                  </a:lnTo>
                  <a:lnTo>
                    <a:pt x="98" y="232"/>
                  </a:lnTo>
                  <a:lnTo>
                    <a:pt x="94" y="224"/>
                  </a:lnTo>
                  <a:lnTo>
                    <a:pt x="74" y="230"/>
                  </a:lnTo>
                  <a:lnTo>
                    <a:pt x="50" y="234"/>
                  </a:lnTo>
                  <a:lnTo>
                    <a:pt x="40" y="224"/>
                  </a:lnTo>
                  <a:lnTo>
                    <a:pt x="0" y="222"/>
                  </a:lnTo>
                  <a:lnTo>
                    <a:pt x="0" y="180"/>
                  </a:lnTo>
                  <a:lnTo>
                    <a:pt x="14" y="148"/>
                  </a:lnTo>
                  <a:lnTo>
                    <a:pt x="12" y="124"/>
                  </a:lnTo>
                  <a:lnTo>
                    <a:pt x="24" y="110"/>
                  </a:lnTo>
                  <a:lnTo>
                    <a:pt x="24" y="94"/>
                  </a:lnTo>
                  <a:lnTo>
                    <a:pt x="38" y="78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5" name="Mizoram"/>
            <p:cNvSpPr>
              <a:spLocks/>
            </p:cNvSpPr>
            <p:nvPr/>
          </p:nvSpPr>
          <p:spPr bwMode="auto">
            <a:xfrm>
              <a:off x="4165279" y="5969302"/>
              <a:ext cx="71193" cy="16116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0" y="56"/>
                </a:cxn>
                <a:cxn ang="0">
                  <a:pos x="6" y="28"/>
                </a:cxn>
                <a:cxn ang="0">
                  <a:pos x="26" y="40"/>
                </a:cxn>
                <a:cxn ang="0">
                  <a:pos x="48" y="6"/>
                </a:cxn>
                <a:cxn ang="0">
                  <a:pos x="84" y="0"/>
                </a:cxn>
                <a:cxn ang="0">
                  <a:pos x="84" y="42"/>
                </a:cxn>
                <a:cxn ang="0">
                  <a:pos x="124" y="44"/>
                </a:cxn>
                <a:cxn ang="0">
                  <a:pos x="134" y="54"/>
                </a:cxn>
                <a:cxn ang="0">
                  <a:pos x="134" y="70"/>
                </a:cxn>
                <a:cxn ang="0">
                  <a:pos x="142" y="94"/>
                </a:cxn>
                <a:cxn ang="0">
                  <a:pos x="142" y="128"/>
                </a:cxn>
                <a:cxn ang="0">
                  <a:pos x="142" y="148"/>
                </a:cxn>
                <a:cxn ang="0">
                  <a:pos x="136" y="174"/>
                </a:cxn>
                <a:cxn ang="0">
                  <a:pos x="118" y="174"/>
                </a:cxn>
                <a:cxn ang="0">
                  <a:pos x="110" y="182"/>
                </a:cxn>
                <a:cxn ang="0">
                  <a:pos x="110" y="206"/>
                </a:cxn>
                <a:cxn ang="0">
                  <a:pos x="112" y="236"/>
                </a:cxn>
                <a:cxn ang="0">
                  <a:pos x="116" y="248"/>
                </a:cxn>
                <a:cxn ang="0">
                  <a:pos x="124" y="256"/>
                </a:cxn>
                <a:cxn ang="0">
                  <a:pos x="124" y="280"/>
                </a:cxn>
                <a:cxn ang="0">
                  <a:pos x="110" y="286"/>
                </a:cxn>
                <a:cxn ang="0">
                  <a:pos x="102" y="298"/>
                </a:cxn>
                <a:cxn ang="0">
                  <a:pos x="96" y="312"/>
                </a:cxn>
                <a:cxn ang="0">
                  <a:pos x="82" y="298"/>
                </a:cxn>
                <a:cxn ang="0">
                  <a:pos x="72" y="290"/>
                </a:cxn>
                <a:cxn ang="0">
                  <a:pos x="52" y="296"/>
                </a:cxn>
                <a:cxn ang="0">
                  <a:pos x="50" y="262"/>
                </a:cxn>
                <a:cxn ang="0">
                  <a:pos x="42" y="220"/>
                </a:cxn>
                <a:cxn ang="0">
                  <a:pos x="18" y="188"/>
                </a:cxn>
                <a:cxn ang="0">
                  <a:pos x="18" y="154"/>
                </a:cxn>
                <a:cxn ang="0">
                  <a:pos x="20" y="138"/>
                </a:cxn>
                <a:cxn ang="0">
                  <a:pos x="6" y="112"/>
                </a:cxn>
                <a:cxn ang="0">
                  <a:pos x="0" y="90"/>
                </a:cxn>
              </a:cxnLst>
              <a:rect l="0" t="0" r="r" b="b"/>
              <a:pathLst>
                <a:path w="142" h="312">
                  <a:moveTo>
                    <a:pt x="0" y="90"/>
                  </a:moveTo>
                  <a:lnTo>
                    <a:pt x="10" y="56"/>
                  </a:lnTo>
                  <a:lnTo>
                    <a:pt x="6" y="28"/>
                  </a:lnTo>
                  <a:lnTo>
                    <a:pt x="26" y="40"/>
                  </a:lnTo>
                  <a:lnTo>
                    <a:pt x="48" y="6"/>
                  </a:lnTo>
                  <a:lnTo>
                    <a:pt x="84" y="0"/>
                  </a:lnTo>
                  <a:lnTo>
                    <a:pt x="84" y="42"/>
                  </a:lnTo>
                  <a:lnTo>
                    <a:pt x="124" y="44"/>
                  </a:lnTo>
                  <a:lnTo>
                    <a:pt x="134" y="54"/>
                  </a:lnTo>
                  <a:lnTo>
                    <a:pt x="134" y="70"/>
                  </a:lnTo>
                  <a:lnTo>
                    <a:pt x="142" y="94"/>
                  </a:lnTo>
                  <a:lnTo>
                    <a:pt x="142" y="128"/>
                  </a:lnTo>
                  <a:lnTo>
                    <a:pt x="142" y="148"/>
                  </a:lnTo>
                  <a:lnTo>
                    <a:pt x="136" y="174"/>
                  </a:lnTo>
                  <a:lnTo>
                    <a:pt x="118" y="174"/>
                  </a:lnTo>
                  <a:lnTo>
                    <a:pt x="110" y="182"/>
                  </a:lnTo>
                  <a:lnTo>
                    <a:pt x="110" y="206"/>
                  </a:lnTo>
                  <a:lnTo>
                    <a:pt x="112" y="236"/>
                  </a:lnTo>
                  <a:lnTo>
                    <a:pt x="116" y="248"/>
                  </a:lnTo>
                  <a:lnTo>
                    <a:pt x="124" y="256"/>
                  </a:lnTo>
                  <a:lnTo>
                    <a:pt x="124" y="280"/>
                  </a:lnTo>
                  <a:lnTo>
                    <a:pt x="110" y="286"/>
                  </a:lnTo>
                  <a:lnTo>
                    <a:pt x="102" y="298"/>
                  </a:lnTo>
                  <a:lnTo>
                    <a:pt x="96" y="312"/>
                  </a:lnTo>
                  <a:lnTo>
                    <a:pt x="82" y="298"/>
                  </a:lnTo>
                  <a:lnTo>
                    <a:pt x="72" y="290"/>
                  </a:lnTo>
                  <a:lnTo>
                    <a:pt x="52" y="296"/>
                  </a:lnTo>
                  <a:lnTo>
                    <a:pt x="50" y="262"/>
                  </a:lnTo>
                  <a:lnTo>
                    <a:pt x="42" y="220"/>
                  </a:lnTo>
                  <a:lnTo>
                    <a:pt x="18" y="188"/>
                  </a:lnTo>
                  <a:lnTo>
                    <a:pt x="18" y="154"/>
                  </a:lnTo>
                  <a:lnTo>
                    <a:pt x="20" y="138"/>
                  </a:lnTo>
                  <a:lnTo>
                    <a:pt x="6" y="11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6" name="Tripura"/>
            <p:cNvSpPr>
              <a:spLocks/>
            </p:cNvSpPr>
            <p:nvPr/>
          </p:nvSpPr>
          <p:spPr bwMode="auto">
            <a:xfrm>
              <a:off x="4100102" y="5966203"/>
              <a:ext cx="70190" cy="105376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54" y="56"/>
                </a:cxn>
                <a:cxn ang="0">
                  <a:pos x="58" y="38"/>
                </a:cxn>
                <a:cxn ang="0">
                  <a:pos x="82" y="42"/>
                </a:cxn>
                <a:cxn ang="0">
                  <a:pos x="92" y="18"/>
                </a:cxn>
                <a:cxn ang="0">
                  <a:pos x="110" y="14"/>
                </a:cxn>
                <a:cxn ang="0">
                  <a:pos x="114" y="0"/>
                </a:cxn>
                <a:cxn ang="0">
                  <a:pos x="124" y="10"/>
                </a:cxn>
                <a:cxn ang="0">
                  <a:pos x="126" y="32"/>
                </a:cxn>
                <a:cxn ang="0">
                  <a:pos x="136" y="34"/>
                </a:cxn>
                <a:cxn ang="0">
                  <a:pos x="140" y="62"/>
                </a:cxn>
                <a:cxn ang="0">
                  <a:pos x="130" y="96"/>
                </a:cxn>
                <a:cxn ang="0">
                  <a:pos x="120" y="98"/>
                </a:cxn>
                <a:cxn ang="0">
                  <a:pos x="114" y="102"/>
                </a:cxn>
                <a:cxn ang="0">
                  <a:pos x="108" y="112"/>
                </a:cxn>
                <a:cxn ang="0">
                  <a:pos x="102" y="110"/>
                </a:cxn>
                <a:cxn ang="0">
                  <a:pos x="96" y="102"/>
                </a:cxn>
                <a:cxn ang="0">
                  <a:pos x="92" y="100"/>
                </a:cxn>
                <a:cxn ang="0">
                  <a:pos x="90" y="106"/>
                </a:cxn>
                <a:cxn ang="0">
                  <a:pos x="92" y="112"/>
                </a:cxn>
                <a:cxn ang="0">
                  <a:pos x="96" y="118"/>
                </a:cxn>
                <a:cxn ang="0">
                  <a:pos x="96" y="134"/>
                </a:cxn>
                <a:cxn ang="0">
                  <a:pos x="94" y="140"/>
                </a:cxn>
                <a:cxn ang="0">
                  <a:pos x="82" y="142"/>
                </a:cxn>
                <a:cxn ang="0">
                  <a:pos x="74" y="154"/>
                </a:cxn>
                <a:cxn ang="0">
                  <a:pos x="74" y="162"/>
                </a:cxn>
                <a:cxn ang="0">
                  <a:pos x="76" y="172"/>
                </a:cxn>
                <a:cxn ang="0">
                  <a:pos x="82" y="180"/>
                </a:cxn>
                <a:cxn ang="0">
                  <a:pos x="80" y="192"/>
                </a:cxn>
                <a:cxn ang="0">
                  <a:pos x="64" y="200"/>
                </a:cxn>
                <a:cxn ang="0">
                  <a:pos x="58" y="202"/>
                </a:cxn>
                <a:cxn ang="0">
                  <a:pos x="54" y="204"/>
                </a:cxn>
                <a:cxn ang="0">
                  <a:pos x="50" y="188"/>
                </a:cxn>
                <a:cxn ang="0">
                  <a:pos x="46" y="182"/>
                </a:cxn>
                <a:cxn ang="0">
                  <a:pos x="34" y="184"/>
                </a:cxn>
                <a:cxn ang="0">
                  <a:pos x="26" y="182"/>
                </a:cxn>
                <a:cxn ang="0">
                  <a:pos x="18" y="166"/>
                </a:cxn>
                <a:cxn ang="0">
                  <a:pos x="10" y="148"/>
                </a:cxn>
                <a:cxn ang="0">
                  <a:pos x="12" y="136"/>
                </a:cxn>
                <a:cxn ang="0">
                  <a:pos x="2" y="126"/>
                </a:cxn>
                <a:cxn ang="0">
                  <a:pos x="0" y="96"/>
                </a:cxn>
                <a:cxn ang="0">
                  <a:pos x="10" y="76"/>
                </a:cxn>
                <a:cxn ang="0">
                  <a:pos x="20" y="72"/>
                </a:cxn>
                <a:cxn ang="0">
                  <a:pos x="30" y="58"/>
                </a:cxn>
              </a:cxnLst>
              <a:rect l="0" t="0" r="r" b="b"/>
              <a:pathLst>
                <a:path w="140" h="204">
                  <a:moveTo>
                    <a:pt x="30" y="58"/>
                  </a:moveTo>
                  <a:lnTo>
                    <a:pt x="54" y="56"/>
                  </a:lnTo>
                  <a:lnTo>
                    <a:pt x="58" y="38"/>
                  </a:lnTo>
                  <a:lnTo>
                    <a:pt x="82" y="42"/>
                  </a:lnTo>
                  <a:lnTo>
                    <a:pt x="92" y="18"/>
                  </a:lnTo>
                  <a:lnTo>
                    <a:pt x="110" y="14"/>
                  </a:lnTo>
                  <a:lnTo>
                    <a:pt x="114" y="0"/>
                  </a:lnTo>
                  <a:lnTo>
                    <a:pt x="124" y="10"/>
                  </a:lnTo>
                  <a:lnTo>
                    <a:pt x="126" y="32"/>
                  </a:lnTo>
                  <a:lnTo>
                    <a:pt x="136" y="34"/>
                  </a:lnTo>
                  <a:lnTo>
                    <a:pt x="140" y="62"/>
                  </a:lnTo>
                  <a:lnTo>
                    <a:pt x="130" y="96"/>
                  </a:lnTo>
                  <a:lnTo>
                    <a:pt x="120" y="98"/>
                  </a:lnTo>
                  <a:lnTo>
                    <a:pt x="114" y="102"/>
                  </a:lnTo>
                  <a:lnTo>
                    <a:pt x="108" y="112"/>
                  </a:lnTo>
                  <a:lnTo>
                    <a:pt x="102" y="110"/>
                  </a:lnTo>
                  <a:lnTo>
                    <a:pt x="96" y="102"/>
                  </a:lnTo>
                  <a:lnTo>
                    <a:pt x="92" y="100"/>
                  </a:lnTo>
                  <a:lnTo>
                    <a:pt x="90" y="106"/>
                  </a:lnTo>
                  <a:lnTo>
                    <a:pt x="92" y="112"/>
                  </a:lnTo>
                  <a:lnTo>
                    <a:pt x="96" y="118"/>
                  </a:lnTo>
                  <a:lnTo>
                    <a:pt x="96" y="134"/>
                  </a:lnTo>
                  <a:lnTo>
                    <a:pt x="94" y="140"/>
                  </a:lnTo>
                  <a:lnTo>
                    <a:pt x="82" y="142"/>
                  </a:lnTo>
                  <a:lnTo>
                    <a:pt x="74" y="154"/>
                  </a:lnTo>
                  <a:lnTo>
                    <a:pt x="74" y="162"/>
                  </a:lnTo>
                  <a:lnTo>
                    <a:pt x="76" y="172"/>
                  </a:lnTo>
                  <a:lnTo>
                    <a:pt x="82" y="180"/>
                  </a:lnTo>
                  <a:lnTo>
                    <a:pt x="80" y="192"/>
                  </a:lnTo>
                  <a:lnTo>
                    <a:pt x="64" y="200"/>
                  </a:lnTo>
                  <a:lnTo>
                    <a:pt x="58" y="202"/>
                  </a:lnTo>
                  <a:lnTo>
                    <a:pt x="54" y="204"/>
                  </a:lnTo>
                  <a:lnTo>
                    <a:pt x="50" y="188"/>
                  </a:lnTo>
                  <a:lnTo>
                    <a:pt x="46" y="182"/>
                  </a:lnTo>
                  <a:lnTo>
                    <a:pt x="34" y="184"/>
                  </a:lnTo>
                  <a:lnTo>
                    <a:pt x="26" y="182"/>
                  </a:lnTo>
                  <a:lnTo>
                    <a:pt x="18" y="166"/>
                  </a:lnTo>
                  <a:lnTo>
                    <a:pt x="10" y="148"/>
                  </a:lnTo>
                  <a:lnTo>
                    <a:pt x="12" y="136"/>
                  </a:lnTo>
                  <a:lnTo>
                    <a:pt x="2" y="126"/>
                  </a:lnTo>
                  <a:lnTo>
                    <a:pt x="0" y="96"/>
                  </a:lnTo>
                  <a:lnTo>
                    <a:pt x="10" y="76"/>
                  </a:lnTo>
                  <a:lnTo>
                    <a:pt x="20" y="72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7" name="Meghalay"/>
            <p:cNvSpPr>
              <a:spLocks/>
            </p:cNvSpPr>
            <p:nvPr/>
          </p:nvSpPr>
          <p:spPr bwMode="auto">
            <a:xfrm>
              <a:off x="4015874" y="5862894"/>
              <a:ext cx="173470" cy="67151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4" y="86"/>
                </a:cxn>
                <a:cxn ang="0">
                  <a:pos x="16" y="76"/>
                </a:cxn>
                <a:cxn ang="0">
                  <a:pos x="12" y="58"/>
                </a:cxn>
                <a:cxn ang="0">
                  <a:pos x="18" y="40"/>
                </a:cxn>
                <a:cxn ang="0">
                  <a:pos x="30" y="30"/>
                </a:cxn>
                <a:cxn ang="0">
                  <a:pos x="48" y="24"/>
                </a:cxn>
                <a:cxn ang="0">
                  <a:pos x="64" y="20"/>
                </a:cxn>
                <a:cxn ang="0">
                  <a:pos x="82" y="28"/>
                </a:cxn>
                <a:cxn ang="0">
                  <a:pos x="100" y="26"/>
                </a:cxn>
                <a:cxn ang="0">
                  <a:pos x="134" y="28"/>
                </a:cxn>
                <a:cxn ang="0">
                  <a:pos x="140" y="34"/>
                </a:cxn>
                <a:cxn ang="0">
                  <a:pos x="154" y="38"/>
                </a:cxn>
                <a:cxn ang="0">
                  <a:pos x="164" y="46"/>
                </a:cxn>
                <a:cxn ang="0">
                  <a:pos x="170" y="40"/>
                </a:cxn>
                <a:cxn ang="0">
                  <a:pos x="174" y="34"/>
                </a:cxn>
                <a:cxn ang="0">
                  <a:pos x="190" y="30"/>
                </a:cxn>
                <a:cxn ang="0">
                  <a:pos x="200" y="14"/>
                </a:cxn>
                <a:cxn ang="0">
                  <a:pos x="218" y="14"/>
                </a:cxn>
                <a:cxn ang="0">
                  <a:pos x="226" y="0"/>
                </a:cxn>
                <a:cxn ang="0">
                  <a:pos x="236" y="2"/>
                </a:cxn>
                <a:cxn ang="0">
                  <a:pos x="248" y="4"/>
                </a:cxn>
                <a:cxn ang="0">
                  <a:pos x="272" y="0"/>
                </a:cxn>
                <a:cxn ang="0">
                  <a:pos x="276" y="18"/>
                </a:cxn>
                <a:cxn ang="0">
                  <a:pos x="268" y="30"/>
                </a:cxn>
                <a:cxn ang="0">
                  <a:pos x="270" y="44"/>
                </a:cxn>
                <a:cxn ang="0">
                  <a:pos x="286" y="44"/>
                </a:cxn>
                <a:cxn ang="0">
                  <a:pos x="296" y="36"/>
                </a:cxn>
                <a:cxn ang="0">
                  <a:pos x="308" y="42"/>
                </a:cxn>
                <a:cxn ang="0">
                  <a:pos x="314" y="54"/>
                </a:cxn>
                <a:cxn ang="0">
                  <a:pos x="324" y="56"/>
                </a:cxn>
                <a:cxn ang="0">
                  <a:pos x="336" y="56"/>
                </a:cxn>
                <a:cxn ang="0">
                  <a:pos x="326" y="70"/>
                </a:cxn>
                <a:cxn ang="0">
                  <a:pos x="334" y="76"/>
                </a:cxn>
                <a:cxn ang="0">
                  <a:pos x="346" y="84"/>
                </a:cxn>
                <a:cxn ang="0">
                  <a:pos x="346" y="98"/>
                </a:cxn>
                <a:cxn ang="0">
                  <a:pos x="336" y="106"/>
                </a:cxn>
                <a:cxn ang="0">
                  <a:pos x="314" y="118"/>
                </a:cxn>
                <a:cxn ang="0">
                  <a:pos x="302" y="128"/>
                </a:cxn>
                <a:cxn ang="0">
                  <a:pos x="286" y="120"/>
                </a:cxn>
                <a:cxn ang="0">
                  <a:pos x="264" y="110"/>
                </a:cxn>
                <a:cxn ang="0">
                  <a:pos x="246" y="114"/>
                </a:cxn>
                <a:cxn ang="0">
                  <a:pos x="226" y="118"/>
                </a:cxn>
                <a:cxn ang="0">
                  <a:pos x="208" y="122"/>
                </a:cxn>
                <a:cxn ang="0">
                  <a:pos x="194" y="122"/>
                </a:cxn>
                <a:cxn ang="0">
                  <a:pos x="172" y="116"/>
                </a:cxn>
                <a:cxn ang="0">
                  <a:pos x="154" y="116"/>
                </a:cxn>
                <a:cxn ang="0">
                  <a:pos x="136" y="126"/>
                </a:cxn>
                <a:cxn ang="0">
                  <a:pos x="112" y="124"/>
                </a:cxn>
                <a:cxn ang="0">
                  <a:pos x="82" y="122"/>
                </a:cxn>
                <a:cxn ang="0">
                  <a:pos x="72" y="130"/>
                </a:cxn>
                <a:cxn ang="0">
                  <a:pos x="56" y="126"/>
                </a:cxn>
                <a:cxn ang="0">
                  <a:pos x="44" y="118"/>
                </a:cxn>
                <a:cxn ang="0">
                  <a:pos x="24" y="116"/>
                </a:cxn>
                <a:cxn ang="0">
                  <a:pos x="0" y="110"/>
                </a:cxn>
              </a:cxnLst>
              <a:rect l="0" t="0" r="r" b="b"/>
              <a:pathLst>
                <a:path w="346" h="130">
                  <a:moveTo>
                    <a:pt x="0" y="110"/>
                  </a:moveTo>
                  <a:lnTo>
                    <a:pt x="4" y="86"/>
                  </a:lnTo>
                  <a:lnTo>
                    <a:pt x="16" y="76"/>
                  </a:lnTo>
                  <a:lnTo>
                    <a:pt x="12" y="58"/>
                  </a:lnTo>
                  <a:lnTo>
                    <a:pt x="18" y="40"/>
                  </a:lnTo>
                  <a:lnTo>
                    <a:pt x="30" y="30"/>
                  </a:lnTo>
                  <a:lnTo>
                    <a:pt x="48" y="24"/>
                  </a:lnTo>
                  <a:lnTo>
                    <a:pt x="64" y="20"/>
                  </a:lnTo>
                  <a:lnTo>
                    <a:pt x="82" y="28"/>
                  </a:lnTo>
                  <a:lnTo>
                    <a:pt x="100" y="26"/>
                  </a:lnTo>
                  <a:lnTo>
                    <a:pt x="134" y="28"/>
                  </a:lnTo>
                  <a:lnTo>
                    <a:pt x="140" y="34"/>
                  </a:lnTo>
                  <a:lnTo>
                    <a:pt x="154" y="38"/>
                  </a:lnTo>
                  <a:lnTo>
                    <a:pt x="164" y="46"/>
                  </a:lnTo>
                  <a:lnTo>
                    <a:pt x="170" y="40"/>
                  </a:lnTo>
                  <a:lnTo>
                    <a:pt x="174" y="34"/>
                  </a:lnTo>
                  <a:lnTo>
                    <a:pt x="190" y="30"/>
                  </a:lnTo>
                  <a:lnTo>
                    <a:pt x="200" y="14"/>
                  </a:lnTo>
                  <a:lnTo>
                    <a:pt x="218" y="14"/>
                  </a:lnTo>
                  <a:lnTo>
                    <a:pt x="226" y="0"/>
                  </a:lnTo>
                  <a:lnTo>
                    <a:pt x="236" y="2"/>
                  </a:lnTo>
                  <a:lnTo>
                    <a:pt x="248" y="4"/>
                  </a:lnTo>
                  <a:lnTo>
                    <a:pt x="272" y="0"/>
                  </a:lnTo>
                  <a:lnTo>
                    <a:pt x="276" y="18"/>
                  </a:lnTo>
                  <a:lnTo>
                    <a:pt x="268" y="30"/>
                  </a:lnTo>
                  <a:lnTo>
                    <a:pt x="270" y="44"/>
                  </a:lnTo>
                  <a:lnTo>
                    <a:pt x="286" y="44"/>
                  </a:lnTo>
                  <a:lnTo>
                    <a:pt x="296" y="36"/>
                  </a:lnTo>
                  <a:lnTo>
                    <a:pt x="308" y="42"/>
                  </a:lnTo>
                  <a:lnTo>
                    <a:pt x="314" y="54"/>
                  </a:lnTo>
                  <a:lnTo>
                    <a:pt x="324" y="56"/>
                  </a:lnTo>
                  <a:lnTo>
                    <a:pt x="336" y="56"/>
                  </a:lnTo>
                  <a:lnTo>
                    <a:pt x="326" y="70"/>
                  </a:lnTo>
                  <a:lnTo>
                    <a:pt x="334" y="76"/>
                  </a:lnTo>
                  <a:lnTo>
                    <a:pt x="346" y="84"/>
                  </a:lnTo>
                  <a:lnTo>
                    <a:pt x="346" y="98"/>
                  </a:lnTo>
                  <a:lnTo>
                    <a:pt x="336" y="106"/>
                  </a:lnTo>
                  <a:lnTo>
                    <a:pt x="314" y="118"/>
                  </a:lnTo>
                  <a:lnTo>
                    <a:pt x="302" y="128"/>
                  </a:lnTo>
                  <a:lnTo>
                    <a:pt x="286" y="120"/>
                  </a:lnTo>
                  <a:lnTo>
                    <a:pt x="264" y="110"/>
                  </a:lnTo>
                  <a:lnTo>
                    <a:pt x="246" y="114"/>
                  </a:lnTo>
                  <a:lnTo>
                    <a:pt x="226" y="118"/>
                  </a:lnTo>
                  <a:lnTo>
                    <a:pt x="208" y="122"/>
                  </a:lnTo>
                  <a:lnTo>
                    <a:pt x="194" y="122"/>
                  </a:lnTo>
                  <a:lnTo>
                    <a:pt x="172" y="116"/>
                  </a:lnTo>
                  <a:lnTo>
                    <a:pt x="154" y="116"/>
                  </a:lnTo>
                  <a:lnTo>
                    <a:pt x="136" y="126"/>
                  </a:lnTo>
                  <a:lnTo>
                    <a:pt x="112" y="124"/>
                  </a:lnTo>
                  <a:lnTo>
                    <a:pt x="82" y="122"/>
                  </a:lnTo>
                  <a:lnTo>
                    <a:pt x="72" y="130"/>
                  </a:lnTo>
                  <a:lnTo>
                    <a:pt x="56" y="126"/>
                  </a:lnTo>
                  <a:lnTo>
                    <a:pt x="44" y="118"/>
                  </a:lnTo>
                  <a:lnTo>
                    <a:pt x="24" y="11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8" name="Sikkim"/>
            <p:cNvSpPr>
              <a:spLocks/>
            </p:cNvSpPr>
            <p:nvPr/>
          </p:nvSpPr>
          <p:spPr bwMode="auto">
            <a:xfrm>
              <a:off x="3903570" y="5737888"/>
              <a:ext cx="46125" cy="69217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32" y="18"/>
                </a:cxn>
                <a:cxn ang="0">
                  <a:pos x="52" y="10"/>
                </a:cxn>
                <a:cxn ang="0">
                  <a:pos x="68" y="0"/>
                </a:cxn>
                <a:cxn ang="0">
                  <a:pos x="84" y="6"/>
                </a:cxn>
                <a:cxn ang="0">
                  <a:pos x="90" y="18"/>
                </a:cxn>
                <a:cxn ang="0">
                  <a:pos x="92" y="42"/>
                </a:cxn>
                <a:cxn ang="0">
                  <a:pos x="90" y="78"/>
                </a:cxn>
                <a:cxn ang="0">
                  <a:pos x="80" y="94"/>
                </a:cxn>
                <a:cxn ang="0">
                  <a:pos x="82" y="106"/>
                </a:cxn>
                <a:cxn ang="0">
                  <a:pos x="64" y="116"/>
                </a:cxn>
                <a:cxn ang="0">
                  <a:pos x="44" y="134"/>
                </a:cxn>
                <a:cxn ang="0">
                  <a:pos x="24" y="124"/>
                </a:cxn>
                <a:cxn ang="0">
                  <a:pos x="2" y="124"/>
                </a:cxn>
                <a:cxn ang="0">
                  <a:pos x="0" y="94"/>
                </a:cxn>
                <a:cxn ang="0">
                  <a:pos x="2" y="62"/>
                </a:cxn>
                <a:cxn ang="0">
                  <a:pos x="16" y="44"/>
                </a:cxn>
                <a:cxn ang="0">
                  <a:pos x="14" y="18"/>
                </a:cxn>
              </a:cxnLst>
              <a:rect l="0" t="0" r="r" b="b"/>
              <a:pathLst>
                <a:path w="92" h="134">
                  <a:moveTo>
                    <a:pt x="14" y="18"/>
                  </a:moveTo>
                  <a:lnTo>
                    <a:pt x="32" y="18"/>
                  </a:lnTo>
                  <a:lnTo>
                    <a:pt x="52" y="10"/>
                  </a:lnTo>
                  <a:lnTo>
                    <a:pt x="68" y="0"/>
                  </a:lnTo>
                  <a:lnTo>
                    <a:pt x="84" y="6"/>
                  </a:lnTo>
                  <a:lnTo>
                    <a:pt x="90" y="18"/>
                  </a:lnTo>
                  <a:lnTo>
                    <a:pt x="92" y="42"/>
                  </a:lnTo>
                  <a:lnTo>
                    <a:pt x="90" y="78"/>
                  </a:lnTo>
                  <a:lnTo>
                    <a:pt x="80" y="94"/>
                  </a:lnTo>
                  <a:lnTo>
                    <a:pt x="82" y="106"/>
                  </a:lnTo>
                  <a:lnTo>
                    <a:pt x="64" y="116"/>
                  </a:lnTo>
                  <a:lnTo>
                    <a:pt x="44" y="134"/>
                  </a:lnTo>
                  <a:lnTo>
                    <a:pt x="24" y="124"/>
                  </a:lnTo>
                  <a:lnTo>
                    <a:pt x="2" y="124"/>
                  </a:lnTo>
                  <a:lnTo>
                    <a:pt x="0" y="94"/>
                  </a:lnTo>
                  <a:lnTo>
                    <a:pt x="2" y="62"/>
                  </a:lnTo>
                  <a:lnTo>
                    <a:pt x="16" y="44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59" name="Assam"/>
            <p:cNvSpPr>
              <a:spLocks/>
            </p:cNvSpPr>
            <p:nvPr/>
          </p:nvSpPr>
          <p:spPr bwMode="auto">
            <a:xfrm>
              <a:off x="4005847" y="5715159"/>
              <a:ext cx="362982" cy="274805"/>
            </a:xfrm>
            <a:custGeom>
              <a:avLst/>
              <a:gdLst/>
              <a:ahLst/>
              <a:cxnLst>
                <a:cxn ang="0">
                  <a:pos x="40" y="212"/>
                </a:cxn>
                <a:cxn ang="0">
                  <a:pos x="104" y="202"/>
                </a:cxn>
                <a:cxn ang="0">
                  <a:pos x="180" y="200"/>
                </a:cxn>
                <a:cxn ang="0">
                  <a:pos x="208" y="186"/>
                </a:cxn>
                <a:cxn ang="0">
                  <a:pos x="244" y="190"/>
                </a:cxn>
                <a:cxn ang="0">
                  <a:pos x="280" y="172"/>
                </a:cxn>
                <a:cxn ang="0">
                  <a:pos x="328" y="164"/>
                </a:cxn>
                <a:cxn ang="0">
                  <a:pos x="352" y="154"/>
                </a:cxn>
                <a:cxn ang="0">
                  <a:pos x="376" y="166"/>
                </a:cxn>
                <a:cxn ang="0">
                  <a:pos x="430" y="160"/>
                </a:cxn>
                <a:cxn ang="0">
                  <a:pos x="472" y="140"/>
                </a:cxn>
                <a:cxn ang="0">
                  <a:pos x="512" y="88"/>
                </a:cxn>
                <a:cxn ang="0">
                  <a:pos x="564" y="60"/>
                </a:cxn>
                <a:cxn ang="0">
                  <a:pos x="632" y="22"/>
                </a:cxn>
                <a:cxn ang="0">
                  <a:pos x="674" y="2"/>
                </a:cxn>
                <a:cxn ang="0">
                  <a:pos x="708" y="18"/>
                </a:cxn>
                <a:cxn ang="0">
                  <a:pos x="708" y="54"/>
                </a:cxn>
                <a:cxn ang="0">
                  <a:pos x="722" y="70"/>
                </a:cxn>
                <a:cxn ang="0">
                  <a:pos x="684" y="100"/>
                </a:cxn>
                <a:cxn ang="0">
                  <a:pos x="662" y="102"/>
                </a:cxn>
                <a:cxn ang="0">
                  <a:pos x="636" y="134"/>
                </a:cxn>
                <a:cxn ang="0">
                  <a:pos x="600" y="148"/>
                </a:cxn>
                <a:cxn ang="0">
                  <a:pos x="566" y="182"/>
                </a:cxn>
                <a:cxn ang="0">
                  <a:pos x="544" y="212"/>
                </a:cxn>
                <a:cxn ang="0">
                  <a:pos x="524" y="214"/>
                </a:cxn>
                <a:cxn ang="0">
                  <a:pos x="508" y="240"/>
                </a:cxn>
                <a:cxn ang="0">
                  <a:pos x="502" y="290"/>
                </a:cxn>
                <a:cxn ang="0">
                  <a:pos x="476" y="282"/>
                </a:cxn>
                <a:cxn ang="0">
                  <a:pos x="434" y="344"/>
                </a:cxn>
                <a:cxn ang="0">
                  <a:pos x="446" y="374"/>
                </a:cxn>
                <a:cxn ang="0">
                  <a:pos x="426" y="406"/>
                </a:cxn>
                <a:cxn ang="0">
                  <a:pos x="414" y="436"/>
                </a:cxn>
                <a:cxn ang="0">
                  <a:pos x="402" y="492"/>
                </a:cxn>
                <a:cxn ang="0">
                  <a:pos x="344" y="532"/>
                </a:cxn>
                <a:cxn ang="0">
                  <a:pos x="314" y="518"/>
                </a:cxn>
                <a:cxn ang="0">
                  <a:pos x="302" y="486"/>
                </a:cxn>
                <a:cxn ang="0">
                  <a:pos x="312" y="438"/>
                </a:cxn>
                <a:cxn ang="0">
                  <a:pos x="322" y="414"/>
                </a:cxn>
                <a:cxn ang="0">
                  <a:pos x="356" y="392"/>
                </a:cxn>
                <a:cxn ang="0">
                  <a:pos x="366" y="370"/>
                </a:cxn>
                <a:cxn ang="0">
                  <a:pos x="346" y="356"/>
                </a:cxn>
                <a:cxn ang="0">
                  <a:pos x="344" y="342"/>
                </a:cxn>
                <a:cxn ang="0">
                  <a:pos x="328" y="328"/>
                </a:cxn>
                <a:cxn ang="0">
                  <a:pos x="306" y="330"/>
                </a:cxn>
                <a:cxn ang="0">
                  <a:pos x="288" y="316"/>
                </a:cxn>
                <a:cxn ang="0">
                  <a:pos x="292" y="286"/>
                </a:cxn>
                <a:cxn ang="0">
                  <a:pos x="256" y="288"/>
                </a:cxn>
                <a:cxn ang="0">
                  <a:pos x="238" y="300"/>
                </a:cxn>
                <a:cxn ang="0">
                  <a:pos x="210" y="316"/>
                </a:cxn>
                <a:cxn ang="0">
                  <a:pos x="190" y="326"/>
                </a:cxn>
                <a:cxn ang="0">
                  <a:pos x="174" y="324"/>
                </a:cxn>
                <a:cxn ang="0">
                  <a:pos x="154" y="314"/>
                </a:cxn>
                <a:cxn ang="0">
                  <a:pos x="112" y="312"/>
                </a:cxn>
                <a:cxn ang="0">
                  <a:pos x="84" y="306"/>
                </a:cxn>
                <a:cxn ang="0">
                  <a:pos x="50" y="316"/>
                </a:cxn>
                <a:cxn ang="0">
                  <a:pos x="34" y="312"/>
                </a:cxn>
                <a:cxn ang="0">
                  <a:pos x="0" y="274"/>
                </a:cxn>
                <a:cxn ang="0">
                  <a:pos x="14" y="234"/>
                </a:cxn>
              </a:cxnLst>
              <a:rect l="0" t="0" r="r" b="b"/>
              <a:pathLst>
                <a:path w="724" h="532">
                  <a:moveTo>
                    <a:pt x="16" y="218"/>
                  </a:moveTo>
                  <a:lnTo>
                    <a:pt x="40" y="212"/>
                  </a:lnTo>
                  <a:lnTo>
                    <a:pt x="70" y="186"/>
                  </a:lnTo>
                  <a:lnTo>
                    <a:pt x="104" y="202"/>
                  </a:lnTo>
                  <a:lnTo>
                    <a:pt x="146" y="202"/>
                  </a:lnTo>
                  <a:lnTo>
                    <a:pt x="180" y="200"/>
                  </a:lnTo>
                  <a:lnTo>
                    <a:pt x="192" y="188"/>
                  </a:lnTo>
                  <a:lnTo>
                    <a:pt x="208" y="186"/>
                  </a:lnTo>
                  <a:lnTo>
                    <a:pt x="224" y="194"/>
                  </a:lnTo>
                  <a:lnTo>
                    <a:pt x="244" y="190"/>
                  </a:lnTo>
                  <a:lnTo>
                    <a:pt x="272" y="180"/>
                  </a:lnTo>
                  <a:lnTo>
                    <a:pt x="280" y="172"/>
                  </a:lnTo>
                  <a:lnTo>
                    <a:pt x="306" y="170"/>
                  </a:lnTo>
                  <a:lnTo>
                    <a:pt x="328" y="164"/>
                  </a:lnTo>
                  <a:lnTo>
                    <a:pt x="336" y="154"/>
                  </a:lnTo>
                  <a:lnTo>
                    <a:pt x="352" y="154"/>
                  </a:lnTo>
                  <a:lnTo>
                    <a:pt x="364" y="156"/>
                  </a:lnTo>
                  <a:lnTo>
                    <a:pt x="376" y="166"/>
                  </a:lnTo>
                  <a:lnTo>
                    <a:pt x="424" y="154"/>
                  </a:lnTo>
                  <a:lnTo>
                    <a:pt x="430" y="160"/>
                  </a:lnTo>
                  <a:lnTo>
                    <a:pt x="452" y="158"/>
                  </a:lnTo>
                  <a:lnTo>
                    <a:pt x="472" y="140"/>
                  </a:lnTo>
                  <a:lnTo>
                    <a:pt x="474" y="118"/>
                  </a:lnTo>
                  <a:lnTo>
                    <a:pt x="512" y="88"/>
                  </a:lnTo>
                  <a:lnTo>
                    <a:pt x="522" y="64"/>
                  </a:lnTo>
                  <a:lnTo>
                    <a:pt x="564" y="60"/>
                  </a:lnTo>
                  <a:lnTo>
                    <a:pt x="598" y="36"/>
                  </a:lnTo>
                  <a:lnTo>
                    <a:pt x="632" y="22"/>
                  </a:lnTo>
                  <a:lnTo>
                    <a:pt x="656" y="20"/>
                  </a:lnTo>
                  <a:lnTo>
                    <a:pt x="674" y="2"/>
                  </a:lnTo>
                  <a:lnTo>
                    <a:pt x="706" y="0"/>
                  </a:lnTo>
                  <a:lnTo>
                    <a:pt x="708" y="18"/>
                  </a:lnTo>
                  <a:lnTo>
                    <a:pt x="690" y="34"/>
                  </a:lnTo>
                  <a:lnTo>
                    <a:pt x="708" y="54"/>
                  </a:lnTo>
                  <a:lnTo>
                    <a:pt x="708" y="66"/>
                  </a:lnTo>
                  <a:lnTo>
                    <a:pt x="722" y="70"/>
                  </a:lnTo>
                  <a:lnTo>
                    <a:pt x="724" y="82"/>
                  </a:lnTo>
                  <a:lnTo>
                    <a:pt x="684" y="100"/>
                  </a:lnTo>
                  <a:lnTo>
                    <a:pt x="672" y="98"/>
                  </a:lnTo>
                  <a:lnTo>
                    <a:pt x="662" y="102"/>
                  </a:lnTo>
                  <a:lnTo>
                    <a:pt x="656" y="118"/>
                  </a:lnTo>
                  <a:lnTo>
                    <a:pt x="636" y="134"/>
                  </a:lnTo>
                  <a:lnTo>
                    <a:pt x="612" y="144"/>
                  </a:lnTo>
                  <a:lnTo>
                    <a:pt x="600" y="148"/>
                  </a:lnTo>
                  <a:lnTo>
                    <a:pt x="578" y="178"/>
                  </a:lnTo>
                  <a:lnTo>
                    <a:pt x="566" y="182"/>
                  </a:lnTo>
                  <a:lnTo>
                    <a:pt x="552" y="194"/>
                  </a:lnTo>
                  <a:lnTo>
                    <a:pt x="544" y="212"/>
                  </a:lnTo>
                  <a:lnTo>
                    <a:pt x="532" y="206"/>
                  </a:lnTo>
                  <a:lnTo>
                    <a:pt x="524" y="214"/>
                  </a:lnTo>
                  <a:lnTo>
                    <a:pt x="520" y="234"/>
                  </a:lnTo>
                  <a:lnTo>
                    <a:pt x="508" y="240"/>
                  </a:lnTo>
                  <a:lnTo>
                    <a:pt x="504" y="260"/>
                  </a:lnTo>
                  <a:lnTo>
                    <a:pt x="502" y="290"/>
                  </a:lnTo>
                  <a:lnTo>
                    <a:pt x="488" y="298"/>
                  </a:lnTo>
                  <a:lnTo>
                    <a:pt x="476" y="282"/>
                  </a:lnTo>
                  <a:lnTo>
                    <a:pt x="456" y="308"/>
                  </a:lnTo>
                  <a:lnTo>
                    <a:pt x="434" y="344"/>
                  </a:lnTo>
                  <a:lnTo>
                    <a:pt x="446" y="360"/>
                  </a:lnTo>
                  <a:lnTo>
                    <a:pt x="446" y="374"/>
                  </a:lnTo>
                  <a:lnTo>
                    <a:pt x="440" y="390"/>
                  </a:lnTo>
                  <a:lnTo>
                    <a:pt x="426" y="406"/>
                  </a:lnTo>
                  <a:lnTo>
                    <a:pt x="426" y="422"/>
                  </a:lnTo>
                  <a:lnTo>
                    <a:pt x="414" y="436"/>
                  </a:lnTo>
                  <a:lnTo>
                    <a:pt x="416" y="460"/>
                  </a:lnTo>
                  <a:lnTo>
                    <a:pt x="402" y="492"/>
                  </a:lnTo>
                  <a:lnTo>
                    <a:pt x="366" y="498"/>
                  </a:lnTo>
                  <a:lnTo>
                    <a:pt x="344" y="532"/>
                  </a:lnTo>
                  <a:lnTo>
                    <a:pt x="324" y="520"/>
                  </a:lnTo>
                  <a:lnTo>
                    <a:pt x="314" y="518"/>
                  </a:lnTo>
                  <a:lnTo>
                    <a:pt x="312" y="496"/>
                  </a:lnTo>
                  <a:lnTo>
                    <a:pt x="302" y="486"/>
                  </a:lnTo>
                  <a:lnTo>
                    <a:pt x="302" y="468"/>
                  </a:lnTo>
                  <a:lnTo>
                    <a:pt x="312" y="438"/>
                  </a:lnTo>
                  <a:lnTo>
                    <a:pt x="344" y="436"/>
                  </a:lnTo>
                  <a:lnTo>
                    <a:pt x="322" y="414"/>
                  </a:lnTo>
                  <a:lnTo>
                    <a:pt x="334" y="404"/>
                  </a:lnTo>
                  <a:lnTo>
                    <a:pt x="356" y="392"/>
                  </a:lnTo>
                  <a:lnTo>
                    <a:pt x="366" y="384"/>
                  </a:lnTo>
                  <a:lnTo>
                    <a:pt x="366" y="370"/>
                  </a:lnTo>
                  <a:lnTo>
                    <a:pt x="352" y="360"/>
                  </a:lnTo>
                  <a:lnTo>
                    <a:pt x="346" y="356"/>
                  </a:lnTo>
                  <a:lnTo>
                    <a:pt x="356" y="342"/>
                  </a:lnTo>
                  <a:lnTo>
                    <a:pt x="344" y="342"/>
                  </a:lnTo>
                  <a:lnTo>
                    <a:pt x="334" y="340"/>
                  </a:lnTo>
                  <a:lnTo>
                    <a:pt x="328" y="328"/>
                  </a:lnTo>
                  <a:lnTo>
                    <a:pt x="316" y="322"/>
                  </a:lnTo>
                  <a:lnTo>
                    <a:pt x="306" y="330"/>
                  </a:lnTo>
                  <a:lnTo>
                    <a:pt x="290" y="330"/>
                  </a:lnTo>
                  <a:lnTo>
                    <a:pt x="288" y="316"/>
                  </a:lnTo>
                  <a:lnTo>
                    <a:pt x="296" y="304"/>
                  </a:lnTo>
                  <a:lnTo>
                    <a:pt x="292" y="286"/>
                  </a:lnTo>
                  <a:lnTo>
                    <a:pt x="268" y="290"/>
                  </a:lnTo>
                  <a:lnTo>
                    <a:pt x="256" y="288"/>
                  </a:lnTo>
                  <a:lnTo>
                    <a:pt x="246" y="286"/>
                  </a:lnTo>
                  <a:lnTo>
                    <a:pt x="238" y="300"/>
                  </a:lnTo>
                  <a:lnTo>
                    <a:pt x="220" y="300"/>
                  </a:lnTo>
                  <a:lnTo>
                    <a:pt x="210" y="316"/>
                  </a:lnTo>
                  <a:lnTo>
                    <a:pt x="194" y="320"/>
                  </a:lnTo>
                  <a:lnTo>
                    <a:pt x="190" y="326"/>
                  </a:lnTo>
                  <a:lnTo>
                    <a:pt x="184" y="332"/>
                  </a:lnTo>
                  <a:lnTo>
                    <a:pt x="174" y="324"/>
                  </a:lnTo>
                  <a:lnTo>
                    <a:pt x="160" y="320"/>
                  </a:lnTo>
                  <a:lnTo>
                    <a:pt x="154" y="314"/>
                  </a:lnTo>
                  <a:lnTo>
                    <a:pt x="136" y="312"/>
                  </a:lnTo>
                  <a:lnTo>
                    <a:pt x="112" y="312"/>
                  </a:lnTo>
                  <a:lnTo>
                    <a:pt x="100" y="312"/>
                  </a:lnTo>
                  <a:lnTo>
                    <a:pt x="84" y="306"/>
                  </a:lnTo>
                  <a:lnTo>
                    <a:pt x="68" y="310"/>
                  </a:lnTo>
                  <a:lnTo>
                    <a:pt x="50" y="316"/>
                  </a:lnTo>
                  <a:lnTo>
                    <a:pt x="38" y="326"/>
                  </a:lnTo>
                  <a:lnTo>
                    <a:pt x="34" y="312"/>
                  </a:lnTo>
                  <a:lnTo>
                    <a:pt x="22" y="292"/>
                  </a:lnTo>
                  <a:lnTo>
                    <a:pt x="0" y="274"/>
                  </a:lnTo>
                  <a:lnTo>
                    <a:pt x="12" y="254"/>
                  </a:lnTo>
                  <a:lnTo>
                    <a:pt x="14" y="234"/>
                  </a:lnTo>
                  <a:lnTo>
                    <a:pt x="16" y="21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0" name="Punjab"/>
            <p:cNvSpPr>
              <a:spLocks/>
            </p:cNvSpPr>
            <p:nvPr/>
          </p:nvSpPr>
          <p:spPr bwMode="auto">
            <a:xfrm>
              <a:off x="3088865" y="5433124"/>
              <a:ext cx="170461" cy="197322"/>
            </a:xfrm>
            <a:custGeom>
              <a:avLst/>
              <a:gdLst/>
              <a:ahLst/>
              <a:cxnLst>
                <a:cxn ang="0">
                  <a:pos x="72" y="338"/>
                </a:cxn>
                <a:cxn ang="0">
                  <a:pos x="0" y="336"/>
                </a:cxn>
                <a:cxn ang="0">
                  <a:pos x="0" y="316"/>
                </a:cxn>
                <a:cxn ang="0">
                  <a:pos x="8" y="288"/>
                </a:cxn>
                <a:cxn ang="0">
                  <a:pos x="10" y="272"/>
                </a:cxn>
                <a:cxn ang="0">
                  <a:pos x="52" y="220"/>
                </a:cxn>
                <a:cxn ang="0">
                  <a:pos x="96" y="188"/>
                </a:cxn>
                <a:cxn ang="0">
                  <a:pos x="82" y="174"/>
                </a:cxn>
                <a:cxn ang="0">
                  <a:pos x="96" y="142"/>
                </a:cxn>
                <a:cxn ang="0">
                  <a:pos x="80" y="94"/>
                </a:cxn>
                <a:cxn ang="0">
                  <a:pos x="138" y="68"/>
                </a:cxn>
                <a:cxn ang="0">
                  <a:pos x="176" y="54"/>
                </a:cxn>
                <a:cxn ang="0">
                  <a:pos x="188" y="30"/>
                </a:cxn>
                <a:cxn ang="0">
                  <a:pos x="212" y="22"/>
                </a:cxn>
                <a:cxn ang="0">
                  <a:pos x="248" y="0"/>
                </a:cxn>
                <a:cxn ang="0">
                  <a:pos x="248" y="16"/>
                </a:cxn>
                <a:cxn ang="0">
                  <a:pos x="220" y="44"/>
                </a:cxn>
                <a:cxn ang="0">
                  <a:pos x="208" y="58"/>
                </a:cxn>
                <a:cxn ang="0">
                  <a:pos x="208" y="72"/>
                </a:cxn>
                <a:cxn ang="0">
                  <a:pos x="248" y="92"/>
                </a:cxn>
                <a:cxn ang="0">
                  <a:pos x="248" y="116"/>
                </a:cxn>
                <a:cxn ang="0">
                  <a:pos x="262" y="152"/>
                </a:cxn>
                <a:cxn ang="0">
                  <a:pos x="264" y="168"/>
                </a:cxn>
                <a:cxn ang="0">
                  <a:pos x="278" y="174"/>
                </a:cxn>
                <a:cxn ang="0">
                  <a:pos x="286" y="164"/>
                </a:cxn>
                <a:cxn ang="0">
                  <a:pos x="314" y="186"/>
                </a:cxn>
                <a:cxn ang="0">
                  <a:pos x="320" y="212"/>
                </a:cxn>
                <a:cxn ang="0">
                  <a:pos x="338" y="220"/>
                </a:cxn>
                <a:cxn ang="0">
                  <a:pos x="340" y="266"/>
                </a:cxn>
                <a:cxn ang="0">
                  <a:pos x="324" y="296"/>
                </a:cxn>
                <a:cxn ang="0">
                  <a:pos x="314" y="306"/>
                </a:cxn>
                <a:cxn ang="0">
                  <a:pos x="316" y="324"/>
                </a:cxn>
                <a:cxn ang="0">
                  <a:pos x="294" y="334"/>
                </a:cxn>
                <a:cxn ang="0">
                  <a:pos x="290" y="322"/>
                </a:cxn>
                <a:cxn ang="0">
                  <a:pos x="262" y="326"/>
                </a:cxn>
                <a:cxn ang="0">
                  <a:pos x="264" y="364"/>
                </a:cxn>
                <a:cxn ang="0">
                  <a:pos x="240" y="378"/>
                </a:cxn>
                <a:cxn ang="0">
                  <a:pos x="220" y="362"/>
                </a:cxn>
                <a:cxn ang="0">
                  <a:pos x="202" y="366"/>
                </a:cxn>
                <a:cxn ang="0">
                  <a:pos x="178" y="364"/>
                </a:cxn>
                <a:cxn ang="0">
                  <a:pos x="150" y="382"/>
                </a:cxn>
                <a:cxn ang="0">
                  <a:pos x="142" y="356"/>
                </a:cxn>
                <a:cxn ang="0">
                  <a:pos x="104" y="340"/>
                </a:cxn>
                <a:cxn ang="0">
                  <a:pos x="72" y="338"/>
                </a:cxn>
              </a:cxnLst>
              <a:rect l="0" t="0" r="r" b="b"/>
              <a:pathLst>
                <a:path w="340" h="382">
                  <a:moveTo>
                    <a:pt x="72" y="338"/>
                  </a:moveTo>
                  <a:lnTo>
                    <a:pt x="0" y="336"/>
                  </a:lnTo>
                  <a:lnTo>
                    <a:pt x="0" y="316"/>
                  </a:lnTo>
                  <a:lnTo>
                    <a:pt x="8" y="288"/>
                  </a:lnTo>
                  <a:lnTo>
                    <a:pt x="10" y="272"/>
                  </a:lnTo>
                  <a:lnTo>
                    <a:pt x="52" y="220"/>
                  </a:lnTo>
                  <a:lnTo>
                    <a:pt x="96" y="188"/>
                  </a:lnTo>
                  <a:lnTo>
                    <a:pt x="82" y="174"/>
                  </a:lnTo>
                  <a:lnTo>
                    <a:pt x="96" y="142"/>
                  </a:lnTo>
                  <a:lnTo>
                    <a:pt x="80" y="94"/>
                  </a:lnTo>
                  <a:lnTo>
                    <a:pt x="138" y="68"/>
                  </a:lnTo>
                  <a:lnTo>
                    <a:pt x="176" y="54"/>
                  </a:lnTo>
                  <a:lnTo>
                    <a:pt x="188" y="30"/>
                  </a:lnTo>
                  <a:lnTo>
                    <a:pt x="212" y="22"/>
                  </a:lnTo>
                  <a:lnTo>
                    <a:pt x="248" y="0"/>
                  </a:lnTo>
                  <a:lnTo>
                    <a:pt x="248" y="16"/>
                  </a:lnTo>
                  <a:lnTo>
                    <a:pt x="220" y="44"/>
                  </a:lnTo>
                  <a:lnTo>
                    <a:pt x="208" y="58"/>
                  </a:lnTo>
                  <a:lnTo>
                    <a:pt x="208" y="72"/>
                  </a:lnTo>
                  <a:lnTo>
                    <a:pt x="248" y="92"/>
                  </a:lnTo>
                  <a:lnTo>
                    <a:pt x="248" y="116"/>
                  </a:lnTo>
                  <a:lnTo>
                    <a:pt x="262" y="152"/>
                  </a:lnTo>
                  <a:lnTo>
                    <a:pt x="264" y="168"/>
                  </a:lnTo>
                  <a:lnTo>
                    <a:pt x="278" y="174"/>
                  </a:lnTo>
                  <a:lnTo>
                    <a:pt x="286" y="164"/>
                  </a:lnTo>
                  <a:lnTo>
                    <a:pt x="314" y="186"/>
                  </a:lnTo>
                  <a:lnTo>
                    <a:pt x="320" y="212"/>
                  </a:lnTo>
                  <a:lnTo>
                    <a:pt x="338" y="220"/>
                  </a:lnTo>
                  <a:lnTo>
                    <a:pt x="340" y="266"/>
                  </a:lnTo>
                  <a:lnTo>
                    <a:pt x="324" y="296"/>
                  </a:lnTo>
                  <a:lnTo>
                    <a:pt x="314" y="306"/>
                  </a:lnTo>
                  <a:lnTo>
                    <a:pt x="316" y="324"/>
                  </a:lnTo>
                  <a:lnTo>
                    <a:pt x="294" y="334"/>
                  </a:lnTo>
                  <a:lnTo>
                    <a:pt x="290" y="322"/>
                  </a:lnTo>
                  <a:lnTo>
                    <a:pt x="262" y="326"/>
                  </a:lnTo>
                  <a:lnTo>
                    <a:pt x="264" y="364"/>
                  </a:lnTo>
                  <a:lnTo>
                    <a:pt x="240" y="378"/>
                  </a:lnTo>
                  <a:lnTo>
                    <a:pt x="220" y="362"/>
                  </a:lnTo>
                  <a:lnTo>
                    <a:pt x="202" y="366"/>
                  </a:lnTo>
                  <a:lnTo>
                    <a:pt x="178" y="364"/>
                  </a:lnTo>
                  <a:lnTo>
                    <a:pt x="150" y="382"/>
                  </a:lnTo>
                  <a:lnTo>
                    <a:pt x="142" y="356"/>
                  </a:lnTo>
                  <a:lnTo>
                    <a:pt x="104" y="340"/>
                  </a:lnTo>
                  <a:lnTo>
                    <a:pt x="72" y="33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1" name="Himachal Pradesh"/>
            <p:cNvSpPr>
              <a:spLocks/>
            </p:cNvSpPr>
            <p:nvPr/>
          </p:nvSpPr>
          <p:spPr bwMode="auto">
            <a:xfrm>
              <a:off x="3193148" y="5391800"/>
              <a:ext cx="188510" cy="198355"/>
            </a:xfrm>
            <a:custGeom>
              <a:avLst/>
              <a:gdLst/>
              <a:ahLst/>
              <a:cxnLst>
                <a:cxn ang="0">
                  <a:pos x="40" y="80"/>
                </a:cxn>
                <a:cxn ang="0">
                  <a:pos x="40" y="58"/>
                </a:cxn>
                <a:cxn ang="0">
                  <a:pos x="26" y="42"/>
                </a:cxn>
                <a:cxn ang="0">
                  <a:pos x="32" y="34"/>
                </a:cxn>
                <a:cxn ang="0">
                  <a:pos x="44" y="38"/>
                </a:cxn>
                <a:cxn ang="0">
                  <a:pos x="78" y="24"/>
                </a:cxn>
                <a:cxn ang="0">
                  <a:pos x="92" y="2"/>
                </a:cxn>
                <a:cxn ang="0">
                  <a:pos x="114" y="0"/>
                </a:cxn>
                <a:cxn ang="0">
                  <a:pos x="138" y="6"/>
                </a:cxn>
                <a:cxn ang="0">
                  <a:pos x="162" y="32"/>
                </a:cxn>
                <a:cxn ang="0">
                  <a:pos x="190" y="52"/>
                </a:cxn>
                <a:cxn ang="0">
                  <a:pos x="238" y="32"/>
                </a:cxn>
                <a:cxn ang="0">
                  <a:pos x="254" y="50"/>
                </a:cxn>
                <a:cxn ang="0">
                  <a:pos x="264" y="90"/>
                </a:cxn>
                <a:cxn ang="0">
                  <a:pos x="292" y="74"/>
                </a:cxn>
                <a:cxn ang="0">
                  <a:pos x="312" y="66"/>
                </a:cxn>
                <a:cxn ang="0">
                  <a:pos x="312" y="88"/>
                </a:cxn>
                <a:cxn ang="0">
                  <a:pos x="302" y="102"/>
                </a:cxn>
                <a:cxn ang="0">
                  <a:pos x="320" y="114"/>
                </a:cxn>
                <a:cxn ang="0">
                  <a:pos x="322" y="138"/>
                </a:cxn>
                <a:cxn ang="0">
                  <a:pos x="350" y="170"/>
                </a:cxn>
                <a:cxn ang="0">
                  <a:pos x="350" y="198"/>
                </a:cxn>
                <a:cxn ang="0">
                  <a:pos x="360" y="222"/>
                </a:cxn>
                <a:cxn ang="0">
                  <a:pos x="350" y="232"/>
                </a:cxn>
                <a:cxn ang="0">
                  <a:pos x="352" y="258"/>
                </a:cxn>
                <a:cxn ang="0">
                  <a:pos x="368" y="260"/>
                </a:cxn>
                <a:cxn ang="0">
                  <a:pos x="376" y="288"/>
                </a:cxn>
                <a:cxn ang="0">
                  <a:pos x="362" y="286"/>
                </a:cxn>
                <a:cxn ang="0">
                  <a:pos x="346" y="272"/>
                </a:cxn>
                <a:cxn ang="0">
                  <a:pos x="318" y="272"/>
                </a:cxn>
                <a:cxn ang="0">
                  <a:pos x="292" y="262"/>
                </a:cxn>
                <a:cxn ang="0">
                  <a:pos x="274" y="274"/>
                </a:cxn>
                <a:cxn ang="0">
                  <a:pos x="254" y="276"/>
                </a:cxn>
                <a:cxn ang="0">
                  <a:pos x="232" y="300"/>
                </a:cxn>
                <a:cxn ang="0">
                  <a:pos x="232" y="322"/>
                </a:cxn>
                <a:cxn ang="0">
                  <a:pos x="244" y="360"/>
                </a:cxn>
                <a:cxn ang="0">
                  <a:pos x="226" y="374"/>
                </a:cxn>
                <a:cxn ang="0">
                  <a:pos x="218" y="384"/>
                </a:cxn>
                <a:cxn ang="0">
                  <a:pos x="192" y="368"/>
                </a:cxn>
                <a:cxn ang="0">
                  <a:pos x="168" y="354"/>
                </a:cxn>
                <a:cxn ang="0">
                  <a:pos x="154" y="320"/>
                </a:cxn>
                <a:cxn ang="0">
                  <a:pos x="130" y="300"/>
                </a:cxn>
                <a:cxn ang="0">
                  <a:pos x="112" y="292"/>
                </a:cxn>
                <a:cxn ang="0">
                  <a:pos x="106" y="266"/>
                </a:cxn>
                <a:cxn ang="0">
                  <a:pos x="78" y="244"/>
                </a:cxn>
                <a:cxn ang="0">
                  <a:pos x="70" y="254"/>
                </a:cxn>
                <a:cxn ang="0">
                  <a:pos x="56" y="246"/>
                </a:cxn>
                <a:cxn ang="0">
                  <a:pos x="54" y="232"/>
                </a:cxn>
                <a:cxn ang="0">
                  <a:pos x="40" y="196"/>
                </a:cxn>
                <a:cxn ang="0">
                  <a:pos x="40" y="172"/>
                </a:cxn>
                <a:cxn ang="0">
                  <a:pos x="0" y="152"/>
                </a:cxn>
                <a:cxn ang="0">
                  <a:pos x="0" y="138"/>
                </a:cxn>
                <a:cxn ang="0">
                  <a:pos x="40" y="96"/>
                </a:cxn>
                <a:cxn ang="0">
                  <a:pos x="40" y="80"/>
                </a:cxn>
              </a:cxnLst>
              <a:rect l="0" t="0" r="r" b="b"/>
              <a:pathLst>
                <a:path w="376" h="384">
                  <a:moveTo>
                    <a:pt x="40" y="80"/>
                  </a:moveTo>
                  <a:lnTo>
                    <a:pt x="40" y="58"/>
                  </a:lnTo>
                  <a:lnTo>
                    <a:pt x="26" y="42"/>
                  </a:lnTo>
                  <a:lnTo>
                    <a:pt x="32" y="34"/>
                  </a:lnTo>
                  <a:lnTo>
                    <a:pt x="44" y="38"/>
                  </a:lnTo>
                  <a:lnTo>
                    <a:pt x="78" y="24"/>
                  </a:lnTo>
                  <a:lnTo>
                    <a:pt x="92" y="2"/>
                  </a:lnTo>
                  <a:lnTo>
                    <a:pt x="114" y="0"/>
                  </a:lnTo>
                  <a:lnTo>
                    <a:pt x="138" y="6"/>
                  </a:lnTo>
                  <a:lnTo>
                    <a:pt x="162" y="32"/>
                  </a:lnTo>
                  <a:lnTo>
                    <a:pt x="190" y="52"/>
                  </a:lnTo>
                  <a:lnTo>
                    <a:pt x="238" y="32"/>
                  </a:lnTo>
                  <a:lnTo>
                    <a:pt x="254" y="50"/>
                  </a:lnTo>
                  <a:lnTo>
                    <a:pt x="264" y="90"/>
                  </a:lnTo>
                  <a:lnTo>
                    <a:pt x="292" y="74"/>
                  </a:lnTo>
                  <a:lnTo>
                    <a:pt x="312" y="66"/>
                  </a:lnTo>
                  <a:lnTo>
                    <a:pt x="312" y="88"/>
                  </a:lnTo>
                  <a:lnTo>
                    <a:pt x="302" y="102"/>
                  </a:lnTo>
                  <a:lnTo>
                    <a:pt x="320" y="114"/>
                  </a:lnTo>
                  <a:lnTo>
                    <a:pt x="322" y="138"/>
                  </a:lnTo>
                  <a:lnTo>
                    <a:pt x="350" y="170"/>
                  </a:lnTo>
                  <a:lnTo>
                    <a:pt x="350" y="198"/>
                  </a:lnTo>
                  <a:lnTo>
                    <a:pt x="360" y="222"/>
                  </a:lnTo>
                  <a:lnTo>
                    <a:pt x="350" y="232"/>
                  </a:lnTo>
                  <a:lnTo>
                    <a:pt x="352" y="258"/>
                  </a:lnTo>
                  <a:lnTo>
                    <a:pt x="368" y="260"/>
                  </a:lnTo>
                  <a:lnTo>
                    <a:pt x="376" y="288"/>
                  </a:lnTo>
                  <a:lnTo>
                    <a:pt x="362" y="286"/>
                  </a:lnTo>
                  <a:lnTo>
                    <a:pt x="346" y="272"/>
                  </a:lnTo>
                  <a:lnTo>
                    <a:pt x="318" y="272"/>
                  </a:lnTo>
                  <a:lnTo>
                    <a:pt x="292" y="262"/>
                  </a:lnTo>
                  <a:lnTo>
                    <a:pt x="274" y="274"/>
                  </a:lnTo>
                  <a:lnTo>
                    <a:pt x="254" y="276"/>
                  </a:lnTo>
                  <a:lnTo>
                    <a:pt x="232" y="300"/>
                  </a:lnTo>
                  <a:lnTo>
                    <a:pt x="232" y="322"/>
                  </a:lnTo>
                  <a:lnTo>
                    <a:pt x="244" y="360"/>
                  </a:lnTo>
                  <a:lnTo>
                    <a:pt x="226" y="374"/>
                  </a:lnTo>
                  <a:lnTo>
                    <a:pt x="218" y="384"/>
                  </a:lnTo>
                  <a:lnTo>
                    <a:pt x="192" y="368"/>
                  </a:lnTo>
                  <a:lnTo>
                    <a:pt x="168" y="354"/>
                  </a:lnTo>
                  <a:lnTo>
                    <a:pt x="154" y="320"/>
                  </a:lnTo>
                  <a:lnTo>
                    <a:pt x="130" y="300"/>
                  </a:lnTo>
                  <a:lnTo>
                    <a:pt x="112" y="292"/>
                  </a:lnTo>
                  <a:lnTo>
                    <a:pt x="106" y="266"/>
                  </a:lnTo>
                  <a:lnTo>
                    <a:pt x="78" y="244"/>
                  </a:lnTo>
                  <a:lnTo>
                    <a:pt x="70" y="254"/>
                  </a:lnTo>
                  <a:lnTo>
                    <a:pt x="56" y="246"/>
                  </a:lnTo>
                  <a:lnTo>
                    <a:pt x="54" y="232"/>
                  </a:lnTo>
                  <a:lnTo>
                    <a:pt x="40" y="196"/>
                  </a:lnTo>
                  <a:lnTo>
                    <a:pt x="40" y="172"/>
                  </a:lnTo>
                  <a:lnTo>
                    <a:pt x="0" y="152"/>
                  </a:lnTo>
                  <a:lnTo>
                    <a:pt x="0" y="138"/>
                  </a:lnTo>
                  <a:lnTo>
                    <a:pt x="40" y="96"/>
                  </a:lnTo>
                  <a:lnTo>
                    <a:pt x="40" y="8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2" name="Uttar Anchal"/>
            <p:cNvSpPr>
              <a:spLocks/>
            </p:cNvSpPr>
            <p:nvPr/>
          </p:nvSpPr>
          <p:spPr bwMode="auto">
            <a:xfrm>
              <a:off x="3306454" y="5517838"/>
              <a:ext cx="184500" cy="184925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164" y="0"/>
                </a:cxn>
                <a:cxn ang="0">
                  <a:pos x="190" y="40"/>
                </a:cxn>
                <a:cxn ang="0">
                  <a:pos x="214" y="66"/>
                </a:cxn>
                <a:cxn ang="0">
                  <a:pos x="242" y="60"/>
                </a:cxn>
                <a:cxn ang="0">
                  <a:pos x="292" y="92"/>
                </a:cxn>
                <a:cxn ang="0">
                  <a:pos x="288" y="112"/>
                </a:cxn>
                <a:cxn ang="0">
                  <a:pos x="324" y="124"/>
                </a:cxn>
                <a:cxn ang="0">
                  <a:pos x="354" y="142"/>
                </a:cxn>
                <a:cxn ang="0">
                  <a:pos x="368" y="162"/>
                </a:cxn>
                <a:cxn ang="0">
                  <a:pos x="332" y="198"/>
                </a:cxn>
                <a:cxn ang="0">
                  <a:pos x="320" y="214"/>
                </a:cxn>
                <a:cxn ang="0">
                  <a:pos x="304" y="218"/>
                </a:cxn>
                <a:cxn ang="0">
                  <a:pos x="306" y="238"/>
                </a:cxn>
                <a:cxn ang="0">
                  <a:pos x="286" y="266"/>
                </a:cxn>
                <a:cxn ang="0">
                  <a:pos x="296" y="288"/>
                </a:cxn>
                <a:cxn ang="0">
                  <a:pos x="276" y="302"/>
                </a:cxn>
                <a:cxn ang="0">
                  <a:pos x="274" y="322"/>
                </a:cxn>
                <a:cxn ang="0">
                  <a:pos x="264" y="328"/>
                </a:cxn>
                <a:cxn ang="0">
                  <a:pos x="266" y="348"/>
                </a:cxn>
                <a:cxn ang="0">
                  <a:pos x="258" y="358"/>
                </a:cxn>
                <a:cxn ang="0">
                  <a:pos x="240" y="338"/>
                </a:cxn>
                <a:cxn ang="0">
                  <a:pos x="214" y="344"/>
                </a:cxn>
                <a:cxn ang="0">
                  <a:pos x="212" y="340"/>
                </a:cxn>
                <a:cxn ang="0">
                  <a:pos x="210" y="336"/>
                </a:cxn>
                <a:cxn ang="0">
                  <a:pos x="208" y="334"/>
                </a:cxn>
                <a:cxn ang="0">
                  <a:pos x="192" y="336"/>
                </a:cxn>
                <a:cxn ang="0">
                  <a:pos x="186" y="322"/>
                </a:cxn>
                <a:cxn ang="0">
                  <a:pos x="158" y="304"/>
                </a:cxn>
                <a:cxn ang="0">
                  <a:pos x="136" y="304"/>
                </a:cxn>
                <a:cxn ang="0">
                  <a:pos x="134" y="290"/>
                </a:cxn>
                <a:cxn ang="0">
                  <a:pos x="116" y="278"/>
                </a:cxn>
                <a:cxn ang="0">
                  <a:pos x="134" y="266"/>
                </a:cxn>
                <a:cxn ang="0">
                  <a:pos x="104" y="250"/>
                </a:cxn>
                <a:cxn ang="0">
                  <a:pos x="92" y="220"/>
                </a:cxn>
                <a:cxn ang="0">
                  <a:pos x="76" y="220"/>
                </a:cxn>
                <a:cxn ang="0">
                  <a:pos x="70" y="206"/>
                </a:cxn>
                <a:cxn ang="0">
                  <a:pos x="58" y="194"/>
                </a:cxn>
                <a:cxn ang="0">
                  <a:pos x="50" y="198"/>
                </a:cxn>
                <a:cxn ang="0">
                  <a:pos x="54" y="212"/>
                </a:cxn>
                <a:cxn ang="0">
                  <a:pos x="54" y="226"/>
                </a:cxn>
                <a:cxn ang="0">
                  <a:pos x="46" y="230"/>
                </a:cxn>
                <a:cxn ang="0">
                  <a:pos x="32" y="218"/>
                </a:cxn>
                <a:cxn ang="0">
                  <a:pos x="12" y="228"/>
                </a:cxn>
                <a:cxn ang="0">
                  <a:pos x="4" y="208"/>
                </a:cxn>
                <a:cxn ang="0">
                  <a:pos x="8" y="198"/>
                </a:cxn>
                <a:cxn ang="0">
                  <a:pos x="4" y="184"/>
                </a:cxn>
                <a:cxn ang="0">
                  <a:pos x="14" y="170"/>
                </a:cxn>
                <a:cxn ang="0">
                  <a:pos x="30" y="154"/>
                </a:cxn>
                <a:cxn ang="0">
                  <a:pos x="0" y="136"/>
                </a:cxn>
                <a:cxn ang="0">
                  <a:pos x="0" y="130"/>
                </a:cxn>
                <a:cxn ang="0">
                  <a:pos x="18" y="116"/>
                </a:cxn>
                <a:cxn ang="0">
                  <a:pos x="6" y="80"/>
                </a:cxn>
                <a:cxn ang="0">
                  <a:pos x="6" y="56"/>
                </a:cxn>
                <a:cxn ang="0">
                  <a:pos x="28" y="32"/>
                </a:cxn>
                <a:cxn ang="0">
                  <a:pos x="48" y="30"/>
                </a:cxn>
                <a:cxn ang="0">
                  <a:pos x="66" y="18"/>
                </a:cxn>
                <a:cxn ang="0">
                  <a:pos x="92" y="28"/>
                </a:cxn>
                <a:cxn ang="0">
                  <a:pos x="120" y="28"/>
                </a:cxn>
                <a:cxn ang="0">
                  <a:pos x="136" y="42"/>
                </a:cxn>
                <a:cxn ang="0">
                  <a:pos x="150" y="44"/>
                </a:cxn>
                <a:cxn ang="0">
                  <a:pos x="142" y="16"/>
                </a:cxn>
              </a:cxnLst>
              <a:rect l="0" t="0" r="r" b="b"/>
              <a:pathLst>
                <a:path w="368" h="358">
                  <a:moveTo>
                    <a:pt x="142" y="16"/>
                  </a:moveTo>
                  <a:lnTo>
                    <a:pt x="164" y="0"/>
                  </a:lnTo>
                  <a:lnTo>
                    <a:pt x="190" y="40"/>
                  </a:lnTo>
                  <a:lnTo>
                    <a:pt x="214" y="66"/>
                  </a:lnTo>
                  <a:lnTo>
                    <a:pt x="242" y="60"/>
                  </a:lnTo>
                  <a:lnTo>
                    <a:pt x="292" y="92"/>
                  </a:lnTo>
                  <a:lnTo>
                    <a:pt x="288" y="112"/>
                  </a:lnTo>
                  <a:lnTo>
                    <a:pt x="324" y="124"/>
                  </a:lnTo>
                  <a:lnTo>
                    <a:pt x="354" y="142"/>
                  </a:lnTo>
                  <a:lnTo>
                    <a:pt x="368" y="162"/>
                  </a:lnTo>
                  <a:lnTo>
                    <a:pt x="332" y="198"/>
                  </a:lnTo>
                  <a:lnTo>
                    <a:pt x="320" y="214"/>
                  </a:lnTo>
                  <a:lnTo>
                    <a:pt x="304" y="218"/>
                  </a:lnTo>
                  <a:lnTo>
                    <a:pt x="306" y="238"/>
                  </a:lnTo>
                  <a:lnTo>
                    <a:pt x="286" y="266"/>
                  </a:lnTo>
                  <a:lnTo>
                    <a:pt x="296" y="288"/>
                  </a:lnTo>
                  <a:lnTo>
                    <a:pt x="276" y="302"/>
                  </a:lnTo>
                  <a:lnTo>
                    <a:pt x="274" y="322"/>
                  </a:lnTo>
                  <a:lnTo>
                    <a:pt x="264" y="328"/>
                  </a:lnTo>
                  <a:lnTo>
                    <a:pt x="266" y="348"/>
                  </a:lnTo>
                  <a:lnTo>
                    <a:pt x="258" y="358"/>
                  </a:lnTo>
                  <a:lnTo>
                    <a:pt x="240" y="338"/>
                  </a:lnTo>
                  <a:lnTo>
                    <a:pt x="214" y="344"/>
                  </a:lnTo>
                  <a:lnTo>
                    <a:pt x="212" y="340"/>
                  </a:lnTo>
                  <a:lnTo>
                    <a:pt x="210" y="336"/>
                  </a:lnTo>
                  <a:lnTo>
                    <a:pt x="208" y="334"/>
                  </a:lnTo>
                  <a:lnTo>
                    <a:pt x="192" y="336"/>
                  </a:lnTo>
                  <a:lnTo>
                    <a:pt x="186" y="322"/>
                  </a:lnTo>
                  <a:lnTo>
                    <a:pt x="158" y="304"/>
                  </a:lnTo>
                  <a:lnTo>
                    <a:pt x="136" y="304"/>
                  </a:lnTo>
                  <a:lnTo>
                    <a:pt x="134" y="290"/>
                  </a:lnTo>
                  <a:lnTo>
                    <a:pt x="116" y="278"/>
                  </a:lnTo>
                  <a:lnTo>
                    <a:pt x="134" y="266"/>
                  </a:lnTo>
                  <a:lnTo>
                    <a:pt x="104" y="250"/>
                  </a:lnTo>
                  <a:lnTo>
                    <a:pt x="92" y="220"/>
                  </a:lnTo>
                  <a:lnTo>
                    <a:pt x="76" y="220"/>
                  </a:lnTo>
                  <a:lnTo>
                    <a:pt x="70" y="206"/>
                  </a:lnTo>
                  <a:lnTo>
                    <a:pt x="58" y="194"/>
                  </a:lnTo>
                  <a:lnTo>
                    <a:pt x="50" y="198"/>
                  </a:lnTo>
                  <a:lnTo>
                    <a:pt x="54" y="212"/>
                  </a:lnTo>
                  <a:lnTo>
                    <a:pt x="54" y="226"/>
                  </a:lnTo>
                  <a:lnTo>
                    <a:pt x="46" y="230"/>
                  </a:lnTo>
                  <a:lnTo>
                    <a:pt x="32" y="218"/>
                  </a:lnTo>
                  <a:lnTo>
                    <a:pt x="12" y="228"/>
                  </a:lnTo>
                  <a:lnTo>
                    <a:pt x="4" y="208"/>
                  </a:lnTo>
                  <a:lnTo>
                    <a:pt x="8" y="198"/>
                  </a:lnTo>
                  <a:lnTo>
                    <a:pt x="4" y="184"/>
                  </a:lnTo>
                  <a:lnTo>
                    <a:pt x="14" y="170"/>
                  </a:lnTo>
                  <a:lnTo>
                    <a:pt x="30" y="154"/>
                  </a:lnTo>
                  <a:lnTo>
                    <a:pt x="0" y="136"/>
                  </a:lnTo>
                  <a:lnTo>
                    <a:pt x="0" y="130"/>
                  </a:lnTo>
                  <a:lnTo>
                    <a:pt x="18" y="116"/>
                  </a:lnTo>
                  <a:lnTo>
                    <a:pt x="6" y="80"/>
                  </a:lnTo>
                  <a:lnTo>
                    <a:pt x="6" y="56"/>
                  </a:lnTo>
                  <a:lnTo>
                    <a:pt x="28" y="32"/>
                  </a:lnTo>
                  <a:lnTo>
                    <a:pt x="48" y="30"/>
                  </a:lnTo>
                  <a:lnTo>
                    <a:pt x="66" y="18"/>
                  </a:lnTo>
                  <a:lnTo>
                    <a:pt x="92" y="28"/>
                  </a:lnTo>
                  <a:lnTo>
                    <a:pt x="120" y="28"/>
                  </a:lnTo>
                  <a:lnTo>
                    <a:pt x="136" y="42"/>
                  </a:lnTo>
                  <a:lnTo>
                    <a:pt x="150" y="44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3" name="Rajasthan"/>
            <p:cNvSpPr>
              <a:spLocks/>
            </p:cNvSpPr>
            <p:nvPr/>
          </p:nvSpPr>
          <p:spPr bwMode="auto">
            <a:xfrm>
              <a:off x="2820138" y="5596353"/>
              <a:ext cx="515395" cy="473160"/>
            </a:xfrm>
            <a:custGeom>
              <a:avLst/>
              <a:gdLst/>
              <a:ahLst/>
              <a:cxnLst>
                <a:cxn ang="0">
                  <a:pos x="152" y="612"/>
                </a:cxn>
                <a:cxn ang="0">
                  <a:pos x="88" y="540"/>
                </a:cxn>
                <a:cxn ang="0">
                  <a:pos x="80" y="424"/>
                </a:cxn>
                <a:cxn ang="0">
                  <a:pos x="12" y="344"/>
                </a:cxn>
                <a:cxn ang="0">
                  <a:pos x="88" y="262"/>
                </a:cxn>
                <a:cxn ang="0">
                  <a:pos x="150" y="272"/>
                </a:cxn>
                <a:cxn ang="0">
                  <a:pos x="264" y="272"/>
                </a:cxn>
                <a:cxn ang="0">
                  <a:pos x="336" y="204"/>
                </a:cxn>
                <a:cxn ang="0">
                  <a:pos x="432" y="106"/>
                </a:cxn>
                <a:cxn ang="0">
                  <a:pos x="536" y="0"/>
                </a:cxn>
                <a:cxn ang="0">
                  <a:pos x="600" y="48"/>
                </a:cxn>
                <a:cxn ang="0">
                  <a:pos x="616" y="104"/>
                </a:cxn>
                <a:cxn ang="0">
                  <a:pos x="700" y="112"/>
                </a:cxn>
                <a:cxn ang="0">
                  <a:pos x="758" y="232"/>
                </a:cxn>
                <a:cxn ang="0">
                  <a:pos x="758" y="304"/>
                </a:cxn>
                <a:cxn ang="0">
                  <a:pos x="802" y="274"/>
                </a:cxn>
                <a:cxn ang="0">
                  <a:pos x="832" y="294"/>
                </a:cxn>
                <a:cxn ang="0">
                  <a:pos x="876" y="288"/>
                </a:cxn>
                <a:cxn ang="0">
                  <a:pos x="914" y="326"/>
                </a:cxn>
                <a:cxn ang="0">
                  <a:pos x="950" y="390"/>
                </a:cxn>
                <a:cxn ang="0">
                  <a:pos x="944" y="420"/>
                </a:cxn>
                <a:cxn ang="0">
                  <a:pos x="928" y="446"/>
                </a:cxn>
                <a:cxn ang="0">
                  <a:pos x="978" y="436"/>
                </a:cxn>
                <a:cxn ang="0">
                  <a:pos x="964" y="484"/>
                </a:cxn>
                <a:cxn ang="0">
                  <a:pos x="852" y="552"/>
                </a:cxn>
                <a:cxn ang="0">
                  <a:pos x="840" y="634"/>
                </a:cxn>
                <a:cxn ang="0">
                  <a:pos x="892" y="622"/>
                </a:cxn>
                <a:cxn ang="0">
                  <a:pos x="912" y="664"/>
                </a:cxn>
                <a:cxn ang="0">
                  <a:pos x="854" y="692"/>
                </a:cxn>
                <a:cxn ang="0">
                  <a:pos x="868" y="718"/>
                </a:cxn>
                <a:cxn ang="0">
                  <a:pos x="848" y="736"/>
                </a:cxn>
                <a:cxn ang="0">
                  <a:pos x="854" y="776"/>
                </a:cxn>
                <a:cxn ang="0">
                  <a:pos x="816" y="772"/>
                </a:cxn>
                <a:cxn ang="0">
                  <a:pos x="756" y="762"/>
                </a:cxn>
                <a:cxn ang="0">
                  <a:pos x="700" y="824"/>
                </a:cxn>
                <a:cxn ang="0">
                  <a:pos x="716" y="792"/>
                </a:cxn>
                <a:cxn ang="0">
                  <a:pos x="716" y="750"/>
                </a:cxn>
                <a:cxn ang="0">
                  <a:pos x="720" y="706"/>
                </a:cxn>
                <a:cxn ang="0">
                  <a:pos x="660" y="704"/>
                </a:cxn>
                <a:cxn ang="0">
                  <a:pos x="650" y="688"/>
                </a:cxn>
                <a:cxn ang="0">
                  <a:pos x="648" y="660"/>
                </a:cxn>
                <a:cxn ang="0">
                  <a:pos x="608" y="698"/>
                </a:cxn>
                <a:cxn ang="0">
                  <a:pos x="594" y="764"/>
                </a:cxn>
                <a:cxn ang="0">
                  <a:pos x="612" y="812"/>
                </a:cxn>
                <a:cxn ang="0">
                  <a:pos x="574" y="872"/>
                </a:cxn>
                <a:cxn ang="0">
                  <a:pos x="570" y="910"/>
                </a:cxn>
                <a:cxn ang="0">
                  <a:pos x="518" y="900"/>
                </a:cxn>
                <a:cxn ang="0">
                  <a:pos x="458" y="862"/>
                </a:cxn>
                <a:cxn ang="0">
                  <a:pos x="426" y="814"/>
                </a:cxn>
                <a:cxn ang="0">
                  <a:pos x="428" y="772"/>
                </a:cxn>
                <a:cxn ang="0">
                  <a:pos x="412" y="742"/>
                </a:cxn>
                <a:cxn ang="0">
                  <a:pos x="354" y="736"/>
                </a:cxn>
                <a:cxn ang="0">
                  <a:pos x="320" y="714"/>
                </a:cxn>
                <a:cxn ang="0">
                  <a:pos x="286" y="684"/>
                </a:cxn>
                <a:cxn ang="0">
                  <a:pos x="222" y="682"/>
                </a:cxn>
              </a:cxnLst>
              <a:rect l="0" t="0" r="r" b="b"/>
              <a:pathLst>
                <a:path w="1028" h="916">
                  <a:moveTo>
                    <a:pt x="168" y="680"/>
                  </a:moveTo>
                  <a:lnTo>
                    <a:pt x="148" y="636"/>
                  </a:lnTo>
                  <a:lnTo>
                    <a:pt x="152" y="612"/>
                  </a:lnTo>
                  <a:lnTo>
                    <a:pt x="126" y="576"/>
                  </a:lnTo>
                  <a:lnTo>
                    <a:pt x="124" y="542"/>
                  </a:lnTo>
                  <a:lnTo>
                    <a:pt x="88" y="540"/>
                  </a:lnTo>
                  <a:lnTo>
                    <a:pt x="64" y="496"/>
                  </a:lnTo>
                  <a:lnTo>
                    <a:pt x="78" y="466"/>
                  </a:lnTo>
                  <a:lnTo>
                    <a:pt x="80" y="424"/>
                  </a:lnTo>
                  <a:lnTo>
                    <a:pt x="40" y="422"/>
                  </a:lnTo>
                  <a:lnTo>
                    <a:pt x="0" y="394"/>
                  </a:lnTo>
                  <a:lnTo>
                    <a:pt x="12" y="344"/>
                  </a:lnTo>
                  <a:lnTo>
                    <a:pt x="40" y="328"/>
                  </a:lnTo>
                  <a:lnTo>
                    <a:pt x="76" y="292"/>
                  </a:lnTo>
                  <a:lnTo>
                    <a:pt x="88" y="262"/>
                  </a:lnTo>
                  <a:lnTo>
                    <a:pt x="118" y="242"/>
                  </a:lnTo>
                  <a:lnTo>
                    <a:pt x="150" y="252"/>
                  </a:lnTo>
                  <a:lnTo>
                    <a:pt x="150" y="272"/>
                  </a:lnTo>
                  <a:lnTo>
                    <a:pt x="170" y="284"/>
                  </a:lnTo>
                  <a:lnTo>
                    <a:pt x="216" y="272"/>
                  </a:lnTo>
                  <a:lnTo>
                    <a:pt x="264" y="272"/>
                  </a:lnTo>
                  <a:lnTo>
                    <a:pt x="292" y="260"/>
                  </a:lnTo>
                  <a:lnTo>
                    <a:pt x="304" y="228"/>
                  </a:lnTo>
                  <a:lnTo>
                    <a:pt x="336" y="204"/>
                  </a:lnTo>
                  <a:lnTo>
                    <a:pt x="352" y="164"/>
                  </a:lnTo>
                  <a:lnTo>
                    <a:pt x="420" y="132"/>
                  </a:lnTo>
                  <a:lnTo>
                    <a:pt x="432" y="106"/>
                  </a:lnTo>
                  <a:lnTo>
                    <a:pt x="466" y="62"/>
                  </a:lnTo>
                  <a:lnTo>
                    <a:pt x="486" y="12"/>
                  </a:lnTo>
                  <a:lnTo>
                    <a:pt x="536" y="0"/>
                  </a:lnTo>
                  <a:lnTo>
                    <a:pt x="536" y="20"/>
                  </a:lnTo>
                  <a:lnTo>
                    <a:pt x="608" y="22"/>
                  </a:lnTo>
                  <a:lnTo>
                    <a:pt x="600" y="48"/>
                  </a:lnTo>
                  <a:lnTo>
                    <a:pt x="620" y="72"/>
                  </a:lnTo>
                  <a:lnTo>
                    <a:pt x="604" y="84"/>
                  </a:lnTo>
                  <a:lnTo>
                    <a:pt x="616" y="104"/>
                  </a:lnTo>
                  <a:lnTo>
                    <a:pt x="646" y="96"/>
                  </a:lnTo>
                  <a:lnTo>
                    <a:pt x="662" y="120"/>
                  </a:lnTo>
                  <a:lnTo>
                    <a:pt x="700" y="112"/>
                  </a:lnTo>
                  <a:lnTo>
                    <a:pt x="710" y="152"/>
                  </a:lnTo>
                  <a:lnTo>
                    <a:pt x="732" y="224"/>
                  </a:lnTo>
                  <a:lnTo>
                    <a:pt x="758" y="232"/>
                  </a:lnTo>
                  <a:lnTo>
                    <a:pt x="772" y="256"/>
                  </a:lnTo>
                  <a:lnTo>
                    <a:pt x="758" y="280"/>
                  </a:lnTo>
                  <a:lnTo>
                    <a:pt x="758" y="304"/>
                  </a:lnTo>
                  <a:lnTo>
                    <a:pt x="788" y="304"/>
                  </a:lnTo>
                  <a:lnTo>
                    <a:pt x="784" y="276"/>
                  </a:lnTo>
                  <a:lnTo>
                    <a:pt x="802" y="274"/>
                  </a:lnTo>
                  <a:lnTo>
                    <a:pt x="804" y="262"/>
                  </a:lnTo>
                  <a:lnTo>
                    <a:pt x="824" y="268"/>
                  </a:lnTo>
                  <a:lnTo>
                    <a:pt x="832" y="294"/>
                  </a:lnTo>
                  <a:lnTo>
                    <a:pt x="864" y="260"/>
                  </a:lnTo>
                  <a:lnTo>
                    <a:pt x="876" y="268"/>
                  </a:lnTo>
                  <a:lnTo>
                    <a:pt x="876" y="288"/>
                  </a:lnTo>
                  <a:lnTo>
                    <a:pt x="870" y="328"/>
                  </a:lnTo>
                  <a:lnTo>
                    <a:pt x="900" y="314"/>
                  </a:lnTo>
                  <a:lnTo>
                    <a:pt x="914" y="326"/>
                  </a:lnTo>
                  <a:lnTo>
                    <a:pt x="916" y="344"/>
                  </a:lnTo>
                  <a:lnTo>
                    <a:pt x="930" y="370"/>
                  </a:lnTo>
                  <a:lnTo>
                    <a:pt x="950" y="390"/>
                  </a:lnTo>
                  <a:lnTo>
                    <a:pt x="950" y="404"/>
                  </a:lnTo>
                  <a:lnTo>
                    <a:pt x="936" y="410"/>
                  </a:lnTo>
                  <a:lnTo>
                    <a:pt x="944" y="420"/>
                  </a:lnTo>
                  <a:lnTo>
                    <a:pt x="932" y="432"/>
                  </a:lnTo>
                  <a:lnTo>
                    <a:pt x="924" y="438"/>
                  </a:lnTo>
                  <a:lnTo>
                    <a:pt x="928" y="446"/>
                  </a:lnTo>
                  <a:lnTo>
                    <a:pt x="952" y="436"/>
                  </a:lnTo>
                  <a:lnTo>
                    <a:pt x="958" y="428"/>
                  </a:lnTo>
                  <a:lnTo>
                    <a:pt x="978" y="436"/>
                  </a:lnTo>
                  <a:lnTo>
                    <a:pt x="1006" y="432"/>
                  </a:lnTo>
                  <a:lnTo>
                    <a:pt x="1028" y="446"/>
                  </a:lnTo>
                  <a:lnTo>
                    <a:pt x="964" y="484"/>
                  </a:lnTo>
                  <a:lnTo>
                    <a:pt x="910" y="512"/>
                  </a:lnTo>
                  <a:lnTo>
                    <a:pt x="906" y="514"/>
                  </a:lnTo>
                  <a:lnTo>
                    <a:pt x="852" y="552"/>
                  </a:lnTo>
                  <a:lnTo>
                    <a:pt x="814" y="580"/>
                  </a:lnTo>
                  <a:lnTo>
                    <a:pt x="820" y="614"/>
                  </a:lnTo>
                  <a:lnTo>
                    <a:pt x="840" y="634"/>
                  </a:lnTo>
                  <a:lnTo>
                    <a:pt x="872" y="640"/>
                  </a:lnTo>
                  <a:lnTo>
                    <a:pt x="890" y="636"/>
                  </a:lnTo>
                  <a:lnTo>
                    <a:pt x="892" y="622"/>
                  </a:lnTo>
                  <a:lnTo>
                    <a:pt x="908" y="620"/>
                  </a:lnTo>
                  <a:lnTo>
                    <a:pt x="910" y="634"/>
                  </a:lnTo>
                  <a:lnTo>
                    <a:pt x="912" y="664"/>
                  </a:lnTo>
                  <a:lnTo>
                    <a:pt x="882" y="664"/>
                  </a:lnTo>
                  <a:lnTo>
                    <a:pt x="848" y="672"/>
                  </a:lnTo>
                  <a:lnTo>
                    <a:pt x="854" y="692"/>
                  </a:lnTo>
                  <a:lnTo>
                    <a:pt x="840" y="700"/>
                  </a:lnTo>
                  <a:lnTo>
                    <a:pt x="860" y="710"/>
                  </a:lnTo>
                  <a:lnTo>
                    <a:pt x="868" y="718"/>
                  </a:lnTo>
                  <a:lnTo>
                    <a:pt x="872" y="738"/>
                  </a:lnTo>
                  <a:lnTo>
                    <a:pt x="856" y="742"/>
                  </a:lnTo>
                  <a:lnTo>
                    <a:pt x="848" y="736"/>
                  </a:lnTo>
                  <a:lnTo>
                    <a:pt x="836" y="732"/>
                  </a:lnTo>
                  <a:lnTo>
                    <a:pt x="838" y="756"/>
                  </a:lnTo>
                  <a:lnTo>
                    <a:pt x="854" y="776"/>
                  </a:lnTo>
                  <a:lnTo>
                    <a:pt x="850" y="786"/>
                  </a:lnTo>
                  <a:lnTo>
                    <a:pt x="830" y="788"/>
                  </a:lnTo>
                  <a:lnTo>
                    <a:pt x="816" y="772"/>
                  </a:lnTo>
                  <a:lnTo>
                    <a:pt x="804" y="780"/>
                  </a:lnTo>
                  <a:lnTo>
                    <a:pt x="764" y="760"/>
                  </a:lnTo>
                  <a:lnTo>
                    <a:pt x="756" y="762"/>
                  </a:lnTo>
                  <a:lnTo>
                    <a:pt x="752" y="798"/>
                  </a:lnTo>
                  <a:lnTo>
                    <a:pt x="720" y="818"/>
                  </a:lnTo>
                  <a:lnTo>
                    <a:pt x="700" y="824"/>
                  </a:lnTo>
                  <a:lnTo>
                    <a:pt x="690" y="816"/>
                  </a:lnTo>
                  <a:lnTo>
                    <a:pt x="704" y="800"/>
                  </a:lnTo>
                  <a:lnTo>
                    <a:pt x="716" y="792"/>
                  </a:lnTo>
                  <a:lnTo>
                    <a:pt x="712" y="776"/>
                  </a:lnTo>
                  <a:lnTo>
                    <a:pt x="718" y="762"/>
                  </a:lnTo>
                  <a:lnTo>
                    <a:pt x="716" y="750"/>
                  </a:lnTo>
                  <a:lnTo>
                    <a:pt x="728" y="736"/>
                  </a:lnTo>
                  <a:lnTo>
                    <a:pt x="736" y="724"/>
                  </a:lnTo>
                  <a:lnTo>
                    <a:pt x="720" y="706"/>
                  </a:lnTo>
                  <a:lnTo>
                    <a:pt x="704" y="702"/>
                  </a:lnTo>
                  <a:lnTo>
                    <a:pt x="682" y="708"/>
                  </a:lnTo>
                  <a:lnTo>
                    <a:pt x="660" y="704"/>
                  </a:lnTo>
                  <a:lnTo>
                    <a:pt x="658" y="694"/>
                  </a:lnTo>
                  <a:lnTo>
                    <a:pt x="676" y="686"/>
                  </a:lnTo>
                  <a:lnTo>
                    <a:pt x="650" y="688"/>
                  </a:lnTo>
                  <a:lnTo>
                    <a:pt x="648" y="680"/>
                  </a:lnTo>
                  <a:lnTo>
                    <a:pt x="660" y="666"/>
                  </a:lnTo>
                  <a:lnTo>
                    <a:pt x="648" y="660"/>
                  </a:lnTo>
                  <a:lnTo>
                    <a:pt x="630" y="688"/>
                  </a:lnTo>
                  <a:lnTo>
                    <a:pt x="626" y="710"/>
                  </a:lnTo>
                  <a:lnTo>
                    <a:pt x="608" y="698"/>
                  </a:lnTo>
                  <a:lnTo>
                    <a:pt x="596" y="700"/>
                  </a:lnTo>
                  <a:lnTo>
                    <a:pt x="608" y="738"/>
                  </a:lnTo>
                  <a:lnTo>
                    <a:pt x="594" y="764"/>
                  </a:lnTo>
                  <a:lnTo>
                    <a:pt x="612" y="764"/>
                  </a:lnTo>
                  <a:lnTo>
                    <a:pt x="620" y="794"/>
                  </a:lnTo>
                  <a:lnTo>
                    <a:pt x="612" y="812"/>
                  </a:lnTo>
                  <a:lnTo>
                    <a:pt x="616" y="836"/>
                  </a:lnTo>
                  <a:lnTo>
                    <a:pt x="592" y="864"/>
                  </a:lnTo>
                  <a:lnTo>
                    <a:pt x="574" y="872"/>
                  </a:lnTo>
                  <a:lnTo>
                    <a:pt x="566" y="888"/>
                  </a:lnTo>
                  <a:lnTo>
                    <a:pt x="586" y="904"/>
                  </a:lnTo>
                  <a:lnTo>
                    <a:pt x="570" y="910"/>
                  </a:lnTo>
                  <a:lnTo>
                    <a:pt x="556" y="916"/>
                  </a:lnTo>
                  <a:lnTo>
                    <a:pt x="538" y="916"/>
                  </a:lnTo>
                  <a:lnTo>
                    <a:pt x="518" y="900"/>
                  </a:lnTo>
                  <a:lnTo>
                    <a:pt x="508" y="882"/>
                  </a:lnTo>
                  <a:lnTo>
                    <a:pt x="484" y="870"/>
                  </a:lnTo>
                  <a:lnTo>
                    <a:pt x="458" y="862"/>
                  </a:lnTo>
                  <a:lnTo>
                    <a:pt x="458" y="842"/>
                  </a:lnTo>
                  <a:lnTo>
                    <a:pt x="446" y="824"/>
                  </a:lnTo>
                  <a:lnTo>
                    <a:pt x="426" y="814"/>
                  </a:lnTo>
                  <a:lnTo>
                    <a:pt x="430" y="802"/>
                  </a:lnTo>
                  <a:lnTo>
                    <a:pt x="440" y="794"/>
                  </a:lnTo>
                  <a:lnTo>
                    <a:pt x="428" y="772"/>
                  </a:lnTo>
                  <a:lnTo>
                    <a:pt x="416" y="786"/>
                  </a:lnTo>
                  <a:lnTo>
                    <a:pt x="398" y="760"/>
                  </a:lnTo>
                  <a:lnTo>
                    <a:pt x="412" y="742"/>
                  </a:lnTo>
                  <a:lnTo>
                    <a:pt x="394" y="722"/>
                  </a:lnTo>
                  <a:lnTo>
                    <a:pt x="384" y="734"/>
                  </a:lnTo>
                  <a:lnTo>
                    <a:pt x="354" y="736"/>
                  </a:lnTo>
                  <a:lnTo>
                    <a:pt x="340" y="716"/>
                  </a:lnTo>
                  <a:lnTo>
                    <a:pt x="326" y="724"/>
                  </a:lnTo>
                  <a:lnTo>
                    <a:pt x="320" y="714"/>
                  </a:lnTo>
                  <a:lnTo>
                    <a:pt x="314" y="698"/>
                  </a:lnTo>
                  <a:lnTo>
                    <a:pt x="296" y="696"/>
                  </a:lnTo>
                  <a:lnTo>
                    <a:pt x="286" y="684"/>
                  </a:lnTo>
                  <a:lnTo>
                    <a:pt x="264" y="688"/>
                  </a:lnTo>
                  <a:lnTo>
                    <a:pt x="240" y="690"/>
                  </a:lnTo>
                  <a:lnTo>
                    <a:pt x="222" y="682"/>
                  </a:lnTo>
                  <a:lnTo>
                    <a:pt x="184" y="690"/>
                  </a:lnTo>
                  <a:lnTo>
                    <a:pt x="168" y="68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4" name="Chhattisgarah"/>
            <p:cNvSpPr>
              <a:spLocks/>
            </p:cNvSpPr>
            <p:nvPr/>
          </p:nvSpPr>
          <p:spPr bwMode="auto">
            <a:xfrm>
              <a:off x="3443826" y="6010626"/>
              <a:ext cx="250177" cy="422022"/>
            </a:xfrm>
            <a:custGeom>
              <a:avLst/>
              <a:gdLst/>
              <a:ahLst/>
              <a:cxnLst>
                <a:cxn ang="0">
                  <a:pos x="60" y="331"/>
                </a:cxn>
                <a:cxn ang="0">
                  <a:pos x="74" y="299"/>
                </a:cxn>
                <a:cxn ang="0">
                  <a:pos x="82" y="262"/>
                </a:cxn>
                <a:cxn ang="0">
                  <a:pos x="94" y="246"/>
                </a:cxn>
                <a:cxn ang="0">
                  <a:pos x="108" y="214"/>
                </a:cxn>
                <a:cxn ang="0">
                  <a:pos x="140" y="222"/>
                </a:cxn>
                <a:cxn ang="0">
                  <a:pos x="190" y="172"/>
                </a:cxn>
                <a:cxn ang="0">
                  <a:pos x="206" y="140"/>
                </a:cxn>
                <a:cxn ang="0">
                  <a:pos x="238" y="106"/>
                </a:cxn>
                <a:cxn ang="0">
                  <a:pos x="204" y="80"/>
                </a:cxn>
                <a:cxn ang="0">
                  <a:pos x="172" y="84"/>
                </a:cxn>
                <a:cxn ang="0">
                  <a:pos x="176" y="62"/>
                </a:cxn>
                <a:cxn ang="0">
                  <a:pos x="178" y="32"/>
                </a:cxn>
                <a:cxn ang="0">
                  <a:pos x="204" y="38"/>
                </a:cxn>
                <a:cxn ang="0">
                  <a:pos x="279" y="50"/>
                </a:cxn>
                <a:cxn ang="0">
                  <a:pos x="323" y="28"/>
                </a:cxn>
                <a:cxn ang="0">
                  <a:pos x="361" y="22"/>
                </a:cxn>
                <a:cxn ang="0">
                  <a:pos x="387" y="4"/>
                </a:cxn>
                <a:cxn ang="0">
                  <a:pos x="421" y="42"/>
                </a:cxn>
                <a:cxn ang="0">
                  <a:pos x="443" y="68"/>
                </a:cxn>
                <a:cxn ang="0">
                  <a:pos x="457" y="108"/>
                </a:cxn>
                <a:cxn ang="0">
                  <a:pos x="471" y="148"/>
                </a:cxn>
                <a:cxn ang="0">
                  <a:pos x="499" y="162"/>
                </a:cxn>
                <a:cxn ang="0">
                  <a:pos x="469" y="192"/>
                </a:cxn>
                <a:cxn ang="0">
                  <a:pos x="465" y="218"/>
                </a:cxn>
                <a:cxn ang="0">
                  <a:pos x="401" y="264"/>
                </a:cxn>
                <a:cxn ang="0">
                  <a:pos x="369" y="333"/>
                </a:cxn>
                <a:cxn ang="0">
                  <a:pos x="351" y="391"/>
                </a:cxn>
                <a:cxn ang="0">
                  <a:pos x="293" y="383"/>
                </a:cxn>
                <a:cxn ang="0">
                  <a:pos x="275" y="419"/>
                </a:cxn>
                <a:cxn ang="0">
                  <a:pos x="253" y="463"/>
                </a:cxn>
                <a:cxn ang="0">
                  <a:pos x="263" y="527"/>
                </a:cxn>
                <a:cxn ang="0">
                  <a:pos x="301" y="557"/>
                </a:cxn>
                <a:cxn ang="0">
                  <a:pos x="271" y="551"/>
                </a:cxn>
                <a:cxn ang="0">
                  <a:pos x="246" y="559"/>
                </a:cxn>
                <a:cxn ang="0">
                  <a:pos x="226" y="527"/>
                </a:cxn>
                <a:cxn ang="0">
                  <a:pos x="188" y="543"/>
                </a:cxn>
                <a:cxn ang="0">
                  <a:pos x="212" y="601"/>
                </a:cxn>
                <a:cxn ang="0">
                  <a:pos x="226" y="635"/>
                </a:cxn>
                <a:cxn ang="0">
                  <a:pos x="200" y="707"/>
                </a:cxn>
                <a:cxn ang="0">
                  <a:pos x="172" y="753"/>
                </a:cxn>
                <a:cxn ang="0">
                  <a:pos x="148" y="791"/>
                </a:cxn>
                <a:cxn ang="0">
                  <a:pos x="84" y="813"/>
                </a:cxn>
                <a:cxn ang="0">
                  <a:pos x="54" y="765"/>
                </a:cxn>
                <a:cxn ang="0">
                  <a:pos x="24" y="717"/>
                </a:cxn>
                <a:cxn ang="0">
                  <a:pos x="0" y="701"/>
                </a:cxn>
                <a:cxn ang="0">
                  <a:pos x="0" y="665"/>
                </a:cxn>
                <a:cxn ang="0">
                  <a:pos x="34" y="613"/>
                </a:cxn>
                <a:cxn ang="0">
                  <a:pos x="76" y="607"/>
                </a:cxn>
                <a:cxn ang="0">
                  <a:pos x="28" y="563"/>
                </a:cxn>
                <a:cxn ang="0">
                  <a:pos x="32" y="543"/>
                </a:cxn>
                <a:cxn ang="0">
                  <a:pos x="18" y="513"/>
                </a:cxn>
                <a:cxn ang="0">
                  <a:pos x="42" y="497"/>
                </a:cxn>
                <a:cxn ang="0">
                  <a:pos x="28" y="457"/>
                </a:cxn>
                <a:cxn ang="0">
                  <a:pos x="36" y="415"/>
                </a:cxn>
                <a:cxn ang="0">
                  <a:pos x="22" y="383"/>
                </a:cxn>
              </a:cxnLst>
              <a:rect l="0" t="0" r="r" b="b"/>
              <a:pathLst>
                <a:path w="499" h="817">
                  <a:moveTo>
                    <a:pt x="52" y="367"/>
                  </a:moveTo>
                  <a:lnTo>
                    <a:pt x="60" y="331"/>
                  </a:lnTo>
                  <a:lnTo>
                    <a:pt x="58" y="307"/>
                  </a:lnTo>
                  <a:lnTo>
                    <a:pt x="74" y="299"/>
                  </a:lnTo>
                  <a:lnTo>
                    <a:pt x="74" y="274"/>
                  </a:lnTo>
                  <a:lnTo>
                    <a:pt x="82" y="262"/>
                  </a:lnTo>
                  <a:lnTo>
                    <a:pt x="88" y="260"/>
                  </a:lnTo>
                  <a:lnTo>
                    <a:pt x="94" y="246"/>
                  </a:lnTo>
                  <a:lnTo>
                    <a:pt x="108" y="242"/>
                  </a:lnTo>
                  <a:lnTo>
                    <a:pt x="108" y="214"/>
                  </a:lnTo>
                  <a:lnTo>
                    <a:pt x="126" y="218"/>
                  </a:lnTo>
                  <a:lnTo>
                    <a:pt x="140" y="222"/>
                  </a:lnTo>
                  <a:lnTo>
                    <a:pt x="174" y="200"/>
                  </a:lnTo>
                  <a:lnTo>
                    <a:pt x="190" y="172"/>
                  </a:lnTo>
                  <a:lnTo>
                    <a:pt x="204" y="156"/>
                  </a:lnTo>
                  <a:lnTo>
                    <a:pt x="206" y="140"/>
                  </a:lnTo>
                  <a:lnTo>
                    <a:pt x="232" y="134"/>
                  </a:lnTo>
                  <a:lnTo>
                    <a:pt x="238" y="106"/>
                  </a:lnTo>
                  <a:lnTo>
                    <a:pt x="210" y="98"/>
                  </a:lnTo>
                  <a:lnTo>
                    <a:pt x="204" y="80"/>
                  </a:lnTo>
                  <a:lnTo>
                    <a:pt x="186" y="78"/>
                  </a:lnTo>
                  <a:lnTo>
                    <a:pt x="172" y="84"/>
                  </a:lnTo>
                  <a:lnTo>
                    <a:pt x="164" y="74"/>
                  </a:lnTo>
                  <a:lnTo>
                    <a:pt x="176" y="62"/>
                  </a:lnTo>
                  <a:lnTo>
                    <a:pt x="170" y="36"/>
                  </a:lnTo>
                  <a:lnTo>
                    <a:pt x="178" y="32"/>
                  </a:lnTo>
                  <a:lnTo>
                    <a:pt x="192" y="46"/>
                  </a:lnTo>
                  <a:lnTo>
                    <a:pt x="204" y="38"/>
                  </a:lnTo>
                  <a:lnTo>
                    <a:pt x="224" y="38"/>
                  </a:lnTo>
                  <a:lnTo>
                    <a:pt x="279" y="50"/>
                  </a:lnTo>
                  <a:lnTo>
                    <a:pt x="311" y="20"/>
                  </a:lnTo>
                  <a:lnTo>
                    <a:pt x="323" y="28"/>
                  </a:lnTo>
                  <a:lnTo>
                    <a:pt x="347" y="28"/>
                  </a:lnTo>
                  <a:lnTo>
                    <a:pt x="361" y="22"/>
                  </a:lnTo>
                  <a:lnTo>
                    <a:pt x="377" y="0"/>
                  </a:lnTo>
                  <a:lnTo>
                    <a:pt x="387" y="4"/>
                  </a:lnTo>
                  <a:lnTo>
                    <a:pt x="403" y="28"/>
                  </a:lnTo>
                  <a:lnTo>
                    <a:pt x="421" y="42"/>
                  </a:lnTo>
                  <a:lnTo>
                    <a:pt x="419" y="68"/>
                  </a:lnTo>
                  <a:lnTo>
                    <a:pt x="443" y="68"/>
                  </a:lnTo>
                  <a:lnTo>
                    <a:pt x="447" y="100"/>
                  </a:lnTo>
                  <a:lnTo>
                    <a:pt x="457" y="108"/>
                  </a:lnTo>
                  <a:lnTo>
                    <a:pt x="461" y="134"/>
                  </a:lnTo>
                  <a:lnTo>
                    <a:pt x="471" y="148"/>
                  </a:lnTo>
                  <a:lnTo>
                    <a:pt x="493" y="146"/>
                  </a:lnTo>
                  <a:lnTo>
                    <a:pt x="499" y="162"/>
                  </a:lnTo>
                  <a:lnTo>
                    <a:pt x="481" y="172"/>
                  </a:lnTo>
                  <a:lnTo>
                    <a:pt x="469" y="192"/>
                  </a:lnTo>
                  <a:lnTo>
                    <a:pt x="457" y="196"/>
                  </a:lnTo>
                  <a:lnTo>
                    <a:pt x="465" y="218"/>
                  </a:lnTo>
                  <a:lnTo>
                    <a:pt x="449" y="224"/>
                  </a:lnTo>
                  <a:lnTo>
                    <a:pt x="401" y="264"/>
                  </a:lnTo>
                  <a:lnTo>
                    <a:pt x="399" y="305"/>
                  </a:lnTo>
                  <a:lnTo>
                    <a:pt x="369" y="333"/>
                  </a:lnTo>
                  <a:lnTo>
                    <a:pt x="383" y="355"/>
                  </a:lnTo>
                  <a:lnTo>
                    <a:pt x="351" y="391"/>
                  </a:lnTo>
                  <a:lnTo>
                    <a:pt x="333" y="379"/>
                  </a:lnTo>
                  <a:lnTo>
                    <a:pt x="293" y="383"/>
                  </a:lnTo>
                  <a:lnTo>
                    <a:pt x="289" y="403"/>
                  </a:lnTo>
                  <a:lnTo>
                    <a:pt x="275" y="419"/>
                  </a:lnTo>
                  <a:lnTo>
                    <a:pt x="257" y="423"/>
                  </a:lnTo>
                  <a:lnTo>
                    <a:pt x="253" y="463"/>
                  </a:lnTo>
                  <a:lnTo>
                    <a:pt x="265" y="477"/>
                  </a:lnTo>
                  <a:lnTo>
                    <a:pt x="263" y="527"/>
                  </a:lnTo>
                  <a:lnTo>
                    <a:pt x="301" y="537"/>
                  </a:lnTo>
                  <a:lnTo>
                    <a:pt x="301" y="557"/>
                  </a:lnTo>
                  <a:lnTo>
                    <a:pt x="281" y="563"/>
                  </a:lnTo>
                  <a:lnTo>
                    <a:pt x="271" y="551"/>
                  </a:lnTo>
                  <a:lnTo>
                    <a:pt x="261" y="549"/>
                  </a:lnTo>
                  <a:lnTo>
                    <a:pt x="246" y="559"/>
                  </a:lnTo>
                  <a:lnTo>
                    <a:pt x="240" y="539"/>
                  </a:lnTo>
                  <a:lnTo>
                    <a:pt x="226" y="527"/>
                  </a:lnTo>
                  <a:lnTo>
                    <a:pt x="196" y="527"/>
                  </a:lnTo>
                  <a:lnTo>
                    <a:pt x="188" y="543"/>
                  </a:lnTo>
                  <a:lnTo>
                    <a:pt x="216" y="567"/>
                  </a:lnTo>
                  <a:lnTo>
                    <a:pt x="212" y="601"/>
                  </a:lnTo>
                  <a:lnTo>
                    <a:pt x="236" y="609"/>
                  </a:lnTo>
                  <a:lnTo>
                    <a:pt x="226" y="635"/>
                  </a:lnTo>
                  <a:lnTo>
                    <a:pt x="238" y="681"/>
                  </a:lnTo>
                  <a:lnTo>
                    <a:pt x="200" y="707"/>
                  </a:lnTo>
                  <a:lnTo>
                    <a:pt x="200" y="727"/>
                  </a:lnTo>
                  <a:lnTo>
                    <a:pt x="172" y="753"/>
                  </a:lnTo>
                  <a:lnTo>
                    <a:pt x="152" y="757"/>
                  </a:lnTo>
                  <a:lnTo>
                    <a:pt x="148" y="791"/>
                  </a:lnTo>
                  <a:lnTo>
                    <a:pt x="140" y="817"/>
                  </a:lnTo>
                  <a:lnTo>
                    <a:pt x="84" y="813"/>
                  </a:lnTo>
                  <a:lnTo>
                    <a:pt x="84" y="777"/>
                  </a:lnTo>
                  <a:lnTo>
                    <a:pt x="54" y="765"/>
                  </a:lnTo>
                  <a:lnTo>
                    <a:pt x="54" y="745"/>
                  </a:lnTo>
                  <a:lnTo>
                    <a:pt x="24" y="717"/>
                  </a:lnTo>
                  <a:lnTo>
                    <a:pt x="6" y="719"/>
                  </a:lnTo>
                  <a:lnTo>
                    <a:pt x="0" y="701"/>
                  </a:lnTo>
                  <a:lnTo>
                    <a:pt x="4" y="687"/>
                  </a:lnTo>
                  <a:lnTo>
                    <a:pt x="0" y="665"/>
                  </a:lnTo>
                  <a:lnTo>
                    <a:pt x="4" y="641"/>
                  </a:lnTo>
                  <a:lnTo>
                    <a:pt x="34" y="613"/>
                  </a:lnTo>
                  <a:lnTo>
                    <a:pt x="56" y="625"/>
                  </a:lnTo>
                  <a:lnTo>
                    <a:pt x="76" y="607"/>
                  </a:lnTo>
                  <a:lnTo>
                    <a:pt x="56" y="587"/>
                  </a:lnTo>
                  <a:lnTo>
                    <a:pt x="28" y="563"/>
                  </a:lnTo>
                  <a:lnTo>
                    <a:pt x="16" y="545"/>
                  </a:lnTo>
                  <a:lnTo>
                    <a:pt x="32" y="543"/>
                  </a:lnTo>
                  <a:lnTo>
                    <a:pt x="30" y="523"/>
                  </a:lnTo>
                  <a:lnTo>
                    <a:pt x="18" y="513"/>
                  </a:lnTo>
                  <a:lnTo>
                    <a:pt x="18" y="503"/>
                  </a:lnTo>
                  <a:lnTo>
                    <a:pt x="42" y="497"/>
                  </a:lnTo>
                  <a:lnTo>
                    <a:pt x="42" y="465"/>
                  </a:lnTo>
                  <a:lnTo>
                    <a:pt x="28" y="457"/>
                  </a:lnTo>
                  <a:lnTo>
                    <a:pt x="36" y="447"/>
                  </a:lnTo>
                  <a:lnTo>
                    <a:pt x="36" y="415"/>
                  </a:lnTo>
                  <a:lnTo>
                    <a:pt x="18" y="401"/>
                  </a:lnTo>
                  <a:lnTo>
                    <a:pt x="22" y="383"/>
                  </a:lnTo>
                  <a:lnTo>
                    <a:pt x="52" y="367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5" name="Madhya Pradesh"/>
            <p:cNvSpPr>
              <a:spLocks/>
            </p:cNvSpPr>
            <p:nvPr/>
          </p:nvSpPr>
          <p:spPr bwMode="auto">
            <a:xfrm>
              <a:off x="3071819" y="5826735"/>
              <a:ext cx="527929" cy="380697"/>
            </a:xfrm>
            <a:custGeom>
              <a:avLst/>
              <a:gdLst/>
              <a:ahLst/>
              <a:cxnLst>
                <a:cxn ang="0">
                  <a:pos x="84" y="458"/>
                </a:cxn>
                <a:cxn ang="0">
                  <a:pos x="114" y="390"/>
                </a:cxn>
                <a:cxn ang="0">
                  <a:pos x="92" y="318"/>
                </a:cxn>
                <a:cxn ang="0">
                  <a:pos x="124" y="264"/>
                </a:cxn>
                <a:cxn ang="0">
                  <a:pos x="158" y="220"/>
                </a:cxn>
                <a:cxn ang="0">
                  <a:pos x="156" y="248"/>
                </a:cxn>
                <a:cxn ang="0">
                  <a:pos x="218" y="260"/>
                </a:cxn>
                <a:cxn ang="0">
                  <a:pos x="216" y="316"/>
                </a:cxn>
                <a:cxn ang="0">
                  <a:pos x="188" y="370"/>
                </a:cxn>
                <a:cxn ang="0">
                  <a:pos x="254" y="316"/>
                </a:cxn>
                <a:cxn ang="0">
                  <a:pos x="314" y="326"/>
                </a:cxn>
                <a:cxn ang="0">
                  <a:pos x="336" y="310"/>
                </a:cxn>
                <a:cxn ang="0">
                  <a:pos x="370" y="292"/>
                </a:cxn>
                <a:cxn ang="0">
                  <a:pos x="352" y="246"/>
                </a:cxn>
                <a:cxn ang="0">
                  <a:pos x="408" y="190"/>
                </a:cxn>
                <a:cxn ang="0">
                  <a:pos x="370" y="194"/>
                </a:cxn>
                <a:cxn ang="0">
                  <a:pos x="346" y="108"/>
                </a:cxn>
                <a:cxn ang="0">
                  <a:pos x="526" y="0"/>
                </a:cxn>
                <a:cxn ang="0">
                  <a:pos x="612" y="70"/>
                </a:cxn>
                <a:cxn ang="0">
                  <a:pos x="570" y="150"/>
                </a:cxn>
                <a:cxn ang="0">
                  <a:pos x="514" y="186"/>
                </a:cxn>
                <a:cxn ang="0">
                  <a:pos x="506" y="278"/>
                </a:cxn>
                <a:cxn ang="0">
                  <a:pos x="578" y="340"/>
                </a:cxn>
                <a:cxn ang="0">
                  <a:pos x="570" y="262"/>
                </a:cxn>
                <a:cxn ang="0">
                  <a:pos x="550" y="182"/>
                </a:cxn>
                <a:cxn ang="0">
                  <a:pos x="602" y="188"/>
                </a:cxn>
                <a:cxn ang="0">
                  <a:pos x="632" y="202"/>
                </a:cxn>
                <a:cxn ang="0">
                  <a:pos x="660" y="226"/>
                </a:cxn>
                <a:cxn ang="0">
                  <a:pos x="752" y="190"/>
                </a:cxn>
                <a:cxn ang="0">
                  <a:pos x="778" y="230"/>
                </a:cxn>
                <a:cxn ang="0">
                  <a:pos x="848" y="250"/>
                </a:cxn>
                <a:cxn ang="0">
                  <a:pos x="940" y="244"/>
                </a:cxn>
                <a:cxn ang="0">
                  <a:pos x="1023" y="282"/>
                </a:cxn>
                <a:cxn ang="0">
                  <a:pos x="1053" y="376"/>
                </a:cxn>
                <a:cxn ang="0">
                  <a:pos x="934" y="402"/>
                </a:cxn>
                <a:cxn ang="0">
                  <a:pos x="906" y="430"/>
                </a:cxn>
                <a:cxn ang="0">
                  <a:pos x="952" y="454"/>
                </a:cxn>
                <a:cxn ang="0">
                  <a:pos x="946" y="512"/>
                </a:cxn>
                <a:cxn ang="0">
                  <a:pos x="868" y="574"/>
                </a:cxn>
                <a:cxn ang="0">
                  <a:pos x="830" y="616"/>
                </a:cxn>
                <a:cxn ang="0">
                  <a:pos x="800" y="663"/>
                </a:cxn>
                <a:cxn ang="0">
                  <a:pos x="738" y="683"/>
                </a:cxn>
                <a:cxn ang="0">
                  <a:pos x="652" y="675"/>
                </a:cxn>
                <a:cxn ang="0">
                  <a:pos x="514" y="675"/>
                </a:cxn>
                <a:cxn ang="0">
                  <a:pos x="398" y="683"/>
                </a:cxn>
                <a:cxn ang="0">
                  <a:pos x="322" y="671"/>
                </a:cxn>
                <a:cxn ang="0">
                  <a:pos x="280" y="721"/>
                </a:cxn>
                <a:cxn ang="0">
                  <a:pos x="196" y="697"/>
                </a:cxn>
                <a:cxn ang="0">
                  <a:pos x="96" y="659"/>
                </a:cxn>
                <a:cxn ang="0">
                  <a:pos x="38" y="602"/>
                </a:cxn>
                <a:cxn ang="0">
                  <a:pos x="0" y="562"/>
                </a:cxn>
                <a:cxn ang="0">
                  <a:pos x="54" y="498"/>
                </a:cxn>
              </a:cxnLst>
              <a:rect l="0" t="0" r="r" b="b"/>
              <a:pathLst>
                <a:path w="1053" h="737">
                  <a:moveTo>
                    <a:pt x="36" y="470"/>
                  </a:moveTo>
                  <a:lnTo>
                    <a:pt x="54" y="470"/>
                  </a:lnTo>
                  <a:lnTo>
                    <a:pt x="68" y="464"/>
                  </a:lnTo>
                  <a:lnTo>
                    <a:pt x="84" y="458"/>
                  </a:lnTo>
                  <a:lnTo>
                    <a:pt x="64" y="442"/>
                  </a:lnTo>
                  <a:lnTo>
                    <a:pt x="72" y="426"/>
                  </a:lnTo>
                  <a:lnTo>
                    <a:pt x="90" y="418"/>
                  </a:lnTo>
                  <a:lnTo>
                    <a:pt x="114" y="390"/>
                  </a:lnTo>
                  <a:lnTo>
                    <a:pt x="110" y="366"/>
                  </a:lnTo>
                  <a:lnTo>
                    <a:pt x="118" y="348"/>
                  </a:lnTo>
                  <a:lnTo>
                    <a:pt x="110" y="318"/>
                  </a:lnTo>
                  <a:lnTo>
                    <a:pt x="92" y="318"/>
                  </a:lnTo>
                  <a:lnTo>
                    <a:pt x="106" y="292"/>
                  </a:lnTo>
                  <a:lnTo>
                    <a:pt x="94" y="254"/>
                  </a:lnTo>
                  <a:lnTo>
                    <a:pt x="106" y="252"/>
                  </a:lnTo>
                  <a:lnTo>
                    <a:pt x="124" y="264"/>
                  </a:lnTo>
                  <a:lnTo>
                    <a:pt x="128" y="242"/>
                  </a:lnTo>
                  <a:lnTo>
                    <a:pt x="136" y="228"/>
                  </a:lnTo>
                  <a:lnTo>
                    <a:pt x="146" y="214"/>
                  </a:lnTo>
                  <a:lnTo>
                    <a:pt x="158" y="220"/>
                  </a:lnTo>
                  <a:lnTo>
                    <a:pt x="146" y="234"/>
                  </a:lnTo>
                  <a:lnTo>
                    <a:pt x="148" y="242"/>
                  </a:lnTo>
                  <a:lnTo>
                    <a:pt x="174" y="240"/>
                  </a:lnTo>
                  <a:lnTo>
                    <a:pt x="156" y="248"/>
                  </a:lnTo>
                  <a:lnTo>
                    <a:pt x="158" y="258"/>
                  </a:lnTo>
                  <a:lnTo>
                    <a:pt x="180" y="262"/>
                  </a:lnTo>
                  <a:lnTo>
                    <a:pt x="202" y="256"/>
                  </a:lnTo>
                  <a:lnTo>
                    <a:pt x="218" y="260"/>
                  </a:lnTo>
                  <a:lnTo>
                    <a:pt x="234" y="278"/>
                  </a:lnTo>
                  <a:lnTo>
                    <a:pt x="226" y="290"/>
                  </a:lnTo>
                  <a:lnTo>
                    <a:pt x="214" y="304"/>
                  </a:lnTo>
                  <a:lnTo>
                    <a:pt x="216" y="316"/>
                  </a:lnTo>
                  <a:lnTo>
                    <a:pt x="210" y="330"/>
                  </a:lnTo>
                  <a:lnTo>
                    <a:pt x="214" y="346"/>
                  </a:lnTo>
                  <a:lnTo>
                    <a:pt x="202" y="354"/>
                  </a:lnTo>
                  <a:lnTo>
                    <a:pt x="188" y="370"/>
                  </a:lnTo>
                  <a:lnTo>
                    <a:pt x="198" y="378"/>
                  </a:lnTo>
                  <a:lnTo>
                    <a:pt x="218" y="372"/>
                  </a:lnTo>
                  <a:lnTo>
                    <a:pt x="250" y="352"/>
                  </a:lnTo>
                  <a:lnTo>
                    <a:pt x="254" y="316"/>
                  </a:lnTo>
                  <a:lnTo>
                    <a:pt x="262" y="314"/>
                  </a:lnTo>
                  <a:lnTo>
                    <a:pt x="278" y="322"/>
                  </a:lnTo>
                  <a:lnTo>
                    <a:pt x="302" y="334"/>
                  </a:lnTo>
                  <a:lnTo>
                    <a:pt x="314" y="326"/>
                  </a:lnTo>
                  <a:lnTo>
                    <a:pt x="328" y="342"/>
                  </a:lnTo>
                  <a:lnTo>
                    <a:pt x="348" y="340"/>
                  </a:lnTo>
                  <a:lnTo>
                    <a:pt x="352" y="330"/>
                  </a:lnTo>
                  <a:lnTo>
                    <a:pt x="336" y="310"/>
                  </a:lnTo>
                  <a:lnTo>
                    <a:pt x="334" y="286"/>
                  </a:lnTo>
                  <a:lnTo>
                    <a:pt x="346" y="290"/>
                  </a:lnTo>
                  <a:lnTo>
                    <a:pt x="354" y="296"/>
                  </a:lnTo>
                  <a:lnTo>
                    <a:pt x="370" y="292"/>
                  </a:lnTo>
                  <a:lnTo>
                    <a:pt x="366" y="272"/>
                  </a:lnTo>
                  <a:lnTo>
                    <a:pt x="358" y="264"/>
                  </a:lnTo>
                  <a:lnTo>
                    <a:pt x="338" y="254"/>
                  </a:lnTo>
                  <a:lnTo>
                    <a:pt x="352" y="246"/>
                  </a:lnTo>
                  <a:lnTo>
                    <a:pt x="346" y="226"/>
                  </a:lnTo>
                  <a:lnTo>
                    <a:pt x="380" y="218"/>
                  </a:lnTo>
                  <a:lnTo>
                    <a:pt x="410" y="218"/>
                  </a:lnTo>
                  <a:lnTo>
                    <a:pt x="408" y="190"/>
                  </a:lnTo>
                  <a:lnTo>
                    <a:pt x="406" y="174"/>
                  </a:lnTo>
                  <a:lnTo>
                    <a:pt x="390" y="176"/>
                  </a:lnTo>
                  <a:lnTo>
                    <a:pt x="388" y="190"/>
                  </a:lnTo>
                  <a:lnTo>
                    <a:pt x="370" y="194"/>
                  </a:lnTo>
                  <a:lnTo>
                    <a:pt x="338" y="188"/>
                  </a:lnTo>
                  <a:lnTo>
                    <a:pt x="318" y="168"/>
                  </a:lnTo>
                  <a:lnTo>
                    <a:pt x="312" y="134"/>
                  </a:lnTo>
                  <a:lnTo>
                    <a:pt x="346" y="108"/>
                  </a:lnTo>
                  <a:lnTo>
                    <a:pt x="406" y="68"/>
                  </a:lnTo>
                  <a:lnTo>
                    <a:pt x="462" y="38"/>
                  </a:lnTo>
                  <a:lnTo>
                    <a:pt x="502" y="14"/>
                  </a:lnTo>
                  <a:lnTo>
                    <a:pt x="526" y="0"/>
                  </a:lnTo>
                  <a:lnTo>
                    <a:pt x="556" y="10"/>
                  </a:lnTo>
                  <a:lnTo>
                    <a:pt x="578" y="12"/>
                  </a:lnTo>
                  <a:lnTo>
                    <a:pt x="598" y="30"/>
                  </a:lnTo>
                  <a:lnTo>
                    <a:pt x="612" y="70"/>
                  </a:lnTo>
                  <a:lnTo>
                    <a:pt x="598" y="78"/>
                  </a:lnTo>
                  <a:lnTo>
                    <a:pt x="594" y="110"/>
                  </a:lnTo>
                  <a:lnTo>
                    <a:pt x="572" y="130"/>
                  </a:lnTo>
                  <a:lnTo>
                    <a:pt x="570" y="150"/>
                  </a:lnTo>
                  <a:lnTo>
                    <a:pt x="556" y="158"/>
                  </a:lnTo>
                  <a:lnTo>
                    <a:pt x="526" y="162"/>
                  </a:lnTo>
                  <a:lnTo>
                    <a:pt x="526" y="174"/>
                  </a:lnTo>
                  <a:lnTo>
                    <a:pt x="514" y="186"/>
                  </a:lnTo>
                  <a:lnTo>
                    <a:pt x="522" y="204"/>
                  </a:lnTo>
                  <a:lnTo>
                    <a:pt x="524" y="230"/>
                  </a:lnTo>
                  <a:lnTo>
                    <a:pt x="506" y="250"/>
                  </a:lnTo>
                  <a:lnTo>
                    <a:pt x="506" y="278"/>
                  </a:lnTo>
                  <a:lnTo>
                    <a:pt x="512" y="310"/>
                  </a:lnTo>
                  <a:lnTo>
                    <a:pt x="538" y="314"/>
                  </a:lnTo>
                  <a:lnTo>
                    <a:pt x="560" y="332"/>
                  </a:lnTo>
                  <a:lnTo>
                    <a:pt x="578" y="340"/>
                  </a:lnTo>
                  <a:lnTo>
                    <a:pt x="598" y="318"/>
                  </a:lnTo>
                  <a:lnTo>
                    <a:pt x="586" y="288"/>
                  </a:lnTo>
                  <a:lnTo>
                    <a:pt x="566" y="284"/>
                  </a:lnTo>
                  <a:lnTo>
                    <a:pt x="570" y="262"/>
                  </a:lnTo>
                  <a:lnTo>
                    <a:pt x="558" y="240"/>
                  </a:lnTo>
                  <a:lnTo>
                    <a:pt x="556" y="224"/>
                  </a:lnTo>
                  <a:lnTo>
                    <a:pt x="550" y="194"/>
                  </a:lnTo>
                  <a:lnTo>
                    <a:pt x="550" y="182"/>
                  </a:lnTo>
                  <a:lnTo>
                    <a:pt x="566" y="186"/>
                  </a:lnTo>
                  <a:lnTo>
                    <a:pt x="572" y="164"/>
                  </a:lnTo>
                  <a:lnTo>
                    <a:pt x="590" y="164"/>
                  </a:lnTo>
                  <a:lnTo>
                    <a:pt x="602" y="188"/>
                  </a:lnTo>
                  <a:lnTo>
                    <a:pt x="588" y="206"/>
                  </a:lnTo>
                  <a:lnTo>
                    <a:pt x="598" y="212"/>
                  </a:lnTo>
                  <a:lnTo>
                    <a:pt x="622" y="218"/>
                  </a:lnTo>
                  <a:lnTo>
                    <a:pt x="632" y="202"/>
                  </a:lnTo>
                  <a:lnTo>
                    <a:pt x="638" y="206"/>
                  </a:lnTo>
                  <a:lnTo>
                    <a:pt x="654" y="202"/>
                  </a:lnTo>
                  <a:lnTo>
                    <a:pt x="646" y="222"/>
                  </a:lnTo>
                  <a:lnTo>
                    <a:pt x="660" y="226"/>
                  </a:lnTo>
                  <a:lnTo>
                    <a:pt x="688" y="222"/>
                  </a:lnTo>
                  <a:lnTo>
                    <a:pt x="706" y="206"/>
                  </a:lnTo>
                  <a:lnTo>
                    <a:pt x="734" y="190"/>
                  </a:lnTo>
                  <a:lnTo>
                    <a:pt x="752" y="190"/>
                  </a:lnTo>
                  <a:lnTo>
                    <a:pt x="764" y="210"/>
                  </a:lnTo>
                  <a:lnTo>
                    <a:pt x="754" y="226"/>
                  </a:lnTo>
                  <a:lnTo>
                    <a:pt x="754" y="240"/>
                  </a:lnTo>
                  <a:lnTo>
                    <a:pt x="778" y="230"/>
                  </a:lnTo>
                  <a:lnTo>
                    <a:pt x="802" y="220"/>
                  </a:lnTo>
                  <a:lnTo>
                    <a:pt x="808" y="234"/>
                  </a:lnTo>
                  <a:lnTo>
                    <a:pt x="822" y="246"/>
                  </a:lnTo>
                  <a:lnTo>
                    <a:pt x="848" y="250"/>
                  </a:lnTo>
                  <a:lnTo>
                    <a:pt x="862" y="238"/>
                  </a:lnTo>
                  <a:lnTo>
                    <a:pt x="882" y="220"/>
                  </a:lnTo>
                  <a:lnTo>
                    <a:pt x="912" y="234"/>
                  </a:lnTo>
                  <a:lnTo>
                    <a:pt x="940" y="244"/>
                  </a:lnTo>
                  <a:lnTo>
                    <a:pt x="958" y="262"/>
                  </a:lnTo>
                  <a:lnTo>
                    <a:pt x="984" y="270"/>
                  </a:lnTo>
                  <a:lnTo>
                    <a:pt x="999" y="286"/>
                  </a:lnTo>
                  <a:lnTo>
                    <a:pt x="1023" y="282"/>
                  </a:lnTo>
                  <a:lnTo>
                    <a:pt x="1051" y="290"/>
                  </a:lnTo>
                  <a:lnTo>
                    <a:pt x="1045" y="316"/>
                  </a:lnTo>
                  <a:lnTo>
                    <a:pt x="1037" y="350"/>
                  </a:lnTo>
                  <a:lnTo>
                    <a:pt x="1053" y="376"/>
                  </a:lnTo>
                  <a:lnTo>
                    <a:pt x="1021" y="406"/>
                  </a:lnTo>
                  <a:lnTo>
                    <a:pt x="968" y="394"/>
                  </a:lnTo>
                  <a:lnTo>
                    <a:pt x="946" y="394"/>
                  </a:lnTo>
                  <a:lnTo>
                    <a:pt x="934" y="402"/>
                  </a:lnTo>
                  <a:lnTo>
                    <a:pt x="920" y="388"/>
                  </a:lnTo>
                  <a:lnTo>
                    <a:pt x="912" y="392"/>
                  </a:lnTo>
                  <a:lnTo>
                    <a:pt x="918" y="418"/>
                  </a:lnTo>
                  <a:lnTo>
                    <a:pt x="906" y="430"/>
                  </a:lnTo>
                  <a:lnTo>
                    <a:pt x="914" y="440"/>
                  </a:lnTo>
                  <a:lnTo>
                    <a:pt x="928" y="434"/>
                  </a:lnTo>
                  <a:lnTo>
                    <a:pt x="946" y="436"/>
                  </a:lnTo>
                  <a:lnTo>
                    <a:pt x="952" y="454"/>
                  </a:lnTo>
                  <a:lnTo>
                    <a:pt x="980" y="462"/>
                  </a:lnTo>
                  <a:lnTo>
                    <a:pt x="974" y="490"/>
                  </a:lnTo>
                  <a:lnTo>
                    <a:pt x="948" y="496"/>
                  </a:lnTo>
                  <a:lnTo>
                    <a:pt x="946" y="512"/>
                  </a:lnTo>
                  <a:lnTo>
                    <a:pt x="932" y="528"/>
                  </a:lnTo>
                  <a:lnTo>
                    <a:pt x="916" y="556"/>
                  </a:lnTo>
                  <a:lnTo>
                    <a:pt x="882" y="578"/>
                  </a:lnTo>
                  <a:lnTo>
                    <a:pt x="868" y="574"/>
                  </a:lnTo>
                  <a:lnTo>
                    <a:pt x="850" y="570"/>
                  </a:lnTo>
                  <a:lnTo>
                    <a:pt x="850" y="598"/>
                  </a:lnTo>
                  <a:lnTo>
                    <a:pt x="836" y="602"/>
                  </a:lnTo>
                  <a:lnTo>
                    <a:pt x="830" y="616"/>
                  </a:lnTo>
                  <a:lnTo>
                    <a:pt x="824" y="618"/>
                  </a:lnTo>
                  <a:lnTo>
                    <a:pt x="816" y="630"/>
                  </a:lnTo>
                  <a:lnTo>
                    <a:pt x="816" y="655"/>
                  </a:lnTo>
                  <a:lnTo>
                    <a:pt x="800" y="663"/>
                  </a:lnTo>
                  <a:lnTo>
                    <a:pt x="802" y="687"/>
                  </a:lnTo>
                  <a:lnTo>
                    <a:pt x="794" y="723"/>
                  </a:lnTo>
                  <a:lnTo>
                    <a:pt x="762" y="707"/>
                  </a:lnTo>
                  <a:lnTo>
                    <a:pt x="738" y="683"/>
                  </a:lnTo>
                  <a:lnTo>
                    <a:pt x="698" y="695"/>
                  </a:lnTo>
                  <a:lnTo>
                    <a:pt x="690" y="683"/>
                  </a:lnTo>
                  <a:lnTo>
                    <a:pt x="660" y="691"/>
                  </a:lnTo>
                  <a:lnTo>
                    <a:pt x="652" y="675"/>
                  </a:lnTo>
                  <a:lnTo>
                    <a:pt x="618" y="667"/>
                  </a:lnTo>
                  <a:lnTo>
                    <a:pt x="580" y="691"/>
                  </a:lnTo>
                  <a:lnTo>
                    <a:pt x="534" y="693"/>
                  </a:lnTo>
                  <a:lnTo>
                    <a:pt x="514" y="675"/>
                  </a:lnTo>
                  <a:lnTo>
                    <a:pt x="488" y="693"/>
                  </a:lnTo>
                  <a:lnTo>
                    <a:pt x="468" y="697"/>
                  </a:lnTo>
                  <a:lnTo>
                    <a:pt x="406" y="703"/>
                  </a:lnTo>
                  <a:lnTo>
                    <a:pt x="398" y="683"/>
                  </a:lnTo>
                  <a:lnTo>
                    <a:pt x="416" y="675"/>
                  </a:lnTo>
                  <a:lnTo>
                    <a:pt x="404" y="651"/>
                  </a:lnTo>
                  <a:lnTo>
                    <a:pt x="350" y="665"/>
                  </a:lnTo>
                  <a:lnTo>
                    <a:pt x="322" y="671"/>
                  </a:lnTo>
                  <a:lnTo>
                    <a:pt x="322" y="687"/>
                  </a:lnTo>
                  <a:lnTo>
                    <a:pt x="304" y="699"/>
                  </a:lnTo>
                  <a:lnTo>
                    <a:pt x="302" y="719"/>
                  </a:lnTo>
                  <a:lnTo>
                    <a:pt x="280" y="721"/>
                  </a:lnTo>
                  <a:lnTo>
                    <a:pt x="270" y="737"/>
                  </a:lnTo>
                  <a:lnTo>
                    <a:pt x="244" y="733"/>
                  </a:lnTo>
                  <a:lnTo>
                    <a:pt x="236" y="699"/>
                  </a:lnTo>
                  <a:lnTo>
                    <a:pt x="196" y="697"/>
                  </a:lnTo>
                  <a:lnTo>
                    <a:pt x="150" y="697"/>
                  </a:lnTo>
                  <a:lnTo>
                    <a:pt x="118" y="689"/>
                  </a:lnTo>
                  <a:lnTo>
                    <a:pt x="118" y="675"/>
                  </a:lnTo>
                  <a:lnTo>
                    <a:pt x="96" y="659"/>
                  </a:lnTo>
                  <a:lnTo>
                    <a:pt x="68" y="659"/>
                  </a:lnTo>
                  <a:lnTo>
                    <a:pt x="46" y="634"/>
                  </a:lnTo>
                  <a:lnTo>
                    <a:pt x="52" y="610"/>
                  </a:lnTo>
                  <a:lnTo>
                    <a:pt x="38" y="602"/>
                  </a:lnTo>
                  <a:lnTo>
                    <a:pt x="18" y="614"/>
                  </a:lnTo>
                  <a:lnTo>
                    <a:pt x="6" y="610"/>
                  </a:lnTo>
                  <a:lnTo>
                    <a:pt x="0" y="582"/>
                  </a:lnTo>
                  <a:lnTo>
                    <a:pt x="0" y="562"/>
                  </a:lnTo>
                  <a:lnTo>
                    <a:pt x="10" y="554"/>
                  </a:lnTo>
                  <a:lnTo>
                    <a:pt x="6" y="534"/>
                  </a:lnTo>
                  <a:lnTo>
                    <a:pt x="42" y="528"/>
                  </a:lnTo>
                  <a:lnTo>
                    <a:pt x="54" y="498"/>
                  </a:lnTo>
                  <a:lnTo>
                    <a:pt x="40" y="486"/>
                  </a:lnTo>
                  <a:lnTo>
                    <a:pt x="36" y="47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6" name="Haryana"/>
            <p:cNvSpPr>
              <a:spLocks/>
            </p:cNvSpPr>
            <p:nvPr/>
          </p:nvSpPr>
          <p:spPr bwMode="auto">
            <a:xfrm>
              <a:off x="3120952" y="5546765"/>
              <a:ext cx="181491" cy="219017"/>
            </a:xfrm>
            <a:custGeom>
              <a:avLst/>
              <a:gdLst/>
              <a:ahLst/>
              <a:cxnLst>
                <a:cxn ang="0">
                  <a:pos x="8" y="118"/>
                </a:cxn>
                <a:cxn ang="0">
                  <a:pos x="40" y="120"/>
                </a:cxn>
                <a:cxn ang="0">
                  <a:pos x="78" y="136"/>
                </a:cxn>
                <a:cxn ang="0">
                  <a:pos x="86" y="162"/>
                </a:cxn>
                <a:cxn ang="0">
                  <a:pos x="114" y="144"/>
                </a:cxn>
                <a:cxn ang="0">
                  <a:pos x="138" y="146"/>
                </a:cxn>
                <a:cxn ang="0">
                  <a:pos x="156" y="142"/>
                </a:cxn>
                <a:cxn ang="0">
                  <a:pos x="176" y="158"/>
                </a:cxn>
                <a:cxn ang="0">
                  <a:pos x="200" y="144"/>
                </a:cxn>
                <a:cxn ang="0">
                  <a:pos x="198" y="106"/>
                </a:cxn>
                <a:cxn ang="0">
                  <a:pos x="226" y="102"/>
                </a:cxn>
                <a:cxn ang="0">
                  <a:pos x="230" y="114"/>
                </a:cxn>
                <a:cxn ang="0">
                  <a:pos x="252" y="104"/>
                </a:cxn>
                <a:cxn ang="0">
                  <a:pos x="250" y="86"/>
                </a:cxn>
                <a:cxn ang="0">
                  <a:pos x="260" y="76"/>
                </a:cxn>
                <a:cxn ang="0">
                  <a:pos x="276" y="46"/>
                </a:cxn>
                <a:cxn ang="0">
                  <a:pos x="274" y="0"/>
                </a:cxn>
                <a:cxn ang="0">
                  <a:pos x="298" y="20"/>
                </a:cxn>
                <a:cxn ang="0">
                  <a:pos x="312" y="54"/>
                </a:cxn>
                <a:cxn ang="0">
                  <a:pos x="340" y="72"/>
                </a:cxn>
                <a:cxn ang="0">
                  <a:pos x="362" y="84"/>
                </a:cxn>
                <a:cxn ang="0">
                  <a:pos x="320" y="122"/>
                </a:cxn>
                <a:cxn ang="0">
                  <a:pos x="296" y="182"/>
                </a:cxn>
                <a:cxn ang="0">
                  <a:pos x="306" y="236"/>
                </a:cxn>
                <a:cxn ang="0">
                  <a:pos x="310" y="276"/>
                </a:cxn>
                <a:cxn ang="0">
                  <a:pos x="300" y="272"/>
                </a:cxn>
                <a:cxn ang="0">
                  <a:pos x="282" y="272"/>
                </a:cxn>
                <a:cxn ang="0">
                  <a:pos x="272" y="286"/>
                </a:cxn>
                <a:cxn ang="0">
                  <a:pos x="260" y="290"/>
                </a:cxn>
                <a:cxn ang="0">
                  <a:pos x="264" y="318"/>
                </a:cxn>
                <a:cxn ang="0">
                  <a:pos x="284" y="314"/>
                </a:cxn>
                <a:cxn ang="0">
                  <a:pos x="300" y="326"/>
                </a:cxn>
                <a:cxn ang="0">
                  <a:pos x="324" y="320"/>
                </a:cxn>
                <a:cxn ang="0">
                  <a:pos x="338" y="344"/>
                </a:cxn>
                <a:cxn ang="0">
                  <a:pos x="342" y="360"/>
                </a:cxn>
                <a:cxn ang="0">
                  <a:pos x="342" y="392"/>
                </a:cxn>
                <a:cxn ang="0">
                  <a:pos x="270" y="424"/>
                </a:cxn>
                <a:cxn ang="0">
                  <a:pos x="276" y="384"/>
                </a:cxn>
                <a:cxn ang="0">
                  <a:pos x="276" y="364"/>
                </a:cxn>
                <a:cxn ang="0">
                  <a:pos x="264" y="356"/>
                </a:cxn>
                <a:cxn ang="0">
                  <a:pos x="232" y="390"/>
                </a:cxn>
                <a:cxn ang="0">
                  <a:pos x="224" y="364"/>
                </a:cxn>
                <a:cxn ang="0">
                  <a:pos x="204" y="358"/>
                </a:cxn>
                <a:cxn ang="0">
                  <a:pos x="202" y="370"/>
                </a:cxn>
                <a:cxn ang="0">
                  <a:pos x="184" y="372"/>
                </a:cxn>
                <a:cxn ang="0">
                  <a:pos x="188" y="400"/>
                </a:cxn>
                <a:cxn ang="0">
                  <a:pos x="158" y="400"/>
                </a:cxn>
                <a:cxn ang="0">
                  <a:pos x="156" y="378"/>
                </a:cxn>
                <a:cxn ang="0">
                  <a:pos x="172" y="352"/>
                </a:cxn>
                <a:cxn ang="0">
                  <a:pos x="158" y="328"/>
                </a:cxn>
                <a:cxn ang="0">
                  <a:pos x="132" y="320"/>
                </a:cxn>
                <a:cxn ang="0">
                  <a:pos x="110" y="248"/>
                </a:cxn>
                <a:cxn ang="0">
                  <a:pos x="100" y="208"/>
                </a:cxn>
                <a:cxn ang="0">
                  <a:pos x="62" y="216"/>
                </a:cxn>
                <a:cxn ang="0">
                  <a:pos x="46" y="192"/>
                </a:cxn>
                <a:cxn ang="0">
                  <a:pos x="16" y="200"/>
                </a:cxn>
                <a:cxn ang="0">
                  <a:pos x="4" y="180"/>
                </a:cxn>
                <a:cxn ang="0">
                  <a:pos x="20" y="168"/>
                </a:cxn>
                <a:cxn ang="0">
                  <a:pos x="0" y="144"/>
                </a:cxn>
                <a:cxn ang="0">
                  <a:pos x="8" y="118"/>
                </a:cxn>
              </a:cxnLst>
              <a:rect l="0" t="0" r="r" b="b"/>
              <a:pathLst>
                <a:path w="362" h="424">
                  <a:moveTo>
                    <a:pt x="8" y="118"/>
                  </a:moveTo>
                  <a:lnTo>
                    <a:pt x="40" y="120"/>
                  </a:lnTo>
                  <a:lnTo>
                    <a:pt x="78" y="136"/>
                  </a:lnTo>
                  <a:lnTo>
                    <a:pt x="86" y="162"/>
                  </a:lnTo>
                  <a:lnTo>
                    <a:pt x="114" y="144"/>
                  </a:lnTo>
                  <a:lnTo>
                    <a:pt x="138" y="146"/>
                  </a:lnTo>
                  <a:lnTo>
                    <a:pt x="156" y="142"/>
                  </a:lnTo>
                  <a:lnTo>
                    <a:pt x="176" y="158"/>
                  </a:lnTo>
                  <a:lnTo>
                    <a:pt x="200" y="144"/>
                  </a:lnTo>
                  <a:lnTo>
                    <a:pt x="198" y="106"/>
                  </a:lnTo>
                  <a:lnTo>
                    <a:pt x="226" y="102"/>
                  </a:lnTo>
                  <a:lnTo>
                    <a:pt x="230" y="114"/>
                  </a:lnTo>
                  <a:lnTo>
                    <a:pt x="252" y="104"/>
                  </a:lnTo>
                  <a:lnTo>
                    <a:pt x="250" y="86"/>
                  </a:lnTo>
                  <a:lnTo>
                    <a:pt x="260" y="76"/>
                  </a:lnTo>
                  <a:lnTo>
                    <a:pt x="276" y="46"/>
                  </a:lnTo>
                  <a:lnTo>
                    <a:pt x="274" y="0"/>
                  </a:lnTo>
                  <a:lnTo>
                    <a:pt x="298" y="20"/>
                  </a:lnTo>
                  <a:lnTo>
                    <a:pt x="312" y="54"/>
                  </a:lnTo>
                  <a:lnTo>
                    <a:pt x="340" y="72"/>
                  </a:lnTo>
                  <a:lnTo>
                    <a:pt x="362" y="84"/>
                  </a:lnTo>
                  <a:lnTo>
                    <a:pt x="320" y="122"/>
                  </a:lnTo>
                  <a:lnTo>
                    <a:pt x="296" y="182"/>
                  </a:lnTo>
                  <a:lnTo>
                    <a:pt x="306" y="236"/>
                  </a:lnTo>
                  <a:lnTo>
                    <a:pt x="310" y="276"/>
                  </a:lnTo>
                  <a:lnTo>
                    <a:pt x="300" y="272"/>
                  </a:lnTo>
                  <a:lnTo>
                    <a:pt x="282" y="272"/>
                  </a:lnTo>
                  <a:lnTo>
                    <a:pt x="272" y="286"/>
                  </a:lnTo>
                  <a:lnTo>
                    <a:pt x="260" y="290"/>
                  </a:lnTo>
                  <a:lnTo>
                    <a:pt x="264" y="318"/>
                  </a:lnTo>
                  <a:lnTo>
                    <a:pt x="284" y="314"/>
                  </a:lnTo>
                  <a:lnTo>
                    <a:pt x="300" y="326"/>
                  </a:lnTo>
                  <a:lnTo>
                    <a:pt x="324" y="320"/>
                  </a:lnTo>
                  <a:lnTo>
                    <a:pt x="338" y="344"/>
                  </a:lnTo>
                  <a:lnTo>
                    <a:pt x="342" y="360"/>
                  </a:lnTo>
                  <a:lnTo>
                    <a:pt x="342" y="392"/>
                  </a:lnTo>
                  <a:lnTo>
                    <a:pt x="270" y="424"/>
                  </a:lnTo>
                  <a:lnTo>
                    <a:pt x="276" y="384"/>
                  </a:lnTo>
                  <a:lnTo>
                    <a:pt x="276" y="364"/>
                  </a:lnTo>
                  <a:lnTo>
                    <a:pt x="264" y="356"/>
                  </a:lnTo>
                  <a:lnTo>
                    <a:pt x="232" y="390"/>
                  </a:lnTo>
                  <a:lnTo>
                    <a:pt x="224" y="364"/>
                  </a:lnTo>
                  <a:lnTo>
                    <a:pt x="204" y="358"/>
                  </a:lnTo>
                  <a:lnTo>
                    <a:pt x="202" y="370"/>
                  </a:lnTo>
                  <a:lnTo>
                    <a:pt x="184" y="372"/>
                  </a:lnTo>
                  <a:lnTo>
                    <a:pt x="188" y="400"/>
                  </a:lnTo>
                  <a:lnTo>
                    <a:pt x="158" y="400"/>
                  </a:lnTo>
                  <a:lnTo>
                    <a:pt x="156" y="378"/>
                  </a:lnTo>
                  <a:lnTo>
                    <a:pt x="172" y="352"/>
                  </a:lnTo>
                  <a:lnTo>
                    <a:pt x="158" y="328"/>
                  </a:lnTo>
                  <a:lnTo>
                    <a:pt x="132" y="320"/>
                  </a:lnTo>
                  <a:lnTo>
                    <a:pt x="110" y="248"/>
                  </a:lnTo>
                  <a:lnTo>
                    <a:pt x="100" y="208"/>
                  </a:lnTo>
                  <a:lnTo>
                    <a:pt x="62" y="216"/>
                  </a:lnTo>
                  <a:lnTo>
                    <a:pt x="46" y="192"/>
                  </a:lnTo>
                  <a:lnTo>
                    <a:pt x="16" y="200"/>
                  </a:lnTo>
                  <a:lnTo>
                    <a:pt x="4" y="180"/>
                  </a:lnTo>
                  <a:lnTo>
                    <a:pt x="20" y="168"/>
                  </a:lnTo>
                  <a:lnTo>
                    <a:pt x="0" y="144"/>
                  </a:lnTo>
                  <a:lnTo>
                    <a:pt x="8" y="11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7" name="Jammu and Kashmir"/>
            <p:cNvSpPr>
              <a:spLocks/>
            </p:cNvSpPr>
            <p:nvPr/>
          </p:nvSpPr>
          <p:spPr bwMode="auto">
            <a:xfrm>
              <a:off x="3103906" y="5240967"/>
              <a:ext cx="310841" cy="213852"/>
            </a:xfrm>
            <a:custGeom>
              <a:avLst/>
              <a:gdLst/>
              <a:ahLst/>
              <a:cxnLst>
                <a:cxn ang="0">
                  <a:pos x="158" y="402"/>
                </a:cxn>
                <a:cxn ang="0">
                  <a:pos x="126" y="382"/>
                </a:cxn>
                <a:cxn ang="0">
                  <a:pos x="76" y="376"/>
                </a:cxn>
                <a:cxn ang="0">
                  <a:pos x="78" y="338"/>
                </a:cxn>
                <a:cxn ang="0">
                  <a:pos x="46" y="336"/>
                </a:cxn>
                <a:cxn ang="0">
                  <a:pos x="42" y="304"/>
                </a:cxn>
                <a:cxn ang="0">
                  <a:pos x="8" y="284"/>
                </a:cxn>
                <a:cxn ang="0">
                  <a:pos x="28" y="248"/>
                </a:cxn>
                <a:cxn ang="0">
                  <a:pos x="8" y="214"/>
                </a:cxn>
                <a:cxn ang="0">
                  <a:pos x="12" y="194"/>
                </a:cxn>
                <a:cxn ang="0">
                  <a:pos x="50" y="182"/>
                </a:cxn>
                <a:cxn ang="0">
                  <a:pos x="14" y="170"/>
                </a:cxn>
                <a:cxn ang="0">
                  <a:pos x="18" y="142"/>
                </a:cxn>
                <a:cxn ang="0">
                  <a:pos x="0" y="132"/>
                </a:cxn>
                <a:cxn ang="0">
                  <a:pos x="2" y="102"/>
                </a:cxn>
                <a:cxn ang="0">
                  <a:pos x="30" y="86"/>
                </a:cxn>
                <a:cxn ang="0">
                  <a:pos x="60" y="80"/>
                </a:cxn>
                <a:cxn ang="0">
                  <a:pos x="94" y="86"/>
                </a:cxn>
                <a:cxn ang="0">
                  <a:pos x="148" y="100"/>
                </a:cxn>
                <a:cxn ang="0">
                  <a:pos x="208" y="124"/>
                </a:cxn>
                <a:cxn ang="0">
                  <a:pos x="236" y="98"/>
                </a:cxn>
                <a:cxn ang="0">
                  <a:pos x="262" y="98"/>
                </a:cxn>
                <a:cxn ang="0">
                  <a:pos x="308" y="90"/>
                </a:cxn>
                <a:cxn ang="0">
                  <a:pos x="360" y="48"/>
                </a:cxn>
                <a:cxn ang="0">
                  <a:pos x="408" y="18"/>
                </a:cxn>
                <a:cxn ang="0">
                  <a:pos x="450" y="0"/>
                </a:cxn>
                <a:cxn ang="0">
                  <a:pos x="474" y="54"/>
                </a:cxn>
                <a:cxn ang="0">
                  <a:pos x="492" y="110"/>
                </a:cxn>
                <a:cxn ang="0">
                  <a:pos x="540" y="132"/>
                </a:cxn>
                <a:cxn ang="0">
                  <a:pos x="558" y="154"/>
                </a:cxn>
                <a:cxn ang="0">
                  <a:pos x="564" y="180"/>
                </a:cxn>
                <a:cxn ang="0">
                  <a:pos x="552" y="210"/>
                </a:cxn>
                <a:cxn ang="0">
                  <a:pos x="544" y="240"/>
                </a:cxn>
                <a:cxn ang="0">
                  <a:pos x="558" y="274"/>
                </a:cxn>
                <a:cxn ang="0">
                  <a:pos x="580" y="304"/>
                </a:cxn>
                <a:cxn ang="0">
                  <a:pos x="608" y="312"/>
                </a:cxn>
                <a:cxn ang="0">
                  <a:pos x="600" y="336"/>
                </a:cxn>
                <a:cxn ang="0">
                  <a:pos x="620" y="372"/>
                </a:cxn>
                <a:cxn ang="0">
                  <a:pos x="594" y="400"/>
                </a:cxn>
                <a:cxn ang="0">
                  <a:pos x="580" y="394"/>
                </a:cxn>
                <a:cxn ang="0">
                  <a:pos x="568" y="414"/>
                </a:cxn>
                <a:cxn ang="0">
                  <a:pos x="546" y="414"/>
                </a:cxn>
                <a:cxn ang="0">
                  <a:pos x="530" y="394"/>
                </a:cxn>
                <a:cxn ang="0">
                  <a:pos x="532" y="380"/>
                </a:cxn>
                <a:cxn ang="0">
                  <a:pos x="490" y="380"/>
                </a:cxn>
                <a:cxn ang="0">
                  <a:pos x="490" y="358"/>
                </a:cxn>
                <a:cxn ang="0">
                  <a:pos x="472" y="366"/>
                </a:cxn>
                <a:cxn ang="0">
                  <a:pos x="442" y="382"/>
                </a:cxn>
                <a:cxn ang="0">
                  <a:pos x="432" y="342"/>
                </a:cxn>
                <a:cxn ang="0">
                  <a:pos x="414" y="324"/>
                </a:cxn>
                <a:cxn ang="0">
                  <a:pos x="368" y="344"/>
                </a:cxn>
                <a:cxn ang="0">
                  <a:pos x="342" y="326"/>
                </a:cxn>
                <a:cxn ang="0">
                  <a:pos x="316" y="298"/>
                </a:cxn>
                <a:cxn ang="0">
                  <a:pos x="292" y="292"/>
                </a:cxn>
                <a:cxn ang="0">
                  <a:pos x="270" y="294"/>
                </a:cxn>
                <a:cxn ang="0">
                  <a:pos x="256" y="316"/>
                </a:cxn>
                <a:cxn ang="0">
                  <a:pos x="222" y="330"/>
                </a:cxn>
                <a:cxn ang="0">
                  <a:pos x="210" y="326"/>
                </a:cxn>
                <a:cxn ang="0">
                  <a:pos x="204" y="334"/>
                </a:cxn>
                <a:cxn ang="0">
                  <a:pos x="218" y="350"/>
                </a:cxn>
                <a:cxn ang="0">
                  <a:pos x="218" y="372"/>
                </a:cxn>
                <a:cxn ang="0">
                  <a:pos x="184" y="394"/>
                </a:cxn>
                <a:cxn ang="0">
                  <a:pos x="158" y="402"/>
                </a:cxn>
              </a:cxnLst>
              <a:rect l="0" t="0" r="r" b="b"/>
              <a:pathLst>
                <a:path w="620" h="414">
                  <a:moveTo>
                    <a:pt x="158" y="402"/>
                  </a:moveTo>
                  <a:lnTo>
                    <a:pt x="126" y="382"/>
                  </a:lnTo>
                  <a:lnTo>
                    <a:pt x="76" y="376"/>
                  </a:lnTo>
                  <a:lnTo>
                    <a:pt x="78" y="338"/>
                  </a:lnTo>
                  <a:lnTo>
                    <a:pt x="46" y="336"/>
                  </a:lnTo>
                  <a:lnTo>
                    <a:pt x="42" y="304"/>
                  </a:lnTo>
                  <a:lnTo>
                    <a:pt x="8" y="284"/>
                  </a:lnTo>
                  <a:lnTo>
                    <a:pt x="28" y="248"/>
                  </a:lnTo>
                  <a:lnTo>
                    <a:pt x="8" y="214"/>
                  </a:lnTo>
                  <a:lnTo>
                    <a:pt x="12" y="194"/>
                  </a:lnTo>
                  <a:lnTo>
                    <a:pt x="50" y="182"/>
                  </a:lnTo>
                  <a:lnTo>
                    <a:pt x="14" y="170"/>
                  </a:lnTo>
                  <a:lnTo>
                    <a:pt x="18" y="142"/>
                  </a:lnTo>
                  <a:lnTo>
                    <a:pt x="0" y="132"/>
                  </a:lnTo>
                  <a:lnTo>
                    <a:pt x="2" y="102"/>
                  </a:lnTo>
                  <a:lnTo>
                    <a:pt x="30" y="86"/>
                  </a:lnTo>
                  <a:lnTo>
                    <a:pt x="60" y="80"/>
                  </a:lnTo>
                  <a:lnTo>
                    <a:pt x="94" y="86"/>
                  </a:lnTo>
                  <a:lnTo>
                    <a:pt x="148" y="100"/>
                  </a:lnTo>
                  <a:lnTo>
                    <a:pt x="208" y="124"/>
                  </a:lnTo>
                  <a:lnTo>
                    <a:pt x="236" y="98"/>
                  </a:lnTo>
                  <a:lnTo>
                    <a:pt x="262" y="98"/>
                  </a:lnTo>
                  <a:lnTo>
                    <a:pt x="308" y="90"/>
                  </a:lnTo>
                  <a:lnTo>
                    <a:pt x="360" y="48"/>
                  </a:lnTo>
                  <a:lnTo>
                    <a:pt x="408" y="18"/>
                  </a:lnTo>
                  <a:lnTo>
                    <a:pt x="450" y="0"/>
                  </a:lnTo>
                  <a:lnTo>
                    <a:pt x="474" y="54"/>
                  </a:lnTo>
                  <a:lnTo>
                    <a:pt x="492" y="110"/>
                  </a:lnTo>
                  <a:lnTo>
                    <a:pt x="540" y="132"/>
                  </a:lnTo>
                  <a:lnTo>
                    <a:pt x="558" y="154"/>
                  </a:lnTo>
                  <a:lnTo>
                    <a:pt x="564" y="180"/>
                  </a:lnTo>
                  <a:lnTo>
                    <a:pt x="552" y="210"/>
                  </a:lnTo>
                  <a:lnTo>
                    <a:pt x="544" y="240"/>
                  </a:lnTo>
                  <a:lnTo>
                    <a:pt x="558" y="274"/>
                  </a:lnTo>
                  <a:lnTo>
                    <a:pt x="580" y="304"/>
                  </a:lnTo>
                  <a:lnTo>
                    <a:pt x="608" y="312"/>
                  </a:lnTo>
                  <a:lnTo>
                    <a:pt x="600" y="336"/>
                  </a:lnTo>
                  <a:lnTo>
                    <a:pt x="620" y="372"/>
                  </a:lnTo>
                  <a:lnTo>
                    <a:pt x="594" y="400"/>
                  </a:lnTo>
                  <a:lnTo>
                    <a:pt x="580" y="394"/>
                  </a:lnTo>
                  <a:lnTo>
                    <a:pt x="568" y="414"/>
                  </a:lnTo>
                  <a:lnTo>
                    <a:pt x="546" y="414"/>
                  </a:lnTo>
                  <a:lnTo>
                    <a:pt x="530" y="394"/>
                  </a:lnTo>
                  <a:lnTo>
                    <a:pt x="532" y="380"/>
                  </a:lnTo>
                  <a:lnTo>
                    <a:pt x="490" y="380"/>
                  </a:lnTo>
                  <a:lnTo>
                    <a:pt x="490" y="358"/>
                  </a:lnTo>
                  <a:lnTo>
                    <a:pt x="472" y="366"/>
                  </a:lnTo>
                  <a:lnTo>
                    <a:pt x="442" y="382"/>
                  </a:lnTo>
                  <a:lnTo>
                    <a:pt x="432" y="342"/>
                  </a:lnTo>
                  <a:lnTo>
                    <a:pt x="414" y="324"/>
                  </a:lnTo>
                  <a:lnTo>
                    <a:pt x="368" y="344"/>
                  </a:lnTo>
                  <a:lnTo>
                    <a:pt x="342" y="326"/>
                  </a:lnTo>
                  <a:lnTo>
                    <a:pt x="316" y="298"/>
                  </a:lnTo>
                  <a:lnTo>
                    <a:pt x="292" y="292"/>
                  </a:lnTo>
                  <a:lnTo>
                    <a:pt x="270" y="294"/>
                  </a:lnTo>
                  <a:lnTo>
                    <a:pt x="256" y="316"/>
                  </a:lnTo>
                  <a:lnTo>
                    <a:pt x="222" y="330"/>
                  </a:lnTo>
                  <a:lnTo>
                    <a:pt x="210" y="326"/>
                  </a:lnTo>
                  <a:lnTo>
                    <a:pt x="204" y="334"/>
                  </a:lnTo>
                  <a:lnTo>
                    <a:pt x="218" y="350"/>
                  </a:lnTo>
                  <a:lnTo>
                    <a:pt x="218" y="372"/>
                  </a:lnTo>
                  <a:lnTo>
                    <a:pt x="184" y="394"/>
                  </a:lnTo>
                  <a:lnTo>
                    <a:pt x="158" y="402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8" name="Nagar Haveli"/>
            <p:cNvSpPr>
              <a:spLocks/>
            </p:cNvSpPr>
            <p:nvPr/>
          </p:nvSpPr>
          <p:spPr bwMode="auto">
            <a:xfrm>
              <a:off x="2990599" y="6245657"/>
              <a:ext cx="25068" cy="19629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40" y="12"/>
                </a:cxn>
                <a:cxn ang="0">
                  <a:pos x="20" y="16"/>
                </a:cxn>
                <a:cxn ang="0">
                  <a:pos x="24" y="2"/>
                </a:cxn>
                <a:cxn ang="0">
                  <a:pos x="14" y="0"/>
                </a:cxn>
                <a:cxn ang="0">
                  <a:pos x="2" y="10"/>
                </a:cxn>
                <a:cxn ang="0">
                  <a:pos x="0" y="28"/>
                </a:cxn>
                <a:cxn ang="0">
                  <a:pos x="12" y="32"/>
                </a:cxn>
                <a:cxn ang="0">
                  <a:pos x="36" y="38"/>
                </a:cxn>
                <a:cxn ang="0">
                  <a:pos x="50" y="18"/>
                </a:cxn>
              </a:cxnLst>
              <a:rect l="0" t="0" r="r" b="b"/>
              <a:pathLst>
                <a:path w="50" h="38">
                  <a:moveTo>
                    <a:pt x="50" y="18"/>
                  </a:moveTo>
                  <a:lnTo>
                    <a:pt x="40" y="12"/>
                  </a:lnTo>
                  <a:lnTo>
                    <a:pt x="20" y="16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2" y="10"/>
                  </a:lnTo>
                  <a:lnTo>
                    <a:pt x="0" y="28"/>
                  </a:lnTo>
                  <a:lnTo>
                    <a:pt x="12" y="32"/>
                  </a:lnTo>
                  <a:lnTo>
                    <a:pt x="36" y="38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69" name="Dadrd"/>
            <p:cNvSpPr>
              <a:spLocks/>
            </p:cNvSpPr>
            <p:nvPr/>
          </p:nvSpPr>
          <p:spPr bwMode="auto">
            <a:xfrm>
              <a:off x="2983580" y="6235325"/>
              <a:ext cx="11030" cy="1446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2" y="10"/>
                </a:cxn>
                <a:cxn ang="0">
                  <a:pos x="16" y="20"/>
                </a:cxn>
                <a:cxn ang="0">
                  <a:pos x="6" y="2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12" y="0"/>
                </a:cxn>
              </a:cxnLst>
              <a:rect l="0" t="0" r="r" b="b"/>
              <a:pathLst>
                <a:path w="22" h="28">
                  <a:moveTo>
                    <a:pt x="12" y="0"/>
                  </a:moveTo>
                  <a:lnTo>
                    <a:pt x="22" y="10"/>
                  </a:lnTo>
                  <a:lnTo>
                    <a:pt x="16" y="20"/>
                  </a:lnTo>
                  <a:lnTo>
                    <a:pt x="6" y="2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  <p:sp>
          <p:nvSpPr>
            <p:cNvPr id="70" name="Delhi"/>
            <p:cNvSpPr>
              <a:spLocks/>
            </p:cNvSpPr>
            <p:nvPr/>
          </p:nvSpPr>
          <p:spPr bwMode="auto">
            <a:xfrm>
              <a:off x="3251305" y="5687266"/>
              <a:ext cx="32087" cy="27894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6" y="0"/>
                </a:cxn>
                <a:cxn ang="0">
                  <a:pos x="50" y="4"/>
                </a:cxn>
                <a:cxn ang="0">
                  <a:pos x="60" y="22"/>
                </a:cxn>
                <a:cxn ang="0">
                  <a:pos x="64" y="48"/>
                </a:cxn>
                <a:cxn ang="0">
                  <a:pos x="40" y="54"/>
                </a:cxn>
                <a:cxn ang="0">
                  <a:pos x="24" y="42"/>
                </a:cxn>
                <a:cxn ang="0">
                  <a:pos x="4" y="46"/>
                </a:cxn>
                <a:cxn ang="0">
                  <a:pos x="0" y="18"/>
                </a:cxn>
                <a:cxn ang="0">
                  <a:pos x="12" y="14"/>
                </a:cxn>
                <a:cxn ang="0">
                  <a:pos x="22" y="0"/>
                </a:cxn>
              </a:cxnLst>
              <a:rect l="0" t="0" r="r" b="b"/>
              <a:pathLst>
                <a:path w="64" h="54">
                  <a:moveTo>
                    <a:pt x="22" y="0"/>
                  </a:moveTo>
                  <a:lnTo>
                    <a:pt x="36" y="0"/>
                  </a:lnTo>
                  <a:lnTo>
                    <a:pt x="50" y="4"/>
                  </a:lnTo>
                  <a:lnTo>
                    <a:pt x="60" y="22"/>
                  </a:lnTo>
                  <a:lnTo>
                    <a:pt x="64" y="48"/>
                  </a:lnTo>
                  <a:lnTo>
                    <a:pt x="40" y="54"/>
                  </a:lnTo>
                  <a:lnTo>
                    <a:pt x="24" y="42"/>
                  </a:lnTo>
                  <a:lnTo>
                    <a:pt x="4" y="46"/>
                  </a:lnTo>
                  <a:lnTo>
                    <a:pt x="0" y="18"/>
                  </a:lnTo>
                  <a:lnTo>
                    <a:pt x="12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29999"/>
            </a:solidFill>
            <a:ln w="3175">
              <a:solidFill>
                <a:srgbClr val="CFD8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191">
                <a:solidFill>
                  <a:srgbClr val="59452A"/>
                </a:solidFill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1697691" y="250162"/>
            <a:ext cx="3882838" cy="183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91" b="1" dirty="0">
                <a:solidFill>
                  <a:srgbClr val="D37D21"/>
                </a:solidFill>
              </a:rPr>
              <a:t>Overview of the Gates Foundation Livestock Strategy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1697691" y="666750"/>
            <a:ext cx="5950324" cy="0"/>
          </a:xfrm>
          <a:prstGeom prst="line">
            <a:avLst/>
          </a:prstGeom>
          <a:ln w="76200" cmpd="sng">
            <a:solidFill>
              <a:srgbClr val="7563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Content Placeholder 2"/>
          <p:cNvSpPr txBox="1">
            <a:spLocks/>
          </p:cNvSpPr>
          <p:nvPr/>
        </p:nvSpPr>
        <p:spPr>
          <a:xfrm>
            <a:off x="7392263" y="4923692"/>
            <a:ext cx="252132" cy="151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596"/>
              </a:spcAft>
              <a:buNone/>
            </a:pPr>
            <a:endParaRPr lang="en-US" sz="596" dirty="0"/>
          </a:p>
        </p:txBody>
      </p:sp>
      <p:sp>
        <p:nvSpPr>
          <p:cNvPr id="169" name="TextBox 168"/>
          <p:cNvSpPr txBox="1"/>
          <p:nvPr/>
        </p:nvSpPr>
        <p:spPr>
          <a:xfrm>
            <a:off x="4974419" y="3662376"/>
            <a:ext cx="697841" cy="287994"/>
          </a:xfrm>
          <a:prstGeom prst="rect">
            <a:avLst/>
          </a:prstGeom>
          <a:noFill/>
        </p:spPr>
        <p:txBody>
          <a:bodyPr wrap="square" lIns="67405" tIns="33702" rIns="67405" bIns="33702" rtlCol="0">
            <a:spAutoFit/>
          </a:bodyPr>
          <a:lstStyle/>
          <a:p>
            <a:pPr algn="ctr" defTabSz="674049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794" b="1" dirty="0">
                <a:solidFill>
                  <a:schemeClr val="bg1"/>
                </a:solidFill>
              </a:rPr>
              <a:t>Livestock</a:t>
            </a:r>
            <a:br>
              <a:rPr lang="en-US" sz="794" b="1" dirty="0">
                <a:solidFill>
                  <a:schemeClr val="bg1"/>
                </a:solidFill>
              </a:rPr>
            </a:br>
            <a:r>
              <a:rPr lang="en-US" sz="794" b="1" dirty="0">
                <a:solidFill>
                  <a:schemeClr val="bg1"/>
                </a:solidFill>
              </a:rPr>
              <a:t>Health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751732" y="3591833"/>
            <a:ext cx="871275" cy="397961"/>
          </a:xfrm>
          <a:prstGeom prst="rect">
            <a:avLst/>
          </a:prstGeom>
          <a:noFill/>
        </p:spPr>
        <p:txBody>
          <a:bodyPr wrap="square" lIns="67405" tIns="33702" rIns="67405" bIns="33702" rtlCol="0">
            <a:spAutoFit/>
          </a:bodyPr>
          <a:lstStyle/>
          <a:p>
            <a:pPr algn="ctr" defTabSz="674049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794" b="1" dirty="0">
                <a:solidFill>
                  <a:srgbClr val="FFFFFF"/>
                </a:solidFill>
              </a:rPr>
              <a:t>Livestock Genetics and Reproduction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696361" y="3653147"/>
            <a:ext cx="729474" cy="287994"/>
          </a:xfrm>
          <a:prstGeom prst="rect">
            <a:avLst/>
          </a:prstGeom>
          <a:noFill/>
        </p:spPr>
        <p:txBody>
          <a:bodyPr wrap="square" lIns="67405" tIns="33702" rIns="67405" bIns="33702" rtlCol="0">
            <a:spAutoFit/>
          </a:bodyPr>
          <a:lstStyle/>
          <a:p>
            <a:pPr algn="ctr" defTabSz="674049"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794" b="1" dirty="0">
                <a:solidFill>
                  <a:srgbClr val="FFFFFF"/>
                </a:solidFill>
              </a:rPr>
              <a:t>Production and Markets</a:t>
            </a:r>
          </a:p>
        </p:txBody>
      </p:sp>
      <p:grpSp>
        <p:nvGrpSpPr>
          <p:cNvPr id="247" name="Group 246"/>
          <p:cNvGrpSpPr/>
          <p:nvPr/>
        </p:nvGrpSpPr>
        <p:grpSpPr>
          <a:xfrm>
            <a:off x="2906492" y="1307707"/>
            <a:ext cx="1149172" cy="1371658"/>
            <a:chOff x="2627064" y="2151441"/>
            <a:chExt cx="1532163" cy="1828800"/>
          </a:xfrm>
        </p:grpSpPr>
        <p:sp>
          <p:nvSpPr>
            <p:cNvPr id="174" name="Freeform 47"/>
            <p:cNvSpPr>
              <a:spLocks/>
            </p:cNvSpPr>
            <p:nvPr/>
          </p:nvSpPr>
          <p:spPr bwMode="auto">
            <a:xfrm>
              <a:off x="2641056" y="2747515"/>
              <a:ext cx="67163" cy="18191"/>
            </a:xfrm>
            <a:custGeom>
              <a:avLst/>
              <a:gdLst>
                <a:gd name="T0" fmla="*/ 7 w 48"/>
                <a:gd name="T1" fmla="*/ 12 h 13"/>
                <a:gd name="T2" fmla="*/ 8 w 48"/>
                <a:gd name="T3" fmla="*/ 12 h 13"/>
                <a:gd name="T4" fmla="*/ 16 w 48"/>
                <a:gd name="T5" fmla="*/ 12 h 13"/>
                <a:gd name="T6" fmla="*/ 16 w 48"/>
                <a:gd name="T7" fmla="*/ 9 h 13"/>
                <a:gd name="T8" fmla="*/ 18 w 48"/>
                <a:gd name="T9" fmla="*/ 8 h 13"/>
                <a:gd name="T10" fmla="*/ 20 w 48"/>
                <a:gd name="T11" fmla="*/ 8 h 13"/>
                <a:gd name="T12" fmla="*/ 22 w 48"/>
                <a:gd name="T13" fmla="*/ 8 h 13"/>
                <a:gd name="T14" fmla="*/ 24 w 48"/>
                <a:gd name="T15" fmla="*/ 8 h 13"/>
                <a:gd name="T16" fmla="*/ 26 w 48"/>
                <a:gd name="T17" fmla="*/ 8 h 13"/>
                <a:gd name="T18" fmla="*/ 27 w 48"/>
                <a:gd name="T19" fmla="*/ 4 h 13"/>
                <a:gd name="T20" fmla="*/ 30 w 48"/>
                <a:gd name="T21" fmla="*/ 5 h 13"/>
                <a:gd name="T22" fmla="*/ 34 w 48"/>
                <a:gd name="T23" fmla="*/ 8 h 13"/>
                <a:gd name="T24" fmla="*/ 38 w 48"/>
                <a:gd name="T25" fmla="*/ 9 h 13"/>
                <a:gd name="T26" fmla="*/ 40 w 48"/>
                <a:gd name="T27" fmla="*/ 9 h 13"/>
                <a:gd name="T28" fmla="*/ 43 w 48"/>
                <a:gd name="T29" fmla="*/ 9 h 13"/>
                <a:gd name="T30" fmla="*/ 44 w 48"/>
                <a:gd name="T31" fmla="*/ 9 h 13"/>
                <a:gd name="T32" fmla="*/ 47 w 48"/>
                <a:gd name="T33" fmla="*/ 9 h 13"/>
                <a:gd name="T34" fmla="*/ 48 w 48"/>
                <a:gd name="T35" fmla="*/ 8 h 13"/>
                <a:gd name="T36" fmla="*/ 48 w 48"/>
                <a:gd name="T37" fmla="*/ 5 h 13"/>
                <a:gd name="T38" fmla="*/ 47 w 48"/>
                <a:gd name="T39" fmla="*/ 4 h 13"/>
                <a:gd name="T40" fmla="*/ 43 w 48"/>
                <a:gd name="T41" fmla="*/ 4 h 13"/>
                <a:gd name="T42" fmla="*/ 40 w 48"/>
                <a:gd name="T43" fmla="*/ 5 h 13"/>
                <a:gd name="T44" fmla="*/ 39 w 48"/>
                <a:gd name="T45" fmla="*/ 5 h 13"/>
                <a:gd name="T46" fmla="*/ 38 w 48"/>
                <a:gd name="T47" fmla="*/ 2 h 13"/>
                <a:gd name="T48" fmla="*/ 35 w 48"/>
                <a:gd name="T49" fmla="*/ 2 h 13"/>
                <a:gd name="T50" fmla="*/ 34 w 48"/>
                <a:gd name="T51" fmla="*/ 2 h 13"/>
                <a:gd name="T52" fmla="*/ 31 w 48"/>
                <a:gd name="T53" fmla="*/ 0 h 13"/>
                <a:gd name="T54" fmla="*/ 30 w 48"/>
                <a:gd name="T55" fmla="*/ 0 h 13"/>
                <a:gd name="T56" fmla="*/ 27 w 48"/>
                <a:gd name="T57" fmla="*/ 0 h 13"/>
                <a:gd name="T58" fmla="*/ 24 w 48"/>
                <a:gd name="T59" fmla="*/ 0 h 13"/>
                <a:gd name="T60" fmla="*/ 22 w 48"/>
                <a:gd name="T61" fmla="*/ 2 h 13"/>
                <a:gd name="T62" fmla="*/ 22 w 48"/>
                <a:gd name="T63" fmla="*/ 4 h 13"/>
                <a:gd name="T64" fmla="*/ 8 w 48"/>
                <a:gd name="T65" fmla="*/ 4 h 13"/>
                <a:gd name="T66" fmla="*/ 4 w 48"/>
                <a:gd name="T67" fmla="*/ 4 h 13"/>
                <a:gd name="T68" fmla="*/ 4 w 48"/>
                <a:gd name="T69" fmla="*/ 5 h 13"/>
                <a:gd name="T70" fmla="*/ 7 w 48"/>
                <a:gd name="T71" fmla="*/ 8 h 13"/>
                <a:gd name="T72" fmla="*/ 10 w 48"/>
                <a:gd name="T73" fmla="*/ 8 h 13"/>
                <a:gd name="T74" fmla="*/ 14 w 48"/>
                <a:gd name="T75" fmla="*/ 5 h 13"/>
                <a:gd name="T76" fmla="*/ 20 w 48"/>
                <a:gd name="T77" fmla="*/ 5 h 13"/>
                <a:gd name="T78" fmla="*/ 14 w 48"/>
                <a:gd name="T79" fmla="*/ 8 h 13"/>
                <a:gd name="T80" fmla="*/ 10 w 48"/>
                <a:gd name="T81" fmla="*/ 8 h 13"/>
                <a:gd name="T82" fmla="*/ 10 w 48"/>
                <a:gd name="T83" fmla="*/ 9 h 13"/>
                <a:gd name="T84" fmla="*/ 7 w 48"/>
                <a:gd name="T85" fmla="*/ 9 h 13"/>
                <a:gd name="T86" fmla="*/ 4 w 48"/>
                <a:gd name="T87" fmla="*/ 9 h 13"/>
                <a:gd name="T88" fmla="*/ 3 w 48"/>
                <a:gd name="T89" fmla="*/ 5 h 13"/>
                <a:gd name="T90" fmla="*/ 0 w 48"/>
                <a:gd name="T91" fmla="*/ 8 h 13"/>
                <a:gd name="T92" fmla="*/ 0 w 48"/>
                <a:gd name="T93" fmla="*/ 13 h 13"/>
                <a:gd name="T94" fmla="*/ 4 w 48"/>
                <a:gd name="T95" fmla="*/ 12 h 13"/>
                <a:gd name="T96" fmla="*/ 7 w 48"/>
                <a:gd name="T97" fmla="*/ 12 h 13"/>
                <a:gd name="T98" fmla="*/ 7 w 48"/>
                <a:gd name="T99" fmla="*/ 12 h 13"/>
                <a:gd name="T100" fmla="*/ 7 w 48"/>
                <a:gd name="T101" fmla="*/ 12 h 13"/>
                <a:gd name="T102" fmla="*/ 7 w 48"/>
                <a:gd name="T103" fmla="*/ 12 h 13"/>
                <a:gd name="T104" fmla="*/ 7 w 48"/>
                <a:gd name="T105" fmla="*/ 12 h 13"/>
                <a:gd name="T106" fmla="*/ 7 w 48"/>
                <a:gd name="T107" fmla="*/ 12 h 13"/>
                <a:gd name="T108" fmla="*/ 7 w 48"/>
                <a:gd name="T10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13">
                  <a:moveTo>
                    <a:pt x="7" y="12"/>
                  </a:moveTo>
                  <a:lnTo>
                    <a:pt x="8" y="12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7" y="4"/>
                  </a:lnTo>
                  <a:lnTo>
                    <a:pt x="30" y="5"/>
                  </a:lnTo>
                  <a:lnTo>
                    <a:pt x="34" y="8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5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3" y="5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75" name="Freeform 48"/>
            <p:cNvSpPr>
              <a:spLocks/>
            </p:cNvSpPr>
            <p:nvPr/>
          </p:nvSpPr>
          <p:spPr bwMode="auto">
            <a:xfrm>
              <a:off x="3556156" y="2294163"/>
              <a:ext cx="244867" cy="250464"/>
            </a:xfrm>
            <a:custGeom>
              <a:avLst/>
              <a:gdLst>
                <a:gd name="T0" fmla="*/ 1 w 175"/>
                <a:gd name="T1" fmla="*/ 16 h 179"/>
                <a:gd name="T2" fmla="*/ 0 w 175"/>
                <a:gd name="T3" fmla="*/ 28 h 179"/>
                <a:gd name="T4" fmla="*/ 5 w 175"/>
                <a:gd name="T5" fmla="*/ 54 h 179"/>
                <a:gd name="T6" fmla="*/ 91 w 175"/>
                <a:gd name="T7" fmla="*/ 175 h 179"/>
                <a:gd name="T8" fmla="*/ 106 w 175"/>
                <a:gd name="T9" fmla="*/ 174 h 179"/>
                <a:gd name="T10" fmla="*/ 109 w 175"/>
                <a:gd name="T11" fmla="*/ 175 h 179"/>
                <a:gd name="T12" fmla="*/ 139 w 175"/>
                <a:gd name="T13" fmla="*/ 178 h 179"/>
                <a:gd name="T14" fmla="*/ 149 w 175"/>
                <a:gd name="T15" fmla="*/ 179 h 179"/>
                <a:gd name="T16" fmla="*/ 154 w 175"/>
                <a:gd name="T17" fmla="*/ 171 h 179"/>
                <a:gd name="T18" fmla="*/ 162 w 175"/>
                <a:gd name="T19" fmla="*/ 166 h 179"/>
                <a:gd name="T20" fmla="*/ 166 w 175"/>
                <a:gd name="T21" fmla="*/ 161 h 179"/>
                <a:gd name="T22" fmla="*/ 173 w 175"/>
                <a:gd name="T23" fmla="*/ 155 h 179"/>
                <a:gd name="T24" fmla="*/ 171 w 175"/>
                <a:gd name="T25" fmla="*/ 139 h 179"/>
                <a:gd name="T26" fmla="*/ 170 w 175"/>
                <a:gd name="T27" fmla="*/ 134 h 179"/>
                <a:gd name="T28" fmla="*/ 146 w 175"/>
                <a:gd name="T29" fmla="*/ 94 h 179"/>
                <a:gd name="T30" fmla="*/ 145 w 175"/>
                <a:gd name="T31" fmla="*/ 86 h 179"/>
                <a:gd name="T32" fmla="*/ 137 w 175"/>
                <a:gd name="T33" fmla="*/ 73 h 179"/>
                <a:gd name="T34" fmla="*/ 135 w 175"/>
                <a:gd name="T35" fmla="*/ 68 h 179"/>
                <a:gd name="T36" fmla="*/ 122 w 175"/>
                <a:gd name="T37" fmla="*/ 46 h 179"/>
                <a:gd name="T38" fmla="*/ 118 w 175"/>
                <a:gd name="T39" fmla="*/ 34 h 179"/>
                <a:gd name="T40" fmla="*/ 126 w 175"/>
                <a:gd name="T41" fmla="*/ 44 h 179"/>
                <a:gd name="T42" fmla="*/ 131 w 175"/>
                <a:gd name="T43" fmla="*/ 54 h 179"/>
                <a:gd name="T44" fmla="*/ 137 w 175"/>
                <a:gd name="T45" fmla="*/ 61 h 179"/>
                <a:gd name="T46" fmla="*/ 149 w 175"/>
                <a:gd name="T47" fmla="*/ 68 h 179"/>
                <a:gd name="T48" fmla="*/ 153 w 175"/>
                <a:gd name="T49" fmla="*/ 56 h 179"/>
                <a:gd name="T50" fmla="*/ 157 w 175"/>
                <a:gd name="T51" fmla="*/ 41 h 179"/>
                <a:gd name="T52" fmla="*/ 131 w 175"/>
                <a:gd name="T53" fmla="*/ 11 h 179"/>
                <a:gd name="T54" fmla="*/ 126 w 175"/>
                <a:gd name="T55" fmla="*/ 11 h 179"/>
                <a:gd name="T56" fmla="*/ 118 w 175"/>
                <a:gd name="T57" fmla="*/ 11 h 179"/>
                <a:gd name="T58" fmla="*/ 114 w 175"/>
                <a:gd name="T59" fmla="*/ 11 h 179"/>
                <a:gd name="T60" fmla="*/ 109 w 175"/>
                <a:gd name="T61" fmla="*/ 8 h 179"/>
                <a:gd name="T62" fmla="*/ 106 w 175"/>
                <a:gd name="T63" fmla="*/ 3 h 179"/>
                <a:gd name="T64" fmla="*/ 99 w 175"/>
                <a:gd name="T65" fmla="*/ 3 h 179"/>
                <a:gd name="T66" fmla="*/ 95 w 175"/>
                <a:gd name="T67" fmla="*/ 3 h 179"/>
                <a:gd name="T68" fmla="*/ 86 w 175"/>
                <a:gd name="T69" fmla="*/ 3 h 179"/>
                <a:gd name="T70" fmla="*/ 80 w 175"/>
                <a:gd name="T71" fmla="*/ 7 h 179"/>
                <a:gd name="T72" fmla="*/ 65 w 175"/>
                <a:gd name="T73" fmla="*/ 16 h 179"/>
                <a:gd name="T74" fmla="*/ 48 w 175"/>
                <a:gd name="T75" fmla="*/ 11 h 179"/>
                <a:gd name="T76" fmla="*/ 36 w 175"/>
                <a:gd name="T77" fmla="*/ 4 h 179"/>
                <a:gd name="T78" fmla="*/ 12 w 175"/>
                <a:gd name="T79" fmla="*/ 3 h 179"/>
                <a:gd name="T80" fmla="*/ 4 w 175"/>
                <a:gd name="T81" fmla="*/ 0 h 179"/>
                <a:gd name="T82" fmla="*/ 0 w 175"/>
                <a:gd name="T83" fmla="*/ 7 h 179"/>
                <a:gd name="T84" fmla="*/ 0 w 175"/>
                <a:gd name="T85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5" h="179">
                  <a:moveTo>
                    <a:pt x="0" y="7"/>
                  </a:moveTo>
                  <a:lnTo>
                    <a:pt x="1" y="11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5" y="54"/>
                  </a:lnTo>
                  <a:lnTo>
                    <a:pt x="9" y="175"/>
                  </a:lnTo>
                  <a:lnTo>
                    <a:pt x="48" y="175"/>
                  </a:lnTo>
                  <a:lnTo>
                    <a:pt x="91" y="175"/>
                  </a:lnTo>
                  <a:lnTo>
                    <a:pt x="99" y="175"/>
                  </a:lnTo>
                  <a:lnTo>
                    <a:pt x="105" y="175"/>
                  </a:lnTo>
                  <a:lnTo>
                    <a:pt x="106" y="174"/>
                  </a:lnTo>
                  <a:lnTo>
                    <a:pt x="109" y="171"/>
                  </a:lnTo>
                  <a:lnTo>
                    <a:pt x="110" y="171"/>
                  </a:lnTo>
                  <a:lnTo>
                    <a:pt x="109" y="175"/>
                  </a:lnTo>
                  <a:lnTo>
                    <a:pt x="119" y="175"/>
                  </a:lnTo>
                  <a:lnTo>
                    <a:pt x="133" y="175"/>
                  </a:lnTo>
                  <a:lnTo>
                    <a:pt x="139" y="178"/>
                  </a:lnTo>
                  <a:lnTo>
                    <a:pt x="143" y="179"/>
                  </a:lnTo>
                  <a:lnTo>
                    <a:pt x="146" y="179"/>
                  </a:lnTo>
                  <a:lnTo>
                    <a:pt x="149" y="179"/>
                  </a:lnTo>
                  <a:lnTo>
                    <a:pt x="150" y="178"/>
                  </a:lnTo>
                  <a:lnTo>
                    <a:pt x="153" y="174"/>
                  </a:lnTo>
                  <a:lnTo>
                    <a:pt x="154" y="171"/>
                  </a:lnTo>
                  <a:lnTo>
                    <a:pt x="158" y="170"/>
                  </a:lnTo>
                  <a:lnTo>
                    <a:pt x="159" y="170"/>
                  </a:lnTo>
                  <a:lnTo>
                    <a:pt x="162" y="166"/>
                  </a:lnTo>
                  <a:lnTo>
                    <a:pt x="163" y="162"/>
                  </a:lnTo>
                  <a:lnTo>
                    <a:pt x="166" y="161"/>
                  </a:lnTo>
                  <a:lnTo>
                    <a:pt x="166" y="161"/>
                  </a:lnTo>
                  <a:lnTo>
                    <a:pt x="167" y="161"/>
                  </a:lnTo>
                  <a:lnTo>
                    <a:pt x="171" y="158"/>
                  </a:lnTo>
                  <a:lnTo>
                    <a:pt x="173" y="155"/>
                  </a:lnTo>
                  <a:lnTo>
                    <a:pt x="173" y="153"/>
                  </a:lnTo>
                  <a:lnTo>
                    <a:pt x="171" y="147"/>
                  </a:lnTo>
                  <a:lnTo>
                    <a:pt x="171" y="139"/>
                  </a:lnTo>
                  <a:lnTo>
                    <a:pt x="175" y="142"/>
                  </a:lnTo>
                  <a:lnTo>
                    <a:pt x="173" y="138"/>
                  </a:lnTo>
                  <a:lnTo>
                    <a:pt x="170" y="134"/>
                  </a:lnTo>
                  <a:lnTo>
                    <a:pt x="163" y="126"/>
                  </a:lnTo>
                  <a:lnTo>
                    <a:pt x="150" y="101"/>
                  </a:lnTo>
                  <a:lnTo>
                    <a:pt x="146" y="94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6"/>
                  </a:lnTo>
                  <a:lnTo>
                    <a:pt x="143" y="82"/>
                  </a:lnTo>
                  <a:lnTo>
                    <a:pt x="139" y="77"/>
                  </a:lnTo>
                  <a:lnTo>
                    <a:pt x="137" y="73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5" y="68"/>
                  </a:lnTo>
                  <a:lnTo>
                    <a:pt x="131" y="64"/>
                  </a:lnTo>
                  <a:lnTo>
                    <a:pt x="123" y="52"/>
                  </a:lnTo>
                  <a:lnTo>
                    <a:pt x="122" y="46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8" y="34"/>
                  </a:lnTo>
                  <a:lnTo>
                    <a:pt x="119" y="30"/>
                  </a:lnTo>
                  <a:lnTo>
                    <a:pt x="122" y="37"/>
                  </a:lnTo>
                  <a:lnTo>
                    <a:pt x="126" y="44"/>
                  </a:lnTo>
                  <a:lnTo>
                    <a:pt x="129" y="48"/>
                  </a:lnTo>
                  <a:lnTo>
                    <a:pt x="131" y="50"/>
                  </a:lnTo>
                  <a:lnTo>
                    <a:pt x="131" y="54"/>
                  </a:lnTo>
                  <a:lnTo>
                    <a:pt x="131" y="56"/>
                  </a:lnTo>
                  <a:lnTo>
                    <a:pt x="133" y="57"/>
                  </a:lnTo>
                  <a:lnTo>
                    <a:pt x="137" y="61"/>
                  </a:lnTo>
                  <a:lnTo>
                    <a:pt x="143" y="68"/>
                  </a:lnTo>
                  <a:lnTo>
                    <a:pt x="149" y="72"/>
                  </a:lnTo>
                  <a:lnTo>
                    <a:pt x="149" y="68"/>
                  </a:lnTo>
                  <a:lnTo>
                    <a:pt x="150" y="64"/>
                  </a:lnTo>
                  <a:lnTo>
                    <a:pt x="150" y="60"/>
                  </a:lnTo>
                  <a:lnTo>
                    <a:pt x="153" y="56"/>
                  </a:lnTo>
                  <a:lnTo>
                    <a:pt x="154" y="48"/>
                  </a:lnTo>
                  <a:lnTo>
                    <a:pt x="154" y="42"/>
                  </a:lnTo>
                  <a:lnTo>
                    <a:pt x="157" y="41"/>
                  </a:lnTo>
                  <a:lnTo>
                    <a:pt x="143" y="7"/>
                  </a:lnTo>
                  <a:lnTo>
                    <a:pt x="137" y="11"/>
                  </a:lnTo>
                  <a:lnTo>
                    <a:pt x="131" y="11"/>
                  </a:lnTo>
                  <a:lnTo>
                    <a:pt x="127" y="12"/>
                  </a:lnTo>
                  <a:lnTo>
                    <a:pt x="127" y="11"/>
                  </a:lnTo>
                  <a:lnTo>
                    <a:pt x="126" y="11"/>
                  </a:lnTo>
                  <a:lnTo>
                    <a:pt x="122" y="11"/>
                  </a:lnTo>
                  <a:lnTo>
                    <a:pt x="119" y="11"/>
                  </a:lnTo>
                  <a:lnTo>
                    <a:pt x="118" y="11"/>
                  </a:lnTo>
                  <a:lnTo>
                    <a:pt x="113" y="7"/>
                  </a:lnTo>
                  <a:lnTo>
                    <a:pt x="114" y="8"/>
                  </a:lnTo>
                  <a:lnTo>
                    <a:pt x="114" y="11"/>
                  </a:lnTo>
                  <a:lnTo>
                    <a:pt x="113" y="12"/>
                  </a:lnTo>
                  <a:lnTo>
                    <a:pt x="110" y="11"/>
                  </a:lnTo>
                  <a:lnTo>
                    <a:pt x="109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6" y="3"/>
                  </a:lnTo>
                  <a:lnTo>
                    <a:pt x="102" y="4"/>
                  </a:lnTo>
                  <a:lnTo>
                    <a:pt x="101" y="4"/>
                  </a:lnTo>
                  <a:lnTo>
                    <a:pt x="99" y="3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95" y="3"/>
                  </a:lnTo>
                  <a:lnTo>
                    <a:pt x="93" y="4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4" y="7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6" y="11"/>
                  </a:lnTo>
                  <a:lnTo>
                    <a:pt x="70" y="14"/>
                  </a:lnTo>
                  <a:lnTo>
                    <a:pt x="65" y="16"/>
                  </a:lnTo>
                  <a:lnTo>
                    <a:pt x="58" y="12"/>
                  </a:lnTo>
                  <a:lnTo>
                    <a:pt x="53" y="11"/>
                  </a:lnTo>
                  <a:lnTo>
                    <a:pt x="48" y="11"/>
                  </a:lnTo>
                  <a:lnTo>
                    <a:pt x="45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22" y="3"/>
                  </a:lnTo>
                  <a:lnTo>
                    <a:pt x="17" y="3"/>
                  </a:lnTo>
                  <a:lnTo>
                    <a:pt x="12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76" name="Freeform 49"/>
            <p:cNvSpPr>
              <a:spLocks/>
            </p:cNvSpPr>
            <p:nvPr/>
          </p:nvSpPr>
          <p:spPr bwMode="auto">
            <a:xfrm>
              <a:off x="3824809" y="2641174"/>
              <a:ext cx="149719" cy="153916"/>
            </a:xfrm>
            <a:custGeom>
              <a:avLst/>
              <a:gdLst>
                <a:gd name="T0" fmla="*/ 103 w 107"/>
                <a:gd name="T1" fmla="*/ 92 h 110"/>
                <a:gd name="T2" fmla="*/ 97 w 107"/>
                <a:gd name="T3" fmla="*/ 85 h 110"/>
                <a:gd name="T4" fmla="*/ 93 w 107"/>
                <a:gd name="T5" fmla="*/ 82 h 110"/>
                <a:gd name="T6" fmla="*/ 92 w 107"/>
                <a:gd name="T7" fmla="*/ 80 h 110"/>
                <a:gd name="T8" fmla="*/ 89 w 107"/>
                <a:gd name="T9" fmla="*/ 78 h 110"/>
                <a:gd name="T10" fmla="*/ 81 w 107"/>
                <a:gd name="T11" fmla="*/ 70 h 110"/>
                <a:gd name="T12" fmla="*/ 76 w 107"/>
                <a:gd name="T13" fmla="*/ 62 h 110"/>
                <a:gd name="T14" fmla="*/ 72 w 107"/>
                <a:gd name="T15" fmla="*/ 61 h 110"/>
                <a:gd name="T16" fmla="*/ 67 w 107"/>
                <a:gd name="T17" fmla="*/ 55 h 110"/>
                <a:gd name="T18" fmla="*/ 43 w 107"/>
                <a:gd name="T19" fmla="*/ 32 h 110"/>
                <a:gd name="T20" fmla="*/ 38 w 107"/>
                <a:gd name="T21" fmla="*/ 13 h 110"/>
                <a:gd name="T22" fmla="*/ 32 w 107"/>
                <a:gd name="T23" fmla="*/ 0 h 110"/>
                <a:gd name="T24" fmla="*/ 24 w 107"/>
                <a:gd name="T25" fmla="*/ 9 h 110"/>
                <a:gd name="T26" fmla="*/ 15 w 107"/>
                <a:gd name="T27" fmla="*/ 13 h 110"/>
                <a:gd name="T28" fmla="*/ 14 w 107"/>
                <a:gd name="T29" fmla="*/ 17 h 110"/>
                <a:gd name="T30" fmla="*/ 10 w 107"/>
                <a:gd name="T31" fmla="*/ 17 h 110"/>
                <a:gd name="T32" fmla="*/ 8 w 107"/>
                <a:gd name="T33" fmla="*/ 24 h 110"/>
                <a:gd name="T34" fmla="*/ 6 w 107"/>
                <a:gd name="T35" fmla="*/ 36 h 110"/>
                <a:gd name="T36" fmla="*/ 0 w 107"/>
                <a:gd name="T37" fmla="*/ 52 h 110"/>
                <a:gd name="T38" fmla="*/ 0 w 107"/>
                <a:gd name="T39" fmla="*/ 62 h 110"/>
                <a:gd name="T40" fmla="*/ 2 w 107"/>
                <a:gd name="T41" fmla="*/ 68 h 110"/>
                <a:gd name="T42" fmla="*/ 10 w 107"/>
                <a:gd name="T43" fmla="*/ 66 h 110"/>
                <a:gd name="T44" fmla="*/ 14 w 107"/>
                <a:gd name="T45" fmla="*/ 65 h 110"/>
                <a:gd name="T46" fmla="*/ 19 w 107"/>
                <a:gd name="T47" fmla="*/ 70 h 110"/>
                <a:gd name="T48" fmla="*/ 27 w 107"/>
                <a:gd name="T49" fmla="*/ 59 h 110"/>
                <a:gd name="T50" fmla="*/ 31 w 107"/>
                <a:gd name="T51" fmla="*/ 61 h 110"/>
                <a:gd name="T52" fmla="*/ 36 w 107"/>
                <a:gd name="T53" fmla="*/ 65 h 110"/>
                <a:gd name="T54" fmla="*/ 42 w 107"/>
                <a:gd name="T55" fmla="*/ 61 h 110"/>
                <a:gd name="T56" fmla="*/ 44 w 107"/>
                <a:gd name="T57" fmla="*/ 65 h 110"/>
                <a:gd name="T58" fmla="*/ 50 w 107"/>
                <a:gd name="T59" fmla="*/ 62 h 110"/>
                <a:gd name="T60" fmla="*/ 59 w 107"/>
                <a:gd name="T61" fmla="*/ 65 h 110"/>
                <a:gd name="T62" fmla="*/ 68 w 107"/>
                <a:gd name="T63" fmla="*/ 68 h 110"/>
                <a:gd name="T64" fmla="*/ 75 w 107"/>
                <a:gd name="T65" fmla="*/ 74 h 110"/>
                <a:gd name="T66" fmla="*/ 81 w 107"/>
                <a:gd name="T67" fmla="*/ 84 h 110"/>
                <a:gd name="T68" fmla="*/ 88 w 107"/>
                <a:gd name="T69" fmla="*/ 92 h 110"/>
                <a:gd name="T70" fmla="*/ 95 w 107"/>
                <a:gd name="T71" fmla="*/ 98 h 110"/>
                <a:gd name="T72" fmla="*/ 93 w 107"/>
                <a:gd name="T73" fmla="*/ 105 h 110"/>
                <a:gd name="T74" fmla="*/ 100 w 107"/>
                <a:gd name="T75" fmla="*/ 110 h 110"/>
                <a:gd name="T76" fmla="*/ 107 w 107"/>
                <a:gd name="T77" fmla="*/ 97 h 110"/>
                <a:gd name="T78" fmla="*/ 105 w 107"/>
                <a:gd name="T79" fmla="*/ 93 h 110"/>
                <a:gd name="T80" fmla="*/ 105 w 107"/>
                <a:gd name="T81" fmla="*/ 93 h 110"/>
                <a:gd name="T82" fmla="*/ 105 w 107"/>
                <a:gd name="T83" fmla="*/ 93 h 110"/>
                <a:gd name="T84" fmla="*/ 105 w 107"/>
                <a:gd name="T85" fmla="*/ 9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" h="110">
                  <a:moveTo>
                    <a:pt x="105" y="93"/>
                  </a:moveTo>
                  <a:lnTo>
                    <a:pt x="103" y="92"/>
                  </a:lnTo>
                  <a:lnTo>
                    <a:pt x="99" y="88"/>
                  </a:lnTo>
                  <a:lnTo>
                    <a:pt x="97" y="85"/>
                  </a:lnTo>
                  <a:lnTo>
                    <a:pt x="97" y="85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9" y="78"/>
                  </a:lnTo>
                  <a:lnTo>
                    <a:pt x="85" y="74"/>
                  </a:lnTo>
                  <a:lnTo>
                    <a:pt x="81" y="70"/>
                  </a:lnTo>
                  <a:lnTo>
                    <a:pt x="80" y="66"/>
                  </a:lnTo>
                  <a:lnTo>
                    <a:pt x="76" y="62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67" y="55"/>
                  </a:lnTo>
                  <a:lnTo>
                    <a:pt x="43" y="32"/>
                  </a:lnTo>
                  <a:lnTo>
                    <a:pt x="42" y="28"/>
                  </a:lnTo>
                  <a:lnTo>
                    <a:pt x="38" y="13"/>
                  </a:lnTo>
                  <a:lnTo>
                    <a:pt x="36" y="8"/>
                  </a:lnTo>
                  <a:lnTo>
                    <a:pt x="32" y="0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19" y="11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8" y="31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10" y="66"/>
                  </a:lnTo>
                  <a:lnTo>
                    <a:pt x="11" y="66"/>
                  </a:lnTo>
                  <a:lnTo>
                    <a:pt x="14" y="65"/>
                  </a:lnTo>
                  <a:lnTo>
                    <a:pt x="18" y="68"/>
                  </a:lnTo>
                  <a:lnTo>
                    <a:pt x="19" y="70"/>
                  </a:lnTo>
                  <a:lnTo>
                    <a:pt x="23" y="57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2" y="65"/>
                  </a:lnTo>
                  <a:lnTo>
                    <a:pt x="36" y="65"/>
                  </a:lnTo>
                  <a:lnTo>
                    <a:pt x="40" y="62"/>
                  </a:lnTo>
                  <a:lnTo>
                    <a:pt x="42" y="61"/>
                  </a:lnTo>
                  <a:lnTo>
                    <a:pt x="44" y="62"/>
                  </a:lnTo>
                  <a:lnTo>
                    <a:pt x="44" y="65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5" y="65"/>
                  </a:lnTo>
                  <a:lnTo>
                    <a:pt x="59" y="65"/>
                  </a:lnTo>
                  <a:lnTo>
                    <a:pt x="63" y="66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5" y="74"/>
                  </a:lnTo>
                  <a:lnTo>
                    <a:pt x="79" y="81"/>
                  </a:lnTo>
                  <a:lnTo>
                    <a:pt x="81" y="84"/>
                  </a:lnTo>
                  <a:lnTo>
                    <a:pt x="85" y="88"/>
                  </a:lnTo>
                  <a:lnTo>
                    <a:pt x="88" y="92"/>
                  </a:lnTo>
                  <a:lnTo>
                    <a:pt x="92" y="96"/>
                  </a:lnTo>
                  <a:lnTo>
                    <a:pt x="95" y="98"/>
                  </a:lnTo>
                  <a:lnTo>
                    <a:pt x="95" y="101"/>
                  </a:lnTo>
                  <a:lnTo>
                    <a:pt x="93" y="105"/>
                  </a:lnTo>
                  <a:lnTo>
                    <a:pt x="92" y="106"/>
                  </a:lnTo>
                  <a:lnTo>
                    <a:pt x="100" y="110"/>
                  </a:lnTo>
                  <a:lnTo>
                    <a:pt x="107" y="102"/>
                  </a:lnTo>
                  <a:lnTo>
                    <a:pt x="107" y="97"/>
                  </a:lnTo>
                  <a:lnTo>
                    <a:pt x="107" y="96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lnTo>
                    <a:pt x="105" y="93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77" name="Freeform 50"/>
            <p:cNvSpPr>
              <a:spLocks/>
            </p:cNvSpPr>
            <p:nvPr/>
          </p:nvSpPr>
          <p:spPr bwMode="auto">
            <a:xfrm>
              <a:off x="3947941" y="2775501"/>
              <a:ext cx="33582" cy="44776"/>
            </a:xfrm>
            <a:custGeom>
              <a:avLst/>
              <a:gdLst>
                <a:gd name="T0" fmla="*/ 5 w 24"/>
                <a:gd name="T1" fmla="*/ 10 h 32"/>
                <a:gd name="T2" fmla="*/ 0 w 24"/>
                <a:gd name="T3" fmla="*/ 16 h 32"/>
                <a:gd name="T4" fmla="*/ 0 w 24"/>
                <a:gd name="T5" fmla="*/ 20 h 32"/>
                <a:gd name="T6" fmla="*/ 0 w 24"/>
                <a:gd name="T7" fmla="*/ 24 h 32"/>
                <a:gd name="T8" fmla="*/ 0 w 24"/>
                <a:gd name="T9" fmla="*/ 29 h 32"/>
                <a:gd name="T10" fmla="*/ 1 w 24"/>
                <a:gd name="T11" fmla="*/ 32 h 32"/>
                <a:gd name="T12" fmla="*/ 5 w 24"/>
                <a:gd name="T13" fmla="*/ 32 h 32"/>
                <a:gd name="T14" fmla="*/ 11 w 24"/>
                <a:gd name="T15" fmla="*/ 29 h 32"/>
                <a:gd name="T16" fmla="*/ 15 w 24"/>
                <a:gd name="T17" fmla="*/ 29 h 32"/>
                <a:gd name="T18" fmla="*/ 17 w 24"/>
                <a:gd name="T19" fmla="*/ 29 h 32"/>
                <a:gd name="T20" fmla="*/ 19 w 24"/>
                <a:gd name="T21" fmla="*/ 29 h 32"/>
                <a:gd name="T22" fmla="*/ 19 w 24"/>
                <a:gd name="T23" fmla="*/ 28 h 32"/>
                <a:gd name="T24" fmla="*/ 20 w 24"/>
                <a:gd name="T25" fmla="*/ 25 h 32"/>
                <a:gd name="T26" fmla="*/ 20 w 24"/>
                <a:gd name="T27" fmla="*/ 24 h 32"/>
                <a:gd name="T28" fmla="*/ 20 w 24"/>
                <a:gd name="T29" fmla="*/ 22 h 32"/>
                <a:gd name="T30" fmla="*/ 20 w 24"/>
                <a:gd name="T31" fmla="*/ 20 h 32"/>
                <a:gd name="T32" fmla="*/ 15 w 24"/>
                <a:gd name="T33" fmla="*/ 22 h 32"/>
                <a:gd name="T34" fmla="*/ 13 w 24"/>
                <a:gd name="T35" fmla="*/ 22 h 32"/>
                <a:gd name="T36" fmla="*/ 11 w 24"/>
                <a:gd name="T37" fmla="*/ 20 h 32"/>
                <a:gd name="T38" fmla="*/ 13 w 24"/>
                <a:gd name="T39" fmla="*/ 20 h 32"/>
                <a:gd name="T40" fmla="*/ 15 w 24"/>
                <a:gd name="T41" fmla="*/ 16 h 32"/>
                <a:gd name="T42" fmla="*/ 20 w 24"/>
                <a:gd name="T43" fmla="*/ 14 h 32"/>
                <a:gd name="T44" fmla="*/ 24 w 24"/>
                <a:gd name="T45" fmla="*/ 13 h 32"/>
                <a:gd name="T46" fmla="*/ 24 w 24"/>
                <a:gd name="T47" fmla="*/ 9 h 32"/>
                <a:gd name="T48" fmla="*/ 23 w 24"/>
                <a:gd name="T49" fmla="*/ 5 h 32"/>
                <a:gd name="T50" fmla="*/ 19 w 24"/>
                <a:gd name="T51" fmla="*/ 0 h 32"/>
                <a:gd name="T52" fmla="*/ 15 w 24"/>
                <a:gd name="T53" fmla="*/ 2 h 32"/>
                <a:gd name="T54" fmla="*/ 15 w 24"/>
                <a:gd name="T55" fmla="*/ 5 h 32"/>
                <a:gd name="T56" fmla="*/ 13 w 24"/>
                <a:gd name="T57" fmla="*/ 5 h 32"/>
                <a:gd name="T58" fmla="*/ 9 w 24"/>
                <a:gd name="T59" fmla="*/ 5 h 32"/>
                <a:gd name="T60" fmla="*/ 7 w 24"/>
                <a:gd name="T61" fmla="*/ 5 h 32"/>
                <a:gd name="T62" fmla="*/ 7 w 24"/>
                <a:gd name="T63" fmla="*/ 6 h 32"/>
                <a:gd name="T64" fmla="*/ 5 w 24"/>
                <a:gd name="T65" fmla="*/ 10 h 32"/>
                <a:gd name="T66" fmla="*/ 5 w 24"/>
                <a:gd name="T67" fmla="*/ 10 h 32"/>
                <a:gd name="T68" fmla="*/ 5 w 24"/>
                <a:gd name="T69" fmla="*/ 10 h 32"/>
                <a:gd name="T70" fmla="*/ 5 w 24"/>
                <a:gd name="T71" fmla="*/ 10 h 32"/>
                <a:gd name="T72" fmla="*/ 5 w 24"/>
                <a:gd name="T73" fmla="*/ 10 h 32"/>
                <a:gd name="T74" fmla="*/ 5 w 24"/>
                <a:gd name="T75" fmla="*/ 10 h 32"/>
                <a:gd name="T76" fmla="*/ 5 w 24"/>
                <a:gd name="T7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" h="32">
                  <a:moveTo>
                    <a:pt x="5" y="10"/>
                  </a:move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5" y="22"/>
                  </a:lnTo>
                  <a:lnTo>
                    <a:pt x="13" y="22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5" y="16"/>
                  </a:lnTo>
                  <a:lnTo>
                    <a:pt x="20" y="14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78" name="Freeform 51"/>
            <p:cNvSpPr>
              <a:spLocks/>
            </p:cNvSpPr>
            <p:nvPr/>
          </p:nvSpPr>
          <p:spPr bwMode="auto">
            <a:xfrm>
              <a:off x="3931151" y="2795089"/>
              <a:ext cx="228076" cy="344212"/>
            </a:xfrm>
            <a:custGeom>
              <a:avLst/>
              <a:gdLst>
                <a:gd name="T0" fmla="*/ 161 w 163"/>
                <a:gd name="T1" fmla="*/ 27 h 246"/>
                <a:gd name="T2" fmla="*/ 161 w 163"/>
                <a:gd name="T3" fmla="*/ 25 h 246"/>
                <a:gd name="T4" fmla="*/ 161 w 163"/>
                <a:gd name="T5" fmla="*/ 15 h 246"/>
                <a:gd name="T6" fmla="*/ 161 w 163"/>
                <a:gd name="T7" fmla="*/ 4 h 246"/>
                <a:gd name="T8" fmla="*/ 158 w 163"/>
                <a:gd name="T9" fmla="*/ 0 h 246"/>
                <a:gd name="T10" fmla="*/ 149 w 163"/>
                <a:gd name="T11" fmla="*/ 2 h 246"/>
                <a:gd name="T12" fmla="*/ 141 w 163"/>
                <a:gd name="T13" fmla="*/ 8 h 246"/>
                <a:gd name="T14" fmla="*/ 130 w 163"/>
                <a:gd name="T15" fmla="*/ 12 h 246"/>
                <a:gd name="T16" fmla="*/ 120 w 163"/>
                <a:gd name="T17" fmla="*/ 12 h 246"/>
                <a:gd name="T18" fmla="*/ 110 w 163"/>
                <a:gd name="T19" fmla="*/ 14 h 246"/>
                <a:gd name="T20" fmla="*/ 104 w 163"/>
                <a:gd name="T21" fmla="*/ 14 h 246"/>
                <a:gd name="T22" fmla="*/ 97 w 163"/>
                <a:gd name="T23" fmla="*/ 15 h 246"/>
                <a:gd name="T24" fmla="*/ 86 w 163"/>
                <a:gd name="T25" fmla="*/ 22 h 246"/>
                <a:gd name="T26" fmla="*/ 74 w 163"/>
                <a:gd name="T27" fmla="*/ 19 h 246"/>
                <a:gd name="T28" fmla="*/ 63 w 163"/>
                <a:gd name="T29" fmla="*/ 27 h 246"/>
                <a:gd name="T30" fmla="*/ 53 w 163"/>
                <a:gd name="T31" fmla="*/ 27 h 246"/>
                <a:gd name="T32" fmla="*/ 44 w 163"/>
                <a:gd name="T33" fmla="*/ 22 h 246"/>
                <a:gd name="T34" fmla="*/ 36 w 163"/>
                <a:gd name="T35" fmla="*/ 10 h 246"/>
                <a:gd name="T36" fmla="*/ 32 w 163"/>
                <a:gd name="T37" fmla="*/ 11 h 246"/>
                <a:gd name="T38" fmla="*/ 31 w 163"/>
                <a:gd name="T39" fmla="*/ 15 h 246"/>
                <a:gd name="T40" fmla="*/ 27 w 163"/>
                <a:gd name="T41" fmla="*/ 22 h 246"/>
                <a:gd name="T42" fmla="*/ 27 w 163"/>
                <a:gd name="T43" fmla="*/ 28 h 246"/>
                <a:gd name="T44" fmla="*/ 36 w 163"/>
                <a:gd name="T45" fmla="*/ 40 h 246"/>
                <a:gd name="T46" fmla="*/ 40 w 163"/>
                <a:gd name="T47" fmla="*/ 45 h 246"/>
                <a:gd name="T48" fmla="*/ 49 w 163"/>
                <a:gd name="T49" fmla="*/ 53 h 246"/>
                <a:gd name="T50" fmla="*/ 76 w 163"/>
                <a:gd name="T51" fmla="*/ 63 h 246"/>
                <a:gd name="T52" fmla="*/ 104 w 163"/>
                <a:gd name="T53" fmla="*/ 71 h 246"/>
                <a:gd name="T54" fmla="*/ 65 w 163"/>
                <a:gd name="T55" fmla="*/ 124 h 246"/>
                <a:gd name="T56" fmla="*/ 57 w 163"/>
                <a:gd name="T57" fmla="*/ 128 h 246"/>
                <a:gd name="T58" fmla="*/ 39 w 163"/>
                <a:gd name="T59" fmla="*/ 129 h 246"/>
                <a:gd name="T60" fmla="*/ 29 w 163"/>
                <a:gd name="T61" fmla="*/ 137 h 246"/>
                <a:gd name="T62" fmla="*/ 17 w 163"/>
                <a:gd name="T63" fmla="*/ 141 h 246"/>
                <a:gd name="T64" fmla="*/ 12 w 163"/>
                <a:gd name="T65" fmla="*/ 149 h 246"/>
                <a:gd name="T66" fmla="*/ 3 w 163"/>
                <a:gd name="T67" fmla="*/ 164 h 246"/>
                <a:gd name="T68" fmla="*/ 0 w 163"/>
                <a:gd name="T69" fmla="*/ 173 h 246"/>
                <a:gd name="T70" fmla="*/ 0 w 163"/>
                <a:gd name="T71" fmla="*/ 223 h 246"/>
                <a:gd name="T72" fmla="*/ 4 w 163"/>
                <a:gd name="T73" fmla="*/ 234 h 246"/>
                <a:gd name="T74" fmla="*/ 9 w 163"/>
                <a:gd name="T75" fmla="*/ 243 h 246"/>
                <a:gd name="T76" fmla="*/ 13 w 163"/>
                <a:gd name="T77" fmla="*/ 241 h 246"/>
                <a:gd name="T78" fmla="*/ 17 w 163"/>
                <a:gd name="T79" fmla="*/ 233 h 246"/>
                <a:gd name="T80" fmla="*/ 21 w 163"/>
                <a:gd name="T81" fmla="*/ 229 h 246"/>
                <a:gd name="T82" fmla="*/ 40 w 163"/>
                <a:gd name="T83" fmla="*/ 206 h 246"/>
                <a:gd name="T84" fmla="*/ 60 w 163"/>
                <a:gd name="T85" fmla="*/ 186 h 246"/>
                <a:gd name="T86" fmla="*/ 82 w 163"/>
                <a:gd name="T87" fmla="*/ 170 h 246"/>
                <a:gd name="T88" fmla="*/ 109 w 163"/>
                <a:gd name="T89" fmla="*/ 140 h 246"/>
                <a:gd name="T90" fmla="*/ 118 w 163"/>
                <a:gd name="T91" fmla="*/ 124 h 246"/>
                <a:gd name="T92" fmla="*/ 128 w 163"/>
                <a:gd name="T93" fmla="*/ 106 h 246"/>
                <a:gd name="T94" fmla="*/ 133 w 163"/>
                <a:gd name="T95" fmla="*/ 89 h 246"/>
                <a:gd name="T96" fmla="*/ 140 w 163"/>
                <a:gd name="T97" fmla="*/ 79 h 246"/>
                <a:gd name="T98" fmla="*/ 145 w 163"/>
                <a:gd name="T99" fmla="*/ 69 h 246"/>
                <a:gd name="T100" fmla="*/ 150 w 163"/>
                <a:gd name="T101" fmla="*/ 56 h 246"/>
                <a:gd name="T102" fmla="*/ 157 w 163"/>
                <a:gd name="T103" fmla="*/ 45 h 246"/>
                <a:gd name="T104" fmla="*/ 157 w 163"/>
                <a:gd name="T105" fmla="*/ 31 h 246"/>
                <a:gd name="T106" fmla="*/ 161 w 163"/>
                <a:gd name="T107" fmla="*/ 28 h 246"/>
                <a:gd name="T108" fmla="*/ 162 w 163"/>
                <a:gd name="T109" fmla="*/ 25 h 246"/>
                <a:gd name="T110" fmla="*/ 162 w 163"/>
                <a:gd name="T111" fmla="*/ 25 h 246"/>
                <a:gd name="T112" fmla="*/ 162 w 163"/>
                <a:gd name="T113" fmla="*/ 25 h 246"/>
                <a:gd name="T114" fmla="*/ 162 w 163"/>
                <a:gd name="T115" fmla="*/ 2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246">
                  <a:moveTo>
                    <a:pt x="162" y="25"/>
                  </a:moveTo>
                  <a:lnTo>
                    <a:pt x="161" y="27"/>
                  </a:lnTo>
                  <a:lnTo>
                    <a:pt x="158" y="27"/>
                  </a:lnTo>
                  <a:lnTo>
                    <a:pt x="161" y="25"/>
                  </a:lnTo>
                  <a:lnTo>
                    <a:pt x="161" y="22"/>
                  </a:lnTo>
                  <a:lnTo>
                    <a:pt x="161" y="15"/>
                  </a:lnTo>
                  <a:lnTo>
                    <a:pt x="161" y="10"/>
                  </a:lnTo>
                  <a:lnTo>
                    <a:pt x="161" y="4"/>
                  </a:lnTo>
                  <a:lnTo>
                    <a:pt x="161" y="2"/>
                  </a:lnTo>
                  <a:lnTo>
                    <a:pt x="158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45" y="6"/>
                  </a:lnTo>
                  <a:lnTo>
                    <a:pt x="141" y="8"/>
                  </a:lnTo>
                  <a:lnTo>
                    <a:pt x="136" y="8"/>
                  </a:lnTo>
                  <a:lnTo>
                    <a:pt x="130" y="12"/>
                  </a:lnTo>
                  <a:lnTo>
                    <a:pt x="124" y="12"/>
                  </a:lnTo>
                  <a:lnTo>
                    <a:pt x="120" y="12"/>
                  </a:lnTo>
                  <a:lnTo>
                    <a:pt x="118" y="12"/>
                  </a:lnTo>
                  <a:lnTo>
                    <a:pt x="110" y="14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7" y="15"/>
                  </a:lnTo>
                  <a:lnTo>
                    <a:pt x="92" y="19"/>
                  </a:lnTo>
                  <a:lnTo>
                    <a:pt x="86" y="22"/>
                  </a:lnTo>
                  <a:lnTo>
                    <a:pt x="80" y="22"/>
                  </a:lnTo>
                  <a:lnTo>
                    <a:pt x="74" y="19"/>
                  </a:lnTo>
                  <a:lnTo>
                    <a:pt x="71" y="22"/>
                  </a:lnTo>
                  <a:lnTo>
                    <a:pt x="63" y="27"/>
                  </a:lnTo>
                  <a:lnTo>
                    <a:pt x="57" y="27"/>
                  </a:lnTo>
                  <a:lnTo>
                    <a:pt x="53" y="27"/>
                  </a:lnTo>
                  <a:lnTo>
                    <a:pt x="48" y="25"/>
                  </a:lnTo>
                  <a:lnTo>
                    <a:pt x="44" y="22"/>
                  </a:lnTo>
                  <a:lnTo>
                    <a:pt x="40" y="14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11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7" y="22"/>
                  </a:lnTo>
                  <a:lnTo>
                    <a:pt x="27" y="25"/>
                  </a:lnTo>
                  <a:lnTo>
                    <a:pt x="27" y="28"/>
                  </a:lnTo>
                  <a:lnTo>
                    <a:pt x="31" y="32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5"/>
                  </a:lnTo>
                  <a:lnTo>
                    <a:pt x="44" y="49"/>
                  </a:lnTo>
                  <a:lnTo>
                    <a:pt x="49" y="53"/>
                  </a:lnTo>
                  <a:lnTo>
                    <a:pt x="60" y="57"/>
                  </a:lnTo>
                  <a:lnTo>
                    <a:pt x="76" y="63"/>
                  </a:lnTo>
                  <a:lnTo>
                    <a:pt x="96" y="71"/>
                  </a:lnTo>
                  <a:lnTo>
                    <a:pt x="104" y="71"/>
                  </a:lnTo>
                  <a:lnTo>
                    <a:pt x="110" y="71"/>
                  </a:lnTo>
                  <a:lnTo>
                    <a:pt x="65" y="124"/>
                  </a:lnTo>
                  <a:lnTo>
                    <a:pt x="63" y="128"/>
                  </a:lnTo>
                  <a:lnTo>
                    <a:pt x="57" y="128"/>
                  </a:lnTo>
                  <a:lnTo>
                    <a:pt x="48" y="126"/>
                  </a:lnTo>
                  <a:lnTo>
                    <a:pt x="39" y="129"/>
                  </a:lnTo>
                  <a:lnTo>
                    <a:pt x="32" y="136"/>
                  </a:lnTo>
                  <a:lnTo>
                    <a:pt x="29" y="137"/>
                  </a:lnTo>
                  <a:lnTo>
                    <a:pt x="25" y="140"/>
                  </a:lnTo>
                  <a:lnTo>
                    <a:pt x="17" y="141"/>
                  </a:lnTo>
                  <a:lnTo>
                    <a:pt x="16" y="145"/>
                  </a:lnTo>
                  <a:lnTo>
                    <a:pt x="12" y="149"/>
                  </a:lnTo>
                  <a:lnTo>
                    <a:pt x="5" y="158"/>
                  </a:lnTo>
                  <a:lnTo>
                    <a:pt x="3" y="164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0" y="177"/>
                  </a:lnTo>
                  <a:lnTo>
                    <a:pt x="0" y="223"/>
                  </a:lnTo>
                  <a:lnTo>
                    <a:pt x="0" y="229"/>
                  </a:lnTo>
                  <a:lnTo>
                    <a:pt x="4" y="234"/>
                  </a:lnTo>
                  <a:lnTo>
                    <a:pt x="8" y="241"/>
                  </a:lnTo>
                  <a:lnTo>
                    <a:pt x="9" y="243"/>
                  </a:lnTo>
                  <a:lnTo>
                    <a:pt x="9" y="246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17" y="233"/>
                  </a:lnTo>
                  <a:lnTo>
                    <a:pt x="19" y="233"/>
                  </a:lnTo>
                  <a:lnTo>
                    <a:pt x="21" y="229"/>
                  </a:lnTo>
                  <a:lnTo>
                    <a:pt x="27" y="221"/>
                  </a:lnTo>
                  <a:lnTo>
                    <a:pt x="40" y="206"/>
                  </a:lnTo>
                  <a:lnTo>
                    <a:pt x="53" y="193"/>
                  </a:lnTo>
                  <a:lnTo>
                    <a:pt x="60" y="186"/>
                  </a:lnTo>
                  <a:lnTo>
                    <a:pt x="67" y="181"/>
                  </a:lnTo>
                  <a:lnTo>
                    <a:pt x="82" y="170"/>
                  </a:lnTo>
                  <a:lnTo>
                    <a:pt x="96" y="157"/>
                  </a:lnTo>
                  <a:lnTo>
                    <a:pt x="109" y="140"/>
                  </a:lnTo>
                  <a:lnTo>
                    <a:pt x="113" y="132"/>
                  </a:lnTo>
                  <a:lnTo>
                    <a:pt x="118" y="124"/>
                  </a:lnTo>
                  <a:lnTo>
                    <a:pt x="122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0" y="79"/>
                  </a:lnTo>
                  <a:lnTo>
                    <a:pt x="141" y="72"/>
                  </a:lnTo>
                  <a:lnTo>
                    <a:pt x="145" y="69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3" y="49"/>
                  </a:lnTo>
                  <a:lnTo>
                    <a:pt x="157" y="45"/>
                  </a:lnTo>
                  <a:lnTo>
                    <a:pt x="157" y="39"/>
                  </a:lnTo>
                  <a:lnTo>
                    <a:pt x="157" y="31"/>
                  </a:lnTo>
                  <a:lnTo>
                    <a:pt x="158" y="28"/>
                  </a:lnTo>
                  <a:lnTo>
                    <a:pt x="161" y="28"/>
                  </a:lnTo>
                  <a:lnTo>
                    <a:pt x="163" y="27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25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0" name="Freeform 53"/>
            <p:cNvSpPr>
              <a:spLocks/>
            </p:cNvSpPr>
            <p:nvPr/>
          </p:nvSpPr>
          <p:spPr bwMode="auto">
            <a:xfrm>
              <a:off x="3603730" y="3822128"/>
              <a:ext cx="53170" cy="54571"/>
            </a:xfrm>
            <a:custGeom>
              <a:avLst/>
              <a:gdLst>
                <a:gd name="T0" fmla="*/ 32 w 38"/>
                <a:gd name="T1" fmla="*/ 7 h 39"/>
                <a:gd name="T2" fmla="*/ 27 w 38"/>
                <a:gd name="T3" fmla="*/ 0 h 39"/>
                <a:gd name="T4" fmla="*/ 24 w 38"/>
                <a:gd name="T5" fmla="*/ 0 h 39"/>
                <a:gd name="T6" fmla="*/ 23 w 38"/>
                <a:gd name="T7" fmla="*/ 0 h 39"/>
                <a:gd name="T8" fmla="*/ 22 w 38"/>
                <a:gd name="T9" fmla="*/ 3 h 39"/>
                <a:gd name="T10" fmla="*/ 18 w 38"/>
                <a:gd name="T11" fmla="*/ 4 h 39"/>
                <a:gd name="T12" fmla="*/ 14 w 38"/>
                <a:gd name="T13" fmla="*/ 7 h 39"/>
                <a:gd name="T14" fmla="*/ 11 w 38"/>
                <a:gd name="T15" fmla="*/ 8 h 39"/>
                <a:gd name="T16" fmla="*/ 8 w 38"/>
                <a:gd name="T17" fmla="*/ 16 h 39"/>
                <a:gd name="T18" fmla="*/ 4 w 38"/>
                <a:gd name="T19" fmla="*/ 18 h 39"/>
                <a:gd name="T20" fmla="*/ 0 w 38"/>
                <a:gd name="T21" fmla="*/ 20 h 39"/>
                <a:gd name="T22" fmla="*/ 2 w 38"/>
                <a:gd name="T23" fmla="*/ 24 h 39"/>
                <a:gd name="T24" fmla="*/ 4 w 38"/>
                <a:gd name="T25" fmla="*/ 27 h 39"/>
                <a:gd name="T26" fmla="*/ 6 w 38"/>
                <a:gd name="T27" fmla="*/ 29 h 39"/>
                <a:gd name="T28" fmla="*/ 6 w 38"/>
                <a:gd name="T29" fmla="*/ 31 h 39"/>
                <a:gd name="T30" fmla="*/ 11 w 38"/>
                <a:gd name="T31" fmla="*/ 37 h 39"/>
                <a:gd name="T32" fmla="*/ 14 w 38"/>
                <a:gd name="T33" fmla="*/ 39 h 39"/>
                <a:gd name="T34" fmla="*/ 15 w 38"/>
                <a:gd name="T35" fmla="*/ 37 h 39"/>
                <a:gd name="T36" fmla="*/ 19 w 38"/>
                <a:gd name="T37" fmla="*/ 31 h 39"/>
                <a:gd name="T38" fmla="*/ 23 w 38"/>
                <a:gd name="T39" fmla="*/ 29 h 39"/>
                <a:gd name="T40" fmla="*/ 27 w 38"/>
                <a:gd name="T41" fmla="*/ 27 h 39"/>
                <a:gd name="T42" fmla="*/ 31 w 38"/>
                <a:gd name="T43" fmla="*/ 27 h 39"/>
                <a:gd name="T44" fmla="*/ 32 w 38"/>
                <a:gd name="T45" fmla="*/ 24 h 39"/>
                <a:gd name="T46" fmla="*/ 36 w 38"/>
                <a:gd name="T47" fmla="*/ 18 h 39"/>
                <a:gd name="T48" fmla="*/ 38 w 38"/>
                <a:gd name="T49" fmla="*/ 16 h 39"/>
                <a:gd name="T50" fmla="*/ 38 w 38"/>
                <a:gd name="T51" fmla="*/ 14 h 39"/>
                <a:gd name="T52" fmla="*/ 36 w 38"/>
                <a:gd name="T53" fmla="*/ 10 h 39"/>
                <a:gd name="T54" fmla="*/ 32 w 38"/>
                <a:gd name="T55" fmla="*/ 7 h 39"/>
                <a:gd name="T56" fmla="*/ 32 w 38"/>
                <a:gd name="T57" fmla="*/ 7 h 39"/>
                <a:gd name="T58" fmla="*/ 32 w 38"/>
                <a:gd name="T59" fmla="*/ 7 h 39"/>
                <a:gd name="T60" fmla="*/ 32 w 38"/>
                <a:gd name="T61" fmla="*/ 7 h 39"/>
                <a:gd name="T62" fmla="*/ 32 w 38"/>
                <a:gd name="T63" fmla="*/ 7 h 39"/>
                <a:gd name="T64" fmla="*/ 32 w 38"/>
                <a:gd name="T65" fmla="*/ 7 h 39"/>
                <a:gd name="T66" fmla="*/ 32 w 38"/>
                <a:gd name="T6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9">
                  <a:moveTo>
                    <a:pt x="32" y="7"/>
                  </a:move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1" y="8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11" y="37"/>
                  </a:lnTo>
                  <a:lnTo>
                    <a:pt x="14" y="39"/>
                  </a:lnTo>
                  <a:lnTo>
                    <a:pt x="15" y="37"/>
                  </a:lnTo>
                  <a:lnTo>
                    <a:pt x="19" y="31"/>
                  </a:lnTo>
                  <a:lnTo>
                    <a:pt x="23" y="29"/>
                  </a:lnTo>
                  <a:lnTo>
                    <a:pt x="27" y="27"/>
                  </a:lnTo>
                  <a:lnTo>
                    <a:pt x="31" y="27"/>
                  </a:lnTo>
                  <a:lnTo>
                    <a:pt x="32" y="24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1" name="Freeform 54"/>
            <p:cNvSpPr>
              <a:spLocks/>
            </p:cNvSpPr>
            <p:nvPr/>
          </p:nvSpPr>
          <p:spPr bwMode="auto">
            <a:xfrm>
              <a:off x="3689083" y="3753565"/>
              <a:ext cx="32183" cy="34981"/>
            </a:xfrm>
            <a:custGeom>
              <a:avLst/>
              <a:gdLst>
                <a:gd name="T0" fmla="*/ 10 w 23"/>
                <a:gd name="T1" fmla="*/ 0 h 25"/>
                <a:gd name="T2" fmla="*/ 7 w 23"/>
                <a:gd name="T3" fmla="*/ 1 h 25"/>
                <a:gd name="T4" fmla="*/ 6 w 23"/>
                <a:gd name="T5" fmla="*/ 5 h 25"/>
                <a:gd name="T6" fmla="*/ 0 w 23"/>
                <a:gd name="T7" fmla="*/ 16 h 25"/>
                <a:gd name="T8" fmla="*/ 6 w 23"/>
                <a:gd name="T9" fmla="*/ 21 h 25"/>
                <a:gd name="T10" fmla="*/ 11 w 23"/>
                <a:gd name="T11" fmla="*/ 25 h 25"/>
                <a:gd name="T12" fmla="*/ 15 w 23"/>
                <a:gd name="T13" fmla="*/ 25 h 25"/>
                <a:gd name="T14" fmla="*/ 18 w 23"/>
                <a:gd name="T15" fmla="*/ 25 h 25"/>
                <a:gd name="T16" fmla="*/ 18 w 23"/>
                <a:gd name="T17" fmla="*/ 23 h 25"/>
                <a:gd name="T18" fmla="*/ 19 w 23"/>
                <a:gd name="T19" fmla="*/ 17 h 25"/>
                <a:gd name="T20" fmla="*/ 23 w 23"/>
                <a:gd name="T21" fmla="*/ 17 h 25"/>
                <a:gd name="T22" fmla="*/ 20 w 23"/>
                <a:gd name="T23" fmla="*/ 13 h 25"/>
                <a:gd name="T24" fmla="*/ 20 w 23"/>
                <a:gd name="T25" fmla="*/ 9 h 25"/>
                <a:gd name="T26" fmla="*/ 20 w 23"/>
                <a:gd name="T27" fmla="*/ 5 h 25"/>
                <a:gd name="T28" fmla="*/ 19 w 23"/>
                <a:gd name="T29" fmla="*/ 4 h 25"/>
                <a:gd name="T30" fmla="*/ 15 w 23"/>
                <a:gd name="T31" fmla="*/ 0 h 25"/>
                <a:gd name="T32" fmla="*/ 10 w 23"/>
                <a:gd name="T33" fmla="*/ 0 h 25"/>
                <a:gd name="T34" fmla="*/ 10 w 23"/>
                <a:gd name="T35" fmla="*/ 0 h 25"/>
                <a:gd name="T36" fmla="*/ 10 w 23"/>
                <a:gd name="T37" fmla="*/ 0 h 25"/>
                <a:gd name="T38" fmla="*/ 10 w 23"/>
                <a:gd name="T39" fmla="*/ 0 h 25"/>
                <a:gd name="T40" fmla="*/ 10 w 23"/>
                <a:gd name="T41" fmla="*/ 0 h 25"/>
                <a:gd name="T42" fmla="*/ 10 w 23"/>
                <a:gd name="T43" fmla="*/ 0 h 25"/>
                <a:gd name="T44" fmla="*/ 10 w 23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5">
                  <a:moveTo>
                    <a:pt x="10" y="0"/>
                  </a:moveTo>
                  <a:lnTo>
                    <a:pt x="7" y="1"/>
                  </a:lnTo>
                  <a:lnTo>
                    <a:pt x="6" y="5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0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2" name="Freeform 55"/>
            <p:cNvSpPr>
              <a:spLocks/>
            </p:cNvSpPr>
            <p:nvPr/>
          </p:nvSpPr>
          <p:spPr bwMode="auto">
            <a:xfrm>
              <a:off x="3775835" y="2979789"/>
              <a:ext cx="177703" cy="235072"/>
            </a:xfrm>
            <a:custGeom>
              <a:avLst/>
              <a:gdLst>
                <a:gd name="T0" fmla="*/ 119 w 127"/>
                <a:gd name="T1" fmla="*/ 109 h 168"/>
                <a:gd name="T2" fmla="*/ 111 w 127"/>
                <a:gd name="T3" fmla="*/ 97 h 168"/>
                <a:gd name="T4" fmla="*/ 111 w 127"/>
                <a:gd name="T5" fmla="*/ 45 h 168"/>
                <a:gd name="T6" fmla="*/ 111 w 127"/>
                <a:gd name="T7" fmla="*/ 38 h 168"/>
                <a:gd name="T8" fmla="*/ 116 w 127"/>
                <a:gd name="T9" fmla="*/ 26 h 168"/>
                <a:gd name="T10" fmla="*/ 127 w 127"/>
                <a:gd name="T11" fmla="*/ 13 h 168"/>
                <a:gd name="T12" fmla="*/ 120 w 127"/>
                <a:gd name="T13" fmla="*/ 13 h 168"/>
                <a:gd name="T14" fmla="*/ 114 w 127"/>
                <a:gd name="T15" fmla="*/ 13 h 168"/>
                <a:gd name="T16" fmla="*/ 110 w 127"/>
                <a:gd name="T17" fmla="*/ 8 h 168"/>
                <a:gd name="T18" fmla="*/ 101 w 127"/>
                <a:gd name="T19" fmla="*/ 10 h 168"/>
                <a:gd name="T20" fmla="*/ 90 w 127"/>
                <a:gd name="T21" fmla="*/ 18 h 168"/>
                <a:gd name="T22" fmla="*/ 86 w 127"/>
                <a:gd name="T23" fmla="*/ 21 h 168"/>
                <a:gd name="T24" fmla="*/ 79 w 127"/>
                <a:gd name="T25" fmla="*/ 21 h 168"/>
                <a:gd name="T26" fmla="*/ 71 w 127"/>
                <a:gd name="T27" fmla="*/ 18 h 168"/>
                <a:gd name="T28" fmla="*/ 63 w 127"/>
                <a:gd name="T29" fmla="*/ 17 h 168"/>
                <a:gd name="T30" fmla="*/ 54 w 127"/>
                <a:gd name="T31" fmla="*/ 9 h 168"/>
                <a:gd name="T32" fmla="*/ 46 w 127"/>
                <a:gd name="T33" fmla="*/ 5 h 168"/>
                <a:gd name="T34" fmla="*/ 41 w 127"/>
                <a:gd name="T35" fmla="*/ 4 h 168"/>
                <a:gd name="T36" fmla="*/ 31 w 127"/>
                <a:gd name="T37" fmla="*/ 1 h 168"/>
                <a:gd name="T38" fmla="*/ 19 w 127"/>
                <a:gd name="T39" fmla="*/ 0 h 168"/>
                <a:gd name="T40" fmla="*/ 5 w 127"/>
                <a:gd name="T41" fmla="*/ 4 h 168"/>
                <a:gd name="T42" fmla="*/ 0 w 127"/>
                <a:gd name="T43" fmla="*/ 8 h 168"/>
                <a:gd name="T44" fmla="*/ 1 w 127"/>
                <a:gd name="T45" fmla="*/ 13 h 168"/>
                <a:gd name="T46" fmla="*/ 5 w 127"/>
                <a:gd name="T47" fmla="*/ 17 h 168"/>
                <a:gd name="T48" fmla="*/ 6 w 127"/>
                <a:gd name="T49" fmla="*/ 21 h 168"/>
                <a:gd name="T50" fmla="*/ 9 w 127"/>
                <a:gd name="T51" fmla="*/ 26 h 168"/>
                <a:gd name="T52" fmla="*/ 14 w 127"/>
                <a:gd name="T53" fmla="*/ 38 h 168"/>
                <a:gd name="T54" fmla="*/ 18 w 127"/>
                <a:gd name="T55" fmla="*/ 49 h 168"/>
                <a:gd name="T56" fmla="*/ 14 w 127"/>
                <a:gd name="T57" fmla="*/ 57 h 168"/>
                <a:gd name="T58" fmla="*/ 13 w 127"/>
                <a:gd name="T59" fmla="*/ 62 h 168"/>
                <a:gd name="T60" fmla="*/ 6 w 127"/>
                <a:gd name="T61" fmla="*/ 66 h 168"/>
                <a:gd name="T62" fmla="*/ 2 w 127"/>
                <a:gd name="T63" fmla="*/ 74 h 168"/>
                <a:gd name="T64" fmla="*/ 1 w 127"/>
                <a:gd name="T65" fmla="*/ 87 h 168"/>
                <a:gd name="T66" fmla="*/ 9 w 127"/>
                <a:gd name="T67" fmla="*/ 87 h 168"/>
                <a:gd name="T68" fmla="*/ 14 w 127"/>
                <a:gd name="T69" fmla="*/ 89 h 168"/>
                <a:gd name="T70" fmla="*/ 6 w 127"/>
                <a:gd name="T71" fmla="*/ 93 h 168"/>
                <a:gd name="T72" fmla="*/ 1 w 127"/>
                <a:gd name="T73" fmla="*/ 97 h 168"/>
                <a:gd name="T74" fmla="*/ 1 w 127"/>
                <a:gd name="T75" fmla="*/ 102 h 168"/>
                <a:gd name="T76" fmla="*/ 58 w 127"/>
                <a:gd name="T77" fmla="*/ 140 h 168"/>
                <a:gd name="T78" fmla="*/ 58 w 127"/>
                <a:gd name="T79" fmla="*/ 144 h 168"/>
                <a:gd name="T80" fmla="*/ 59 w 127"/>
                <a:gd name="T81" fmla="*/ 148 h 168"/>
                <a:gd name="T82" fmla="*/ 77 w 127"/>
                <a:gd name="T83" fmla="*/ 163 h 168"/>
                <a:gd name="T84" fmla="*/ 83 w 127"/>
                <a:gd name="T85" fmla="*/ 168 h 168"/>
                <a:gd name="T86" fmla="*/ 86 w 127"/>
                <a:gd name="T87" fmla="*/ 168 h 168"/>
                <a:gd name="T88" fmla="*/ 89 w 127"/>
                <a:gd name="T89" fmla="*/ 163 h 168"/>
                <a:gd name="T90" fmla="*/ 90 w 127"/>
                <a:gd name="T91" fmla="*/ 158 h 168"/>
                <a:gd name="T92" fmla="*/ 93 w 127"/>
                <a:gd name="T93" fmla="*/ 152 h 168"/>
                <a:gd name="T94" fmla="*/ 98 w 127"/>
                <a:gd name="T95" fmla="*/ 142 h 168"/>
                <a:gd name="T96" fmla="*/ 101 w 127"/>
                <a:gd name="T97" fmla="*/ 132 h 168"/>
                <a:gd name="T98" fmla="*/ 103 w 127"/>
                <a:gd name="T99" fmla="*/ 131 h 168"/>
                <a:gd name="T100" fmla="*/ 107 w 127"/>
                <a:gd name="T101" fmla="*/ 127 h 168"/>
                <a:gd name="T102" fmla="*/ 111 w 127"/>
                <a:gd name="T103" fmla="*/ 127 h 168"/>
                <a:gd name="T104" fmla="*/ 110 w 127"/>
                <a:gd name="T105" fmla="*/ 119 h 168"/>
                <a:gd name="T106" fmla="*/ 111 w 127"/>
                <a:gd name="T107" fmla="*/ 119 h 168"/>
                <a:gd name="T108" fmla="*/ 116 w 127"/>
                <a:gd name="T109" fmla="*/ 119 h 168"/>
                <a:gd name="T110" fmla="*/ 124 w 127"/>
                <a:gd name="T111" fmla="*/ 109 h 168"/>
                <a:gd name="T112" fmla="*/ 120 w 127"/>
                <a:gd name="T113" fmla="*/ 111 h 168"/>
                <a:gd name="T114" fmla="*/ 120 w 127"/>
                <a:gd name="T115" fmla="*/ 111 h 168"/>
                <a:gd name="T116" fmla="*/ 120 w 127"/>
                <a:gd name="T117" fmla="*/ 111 h 168"/>
                <a:gd name="T118" fmla="*/ 120 w 127"/>
                <a:gd name="T119" fmla="*/ 11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168">
                  <a:moveTo>
                    <a:pt x="120" y="111"/>
                  </a:moveTo>
                  <a:lnTo>
                    <a:pt x="119" y="109"/>
                  </a:lnTo>
                  <a:lnTo>
                    <a:pt x="115" y="102"/>
                  </a:lnTo>
                  <a:lnTo>
                    <a:pt x="111" y="97"/>
                  </a:lnTo>
                  <a:lnTo>
                    <a:pt x="111" y="91"/>
                  </a:lnTo>
                  <a:lnTo>
                    <a:pt x="111" y="45"/>
                  </a:lnTo>
                  <a:lnTo>
                    <a:pt x="111" y="41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6" y="26"/>
                  </a:lnTo>
                  <a:lnTo>
                    <a:pt x="123" y="17"/>
                  </a:lnTo>
                  <a:lnTo>
                    <a:pt x="127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6" y="13"/>
                  </a:lnTo>
                  <a:lnTo>
                    <a:pt x="114" y="13"/>
                  </a:lnTo>
                  <a:lnTo>
                    <a:pt x="111" y="9"/>
                  </a:lnTo>
                  <a:lnTo>
                    <a:pt x="110" y="8"/>
                  </a:lnTo>
                  <a:lnTo>
                    <a:pt x="106" y="8"/>
                  </a:lnTo>
                  <a:lnTo>
                    <a:pt x="101" y="10"/>
                  </a:lnTo>
                  <a:lnTo>
                    <a:pt x="94" y="14"/>
                  </a:lnTo>
                  <a:lnTo>
                    <a:pt x="90" y="18"/>
                  </a:lnTo>
                  <a:lnTo>
                    <a:pt x="89" y="22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5" y="18"/>
                  </a:lnTo>
                  <a:lnTo>
                    <a:pt x="71" y="18"/>
                  </a:lnTo>
                  <a:lnTo>
                    <a:pt x="67" y="18"/>
                  </a:lnTo>
                  <a:lnTo>
                    <a:pt x="63" y="17"/>
                  </a:lnTo>
                  <a:lnTo>
                    <a:pt x="62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21"/>
                  </a:lnTo>
                  <a:lnTo>
                    <a:pt x="6" y="25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4" y="38"/>
                  </a:lnTo>
                  <a:lnTo>
                    <a:pt x="16" y="45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4" y="57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0" y="65"/>
                  </a:lnTo>
                  <a:lnTo>
                    <a:pt x="6" y="66"/>
                  </a:lnTo>
                  <a:lnTo>
                    <a:pt x="6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1" y="87"/>
                  </a:lnTo>
                  <a:lnTo>
                    <a:pt x="5" y="89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4" y="89"/>
                  </a:lnTo>
                  <a:lnTo>
                    <a:pt x="6" y="91"/>
                  </a:lnTo>
                  <a:lnTo>
                    <a:pt x="6" y="93"/>
                  </a:lnTo>
                  <a:lnTo>
                    <a:pt x="2" y="93"/>
                  </a:lnTo>
                  <a:lnTo>
                    <a:pt x="1" y="97"/>
                  </a:lnTo>
                  <a:lnTo>
                    <a:pt x="1" y="101"/>
                  </a:lnTo>
                  <a:lnTo>
                    <a:pt x="1" y="102"/>
                  </a:lnTo>
                  <a:lnTo>
                    <a:pt x="54" y="136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8" y="144"/>
                  </a:lnTo>
                  <a:lnTo>
                    <a:pt x="58" y="148"/>
                  </a:lnTo>
                  <a:lnTo>
                    <a:pt x="59" y="148"/>
                  </a:lnTo>
                  <a:lnTo>
                    <a:pt x="67" y="158"/>
                  </a:lnTo>
                  <a:lnTo>
                    <a:pt x="77" y="163"/>
                  </a:lnTo>
                  <a:lnTo>
                    <a:pt x="81" y="167"/>
                  </a:lnTo>
                  <a:lnTo>
                    <a:pt x="83" y="168"/>
                  </a:lnTo>
                  <a:lnTo>
                    <a:pt x="85" y="168"/>
                  </a:lnTo>
                  <a:lnTo>
                    <a:pt x="86" y="168"/>
                  </a:lnTo>
                  <a:lnTo>
                    <a:pt x="86" y="168"/>
                  </a:lnTo>
                  <a:lnTo>
                    <a:pt x="89" y="163"/>
                  </a:lnTo>
                  <a:lnTo>
                    <a:pt x="90" y="159"/>
                  </a:lnTo>
                  <a:lnTo>
                    <a:pt x="90" y="158"/>
                  </a:lnTo>
                  <a:lnTo>
                    <a:pt x="93" y="155"/>
                  </a:lnTo>
                  <a:lnTo>
                    <a:pt x="93" y="152"/>
                  </a:lnTo>
                  <a:lnTo>
                    <a:pt x="97" y="144"/>
                  </a:lnTo>
                  <a:lnTo>
                    <a:pt x="98" y="142"/>
                  </a:lnTo>
                  <a:lnTo>
                    <a:pt x="101" y="139"/>
                  </a:lnTo>
                  <a:lnTo>
                    <a:pt x="101" y="132"/>
                  </a:lnTo>
                  <a:lnTo>
                    <a:pt x="102" y="131"/>
                  </a:lnTo>
                  <a:lnTo>
                    <a:pt x="103" y="131"/>
                  </a:lnTo>
                  <a:lnTo>
                    <a:pt x="107" y="128"/>
                  </a:lnTo>
                  <a:lnTo>
                    <a:pt x="107" y="127"/>
                  </a:lnTo>
                  <a:lnTo>
                    <a:pt x="110" y="126"/>
                  </a:lnTo>
                  <a:lnTo>
                    <a:pt x="111" y="127"/>
                  </a:lnTo>
                  <a:lnTo>
                    <a:pt x="111" y="123"/>
                  </a:lnTo>
                  <a:lnTo>
                    <a:pt x="110" y="119"/>
                  </a:lnTo>
                  <a:lnTo>
                    <a:pt x="111" y="122"/>
                  </a:lnTo>
                  <a:lnTo>
                    <a:pt x="111" y="119"/>
                  </a:lnTo>
                  <a:lnTo>
                    <a:pt x="114" y="122"/>
                  </a:lnTo>
                  <a:lnTo>
                    <a:pt x="116" y="119"/>
                  </a:lnTo>
                  <a:lnTo>
                    <a:pt x="120" y="115"/>
                  </a:lnTo>
                  <a:lnTo>
                    <a:pt x="124" y="109"/>
                  </a:lnTo>
                  <a:lnTo>
                    <a:pt x="120" y="114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0" y="111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3" name="Freeform 56"/>
            <p:cNvSpPr>
              <a:spLocks/>
            </p:cNvSpPr>
            <p:nvPr/>
          </p:nvSpPr>
          <p:spPr bwMode="auto">
            <a:xfrm>
              <a:off x="3742253" y="3336593"/>
              <a:ext cx="69962" cy="195893"/>
            </a:xfrm>
            <a:custGeom>
              <a:avLst/>
              <a:gdLst>
                <a:gd name="T0" fmla="*/ 12 w 50"/>
                <a:gd name="T1" fmla="*/ 5 h 140"/>
                <a:gd name="T2" fmla="*/ 12 w 50"/>
                <a:gd name="T3" fmla="*/ 7 h 140"/>
                <a:gd name="T4" fmla="*/ 12 w 50"/>
                <a:gd name="T5" fmla="*/ 11 h 140"/>
                <a:gd name="T6" fmla="*/ 16 w 50"/>
                <a:gd name="T7" fmla="*/ 17 h 140"/>
                <a:gd name="T8" fmla="*/ 16 w 50"/>
                <a:gd name="T9" fmla="*/ 22 h 140"/>
                <a:gd name="T10" fmla="*/ 12 w 50"/>
                <a:gd name="T11" fmla="*/ 26 h 140"/>
                <a:gd name="T12" fmla="*/ 10 w 50"/>
                <a:gd name="T13" fmla="*/ 27 h 140"/>
                <a:gd name="T14" fmla="*/ 12 w 50"/>
                <a:gd name="T15" fmla="*/ 30 h 140"/>
                <a:gd name="T16" fmla="*/ 10 w 50"/>
                <a:gd name="T17" fmla="*/ 38 h 140"/>
                <a:gd name="T18" fmla="*/ 12 w 50"/>
                <a:gd name="T19" fmla="*/ 51 h 140"/>
                <a:gd name="T20" fmla="*/ 8 w 50"/>
                <a:gd name="T21" fmla="*/ 57 h 140"/>
                <a:gd name="T22" fmla="*/ 4 w 50"/>
                <a:gd name="T23" fmla="*/ 61 h 140"/>
                <a:gd name="T24" fmla="*/ 4 w 50"/>
                <a:gd name="T25" fmla="*/ 70 h 140"/>
                <a:gd name="T26" fmla="*/ 2 w 50"/>
                <a:gd name="T27" fmla="*/ 74 h 140"/>
                <a:gd name="T28" fmla="*/ 0 w 50"/>
                <a:gd name="T29" fmla="*/ 79 h 140"/>
                <a:gd name="T30" fmla="*/ 2 w 50"/>
                <a:gd name="T31" fmla="*/ 82 h 140"/>
                <a:gd name="T32" fmla="*/ 5 w 50"/>
                <a:gd name="T33" fmla="*/ 83 h 140"/>
                <a:gd name="T34" fmla="*/ 5 w 50"/>
                <a:gd name="T35" fmla="*/ 83 h 140"/>
                <a:gd name="T36" fmla="*/ 6 w 50"/>
                <a:gd name="T37" fmla="*/ 83 h 140"/>
                <a:gd name="T38" fmla="*/ 17 w 50"/>
                <a:gd name="T39" fmla="*/ 92 h 140"/>
                <a:gd name="T40" fmla="*/ 25 w 50"/>
                <a:gd name="T41" fmla="*/ 91 h 140"/>
                <a:gd name="T42" fmla="*/ 29 w 50"/>
                <a:gd name="T43" fmla="*/ 96 h 140"/>
                <a:gd name="T44" fmla="*/ 29 w 50"/>
                <a:gd name="T45" fmla="*/ 102 h 140"/>
                <a:gd name="T46" fmla="*/ 26 w 50"/>
                <a:gd name="T47" fmla="*/ 108 h 140"/>
                <a:gd name="T48" fmla="*/ 25 w 50"/>
                <a:gd name="T49" fmla="*/ 114 h 140"/>
                <a:gd name="T50" fmla="*/ 25 w 50"/>
                <a:gd name="T51" fmla="*/ 118 h 140"/>
                <a:gd name="T52" fmla="*/ 25 w 50"/>
                <a:gd name="T53" fmla="*/ 122 h 140"/>
                <a:gd name="T54" fmla="*/ 34 w 50"/>
                <a:gd name="T55" fmla="*/ 132 h 140"/>
                <a:gd name="T56" fmla="*/ 37 w 50"/>
                <a:gd name="T57" fmla="*/ 139 h 140"/>
                <a:gd name="T58" fmla="*/ 40 w 50"/>
                <a:gd name="T59" fmla="*/ 140 h 140"/>
                <a:gd name="T60" fmla="*/ 40 w 50"/>
                <a:gd name="T61" fmla="*/ 135 h 140"/>
                <a:gd name="T62" fmla="*/ 38 w 50"/>
                <a:gd name="T63" fmla="*/ 128 h 140"/>
                <a:gd name="T64" fmla="*/ 42 w 50"/>
                <a:gd name="T65" fmla="*/ 123 h 140"/>
                <a:gd name="T66" fmla="*/ 46 w 50"/>
                <a:gd name="T67" fmla="*/ 122 h 140"/>
                <a:gd name="T68" fmla="*/ 50 w 50"/>
                <a:gd name="T69" fmla="*/ 118 h 140"/>
                <a:gd name="T70" fmla="*/ 50 w 50"/>
                <a:gd name="T71" fmla="*/ 112 h 140"/>
                <a:gd name="T72" fmla="*/ 50 w 50"/>
                <a:gd name="T73" fmla="*/ 106 h 140"/>
                <a:gd name="T74" fmla="*/ 50 w 50"/>
                <a:gd name="T75" fmla="*/ 100 h 140"/>
                <a:gd name="T76" fmla="*/ 50 w 50"/>
                <a:gd name="T77" fmla="*/ 95 h 140"/>
                <a:gd name="T78" fmla="*/ 47 w 50"/>
                <a:gd name="T79" fmla="*/ 91 h 140"/>
                <a:gd name="T80" fmla="*/ 43 w 50"/>
                <a:gd name="T81" fmla="*/ 84 h 140"/>
                <a:gd name="T82" fmla="*/ 38 w 50"/>
                <a:gd name="T83" fmla="*/ 75 h 140"/>
                <a:gd name="T84" fmla="*/ 34 w 50"/>
                <a:gd name="T85" fmla="*/ 78 h 140"/>
                <a:gd name="T86" fmla="*/ 38 w 50"/>
                <a:gd name="T87" fmla="*/ 82 h 140"/>
                <a:gd name="T88" fmla="*/ 40 w 50"/>
                <a:gd name="T89" fmla="*/ 91 h 140"/>
                <a:gd name="T90" fmla="*/ 34 w 50"/>
                <a:gd name="T91" fmla="*/ 87 h 140"/>
                <a:gd name="T92" fmla="*/ 30 w 50"/>
                <a:gd name="T93" fmla="*/ 84 h 140"/>
                <a:gd name="T94" fmla="*/ 30 w 50"/>
                <a:gd name="T95" fmla="*/ 75 h 140"/>
                <a:gd name="T96" fmla="*/ 26 w 50"/>
                <a:gd name="T97" fmla="*/ 71 h 140"/>
                <a:gd name="T98" fmla="*/ 26 w 50"/>
                <a:gd name="T99" fmla="*/ 62 h 140"/>
                <a:gd name="T100" fmla="*/ 21 w 50"/>
                <a:gd name="T101" fmla="*/ 49 h 140"/>
                <a:gd name="T102" fmla="*/ 25 w 50"/>
                <a:gd name="T103" fmla="*/ 42 h 140"/>
                <a:gd name="T104" fmla="*/ 25 w 50"/>
                <a:gd name="T105" fmla="*/ 22 h 140"/>
                <a:gd name="T106" fmla="*/ 26 w 50"/>
                <a:gd name="T107" fmla="*/ 17 h 140"/>
                <a:gd name="T108" fmla="*/ 21 w 50"/>
                <a:gd name="T109" fmla="*/ 9 h 140"/>
                <a:gd name="T110" fmla="*/ 21 w 50"/>
                <a:gd name="T111" fmla="*/ 5 h 140"/>
                <a:gd name="T112" fmla="*/ 16 w 50"/>
                <a:gd name="T113" fmla="*/ 4 h 140"/>
                <a:gd name="T114" fmla="*/ 12 w 50"/>
                <a:gd name="T115" fmla="*/ 1 h 140"/>
                <a:gd name="T116" fmla="*/ 6 w 50"/>
                <a:gd name="T117" fmla="*/ 1 h 140"/>
                <a:gd name="T118" fmla="*/ 6 w 50"/>
                <a:gd name="T119" fmla="*/ 4 h 140"/>
                <a:gd name="T120" fmla="*/ 6 w 50"/>
                <a:gd name="T121" fmla="*/ 4 h 140"/>
                <a:gd name="T122" fmla="*/ 6 w 50"/>
                <a:gd name="T123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40">
                  <a:moveTo>
                    <a:pt x="6" y="4"/>
                  </a:move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0" y="38"/>
                  </a:lnTo>
                  <a:lnTo>
                    <a:pt x="10" y="47"/>
                  </a:lnTo>
                  <a:lnTo>
                    <a:pt x="12" y="51"/>
                  </a:lnTo>
                  <a:lnTo>
                    <a:pt x="13" y="53"/>
                  </a:lnTo>
                  <a:lnTo>
                    <a:pt x="8" y="57"/>
                  </a:lnTo>
                  <a:lnTo>
                    <a:pt x="6" y="58"/>
                  </a:lnTo>
                  <a:lnTo>
                    <a:pt x="4" y="61"/>
                  </a:lnTo>
                  <a:lnTo>
                    <a:pt x="6" y="66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2" y="82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6" y="83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21" y="92"/>
                  </a:lnTo>
                  <a:lnTo>
                    <a:pt x="25" y="91"/>
                  </a:lnTo>
                  <a:lnTo>
                    <a:pt x="26" y="91"/>
                  </a:lnTo>
                  <a:lnTo>
                    <a:pt x="29" y="96"/>
                  </a:lnTo>
                  <a:lnTo>
                    <a:pt x="29" y="99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9" y="127"/>
                  </a:lnTo>
                  <a:lnTo>
                    <a:pt x="34" y="132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7" y="140"/>
                  </a:lnTo>
                  <a:lnTo>
                    <a:pt x="40" y="140"/>
                  </a:lnTo>
                  <a:lnTo>
                    <a:pt x="40" y="139"/>
                  </a:lnTo>
                  <a:lnTo>
                    <a:pt x="40" y="135"/>
                  </a:lnTo>
                  <a:lnTo>
                    <a:pt x="40" y="132"/>
                  </a:lnTo>
                  <a:lnTo>
                    <a:pt x="38" y="128"/>
                  </a:lnTo>
                  <a:lnTo>
                    <a:pt x="40" y="126"/>
                  </a:lnTo>
                  <a:lnTo>
                    <a:pt x="42" y="123"/>
                  </a:lnTo>
                  <a:lnTo>
                    <a:pt x="45" y="122"/>
                  </a:lnTo>
                  <a:lnTo>
                    <a:pt x="46" y="122"/>
                  </a:lnTo>
                  <a:lnTo>
                    <a:pt x="47" y="119"/>
                  </a:lnTo>
                  <a:lnTo>
                    <a:pt x="50" y="118"/>
                  </a:lnTo>
                  <a:lnTo>
                    <a:pt x="50" y="115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5"/>
                  </a:lnTo>
                  <a:lnTo>
                    <a:pt x="49" y="92"/>
                  </a:lnTo>
                  <a:lnTo>
                    <a:pt x="47" y="91"/>
                  </a:lnTo>
                  <a:lnTo>
                    <a:pt x="46" y="88"/>
                  </a:lnTo>
                  <a:lnTo>
                    <a:pt x="43" y="84"/>
                  </a:lnTo>
                  <a:lnTo>
                    <a:pt x="40" y="79"/>
                  </a:lnTo>
                  <a:lnTo>
                    <a:pt x="38" y="75"/>
                  </a:lnTo>
                  <a:lnTo>
                    <a:pt x="34" y="74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82"/>
                  </a:lnTo>
                  <a:lnTo>
                    <a:pt x="40" y="84"/>
                  </a:lnTo>
                  <a:lnTo>
                    <a:pt x="40" y="91"/>
                  </a:lnTo>
                  <a:lnTo>
                    <a:pt x="34" y="83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0" y="75"/>
                  </a:lnTo>
                  <a:lnTo>
                    <a:pt x="29" y="74"/>
                  </a:lnTo>
                  <a:lnTo>
                    <a:pt x="26" y="71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1" y="51"/>
                  </a:lnTo>
                  <a:lnTo>
                    <a:pt x="21" y="49"/>
                  </a:lnTo>
                  <a:lnTo>
                    <a:pt x="24" y="45"/>
                  </a:lnTo>
                  <a:lnTo>
                    <a:pt x="25" y="42"/>
                  </a:lnTo>
                  <a:lnTo>
                    <a:pt x="26" y="38"/>
                  </a:lnTo>
                  <a:lnTo>
                    <a:pt x="25" y="22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5" y="14"/>
                  </a:lnTo>
                  <a:lnTo>
                    <a:pt x="21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4" name="Freeform 57"/>
            <p:cNvSpPr>
              <a:spLocks/>
            </p:cNvSpPr>
            <p:nvPr/>
          </p:nvSpPr>
          <p:spPr bwMode="auto">
            <a:xfrm>
              <a:off x="3686284" y="3365977"/>
              <a:ext cx="237870" cy="414174"/>
            </a:xfrm>
            <a:custGeom>
              <a:avLst/>
              <a:gdLst>
                <a:gd name="T0" fmla="*/ 166 w 170"/>
                <a:gd name="T1" fmla="*/ 66 h 296"/>
                <a:gd name="T2" fmla="*/ 166 w 170"/>
                <a:gd name="T3" fmla="*/ 49 h 296"/>
                <a:gd name="T4" fmla="*/ 166 w 170"/>
                <a:gd name="T5" fmla="*/ 34 h 296"/>
                <a:gd name="T6" fmla="*/ 166 w 170"/>
                <a:gd name="T7" fmla="*/ 18 h 296"/>
                <a:gd name="T8" fmla="*/ 167 w 170"/>
                <a:gd name="T9" fmla="*/ 5 h 296"/>
                <a:gd name="T10" fmla="*/ 162 w 170"/>
                <a:gd name="T11" fmla="*/ 0 h 296"/>
                <a:gd name="T12" fmla="*/ 137 w 170"/>
                <a:gd name="T13" fmla="*/ 13 h 296"/>
                <a:gd name="T14" fmla="*/ 118 w 170"/>
                <a:gd name="T15" fmla="*/ 21 h 296"/>
                <a:gd name="T16" fmla="*/ 105 w 170"/>
                <a:gd name="T17" fmla="*/ 21 h 296"/>
                <a:gd name="T18" fmla="*/ 82 w 170"/>
                <a:gd name="T19" fmla="*/ 18 h 296"/>
                <a:gd name="T20" fmla="*/ 73 w 170"/>
                <a:gd name="T21" fmla="*/ 30 h 296"/>
                <a:gd name="T22" fmla="*/ 78 w 170"/>
                <a:gd name="T23" fmla="*/ 54 h 296"/>
                <a:gd name="T24" fmla="*/ 89 w 170"/>
                <a:gd name="T25" fmla="*/ 71 h 296"/>
                <a:gd name="T26" fmla="*/ 90 w 170"/>
                <a:gd name="T27" fmla="*/ 85 h 296"/>
                <a:gd name="T28" fmla="*/ 87 w 170"/>
                <a:gd name="T29" fmla="*/ 98 h 296"/>
                <a:gd name="T30" fmla="*/ 78 w 170"/>
                <a:gd name="T31" fmla="*/ 107 h 296"/>
                <a:gd name="T32" fmla="*/ 77 w 170"/>
                <a:gd name="T33" fmla="*/ 119 h 296"/>
                <a:gd name="T34" fmla="*/ 65 w 170"/>
                <a:gd name="T35" fmla="*/ 101 h 296"/>
                <a:gd name="T36" fmla="*/ 66 w 170"/>
                <a:gd name="T37" fmla="*/ 91 h 296"/>
                <a:gd name="T38" fmla="*/ 69 w 170"/>
                <a:gd name="T39" fmla="*/ 75 h 296"/>
                <a:gd name="T40" fmla="*/ 56 w 170"/>
                <a:gd name="T41" fmla="*/ 71 h 296"/>
                <a:gd name="T42" fmla="*/ 45 w 170"/>
                <a:gd name="T43" fmla="*/ 62 h 296"/>
                <a:gd name="T44" fmla="*/ 2 w 170"/>
                <a:gd name="T45" fmla="*/ 91 h 296"/>
                <a:gd name="T46" fmla="*/ 9 w 170"/>
                <a:gd name="T47" fmla="*/ 98 h 296"/>
                <a:gd name="T48" fmla="*/ 34 w 170"/>
                <a:gd name="T49" fmla="*/ 107 h 296"/>
                <a:gd name="T50" fmla="*/ 42 w 170"/>
                <a:gd name="T51" fmla="*/ 115 h 296"/>
                <a:gd name="T52" fmla="*/ 42 w 170"/>
                <a:gd name="T53" fmla="*/ 135 h 296"/>
                <a:gd name="T54" fmla="*/ 42 w 170"/>
                <a:gd name="T55" fmla="*/ 144 h 296"/>
                <a:gd name="T56" fmla="*/ 38 w 170"/>
                <a:gd name="T57" fmla="*/ 151 h 296"/>
                <a:gd name="T58" fmla="*/ 40 w 170"/>
                <a:gd name="T59" fmla="*/ 164 h 296"/>
                <a:gd name="T60" fmla="*/ 38 w 170"/>
                <a:gd name="T61" fmla="*/ 178 h 296"/>
                <a:gd name="T62" fmla="*/ 33 w 170"/>
                <a:gd name="T63" fmla="*/ 192 h 296"/>
                <a:gd name="T64" fmla="*/ 25 w 170"/>
                <a:gd name="T65" fmla="*/ 202 h 296"/>
                <a:gd name="T66" fmla="*/ 13 w 170"/>
                <a:gd name="T67" fmla="*/ 216 h 296"/>
                <a:gd name="T68" fmla="*/ 20 w 170"/>
                <a:gd name="T69" fmla="*/ 239 h 296"/>
                <a:gd name="T70" fmla="*/ 22 w 170"/>
                <a:gd name="T71" fmla="*/ 269 h 296"/>
                <a:gd name="T72" fmla="*/ 22 w 170"/>
                <a:gd name="T73" fmla="*/ 282 h 296"/>
                <a:gd name="T74" fmla="*/ 34 w 170"/>
                <a:gd name="T75" fmla="*/ 296 h 296"/>
                <a:gd name="T76" fmla="*/ 33 w 170"/>
                <a:gd name="T77" fmla="*/ 282 h 296"/>
                <a:gd name="T78" fmla="*/ 40 w 170"/>
                <a:gd name="T79" fmla="*/ 268 h 296"/>
                <a:gd name="T80" fmla="*/ 78 w 170"/>
                <a:gd name="T81" fmla="*/ 247 h 296"/>
                <a:gd name="T82" fmla="*/ 77 w 170"/>
                <a:gd name="T83" fmla="*/ 233 h 296"/>
                <a:gd name="T84" fmla="*/ 78 w 170"/>
                <a:gd name="T85" fmla="*/ 212 h 296"/>
                <a:gd name="T86" fmla="*/ 74 w 170"/>
                <a:gd name="T87" fmla="*/ 199 h 296"/>
                <a:gd name="T88" fmla="*/ 69 w 170"/>
                <a:gd name="T89" fmla="*/ 180 h 296"/>
                <a:gd name="T90" fmla="*/ 69 w 170"/>
                <a:gd name="T91" fmla="*/ 167 h 296"/>
                <a:gd name="T92" fmla="*/ 77 w 170"/>
                <a:gd name="T93" fmla="*/ 164 h 296"/>
                <a:gd name="T94" fmla="*/ 93 w 170"/>
                <a:gd name="T95" fmla="*/ 148 h 296"/>
                <a:gd name="T96" fmla="*/ 105 w 170"/>
                <a:gd name="T97" fmla="*/ 136 h 296"/>
                <a:gd name="T98" fmla="*/ 114 w 170"/>
                <a:gd name="T99" fmla="*/ 127 h 296"/>
                <a:gd name="T100" fmla="*/ 135 w 170"/>
                <a:gd name="T101" fmla="*/ 118 h 296"/>
                <a:gd name="T102" fmla="*/ 157 w 170"/>
                <a:gd name="T103" fmla="*/ 98 h 296"/>
                <a:gd name="T104" fmla="*/ 165 w 170"/>
                <a:gd name="T105" fmla="*/ 83 h 296"/>
                <a:gd name="T106" fmla="*/ 167 w 170"/>
                <a:gd name="T107" fmla="*/ 70 h 296"/>
                <a:gd name="T108" fmla="*/ 167 w 170"/>
                <a:gd name="T109" fmla="*/ 7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296">
                  <a:moveTo>
                    <a:pt x="167" y="70"/>
                  </a:moveTo>
                  <a:lnTo>
                    <a:pt x="166" y="71"/>
                  </a:lnTo>
                  <a:lnTo>
                    <a:pt x="167" y="67"/>
                  </a:lnTo>
                  <a:lnTo>
                    <a:pt x="167" y="66"/>
                  </a:lnTo>
                  <a:lnTo>
                    <a:pt x="166" y="66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6" y="53"/>
                  </a:lnTo>
                  <a:lnTo>
                    <a:pt x="165" y="50"/>
                  </a:lnTo>
                  <a:lnTo>
                    <a:pt x="166" y="49"/>
                  </a:lnTo>
                  <a:lnTo>
                    <a:pt x="166" y="45"/>
                  </a:lnTo>
                  <a:lnTo>
                    <a:pt x="165" y="44"/>
                  </a:lnTo>
                  <a:lnTo>
                    <a:pt x="166" y="40"/>
                  </a:lnTo>
                  <a:lnTo>
                    <a:pt x="166" y="37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66" y="18"/>
                  </a:lnTo>
                  <a:lnTo>
                    <a:pt x="165" y="14"/>
                  </a:lnTo>
                  <a:lnTo>
                    <a:pt x="165" y="13"/>
                  </a:lnTo>
                  <a:lnTo>
                    <a:pt x="166" y="10"/>
                  </a:lnTo>
                  <a:lnTo>
                    <a:pt x="166" y="6"/>
                  </a:lnTo>
                  <a:lnTo>
                    <a:pt x="167" y="5"/>
                  </a:lnTo>
                  <a:lnTo>
                    <a:pt x="166" y="4"/>
                  </a:lnTo>
                  <a:lnTo>
                    <a:pt x="167" y="1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3" y="6"/>
                  </a:lnTo>
                  <a:lnTo>
                    <a:pt x="149" y="9"/>
                  </a:lnTo>
                  <a:lnTo>
                    <a:pt x="145" y="10"/>
                  </a:lnTo>
                  <a:lnTo>
                    <a:pt x="141" y="10"/>
                  </a:lnTo>
                  <a:lnTo>
                    <a:pt x="137" y="13"/>
                  </a:lnTo>
                  <a:lnTo>
                    <a:pt x="134" y="14"/>
                  </a:lnTo>
                  <a:lnTo>
                    <a:pt x="130" y="13"/>
                  </a:lnTo>
                  <a:lnTo>
                    <a:pt x="126" y="13"/>
                  </a:lnTo>
                  <a:lnTo>
                    <a:pt x="123" y="14"/>
                  </a:lnTo>
                  <a:lnTo>
                    <a:pt x="118" y="21"/>
                  </a:lnTo>
                  <a:lnTo>
                    <a:pt x="114" y="21"/>
                  </a:lnTo>
                  <a:lnTo>
                    <a:pt x="110" y="18"/>
                  </a:lnTo>
                  <a:lnTo>
                    <a:pt x="109" y="18"/>
                  </a:lnTo>
                  <a:lnTo>
                    <a:pt x="107" y="18"/>
                  </a:lnTo>
                  <a:lnTo>
                    <a:pt x="105" y="21"/>
                  </a:lnTo>
                  <a:lnTo>
                    <a:pt x="97" y="21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3" y="30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53"/>
                  </a:lnTo>
                  <a:lnTo>
                    <a:pt x="78" y="54"/>
                  </a:lnTo>
                  <a:lnTo>
                    <a:pt x="80" y="58"/>
                  </a:lnTo>
                  <a:lnTo>
                    <a:pt x="83" y="63"/>
                  </a:lnTo>
                  <a:lnTo>
                    <a:pt x="86" y="67"/>
                  </a:lnTo>
                  <a:lnTo>
                    <a:pt x="87" y="70"/>
                  </a:lnTo>
                  <a:lnTo>
                    <a:pt x="89" y="71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0" y="85"/>
                  </a:lnTo>
                  <a:lnTo>
                    <a:pt x="90" y="87"/>
                  </a:lnTo>
                  <a:lnTo>
                    <a:pt x="90" y="91"/>
                  </a:lnTo>
                  <a:lnTo>
                    <a:pt x="90" y="94"/>
                  </a:lnTo>
                  <a:lnTo>
                    <a:pt x="90" y="97"/>
                  </a:lnTo>
                  <a:lnTo>
                    <a:pt x="87" y="98"/>
                  </a:lnTo>
                  <a:lnTo>
                    <a:pt x="86" y="101"/>
                  </a:lnTo>
                  <a:lnTo>
                    <a:pt x="85" y="101"/>
                  </a:lnTo>
                  <a:lnTo>
                    <a:pt x="82" y="102"/>
                  </a:lnTo>
                  <a:lnTo>
                    <a:pt x="80" y="105"/>
                  </a:lnTo>
                  <a:lnTo>
                    <a:pt x="78" y="107"/>
                  </a:lnTo>
                  <a:lnTo>
                    <a:pt x="80" y="111"/>
                  </a:lnTo>
                  <a:lnTo>
                    <a:pt x="80" y="114"/>
                  </a:lnTo>
                  <a:lnTo>
                    <a:pt x="80" y="118"/>
                  </a:lnTo>
                  <a:lnTo>
                    <a:pt x="80" y="119"/>
                  </a:lnTo>
                  <a:lnTo>
                    <a:pt x="77" y="119"/>
                  </a:lnTo>
                  <a:lnTo>
                    <a:pt x="77" y="118"/>
                  </a:lnTo>
                  <a:lnTo>
                    <a:pt x="77" y="115"/>
                  </a:lnTo>
                  <a:lnTo>
                    <a:pt x="74" y="111"/>
                  </a:lnTo>
                  <a:lnTo>
                    <a:pt x="69" y="106"/>
                  </a:lnTo>
                  <a:lnTo>
                    <a:pt x="65" y="101"/>
                  </a:lnTo>
                  <a:lnTo>
                    <a:pt x="65" y="98"/>
                  </a:lnTo>
                  <a:lnTo>
                    <a:pt x="65" y="97"/>
                  </a:lnTo>
                  <a:lnTo>
                    <a:pt x="65" y="94"/>
                  </a:lnTo>
                  <a:lnTo>
                    <a:pt x="65" y="93"/>
                  </a:lnTo>
                  <a:lnTo>
                    <a:pt x="66" y="91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78"/>
                  </a:lnTo>
                  <a:lnTo>
                    <a:pt x="69" y="75"/>
                  </a:lnTo>
                  <a:lnTo>
                    <a:pt x="66" y="70"/>
                  </a:lnTo>
                  <a:lnTo>
                    <a:pt x="65" y="70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6" y="71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22" y="71"/>
                  </a:lnTo>
                  <a:lnTo>
                    <a:pt x="0" y="79"/>
                  </a:lnTo>
                  <a:lnTo>
                    <a:pt x="2" y="85"/>
                  </a:lnTo>
                  <a:lnTo>
                    <a:pt x="2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2" y="94"/>
                  </a:lnTo>
                  <a:lnTo>
                    <a:pt x="4" y="97"/>
                  </a:lnTo>
                  <a:lnTo>
                    <a:pt x="6" y="98"/>
                  </a:lnTo>
                  <a:lnTo>
                    <a:pt x="9" y="98"/>
                  </a:lnTo>
                  <a:lnTo>
                    <a:pt x="13" y="98"/>
                  </a:lnTo>
                  <a:lnTo>
                    <a:pt x="21" y="102"/>
                  </a:lnTo>
                  <a:lnTo>
                    <a:pt x="22" y="102"/>
                  </a:lnTo>
                  <a:lnTo>
                    <a:pt x="29" y="106"/>
                  </a:lnTo>
                  <a:lnTo>
                    <a:pt x="34" y="107"/>
                  </a:lnTo>
                  <a:lnTo>
                    <a:pt x="38" y="110"/>
                  </a:lnTo>
                  <a:lnTo>
                    <a:pt x="40" y="111"/>
                  </a:lnTo>
                  <a:lnTo>
                    <a:pt x="44" y="111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2" y="118"/>
                  </a:lnTo>
                  <a:lnTo>
                    <a:pt x="42" y="119"/>
                  </a:lnTo>
                  <a:lnTo>
                    <a:pt x="44" y="127"/>
                  </a:lnTo>
                  <a:lnTo>
                    <a:pt x="44" y="129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2" y="138"/>
                  </a:lnTo>
                  <a:lnTo>
                    <a:pt x="44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2" y="146"/>
                  </a:lnTo>
                  <a:lnTo>
                    <a:pt x="40" y="148"/>
                  </a:lnTo>
                  <a:lnTo>
                    <a:pt x="40" y="148"/>
                  </a:lnTo>
                  <a:lnTo>
                    <a:pt x="40" y="150"/>
                  </a:lnTo>
                  <a:lnTo>
                    <a:pt x="38" y="151"/>
                  </a:lnTo>
                  <a:lnTo>
                    <a:pt x="38" y="154"/>
                  </a:lnTo>
                  <a:lnTo>
                    <a:pt x="40" y="155"/>
                  </a:lnTo>
                  <a:lnTo>
                    <a:pt x="40" y="158"/>
                  </a:lnTo>
                  <a:lnTo>
                    <a:pt x="38" y="159"/>
                  </a:lnTo>
                  <a:lnTo>
                    <a:pt x="40" y="164"/>
                  </a:lnTo>
                  <a:lnTo>
                    <a:pt x="42" y="164"/>
                  </a:lnTo>
                  <a:lnTo>
                    <a:pt x="40" y="171"/>
                  </a:lnTo>
                  <a:lnTo>
                    <a:pt x="40" y="172"/>
                  </a:lnTo>
                  <a:lnTo>
                    <a:pt x="40" y="175"/>
                  </a:lnTo>
                  <a:lnTo>
                    <a:pt x="38" y="178"/>
                  </a:lnTo>
                  <a:lnTo>
                    <a:pt x="34" y="182"/>
                  </a:lnTo>
                  <a:lnTo>
                    <a:pt x="33" y="182"/>
                  </a:lnTo>
                  <a:lnTo>
                    <a:pt x="33" y="184"/>
                  </a:lnTo>
                  <a:lnTo>
                    <a:pt x="33" y="188"/>
                  </a:lnTo>
                  <a:lnTo>
                    <a:pt x="33" y="192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9" y="198"/>
                  </a:lnTo>
                  <a:lnTo>
                    <a:pt x="25" y="202"/>
                  </a:lnTo>
                  <a:lnTo>
                    <a:pt x="21" y="205"/>
                  </a:lnTo>
                  <a:lnTo>
                    <a:pt x="20" y="208"/>
                  </a:lnTo>
                  <a:lnTo>
                    <a:pt x="17" y="211"/>
                  </a:lnTo>
                  <a:lnTo>
                    <a:pt x="13" y="215"/>
                  </a:lnTo>
                  <a:lnTo>
                    <a:pt x="13" y="216"/>
                  </a:lnTo>
                  <a:lnTo>
                    <a:pt x="14" y="223"/>
                  </a:lnTo>
                  <a:lnTo>
                    <a:pt x="16" y="225"/>
                  </a:lnTo>
                  <a:lnTo>
                    <a:pt x="17" y="233"/>
                  </a:lnTo>
                  <a:lnTo>
                    <a:pt x="20" y="239"/>
                  </a:lnTo>
                  <a:lnTo>
                    <a:pt x="20" y="239"/>
                  </a:lnTo>
                  <a:lnTo>
                    <a:pt x="21" y="247"/>
                  </a:lnTo>
                  <a:lnTo>
                    <a:pt x="22" y="255"/>
                  </a:lnTo>
                  <a:lnTo>
                    <a:pt x="22" y="264"/>
                  </a:lnTo>
                  <a:lnTo>
                    <a:pt x="22" y="265"/>
                  </a:lnTo>
                  <a:lnTo>
                    <a:pt x="22" y="269"/>
                  </a:lnTo>
                  <a:lnTo>
                    <a:pt x="21" y="273"/>
                  </a:lnTo>
                  <a:lnTo>
                    <a:pt x="21" y="276"/>
                  </a:lnTo>
                  <a:lnTo>
                    <a:pt x="21" y="277"/>
                  </a:lnTo>
                  <a:lnTo>
                    <a:pt x="21" y="281"/>
                  </a:lnTo>
                  <a:lnTo>
                    <a:pt x="22" y="282"/>
                  </a:lnTo>
                  <a:lnTo>
                    <a:pt x="22" y="286"/>
                  </a:lnTo>
                  <a:lnTo>
                    <a:pt x="22" y="290"/>
                  </a:lnTo>
                  <a:lnTo>
                    <a:pt x="25" y="294"/>
                  </a:lnTo>
                  <a:lnTo>
                    <a:pt x="25" y="294"/>
                  </a:lnTo>
                  <a:lnTo>
                    <a:pt x="34" y="296"/>
                  </a:lnTo>
                  <a:lnTo>
                    <a:pt x="36" y="294"/>
                  </a:lnTo>
                  <a:lnTo>
                    <a:pt x="36" y="290"/>
                  </a:lnTo>
                  <a:lnTo>
                    <a:pt x="36" y="282"/>
                  </a:lnTo>
                  <a:lnTo>
                    <a:pt x="34" y="282"/>
                  </a:lnTo>
                  <a:lnTo>
                    <a:pt x="33" y="282"/>
                  </a:lnTo>
                  <a:lnTo>
                    <a:pt x="29" y="278"/>
                  </a:lnTo>
                  <a:lnTo>
                    <a:pt x="33" y="277"/>
                  </a:lnTo>
                  <a:lnTo>
                    <a:pt x="34" y="273"/>
                  </a:lnTo>
                  <a:lnTo>
                    <a:pt x="36" y="272"/>
                  </a:lnTo>
                  <a:lnTo>
                    <a:pt x="40" y="268"/>
                  </a:lnTo>
                  <a:lnTo>
                    <a:pt x="50" y="264"/>
                  </a:lnTo>
                  <a:lnTo>
                    <a:pt x="60" y="260"/>
                  </a:lnTo>
                  <a:lnTo>
                    <a:pt x="66" y="256"/>
                  </a:lnTo>
                  <a:lnTo>
                    <a:pt x="74" y="252"/>
                  </a:lnTo>
                  <a:lnTo>
                    <a:pt x="78" y="247"/>
                  </a:lnTo>
                  <a:lnTo>
                    <a:pt x="78" y="243"/>
                  </a:lnTo>
                  <a:lnTo>
                    <a:pt x="78" y="241"/>
                  </a:lnTo>
                  <a:lnTo>
                    <a:pt x="77" y="241"/>
                  </a:lnTo>
                  <a:lnTo>
                    <a:pt x="77" y="237"/>
                  </a:lnTo>
                  <a:lnTo>
                    <a:pt x="77" y="233"/>
                  </a:lnTo>
                  <a:lnTo>
                    <a:pt x="80" y="224"/>
                  </a:lnTo>
                  <a:lnTo>
                    <a:pt x="78" y="219"/>
                  </a:lnTo>
                  <a:lnTo>
                    <a:pt x="80" y="211"/>
                  </a:lnTo>
                  <a:lnTo>
                    <a:pt x="80" y="208"/>
                  </a:lnTo>
                  <a:lnTo>
                    <a:pt x="78" y="212"/>
                  </a:lnTo>
                  <a:lnTo>
                    <a:pt x="78" y="216"/>
                  </a:lnTo>
                  <a:lnTo>
                    <a:pt x="77" y="212"/>
                  </a:lnTo>
                  <a:lnTo>
                    <a:pt x="77" y="211"/>
                  </a:lnTo>
                  <a:lnTo>
                    <a:pt x="77" y="203"/>
                  </a:lnTo>
                  <a:lnTo>
                    <a:pt x="74" y="199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3" y="186"/>
                  </a:lnTo>
                  <a:lnTo>
                    <a:pt x="73" y="184"/>
                  </a:lnTo>
                  <a:lnTo>
                    <a:pt x="69" y="180"/>
                  </a:lnTo>
                  <a:lnTo>
                    <a:pt x="69" y="176"/>
                  </a:lnTo>
                  <a:lnTo>
                    <a:pt x="69" y="175"/>
                  </a:lnTo>
                  <a:lnTo>
                    <a:pt x="69" y="172"/>
                  </a:lnTo>
                  <a:lnTo>
                    <a:pt x="69" y="168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70" y="167"/>
                  </a:lnTo>
                  <a:lnTo>
                    <a:pt x="73" y="168"/>
                  </a:lnTo>
                  <a:lnTo>
                    <a:pt x="74" y="167"/>
                  </a:lnTo>
                  <a:lnTo>
                    <a:pt x="77" y="164"/>
                  </a:lnTo>
                  <a:lnTo>
                    <a:pt x="83" y="158"/>
                  </a:lnTo>
                  <a:lnTo>
                    <a:pt x="87" y="154"/>
                  </a:lnTo>
                  <a:lnTo>
                    <a:pt x="91" y="150"/>
                  </a:lnTo>
                  <a:lnTo>
                    <a:pt x="93" y="150"/>
                  </a:lnTo>
                  <a:lnTo>
                    <a:pt x="93" y="148"/>
                  </a:lnTo>
                  <a:lnTo>
                    <a:pt x="95" y="150"/>
                  </a:lnTo>
                  <a:lnTo>
                    <a:pt x="95" y="146"/>
                  </a:lnTo>
                  <a:lnTo>
                    <a:pt x="97" y="144"/>
                  </a:lnTo>
                  <a:lnTo>
                    <a:pt x="101" y="140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3" y="132"/>
                  </a:lnTo>
                  <a:lnTo>
                    <a:pt x="107" y="132"/>
                  </a:lnTo>
                  <a:lnTo>
                    <a:pt x="109" y="131"/>
                  </a:lnTo>
                  <a:lnTo>
                    <a:pt x="114" y="127"/>
                  </a:lnTo>
                  <a:lnTo>
                    <a:pt x="118" y="125"/>
                  </a:lnTo>
                  <a:lnTo>
                    <a:pt x="123" y="121"/>
                  </a:lnTo>
                  <a:lnTo>
                    <a:pt x="126" y="121"/>
                  </a:lnTo>
                  <a:lnTo>
                    <a:pt x="131" y="119"/>
                  </a:lnTo>
                  <a:lnTo>
                    <a:pt x="135" y="118"/>
                  </a:lnTo>
                  <a:lnTo>
                    <a:pt x="139" y="115"/>
                  </a:lnTo>
                  <a:lnTo>
                    <a:pt x="141" y="114"/>
                  </a:lnTo>
                  <a:lnTo>
                    <a:pt x="145" y="111"/>
                  </a:lnTo>
                  <a:lnTo>
                    <a:pt x="150" y="106"/>
                  </a:lnTo>
                  <a:lnTo>
                    <a:pt x="157" y="98"/>
                  </a:lnTo>
                  <a:lnTo>
                    <a:pt x="161" y="93"/>
                  </a:lnTo>
                  <a:lnTo>
                    <a:pt x="165" y="89"/>
                  </a:lnTo>
                  <a:lnTo>
                    <a:pt x="166" y="85"/>
                  </a:lnTo>
                  <a:lnTo>
                    <a:pt x="166" y="83"/>
                  </a:lnTo>
                  <a:lnTo>
                    <a:pt x="165" y="83"/>
                  </a:lnTo>
                  <a:lnTo>
                    <a:pt x="166" y="81"/>
                  </a:lnTo>
                  <a:lnTo>
                    <a:pt x="166" y="79"/>
                  </a:lnTo>
                  <a:lnTo>
                    <a:pt x="167" y="75"/>
                  </a:lnTo>
                  <a:lnTo>
                    <a:pt x="170" y="71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7" y="70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5" name="Freeform 58"/>
            <p:cNvSpPr>
              <a:spLocks/>
            </p:cNvSpPr>
            <p:nvPr/>
          </p:nvSpPr>
          <p:spPr bwMode="auto">
            <a:xfrm>
              <a:off x="3223138" y="3037157"/>
              <a:ext cx="44776" cy="34981"/>
            </a:xfrm>
            <a:custGeom>
              <a:avLst/>
              <a:gdLst>
                <a:gd name="T0" fmla="*/ 7 w 24"/>
                <a:gd name="T1" fmla="*/ 19 h 19"/>
                <a:gd name="T2" fmla="*/ 10 w 24"/>
                <a:gd name="T3" fmla="*/ 19 h 19"/>
                <a:gd name="T4" fmla="*/ 24 w 24"/>
                <a:gd name="T5" fmla="*/ 19 h 19"/>
                <a:gd name="T6" fmla="*/ 24 w 24"/>
                <a:gd name="T7" fmla="*/ 3 h 19"/>
                <a:gd name="T8" fmla="*/ 18 w 24"/>
                <a:gd name="T9" fmla="*/ 3 h 19"/>
                <a:gd name="T10" fmla="*/ 11 w 24"/>
                <a:gd name="T11" fmla="*/ 3 h 19"/>
                <a:gd name="T12" fmla="*/ 8 w 24"/>
                <a:gd name="T13" fmla="*/ 3 h 19"/>
                <a:gd name="T14" fmla="*/ 7 w 24"/>
                <a:gd name="T15" fmla="*/ 2 h 19"/>
                <a:gd name="T16" fmla="*/ 6 w 24"/>
                <a:gd name="T17" fmla="*/ 0 h 19"/>
                <a:gd name="T18" fmla="*/ 6 w 24"/>
                <a:gd name="T19" fmla="*/ 0 h 19"/>
                <a:gd name="T20" fmla="*/ 6 w 24"/>
                <a:gd name="T21" fmla="*/ 5 h 19"/>
                <a:gd name="T22" fmla="*/ 4 w 24"/>
                <a:gd name="T23" fmla="*/ 8 h 19"/>
                <a:gd name="T24" fmla="*/ 4 w 24"/>
                <a:gd name="T25" fmla="*/ 10 h 19"/>
                <a:gd name="T26" fmla="*/ 3 w 24"/>
                <a:gd name="T27" fmla="*/ 10 h 19"/>
                <a:gd name="T28" fmla="*/ 1 w 24"/>
                <a:gd name="T29" fmla="*/ 13 h 19"/>
                <a:gd name="T30" fmla="*/ 0 w 24"/>
                <a:gd name="T31" fmla="*/ 15 h 19"/>
                <a:gd name="T32" fmla="*/ 0 w 24"/>
                <a:gd name="T33" fmla="*/ 16 h 19"/>
                <a:gd name="T34" fmla="*/ 1 w 24"/>
                <a:gd name="T35" fmla="*/ 18 h 19"/>
                <a:gd name="T36" fmla="*/ 3 w 24"/>
                <a:gd name="T37" fmla="*/ 18 h 19"/>
                <a:gd name="T38" fmla="*/ 6 w 24"/>
                <a:gd name="T39" fmla="*/ 18 h 19"/>
                <a:gd name="T40" fmla="*/ 6 w 24"/>
                <a:gd name="T41" fmla="*/ 19 h 19"/>
                <a:gd name="T42" fmla="*/ 6 w 24"/>
                <a:gd name="T43" fmla="*/ 19 h 19"/>
                <a:gd name="T44" fmla="*/ 7 w 24"/>
                <a:gd name="T4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9">
                  <a:moveTo>
                    <a:pt x="7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6" name="Freeform 59"/>
            <p:cNvSpPr>
              <a:spLocks noEditPoints="1"/>
            </p:cNvSpPr>
            <p:nvPr/>
          </p:nvSpPr>
          <p:spPr bwMode="auto">
            <a:xfrm>
              <a:off x="3210544" y="3037157"/>
              <a:ext cx="130129" cy="159513"/>
            </a:xfrm>
            <a:custGeom>
              <a:avLst/>
              <a:gdLst>
                <a:gd name="T0" fmla="*/ 45 w 93"/>
                <a:gd name="T1" fmla="*/ 109 h 114"/>
                <a:gd name="T2" fmla="*/ 50 w 93"/>
                <a:gd name="T3" fmla="*/ 105 h 114"/>
                <a:gd name="T4" fmla="*/ 46 w 93"/>
                <a:gd name="T5" fmla="*/ 98 h 114"/>
                <a:gd name="T6" fmla="*/ 45 w 93"/>
                <a:gd name="T7" fmla="*/ 90 h 114"/>
                <a:gd name="T8" fmla="*/ 53 w 93"/>
                <a:gd name="T9" fmla="*/ 86 h 114"/>
                <a:gd name="T10" fmla="*/ 61 w 93"/>
                <a:gd name="T11" fmla="*/ 82 h 114"/>
                <a:gd name="T12" fmla="*/ 64 w 93"/>
                <a:gd name="T13" fmla="*/ 77 h 114"/>
                <a:gd name="T14" fmla="*/ 68 w 93"/>
                <a:gd name="T15" fmla="*/ 85 h 114"/>
                <a:gd name="T16" fmla="*/ 72 w 93"/>
                <a:gd name="T17" fmla="*/ 86 h 114"/>
                <a:gd name="T18" fmla="*/ 80 w 93"/>
                <a:gd name="T19" fmla="*/ 81 h 114"/>
                <a:gd name="T20" fmla="*/ 85 w 93"/>
                <a:gd name="T21" fmla="*/ 87 h 114"/>
                <a:gd name="T22" fmla="*/ 89 w 93"/>
                <a:gd name="T23" fmla="*/ 78 h 114"/>
                <a:gd name="T24" fmla="*/ 89 w 93"/>
                <a:gd name="T25" fmla="*/ 73 h 114"/>
                <a:gd name="T26" fmla="*/ 90 w 93"/>
                <a:gd name="T27" fmla="*/ 64 h 114"/>
                <a:gd name="T28" fmla="*/ 90 w 93"/>
                <a:gd name="T29" fmla="*/ 54 h 114"/>
                <a:gd name="T30" fmla="*/ 85 w 93"/>
                <a:gd name="T31" fmla="*/ 50 h 114"/>
                <a:gd name="T32" fmla="*/ 81 w 93"/>
                <a:gd name="T33" fmla="*/ 46 h 114"/>
                <a:gd name="T34" fmla="*/ 85 w 93"/>
                <a:gd name="T35" fmla="*/ 33 h 114"/>
                <a:gd name="T36" fmla="*/ 90 w 93"/>
                <a:gd name="T37" fmla="*/ 26 h 114"/>
                <a:gd name="T38" fmla="*/ 85 w 93"/>
                <a:gd name="T39" fmla="*/ 17 h 114"/>
                <a:gd name="T40" fmla="*/ 70 w 93"/>
                <a:gd name="T41" fmla="*/ 21 h 114"/>
                <a:gd name="T42" fmla="*/ 72 w 93"/>
                <a:gd name="T43" fmla="*/ 8 h 114"/>
                <a:gd name="T44" fmla="*/ 70 w 93"/>
                <a:gd name="T45" fmla="*/ 2 h 114"/>
                <a:gd name="T46" fmla="*/ 57 w 93"/>
                <a:gd name="T47" fmla="*/ 2 h 114"/>
                <a:gd name="T48" fmla="*/ 41 w 93"/>
                <a:gd name="T49" fmla="*/ 2 h 114"/>
                <a:gd name="T50" fmla="*/ 22 w 93"/>
                <a:gd name="T51" fmla="*/ 25 h 114"/>
                <a:gd name="T52" fmla="*/ 17 w 93"/>
                <a:gd name="T53" fmla="*/ 25 h 114"/>
                <a:gd name="T54" fmla="*/ 13 w 93"/>
                <a:gd name="T55" fmla="*/ 29 h 114"/>
                <a:gd name="T56" fmla="*/ 9 w 93"/>
                <a:gd name="T57" fmla="*/ 33 h 114"/>
                <a:gd name="T58" fmla="*/ 20 w 93"/>
                <a:gd name="T59" fmla="*/ 41 h 114"/>
                <a:gd name="T60" fmla="*/ 13 w 93"/>
                <a:gd name="T61" fmla="*/ 41 h 114"/>
                <a:gd name="T62" fmla="*/ 9 w 93"/>
                <a:gd name="T63" fmla="*/ 41 h 114"/>
                <a:gd name="T64" fmla="*/ 6 w 93"/>
                <a:gd name="T65" fmla="*/ 54 h 114"/>
                <a:gd name="T66" fmla="*/ 1 w 93"/>
                <a:gd name="T67" fmla="*/ 56 h 114"/>
                <a:gd name="T68" fmla="*/ 0 w 93"/>
                <a:gd name="T69" fmla="*/ 57 h 114"/>
                <a:gd name="T70" fmla="*/ 6 w 93"/>
                <a:gd name="T71" fmla="*/ 69 h 114"/>
                <a:gd name="T72" fmla="*/ 9 w 93"/>
                <a:gd name="T73" fmla="*/ 70 h 114"/>
                <a:gd name="T74" fmla="*/ 6 w 93"/>
                <a:gd name="T75" fmla="*/ 73 h 114"/>
                <a:gd name="T76" fmla="*/ 10 w 93"/>
                <a:gd name="T77" fmla="*/ 82 h 114"/>
                <a:gd name="T78" fmla="*/ 22 w 93"/>
                <a:gd name="T79" fmla="*/ 95 h 114"/>
                <a:gd name="T80" fmla="*/ 37 w 93"/>
                <a:gd name="T81" fmla="*/ 114 h 114"/>
                <a:gd name="T82" fmla="*/ 44 w 93"/>
                <a:gd name="T83" fmla="*/ 107 h 114"/>
                <a:gd name="T84" fmla="*/ 44 w 93"/>
                <a:gd name="T85" fmla="*/ 107 h 114"/>
                <a:gd name="T86" fmla="*/ 18 w 93"/>
                <a:gd name="T87" fmla="*/ 90 h 114"/>
                <a:gd name="T88" fmla="*/ 20 w 93"/>
                <a:gd name="T89" fmla="*/ 90 h 114"/>
                <a:gd name="T90" fmla="*/ 18 w 93"/>
                <a:gd name="T91" fmla="*/ 90 h 114"/>
                <a:gd name="T92" fmla="*/ 18 w 93"/>
                <a:gd name="T93" fmla="*/ 9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114">
                  <a:moveTo>
                    <a:pt x="44" y="107"/>
                  </a:moveTo>
                  <a:lnTo>
                    <a:pt x="45" y="107"/>
                  </a:lnTo>
                  <a:lnTo>
                    <a:pt x="45" y="109"/>
                  </a:lnTo>
                  <a:lnTo>
                    <a:pt x="46" y="111"/>
                  </a:lnTo>
                  <a:lnTo>
                    <a:pt x="50" y="111"/>
                  </a:lnTo>
                  <a:lnTo>
                    <a:pt x="50" y="105"/>
                  </a:lnTo>
                  <a:lnTo>
                    <a:pt x="50" y="103"/>
                  </a:lnTo>
                  <a:lnTo>
                    <a:pt x="46" y="101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86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61" y="82"/>
                  </a:lnTo>
                  <a:lnTo>
                    <a:pt x="58" y="78"/>
                  </a:lnTo>
                  <a:lnTo>
                    <a:pt x="61" y="77"/>
                  </a:lnTo>
                  <a:lnTo>
                    <a:pt x="64" y="77"/>
                  </a:lnTo>
                  <a:lnTo>
                    <a:pt x="65" y="77"/>
                  </a:lnTo>
                  <a:lnTo>
                    <a:pt x="66" y="81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70" y="86"/>
                  </a:lnTo>
                  <a:lnTo>
                    <a:pt x="72" y="86"/>
                  </a:lnTo>
                  <a:lnTo>
                    <a:pt x="76" y="87"/>
                  </a:lnTo>
                  <a:lnTo>
                    <a:pt x="77" y="85"/>
                  </a:lnTo>
                  <a:lnTo>
                    <a:pt x="80" y="81"/>
                  </a:lnTo>
                  <a:lnTo>
                    <a:pt x="81" y="86"/>
                  </a:lnTo>
                  <a:lnTo>
                    <a:pt x="84" y="90"/>
                  </a:lnTo>
                  <a:lnTo>
                    <a:pt x="85" y="87"/>
                  </a:lnTo>
                  <a:lnTo>
                    <a:pt x="87" y="85"/>
                  </a:lnTo>
                  <a:lnTo>
                    <a:pt x="87" y="81"/>
                  </a:lnTo>
                  <a:lnTo>
                    <a:pt x="89" y="78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0" y="69"/>
                  </a:lnTo>
                  <a:lnTo>
                    <a:pt x="90" y="64"/>
                  </a:lnTo>
                  <a:lnTo>
                    <a:pt x="90" y="57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9" y="52"/>
                  </a:lnTo>
                  <a:lnTo>
                    <a:pt x="87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1" y="48"/>
                  </a:lnTo>
                  <a:lnTo>
                    <a:pt x="81" y="46"/>
                  </a:lnTo>
                  <a:lnTo>
                    <a:pt x="84" y="42"/>
                  </a:lnTo>
                  <a:lnTo>
                    <a:pt x="84" y="37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0" y="29"/>
                  </a:lnTo>
                  <a:lnTo>
                    <a:pt x="90" y="26"/>
                  </a:lnTo>
                  <a:lnTo>
                    <a:pt x="89" y="24"/>
                  </a:lnTo>
                  <a:lnTo>
                    <a:pt x="87" y="20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8"/>
                  </a:lnTo>
                  <a:lnTo>
                    <a:pt x="70" y="21"/>
                  </a:lnTo>
                  <a:lnTo>
                    <a:pt x="72" y="16"/>
                  </a:lnTo>
                  <a:lnTo>
                    <a:pt x="70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25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9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3" y="41"/>
                  </a:lnTo>
                  <a:lnTo>
                    <a:pt x="10" y="42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5" y="65"/>
                  </a:lnTo>
                  <a:lnTo>
                    <a:pt x="6" y="69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10" y="70"/>
                  </a:lnTo>
                  <a:lnTo>
                    <a:pt x="13" y="73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9" y="77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7"/>
                  </a:lnTo>
                  <a:lnTo>
                    <a:pt x="22" y="95"/>
                  </a:lnTo>
                  <a:lnTo>
                    <a:pt x="28" y="103"/>
                  </a:lnTo>
                  <a:lnTo>
                    <a:pt x="33" y="109"/>
                  </a:lnTo>
                  <a:lnTo>
                    <a:pt x="37" y="114"/>
                  </a:lnTo>
                  <a:lnTo>
                    <a:pt x="40" y="111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7"/>
                  </a:lnTo>
                  <a:close/>
                  <a:moveTo>
                    <a:pt x="18" y="90"/>
                  </a:moveTo>
                  <a:lnTo>
                    <a:pt x="17" y="87"/>
                  </a:lnTo>
                  <a:lnTo>
                    <a:pt x="18" y="87"/>
                  </a:lnTo>
                  <a:lnTo>
                    <a:pt x="20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7" name="Freeform 60"/>
            <p:cNvSpPr>
              <a:spLocks noEditPoints="1"/>
            </p:cNvSpPr>
            <p:nvPr/>
          </p:nvSpPr>
          <p:spPr bwMode="auto">
            <a:xfrm>
              <a:off x="3368658" y="3661215"/>
              <a:ext cx="365201" cy="319026"/>
            </a:xfrm>
            <a:custGeom>
              <a:avLst/>
              <a:gdLst>
                <a:gd name="T0" fmla="*/ 160 w 197"/>
                <a:gd name="T1" fmla="*/ 0 h 172"/>
                <a:gd name="T2" fmla="*/ 151 w 197"/>
                <a:gd name="T3" fmla="*/ 4 h 172"/>
                <a:gd name="T4" fmla="*/ 141 w 197"/>
                <a:gd name="T5" fmla="*/ 10 h 172"/>
                <a:gd name="T6" fmla="*/ 130 w 197"/>
                <a:gd name="T7" fmla="*/ 21 h 172"/>
                <a:gd name="T8" fmla="*/ 121 w 197"/>
                <a:gd name="T9" fmla="*/ 34 h 172"/>
                <a:gd name="T10" fmla="*/ 114 w 197"/>
                <a:gd name="T11" fmla="*/ 44 h 172"/>
                <a:gd name="T12" fmla="*/ 104 w 197"/>
                <a:gd name="T13" fmla="*/ 50 h 172"/>
                <a:gd name="T14" fmla="*/ 90 w 197"/>
                <a:gd name="T15" fmla="*/ 44 h 172"/>
                <a:gd name="T16" fmla="*/ 79 w 197"/>
                <a:gd name="T17" fmla="*/ 49 h 172"/>
                <a:gd name="T18" fmla="*/ 69 w 197"/>
                <a:gd name="T19" fmla="*/ 60 h 172"/>
                <a:gd name="T20" fmla="*/ 64 w 197"/>
                <a:gd name="T21" fmla="*/ 64 h 172"/>
                <a:gd name="T22" fmla="*/ 54 w 197"/>
                <a:gd name="T23" fmla="*/ 60 h 172"/>
                <a:gd name="T24" fmla="*/ 52 w 197"/>
                <a:gd name="T25" fmla="*/ 40 h 172"/>
                <a:gd name="T26" fmla="*/ 48 w 197"/>
                <a:gd name="T27" fmla="*/ 25 h 172"/>
                <a:gd name="T28" fmla="*/ 45 w 197"/>
                <a:gd name="T29" fmla="*/ 86 h 172"/>
                <a:gd name="T30" fmla="*/ 38 w 197"/>
                <a:gd name="T31" fmla="*/ 90 h 172"/>
                <a:gd name="T32" fmla="*/ 28 w 197"/>
                <a:gd name="T33" fmla="*/ 92 h 172"/>
                <a:gd name="T34" fmla="*/ 15 w 197"/>
                <a:gd name="T35" fmla="*/ 84 h 172"/>
                <a:gd name="T36" fmla="*/ 11 w 197"/>
                <a:gd name="T37" fmla="*/ 80 h 172"/>
                <a:gd name="T38" fmla="*/ 6 w 197"/>
                <a:gd name="T39" fmla="*/ 87 h 172"/>
                <a:gd name="T40" fmla="*/ 8 w 197"/>
                <a:gd name="T41" fmla="*/ 114 h 172"/>
                <a:gd name="T42" fmla="*/ 25 w 197"/>
                <a:gd name="T43" fmla="*/ 139 h 172"/>
                <a:gd name="T44" fmla="*/ 21 w 197"/>
                <a:gd name="T45" fmla="*/ 146 h 172"/>
                <a:gd name="T46" fmla="*/ 22 w 197"/>
                <a:gd name="T47" fmla="*/ 150 h 172"/>
                <a:gd name="T48" fmla="*/ 25 w 197"/>
                <a:gd name="T49" fmla="*/ 162 h 172"/>
                <a:gd name="T50" fmla="*/ 28 w 197"/>
                <a:gd name="T51" fmla="*/ 162 h 172"/>
                <a:gd name="T52" fmla="*/ 35 w 197"/>
                <a:gd name="T53" fmla="*/ 166 h 172"/>
                <a:gd name="T54" fmla="*/ 42 w 197"/>
                <a:gd name="T55" fmla="*/ 172 h 172"/>
                <a:gd name="T56" fmla="*/ 54 w 197"/>
                <a:gd name="T57" fmla="*/ 166 h 172"/>
                <a:gd name="T58" fmla="*/ 67 w 197"/>
                <a:gd name="T59" fmla="*/ 163 h 172"/>
                <a:gd name="T60" fmla="*/ 78 w 197"/>
                <a:gd name="T61" fmla="*/ 162 h 172"/>
                <a:gd name="T62" fmla="*/ 94 w 197"/>
                <a:gd name="T63" fmla="*/ 162 h 172"/>
                <a:gd name="T64" fmla="*/ 105 w 197"/>
                <a:gd name="T65" fmla="*/ 160 h 172"/>
                <a:gd name="T66" fmla="*/ 108 w 197"/>
                <a:gd name="T67" fmla="*/ 159 h 172"/>
                <a:gd name="T68" fmla="*/ 125 w 197"/>
                <a:gd name="T69" fmla="*/ 155 h 172"/>
                <a:gd name="T70" fmla="*/ 154 w 197"/>
                <a:gd name="T71" fmla="*/ 129 h 172"/>
                <a:gd name="T72" fmla="*/ 173 w 197"/>
                <a:gd name="T73" fmla="*/ 106 h 172"/>
                <a:gd name="T74" fmla="*/ 183 w 197"/>
                <a:gd name="T75" fmla="*/ 92 h 172"/>
                <a:gd name="T76" fmla="*/ 190 w 197"/>
                <a:gd name="T77" fmla="*/ 87 h 172"/>
                <a:gd name="T78" fmla="*/ 190 w 197"/>
                <a:gd name="T79" fmla="*/ 63 h 172"/>
                <a:gd name="T80" fmla="*/ 184 w 197"/>
                <a:gd name="T81" fmla="*/ 69 h 172"/>
                <a:gd name="T82" fmla="*/ 177 w 197"/>
                <a:gd name="T83" fmla="*/ 54 h 172"/>
                <a:gd name="T84" fmla="*/ 187 w 197"/>
                <a:gd name="T85" fmla="*/ 53 h 172"/>
                <a:gd name="T86" fmla="*/ 188 w 197"/>
                <a:gd name="T87" fmla="*/ 44 h 172"/>
                <a:gd name="T88" fmla="*/ 187 w 197"/>
                <a:gd name="T89" fmla="*/ 27 h 172"/>
                <a:gd name="T90" fmla="*/ 183 w 197"/>
                <a:gd name="T91" fmla="*/ 11 h 172"/>
                <a:gd name="T92" fmla="*/ 180 w 197"/>
                <a:gd name="T93" fmla="*/ 1 h 172"/>
                <a:gd name="T94" fmla="*/ 151 w 197"/>
                <a:gd name="T95" fmla="*/ 105 h 172"/>
                <a:gd name="T96" fmla="*/ 141 w 197"/>
                <a:gd name="T97" fmla="*/ 110 h 172"/>
                <a:gd name="T98" fmla="*/ 131 w 197"/>
                <a:gd name="T99" fmla="*/ 110 h 172"/>
                <a:gd name="T100" fmla="*/ 127 w 197"/>
                <a:gd name="T101" fmla="*/ 102 h 172"/>
                <a:gd name="T102" fmla="*/ 137 w 197"/>
                <a:gd name="T103" fmla="*/ 92 h 172"/>
                <a:gd name="T104" fmla="*/ 145 w 197"/>
                <a:gd name="T105" fmla="*/ 87 h 172"/>
                <a:gd name="T106" fmla="*/ 155 w 197"/>
                <a:gd name="T107" fmla="*/ 9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" h="172">
                  <a:moveTo>
                    <a:pt x="177" y="1"/>
                  </a:moveTo>
                  <a:cubicBezTo>
                    <a:pt x="171" y="1"/>
                    <a:pt x="171" y="1"/>
                    <a:pt x="171" y="1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7" y="25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" y="95"/>
                    <a:pt x="6" y="110"/>
                    <a:pt x="8" y="114"/>
                  </a:cubicBezTo>
                  <a:cubicBezTo>
                    <a:pt x="9" y="116"/>
                    <a:pt x="13" y="118"/>
                    <a:pt x="18" y="119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9" y="148"/>
                    <a:pt x="19" y="148"/>
                    <a:pt x="19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9" y="162"/>
                    <a:pt x="79" y="162"/>
                    <a:pt x="79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5" y="160"/>
                    <a:pt x="105" y="160"/>
                    <a:pt x="105" y="160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7" y="66"/>
                    <a:pt x="177" y="66"/>
                    <a:pt x="177" y="66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1"/>
                    <a:pt x="188" y="41"/>
                    <a:pt x="188" y="41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4" y="17"/>
                    <a:pt x="184" y="17"/>
                    <a:pt x="184" y="17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0" y="1"/>
                    <a:pt x="180" y="1"/>
                    <a:pt x="180" y="1"/>
                  </a:cubicBezTo>
                  <a:lnTo>
                    <a:pt x="177" y="1"/>
                  </a:lnTo>
                  <a:close/>
                  <a:moveTo>
                    <a:pt x="155" y="99"/>
                  </a:moveTo>
                  <a:cubicBezTo>
                    <a:pt x="154" y="100"/>
                    <a:pt x="154" y="100"/>
                    <a:pt x="154" y="100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47" y="107"/>
                    <a:pt x="147" y="107"/>
                    <a:pt x="147" y="107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7"/>
                    <a:pt x="155" y="97"/>
                    <a:pt x="155" y="97"/>
                  </a:cubicBezTo>
                  <a:lnTo>
                    <a:pt x="155" y="99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8" name="Freeform 61"/>
            <p:cNvSpPr>
              <a:spLocks/>
            </p:cNvSpPr>
            <p:nvPr/>
          </p:nvSpPr>
          <p:spPr bwMode="auto">
            <a:xfrm>
              <a:off x="3574345" y="3493308"/>
              <a:ext cx="173505" cy="173505"/>
            </a:xfrm>
            <a:custGeom>
              <a:avLst/>
              <a:gdLst>
                <a:gd name="T0" fmla="*/ 71 w 124"/>
                <a:gd name="T1" fmla="*/ 2 h 124"/>
                <a:gd name="T2" fmla="*/ 67 w 124"/>
                <a:gd name="T3" fmla="*/ 2 h 124"/>
                <a:gd name="T4" fmla="*/ 59 w 124"/>
                <a:gd name="T5" fmla="*/ 7 h 124"/>
                <a:gd name="T6" fmla="*/ 57 w 124"/>
                <a:gd name="T7" fmla="*/ 15 h 124"/>
                <a:gd name="T8" fmla="*/ 52 w 124"/>
                <a:gd name="T9" fmla="*/ 19 h 124"/>
                <a:gd name="T10" fmla="*/ 40 w 124"/>
                <a:gd name="T11" fmla="*/ 28 h 124"/>
                <a:gd name="T12" fmla="*/ 27 w 124"/>
                <a:gd name="T13" fmla="*/ 44 h 124"/>
                <a:gd name="T14" fmla="*/ 21 w 124"/>
                <a:gd name="T15" fmla="*/ 44 h 124"/>
                <a:gd name="T16" fmla="*/ 13 w 124"/>
                <a:gd name="T17" fmla="*/ 44 h 124"/>
                <a:gd name="T18" fmla="*/ 9 w 124"/>
                <a:gd name="T19" fmla="*/ 41 h 124"/>
                <a:gd name="T20" fmla="*/ 4 w 124"/>
                <a:gd name="T21" fmla="*/ 40 h 124"/>
                <a:gd name="T22" fmla="*/ 0 w 124"/>
                <a:gd name="T23" fmla="*/ 44 h 124"/>
                <a:gd name="T24" fmla="*/ 5 w 124"/>
                <a:gd name="T25" fmla="*/ 53 h 124"/>
                <a:gd name="T26" fmla="*/ 12 w 124"/>
                <a:gd name="T27" fmla="*/ 64 h 124"/>
                <a:gd name="T28" fmla="*/ 13 w 124"/>
                <a:gd name="T29" fmla="*/ 71 h 124"/>
                <a:gd name="T30" fmla="*/ 19 w 124"/>
                <a:gd name="T31" fmla="*/ 76 h 124"/>
                <a:gd name="T32" fmla="*/ 31 w 124"/>
                <a:gd name="T33" fmla="*/ 84 h 124"/>
                <a:gd name="T34" fmla="*/ 35 w 124"/>
                <a:gd name="T35" fmla="*/ 89 h 124"/>
                <a:gd name="T36" fmla="*/ 39 w 124"/>
                <a:gd name="T37" fmla="*/ 91 h 124"/>
                <a:gd name="T38" fmla="*/ 39 w 124"/>
                <a:gd name="T39" fmla="*/ 97 h 124"/>
                <a:gd name="T40" fmla="*/ 40 w 124"/>
                <a:gd name="T41" fmla="*/ 104 h 124"/>
                <a:gd name="T42" fmla="*/ 49 w 124"/>
                <a:gd name="T43" fmla="*/ 111 h 124"/>
                <a:gd name="T44" fmla="*/ 57 w 124"/>
                <a:gd name="T45" fmla="*/ 112 h 124"/>
                <a:gd name="T46" fmla="*/ 57 w 124"/>
                <a:gd name="T47" fmla="*/ 116 h 124"/>
                <a:gd name="T48" fmla="*/ 61 w 124"/>
                <a:gd name="T49" fmla="*/ 117 h 124"/>
                <a:gd name="T50" fmla="*/ 65 w 124"/>
                <a:gd name="T51" fmla="*/ 120 h 124"/>
                <a:gd name="T52" fmla="*/ 80 w 124"/>
                <a:gd name="T53" fmla="*/ 121 h 124"/>
                <a:gd name="T54" fmla="*/ 92 w 124"/>
                <a:gd name="T55" fmla="*/ 121 h 124"/>
                <a:gd name="T56" fmla="*/ 97 w 124"/>
                <a:gd name="T57" fmla="*/ 120 h 124"/>
                <a:gd name="T58" fmla="*/ 101 w 124"/>
                <a:gd name="T59" fmla="*/ 114 h 124"/>
                <a:gd name="T60" fmla="*/ 109 w 124"/>
                <a:gd name="T61" fmla="*/ 107 h 124"/>
                <a:gd name="T62" fmla="*/ 113 w 124"/>
                <a:gd name="T63" fmla="*/ 104 h 124"/>
                <a:gd name="T64" fmla="*/ 113 w 124"/>
                <a:gd name="T65" fmla="*/ 101 h 124"/>
                <a:gd name="T66" fmla="*/ 113 w 124"/>
                <a:gd name="T67" fmla="*/ 93 h 124"/>
                <a:gd name="T68" fmla="*/ 114 w 124"/>
                <a:gd name="T69" fmla="*/ 91 h 124"/>
                <a:gd name="T70" fmla="*/ 120 w 124"/>
                <a:gd name="T71" fmla="*/ 84 h 124"/>
                <a:gd name="T72" fmla="*/ 120 w 124"/>
                <a:gd name="T73" fmla="*/ 80 h 124"/>
                <a:gd name="T74" fmla="*/ 120 w 124"/>
                <a:gd name="T75" fmla="*/ 73 h 124"/>
                <a:gd name="T76" fmla="*/ 120 w 124"/>
                <a:gd name="T77" fmla="*/ 67 h 124"/>
                <a:gd name="T78" fmla="*/ 118 w 124"/>
                <a:gd name="T79" fmla="*/ 63 h 124"/>
                <a:gd name="T80" fmla="*/ 120 w 124"/>
                <a:gd name="T81" fmla="*/ 59 h 124"/>
                <a:gd name="T82" fmla="*/ 120 w 124"/>
                <a:gd name="T83" fmla="*/ 57 h 124"/>
                <a:gd name="T84" fmla="*/ 122 w 124"/>
                <a:gd name="T85" fmla="*/ 53 h 124"/>
                <a:gd name="T86" fmla="*/ 124 w 124"/>
                <a:gd name="T87" fmla="*/ 49 h 124"/>
                <a:gd name="T88" fmla="*/ 122 w 124"/>
                <a:gd name="T89" fmla="*/ 45 h 124"/>
                <a:gd name="T90" fmla="*/ 124 w 124"/>
                <a:gd name="T91" fmla="*/ 38 h 124"/>
                <a:gd name="T92" fmla="*/ 122 w 124"/>
                <a:gd name="T93" fmla="*/ 28 h 124"/>
                <a:gd name="T94" fmla="*/ 122 w 124"/>
                <a:gd name="T95" fmla="*/ 24 h 124"/>
                <a:gd name="T96" fmla="*/ 124 w 124"/>
                <a:gd name="T97" fmla="*/ 20 h 124"/>
                <a:gd name="T98" fmla="*/ 118 w 124"/>
                <a:gd name="T99" fmla="*/ 19 h 124"/>
                <a:gd name="T100" fmla="*/ 109 w 124"/>
                <a:gd name="T101" fmla="*/ 15 h 124"/>
                <a:gd name="T102" fmla="*/ 101 w 124"/>
                <a:gd name="T103" fmla="*/ 11 h 124"/>
                <a:gd name="T104" fmla="*/ 89 w 124"/>
                <a:gd name="T105" fmla="*/ 7 h 124"/>
                <a:gd name="T106" fmla="*/ 84 w 124"/>
                <a:gd name="T107" fmla="*/ 6 h 124"/>
                <a:gd name="T108" fmla="*/ 82 w 124"/>
                <a:gd name="T109" fmla="*/ 0 h 124"/>
                <a:gd name="T110" fmla="*/ 76 w 124"/>
                <a:gd name="T111" fmla="*/ 2 h 124"/>
                <a:gd name="T112" fmla="*/ 73 w 124"/>
                <a:gd name="T113" fmla="*/ 2 h 124"/>
                <a:gd name="T114" fmla="*/ 73 w 124"/>
                <a:gd name="T115" fmla="*/ 2 h 124"/>
                <a:gd name="T116" fmla="*/ 73 w 124"/>
                <a:gd name="T117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" h="124">
                  <a:moveTo>
                    <a:pt x="73" y="2"/>
                  </a:moveTo>
                  <a:lnTo>
                    <a:pt x="71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1" y="6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7" y="15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44" y="23"/>
                  </a:lnTo>
                  <a:lnTo>
                    <a:pt x="40" y="28"/>
                  </a:lnTo>
                  <a:lnTo>
                    <a:pt x="32" y="40"/>
                  </a:lnTo>
                  <a:lnTo>
                    <a:pt x="27" y="44"/>
                  </a:lnTo>
                  <a:lnTo>
                    <a:pt x="25" y="45"/>
                  </a:lnTo>
                  <a:lnTo>
                    <a:pt x="21" y="44"/>
                  </a:lnTo>
                  <a:lnTo>
                    <a:pt x="17" y="41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5" y="53"/>
                  </a:lnTo>
                  <a:lnTo>
                    <a:pt x="11" y="60"/>
                  </a:lnTo>
                  <a:lnTo>
                    <a:pt x="12" y="64"/>
                  </a:lnTo>
                  <a:lnTo>
                    <a:pt x="12" y="67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9" y="76"/>
                  </a:lnTo>
                  <a:lnTo>
                    <a:pt x="25" y="80"/>
                  </a:lnTo>
                  <a:lnTo>
                    <a:pt x="31" y="84"/>
                  </a:lnTo>
                  <a:lnTo>
                    <a:pt x="31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9" y="91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9" y="101"/>
                  </a:lnTo>
                  <a:lnTo>
                    <a:pt x="40" y="104"/>
                  </a:lnTo>
                  <a:lnTo>
                    <a:pt x="44" y="108"/>
                  </a:lnTo>
                  <a:lnTo>
                    <a:pt x="49" y="111"/>
                  </a:lnTo>
                  <a:lnTo>
                    <a:pt x="51" y="111"/>
                  </a:lnTo>
                  <a:lnTo>
                    <a:pt x="57" y="112"/>
                  </a:lnTo>
                  <a:lnTo>
                    <a:pt x="57" y="114"/>
                  </a:lnTo>
                  <a:lnTo>
                    <a:pt x="57" y="116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3" y="120"/>
                  </a:lnTo>
                  <a:lnTo>
                    <a:pt x="65" y="120"/>
                  </a:lnTo>
                  <a:lnTo>
                    <a:pt x="73" y="120"/>
                  </a:lnTo>
                  <a:lnTo>
                    <a:pt x="80" y="121"/>
                  </a:lnTo>
                  <a:lnTo>
                    <a:pt x="88" y="121"/>
                  </a:lnTo>
                  <a:lnTo>
                    <a:pt x="92" y="121"/>
                  </a:lnTo>
                  <a:lnTo>
                    <a:pt x="93" y="124"/>
                  </a:lnTo>
                  <a:lnTo>
                    <a:pt x="97" y="120"/>
                  </a:lnTo>
                  <a:lnTo>
                    <a:pt x="100" y="117"/>
                  </a:lnTo>
                  <a:lnTo>
                    <a:pt x="101" y="114"/>
                  </a:lnTo>
                  <a:lnTo>
                    <a:pt x="105" y="111"/>
                  </a:lnTo>
                  <a:lnTo>
                    <a:pt x="109" y="107"/>
                  </a:lnTo>
                  <a:lnTo>
                    <a:pt x="110" y="104"/>
                  </a:lnTo>
                  <a:lnTo>
                    <a:pt x="113" y="104"/>
                  </a:lnTo>
                  <a:lnTo>
                    <a:pt x="113" y="103"/>
                  </a:lnTo>
                  <a:lnTo>
                    <a:pt x="113" y="101"/>
                  </a:lnTo>
                  <a:lnTo>
                    <a:pt x="113" y="97"/>
                  </a:lnTo>
                  <a:lnTo>
                    <a:pt x="113" y="93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8" y="87"/>
                  </a:lnTo>
                  <a:lnTo>
                    <a:pt x="120" y="84"/>
                  </a:lnTo>
                  <a:lnTo>
                    <a:pt x="120" y="81"/>
                  </a:lnTo>
                  <a:lnTo>
                    <a:pt x="120" y="80"/>
                  </a:lnTo>
                  <a:lnTo>
                    <a:pt x="122" y="73"/>
                  </a:lnTo>
                  <a:lnTo>
                    <a:pt x="120" y="73"/>
                  </a:lnTo>
                  <a:lnTo>
                    <a:pt x="118" y="68"/>
                  </a:lnTo>
                  <a:lnTo>
                    <a:pt x="120" y="67"/>
                  </a:lnTo>
                  <a:lnTo>
                    <a:pt x="120" y="64"/>
                  </a:lnTo>
                  <a:lnTo>
                    <a:pt x="118" y="63"/>
                  </a:lnTo>
                  <a:lnTo>
                    <a:pt x="118" y="60"/>
                  </a:lnTo>
                  <a:lnTo>
                    <a:pt x="120" y="59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2" y="55"/>
                  </a:lnTo>
                  <a:lnTo>
                    <a:pt x="122" y="53"/>
                  </a:lnTo>
                  <a:lnTo>
                    <a:pt x="122" y="51"/>
                  </a:lnTo>
                  <a:lnTo>
                    <a:pt x="124" y="49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4" y="38"/>
                  </a:lnTo>
                  <a:lnTo>
                    <a:pt x="124" y="36"/>
                  </a:lnTo>
                  <a:lnTo>
                    <a:pt x="122" y="28"/>
                  </a:lnTo>
                  <a:lnTo>
                    <a:pt x="122" y="27"/>
                  </a:lnTo>
                  <a:lnTo>
                    <a:pt x="122" y="24"/>
                  </a:lnTo>
                  <a:lnTo>
                    <a:pt x="122" y="23"/>
                  </a:lnTo>
                  <a:lnTo>
                    <a:pt x="124" y="20"/>
                  </a:lnTo>
                  <a:lnTo>
                    <a:pt x="120" y="20"/>
                  </a:lnTo>
                  <a:lnTo>
                    <a:pt x="118" y="19"/>
                  </a:lnTo>
                  <a:lnTo>
                    <a:pt x="114" y="16"/>
                  </a:lnTo>
                  <a:lnTo>
                    <a:pt x="109" y="15"/>
                  </a:lnTo>
                  <a:lnTo>
                    <a:pt x="102" y="11"/>
                  </a:lnTo>
                  <a:lnTo>
                    <a:pt x="101" y="11"/>
                  </a:lnTo>
                  <a:lnTo>
                    <a:pt x="93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4" y="6"/>
                  </a:lnTo>
                  <a:lnTo>
                    <a:pt x="8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2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89" name="Freeform 62"/>
            <p:cNvSpPr>
              <a:spLocks/>
            </p:cNvSpPr>
            <p:nvPr/>
          </p:nvSpPr>
          <p:spPr bwMode="auto">
            <a:xfrm>
              <a:off x="3455410" y="3549277"/>
              <a:ext cx="207087" cy="230875"/>
            </a:xfrm>
            <a:custGeom>
              <a:avLst/>
              <a:gdLst>
                <a:gd name="T0" fmla="*/ 144 w 148"/>
                <a:gd name="T1" fmla="*/ 77 h 165"/>
                <a:gd name="T2" fmla="*/ 142 w 148"/>
                <a:gd name="T3" fmla="*/ 74 h 165"/>
                <a:gd name="T4" fmla="*/ 136 w 148"/>
                <a:gd name="T5" fmla="*/ 71 h 165"/>
                <a:gd name="T6" fmla="*/ 129 w 148"/>
                <a:gd name="T7" fmla="*/ 68 h 165"/>
                <a:gd name="T8" fmla="*/ 124 w 148"/>
                <a:gd name="T9" fmla="*/ 61 h 165"/>
                <a:gd name="T10" fmla="*/ 124 w 148"/>
                <a:gd name="T11" fmla="*/ 55 h 165"/>
                <a:gd name="T12" fmla="*/ 121 w 148"/>
                <a:gd name="T13" fmla="*/ 49 h 165"/>
                <a:gd name="T14" fmla="*/ 116 w 148"/>
                <a:gd name="T15" fmla="*/ 49 h 165"/>
                <a:gd name="T16" fmla="*/ 110 w 148"/>
                <a:gd name="T17" fmla="*/ 40 h 165"/>
                <a:gd name="T18" fmla="*/ 98 w 148"/>
                <a:gd name="T19" fmla="*/ 31 h 165"/>
                <a:gd name="T20" fmla="*/ 97 w 148"/>
                <a:gd name="T21" fmla="*/ 24 h 165"/>
                <a:gd name="T22" fmla="*/ 90 w 148"/>
                <a:gd name="T23" fmla="*/ 13 h 165"/>
                <a:gd name="T24" fmla="*/ 85 w 148"/>
                <a:gd name="T25" fmla="*/ 4 h 165"/>
                <a:gd name="T26" fmla="*/ 84 w 148"/>
                <a:gd name="T27" fmla="*/ 0 h 165"/>
                <a:gd name="T28" fmla="*/ 82 w 148"/>
                <a:gd name="T29" fmla="*/ 0 h 165"/>
                <a:gd name="T30" fmla="*/ 80 w 148"/>
                <a:gd name="T31" fmla="*/ 0 h 165"/>
                <a:gd name="T32" fmla="*/ 76 w 148"/>
                <a:gd name="T33" fmla="*/ 4 h 165"/>
                <a:gd name="T34" fmla="*/ 72 w 148"/>
                <a:gd name="T35" fmla="*/ 1 h 165"/>
                <a:gd name="T36" fmla="*/ 67 w 148"/>
                <a:gd name="T37" fmla="*/ 5 h 165"/>
                <a:gd name="T38" fmla="*/ 59 w 148"/>
                <a:gd name="T39" fmla="*/ 13 h 165"/>
                <a:gd name="T40" fmla="*/ 57 w 148"/>
                <a:gd name="T41" fmla="*/ 7 h 165"/>
                <a:gd name="T42" fmla="*/ 53 w 148"/>
                <a:gd name="T43" fmla="*/ 4 h 165"/>
                <a:gd name="T44" fmla="*/ 45 w 148"/>
                <a:gd name="T45" fmla="*/ 5 h 165"/>
                <a:gd name="T46" fmla="*/ 19 w 148"/>
                <a:gd name="T47" fmla="*/ 9 h 165"/>
                <a:gd name="T48" fmla="*/ 1 w 148"/>
                <a:gd name="T49" fmla="*/ 76 h 165"/>
                <a:gd name="T50" fmla="*/ 1 w 148"/>
                <a:gd name="T51" fmla="*/ 88 h 165"/>
                <a:gd name="T52" fmla="*/ 0 w 148"/>
                <a:gd name="T53" fmla="*/ 125 h 165"/>
                <a:gd name="T54" fmla="*/ 3 w 148"/>
                <a:gd name="T55" fmla="*/ 128 h 165"/>
                <a:gd name="T56" fmla="*/ 7 w 148"/>
                <a:gd name="T57" fmla="*/ 133 h 165"/>
                <a:gd name="T58" fmla="*/ 13 w 148"/>
                <a:gd name="T59" fmla="*/ 150 h 165"/>
                <a:gd name="T60" fmla="*/ 9 w 148"/>
                <a:gd name="T61" fmla="*/ 159 h 165"/>
                <a:gd name="T62" fmla="*/ 15 w 148"/>
                <a:gd name="T63" fmla="*/ 163 h 165"/>
                <a:gd name="T64" fmla="*/ 23 w 148"/>
                <a:gd name="T65" fmla="*/ 165 h 165"/>
                <a:gd name="T66" fmla="*/ 28 w 148"/>
                <a:gd name="T67" fmla="*/ 163 h 165"/>
                <a:gd name="T68" fmla="*/ 29 w 148"/>
                <a:gd name="T69" fmla="*/ 159 h 165"/>
                <a:gd name="T70" fmla="*/ 37 w 148"/>
                <a:gd name="T71" fmla="*/ 154 h 165"/>
                <a:gd name="T72" fmla="*/ 43 w 148"/>
                <a:gd name="T73" fmla="*/ 145 h 165"/>
                <a:gd name="T74" fmla="*/ 49 w 148"/>
                <a:gd name="T75" fmla="*/ 137 h 165"/>
                <a:gd name="T76" fmla="*/ 57 w 148"/>
                <a:gd name="T77" fmla="*/ 138 h 165"/>
                <a:gd name="T78" fmla="*/ 63 w 148"/>
                <a:gd name="T79" fmla="*/ 142 h 165"/>
                <a:gd name="T80" fmla="*/ 76 w 148"/>
                <a:gd name="T81" fmla="*/ 146 h 165"/>
                <a:gd name="T82" fmla="*/ 81 w 148"/>
                <a:gd name="T83" fmla="*/ 145 h 165"/>
                <a:gd name="T84" fmla="*/ 89 w 148"/>
                <a:gd name="T85" fmla="*/ 138 h 165"/>
                <a:gd name="T86" fmla="*/ 93 w 148"/>
                <a:gd name="T87" fmla="*/ 128 h 165"/>
                <a:gd name="T88" fmla="*/ 98 w 148"/>
                <a:gd name="T89" fmla="*/ 125 h 165"/>
                <a:gd name="T90" fmla="*/ 106 w 148"/>
                <a:gd name="T91" fmla="*/ 118 h 165"/>
                <a:gd name="T92" fmla="*/ 110 w 148"/>
                <a:gd name="T93" fmla="*/ 108 h 165"/>
                <a:gd name="T94" fmla="*/ 120 w 148"/>
                <a:gd name="T95" fmla="*/ 101 h 165"/>
                <a:gd name="T96" fmla="*/ 125 w 148"/>
                <a:gd name="T97" fmla="*/ 93 h 165"/>
                <a:gd name="T98" fmla="*/ 133 w 148"/>
                <a:gd name="T99" fmla="*/ 88 h 165"/>
                <a:gd name="T100" fmla="*/ 138 w 148"/>
                <a:gd name="T101" fmla="*/ 85 h 165"/>
                <a:gd name="T102" fmla="*/ 142 w 148"/>
                <a:gd name="T103" fmla="*/ 81 h 165"/>
                <a:gd name="T104" fmla="*/ 146 w 148"/>
                <a:gd name="T105" fmla="*/ 77 h 165"/>
                <a:gd name="T106" fmla="*/ 146 w 148"/>
                <a:gd name="T107" fmla="*/ 77 h 165"/>
                <a:gd name="T108" fmla="*/ 146 w 148"/>
                <a:gd name="T109" fmla="*/ 77 h 165"/>
                <a:gd name="T110" fmla="*/ 146 w 148"/>
                <a:gd name="T111" fmla="*/ 7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8" h="165">
                  <a:moveTo>
                    <a:pt x="146" y="77"/>
                  </a:moveTo>
                  <a:lnTo>
                    <a:pt x="144" y="77"/>
                  </a:lnTo>
                  <a:lnTo>
                    <a:pt x="142" y="76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36" y="71"/>
                  </a:lnTo>
                  <a:lnTo>
                    <a:pt x="134" y="71"/>
                  </a:lnTo>
                  <a:lnTo>
                    <a:pt x="129" y="68"/>
                  </a:lnTo>
                  <a:lnTo>
                    <a:pt x="125" y="64"/>
                  </a:lnTo>
                  <a:lnTo>
                    <a:pt x="124" y="61"/>
                  </a:lnTo>
                  <a:lnTo>
                    <a:pt x="124" y="57"/>
                  </a:lnTo>
                  <a:lnTo>
                    <a:pt x="124" y="55"/>
                  </a:lnTo>
                  <a:lnTo>
                    <a:pt x="124" y="51"/>
                  </a:lnTo>
                  <a:lnTo>
                    <a:pt x="121" y="49"/>
                  </a:lnTo>
                  <a:lnTo>
                    <a:pt x="120" y="49"/>
                  </a:lnTo>
                  <a:lnTo>
                    <a:pt x="116" y="49"/>
                  </a:lnTo>
                  <a:lnTo>
                    <a:pt x="116" y="44"/>
                  </a:lnTo>
                  <a:lnTo>
                    <a:pt x="110" y="40"/>
                  </a:lnTo>
                  <a:lnTo>
                    <a:pt x="104" y="36"/>
                  </a:lnTo>
                  <a:lnTo>
                    <a:pt x="98" y="31"/>
                  </a:lnTo>
                  <a:lnTo>
                    <a:pt x="97" y="27"/>
                  </a:lnTo>
                  <a:lnTo>
                    <a:pt x="97" y="24"/>
                  </a:lnTo>
                  <a:lnTo>
                    <a:pt x="96" y="20"/>
                  </a:lnTo>
                  <a:lnTo>
                    <a:pt x="90" y="13"/>
                  </a:lnTo>
                  <a:lnTo>
                    <a:pt x="86" y="7"/>
                  </a:lnTo>
                  <a:lnTo>
                    <a:pt x="85" y="4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76" y="4"/>
                  </a:lnTo>
                  <a:lnTo>
                    <a:pt x="73" y="4"/>
                  </a:lnTo>
                  <a:lnTo>
                    <a:pt x="72" y="1"/>
                  </a:lnTo>
                  <a:lnTo>
                    <a:pt x="71" y="4"/>
                  </a:lnTo>
                  <a:lnTo>
                    <a:pt x="67" y="5"/>
                  </a:lnTo>
                  <a:lnTo>
                    <a:pt x="60" y="12"/>
                  </a:lnTo>
                  <a:lnTo>
                    <a:pt x="59" y="13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5" y="5"/>
                  </a:lnTo>
                  <a:lnTo>
                    <a:pt x="53" y="4"/>
                  </a:lnTo>
                  <a:lnTo>
                    <a:pt x="48" y="4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19" y="9"/>
                  </a:lnTo>
                  <a:lnTo>
                    <a:pt x="16" y="76"/>
                  </a:lnTo>
                  <a:lnTo>
                    <a:pt x="1" y="76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3" y="128"/>
                  </a:lnTo>
                  <a:lnTo>
                    <a:pt x="3" y="128"/>
                  </a:lnTo>
                  <a:lnTo>
                    <a:pt x="3" y="129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3" y="150"/>
                  </a:lnTo>
                  <a:lnTo>
                    <a:pt x="11" y="155"/>
                  </a:lnTo>
                  <a:lnTo>
                    <a:pt x="9" y="159"/>
                  </a:lnTo>
                  <a:lnTo>
                    <a:pt x="11" y="165"/>
                  </a:lnTo>
                  <a:lnTo>
                    <a:pt x="15" y="163"/>
                  </a:lnTo>
                  <a:lnTo>
                    <a:pt x="16" y="163"/>
                  </a:lnTo>
                  <a:lnTo>
                    <a:pt x="23" y="165"/>
                  </a:lnTo>
                  <a:lnTo>
                    <a:pt x="27" y="163"/>
                  </a:lnTo>
                  <a:lnTo>
                    <a:pt x="28" y="163"/>
                  </a:lnTo>
                  <a:lnTo>
                    <a:pt x="28" y="162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7" y="154"/>
                  </a:lnTo>
                  <a:lnTo>
                    <a:pt x="41" y="150"/>
                  </a:lnTo>
                  <a:lnTo>
                    <a:pt x="43" y="145"/>
                  </a:lnTo>
                  <a:lnTo>
                    <a:pt x="45" y="138"/>
                  </a:lnTo>
                  <a:lnTo>
                    <a:pt x="49" y="137"/>
                  </a:lnTo>
                  <a:lnTo>
                    <a:pt x="53" y="134"/>
                  </a:lnTo>
                  <a:lnTo>
                    <a:pt x="57" y="138"/>
                  </a:lnTo>
                  <a:lnTo>
                    <a:pt x="60" y="141"/>
                  </a:lnTo>
                  <a:lnTo>
                    <a:pt x="63" y="142"/>
                  </a:lnTo>
                  <a:lnTo>
                    <a:pt x="72" y="145"/>
                  </a:lnTo>
                  <a:lnTo>
                    <a:pt x="76" y="146"/>
                  </a:lnTo>
                  <a:lnTo>
                    <a:pt x="77" y="145"/>
                  </a:lnTo>
                  <a:lnTo>
                    <a:pt x="81" y="145"/>
                  </a:lnTo>
                  <a:lnTo>
                    <a:pt x="85" y="142"/>
                  </a:lnTo>
                  <a:lnTo>
                    <a:pt x="89" y="138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3" y="125"/>
                  </a:lnTo>
                  <a:lnTo>
                    <a:pt x="98" y="125"/>
                  </a:lnTo>
                  <a:lnTo>
                    <a:pt x="102" y="121"/>
                  </a:lnTo>
                  <a:lnTo>
                    <a:pt x="106" y="118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2" y="105"/>
                  </a:lnTo>
                  <a:lnTo>
                    <a:pt x="120" y="101"/>
                  </a:lnTo>
                  <a:lnTo>
                    <a:pt x="121" y="98"/>
                  </a:lnTo>
                  <a:lnTo>
                    <a:pt x="125" y="93"/>
                  </a:lnTo>
                  <a:lnTo>
                    <a:pt x="129" y="89"/>
                  </a:lnTo>
                  <a:lnTo>
                    <a:pt x="133" y="88"/>
                  </a:lnTo>
                  <a:lnTo>
                    <a:pt x="134" y="85"/>
                  </a:lnTo>
                  <a:lnTo>
                    <a:pt x="138" y="85"/>
                  </a:lnTo>
                  <a:lnTo>
                    <a:pt x="141" y="84"/>
                  </a:lnTo>
                  <a:lnTo>
                    <a:pt x="142" y="81"/>
                  </a:lnTo>
                  <a:lnTo>
                    <a:pt x="148" y="80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6" y="77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91" name="Freeform 64"/>
            <p:cNvSpPr>
              <a:spLocks/>
            </p:cNvSpPr>
            <p:nvPr/>
          </p:nvSpPr>
          <p:spPr bwMode="auto">
            <a:xfrm>
              <a:off x="3336475" y="2820276"/>
              <a:ext cx="292440" cy="219680"/>
            </a:xfrm>
            <a:custGeom>
              <a:avLst/>
              <a:gdLst>
                <a:gd name="T0" fmla="*/ 202 w 209"/>
                <a:gd name="T1" fmla="*/ 92 h 157"/>
                <a:gd name="T2" fmla="*/ 193 w 209"/>
                <a:gd name="T3" fmla="*/ 84 h 157"/>
                <a:gd name="T4" fmla="*/ 191 w 209"/>
                <a:gd name="T5" fmla="*/ 82 h 157"/>
                <a:gd name="T6" fmla="*/ 187 w 209"/>
                <a:gd name="T7" fmla="*/ 74 h 157"/>
                <a:gd name="T8" fmla="*/ 174 w 209"/>
                <a:gd name="T9" fmla="*/ 63 h 157"/>
                <a:gd name="T10" fmla="*/ 171 w 209"/>
                <a:gd name="T11" fmla="*/ 57 h 157"/>
                <a:gd name="T12" fmla="*/ 162 w 209"/>
                <a:gd name="T13" fmla="*/ 49 h 157"/>
                <a:gd name="T14" fmla="*/ 157 w 209"/>
                <a:gd name="T15" fmla="*/ 45 h 157"/>
                <a:gd name="T16" fmla="*/ 145 w 209"/>
                <a:gd name="T17" fmla="*/ 39 h 157"/>
                <a:gd name="T18" fmla="*/ 148 w 209"/>
                <a:gd name="T19" fmla="*/ 30 h 157"/>
                <a:gd name="T20" fmla="*/ 142 w 209"/>
                <a:gd name="T21" fmla="*/ 7 h 157"/>
                <a:gd name="T22" fmla="*/ 134 w 209"/>
                <a:gd name="T23" fmla="*/ 1 h 157"/>
                <a:gd name="T24" fmla="*/ 125 w 209"/>
                <a:gd name="T25" fmla="*/ 1 h 157"/>
                <a:gd name="T26" fmla="*/ 117 w 209"/>
                <a:gd name="T27" fmla="*/ 9 h 157"/>
                <a:gd name="T28" fmla="*/ 112 w 209"/>
                <a:gd name="T29" fmla="*/ 17 h 157"/>
                <a:gd name="T30" fmla="*/ 100 w 209"/>
                <a:gd name="T31" fmla="*/ 30 h 157"/>
                <a:gd name="T32" fmla="*/ 77 w 209"/>
                <a:gd name="T33" fmla="*/ 35 h 157"/>
                <a:gd name="T34" fmla="*/ 75 w 209"/>
                <a:gd name="T35" fmla="*/ 41 h 157"/>
                <a:gd name="T36" fmla="*/ 64 w 209"/>
                <a:gd name="T37" fmla="*/ 53 h 157"/>
                <a:gd name="T38" fmla="*/ 44 w 209"/>
                <a:gd name="T39" fmla="*/ 57 h 157"/>
                <a:gd name="T40" fmla="*/ 35 w 209"/>
                <a:gd name="T41" fmla="*/ 54 h 157"/>
                <a:gd name="T42" fmla="*/ 29 w 209"/>
                <a:gd name="T43" fmla="*/ 59 h 157"/>
                <a:gd name="T44" fmla="*/ 17 w 209"/>
                <a:gd name="T45" fmla="*/ 62 h 157"/>
                <a:gd name="T46" fmla="*/ 8 w 209"/>
                <a:gd name="T47" fmla="*/ 78 h 157"/>
                <a:gd name="T48" fmla="*/ 0 w 209"/>
                <a:gd name="T49" fmla="*/ 91 h 157"/>
                <a:gd name="T50" fmla="*/ 4 w 209"/>
                <a:gd name="T51" fmla="*/ 106 h 157"/>
                <a:gd name="T52" fmla="*/ 11 w 209"/>
                <a:gd name="T53" fmla="*/ 122 h 157"/>
                <a:gd name="T54" fmla="*/ 15 w 209"/>
                <a:gd name="T55" fmla="*/ 132 h 157"/>
                <a:gd name="T56" fmla="*/ 28 w 209"/>
                <a:gd name="T57" fmla="*/ 146 h 157"/>
                <a:gd name="T58" fmla="*/ 33 w 209"/>
                <a:gd name="T59" fmla="*/ 148 h 157"/>
                <a:gd name="T60" fmla="*/ 41 w 209"/>
                <a:gd name="T61" fmla="*/ 135 h 157"/>
                <a:gd name="T62" fmla="*/ 56 w 209"/>
                <a:gd name="T63" fmla="*/ 135 h 157"/>
                <a:gd name="T64" fmla="*/ 68 w 209"/>
                <a:gd name="T65" fmla="*/ 124 h 157"/>
                <a:gd name="T66" fmla="*/ 69 w 209"/>
                <a:gd name="T67" fmla="*/ 118 h 157"/>
                <a:gd name="T68" fmla="*/ 85 w 209"/>
                <a:gd name="T69" fmla="*/ 106 h 157"/>
                <a:gd name="T70" fmla="*/ 98 w 209"/>
                <a:gd name="T71" fmla="*/ 118 h 157"/>
                <a:gd name="T72" fmla="*/ 108 w 209"/>
                <a:gd name="T73" fmla="*/ 119 h 157"/>
                <a:gd name="T74" fmla="*/ 122 w 209"/>
                <a:gd name="T75" fmla="*/ 123 h 157"/>
                <a:gd name="T76" fmla="*/ 132 w 209"/>
                <a:gd name="T77" fmla="*/ 118 h 157"/>
                <a:gd name="T78" fmla="*/ 142 w 209"/>
                <a:gd name="T79" fmla="*/ 114 h 157"/>
                <a:gd name="T80" fmla="*/ 156 w 209"/>
                <a:gd name="T81" fmla="*/ 110 h 157"/>
                <a:gd name="T82" fmla="*/ 170 w 209"/>
                <a:gd name="T83" fmla="*/ 108 h 157"/>
                <a:gd name="T84" fmla="*/ 175 w 209"/>
                <a:gd name="T85" fmla="*/ 102 h 157"/>
                <a:gd name="T86" fmla="*/ 186 w 209"/>
                <a:gd name="T87" fmla="*/ 104 h 157"/>
                <a:gd name="T88" fmla="*/ 195 w 209"/>
                <a:gd name="T89" fmla="*/ 106 h 157"/>
                <a:gd name="T90" fmla="*/ 202 w 209"/>
                <a:gd name="T91" fmla="*/ 104 h 157"/>
                <a:gd name="T92" fmla="*/ 207 w 209"/>
                <a:gd name="T93" fmla="*/ 107 h 157"/>
                <a:gd name="T94" fmla="*/ 206 w 209"/>
                <a:gd name="T95" fmla="*/ 98 h 157"/>
                <a:gd name="T96" fmla="*/ 206 w 209"/>
                <a:gd name="T97" fmla="*/ 9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57">
                  <a:moveTo>
                    <a:pt x="206" y="98"/>
                  </a:moveTo>
                  <a:lnTo>
                    <a:pt x="206" y="96"/>
                  </a:lnTo>
                  <a:lnTo>
                    <a:pt x="205" y="95"/>
                  </a:lnTo>
                  <a:lnTo>
                    <a:pt x="202" y="92"/>
                  </a:lnTo>
                  <a:lnTo>
                    <a:pt x="199" y="91"/>
                  </a:lnTo>
                  <a:lnTo>
                    <a:pt x="195" y="88"/>
                  </a:lnTo>
                  <a:lnTo>
                    <a:pt x="193" y="87"/>
                  </a:lnTo>
                  <a:lnTo>
                    <a:pt x="193" y="84"/>
                  </a:lnTo>
                  <a:lnTo>
                    <a:pt x="193" y="83"/>
                  </a:lnTo>
                  <a:lnTo>
                    <a:pt x="193" y="83"/>
                  </a:lnTo>
                  <a:lnTo>
                    <a:pt x="191" y="83"/>
                  </a:lnTo>
                  <a:lnTo>
                    <a:pt x="191" y="82"/>
                  </a:lnTo>
                  <a:lnTo>
                    <a:pt x="191" y="79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86" y="71"/>
                  </a:lnTo>
                  <a:lnTo>
                    <a:pt x="183" y="70"/>
                  </a:lnTo>
                  <a:lnTo>
                    <a:pt x="178" y="66"/>
                  </a:lnTo>
                  <a:lnTo>
                    <a:pt x="174" y="63"/>
                  </a:lnTo>
                  <a:lnTo>
                    <a:pt x="171" y="62"/>
                  </a:lnTo>
                  <a:lnTo>
                    <a:pt x="171" y="61"/>
                  </a:lnTo>
                  <a:lnTo>
                    <a:pt x="174" y="58"/>
                  </a:lnTo>
                  <a:lnTo>
                    <a:pt x="171" y="57"/>
                  </a:lnTo>
                  <a:lnTo>
                    <a:pt x="170" y="54"/>
                  </a:lnTo>
                  <a:lnTo>
                    <a:pt x="169" y="53"/>
                  </a:lnTo>
                  <a:lnTo>
                    <a:pt x="169" y="51"/>
                  </a:lnTo>
                  <a:lnTo>
                    <a:pt x="162" y="49"/>
                  </a:lnTo>
                  <a:lnTo>
                    <a:pt x="161" y="49"/>
                  </a:lnTo>
                  <a:lnTo>
                    <a:pt x="158" y="49"/>
                  </a:lnTo>
                  <a:lnTo>
                    <a:pt x="157" y="47"/>
                  </a:lnTo>
                  <a:lnTo>
                    <a:pt x="157" y="45"/>
                  </a:lnTo>
                  <a:lnTo>
                    <a:pt x="157" y="43"/>
                  </a:lnTo>
                  <a:lnTo>
                    <a:pt x="157" y="41"/>
                  </a:lnTo>
                  <a:lnTo>
                    <a:pt x="152" y="39"/>
                  </a:lnTo>
                  <a:lnTo>
                    <a:pt x="145" y="39"/>
                  </a:lnTo>
                  <a:lnTo>
                    <a:pt x="145" y="38"/>
                  </a:lnTo>
                  <a:lnTo>
                    <a:pt x="145" y="35"/>
                  </a:lnTo>
                  <a:lnTo>
                    <a:pt x="145" y="34"/>
                  </a:lnTo>
                  <a:lnTo>
                    <a:pt x="148" y="30"/>
                  </a:lnTo>
                  <a:lnTo>
                    <a:pt x="148" y="27"/>
                  </a:lnTo>
                  <a:lnTo>
                    <a:pt x="148" y="22"/>
                  </a:lnTo>
                  <a:lnTo>
                    <a:pt x="145" y="14"/>
                  </a:lnTo>
                  <a:lnTo>
                    <a:pt x="142" y="7"/>
                  </a:lnTo>
                  <a:lnTo>
                    <a:pt x="140" y="6"/>
                  </a:lnTo>
                  <a:lnTo>
                    <a:pt x="138" y="5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5" y="1"/>
                  </a:lnTo>
                  <a:lnTo>
                    <a:pt x="121" y="4"/>
                  </a:lnTo>
                  <a:lnTo>
                    <a:pt x="117" y="5"/>
                  </a:lnTo>
                  <a:lnTo>
                    <a:pt x="117" y="7"/>
                  </a:lnTo>
                  <a:lnTo>
                    <a:pt x="117" y="9"/>
                  </a:lnTo>
                  <a:lnTo>
                    <a:pt x="114" y="10"/>
                  </a:lnTo>
                  <a:lnTo>
                    <a:pt x="114" y="13"/>
                  </a:lnTo>
                  <a:lnTo>
                    <a:pt x="113" y="14"/>
                  </a:lnTo>
                  <a:lnTo>
                    <a:pt x="112" y="17"/>
                  </a:lnTo>
                  <a:lnTo>
                    <a:pt x="109" y="18"/>
                  </a:lnTo>
                  <a:lnTo>
                    <a:pt x="108" y="21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94" y="31"/>
                  </a:lnTo>
                  <a:lnTo>
                    <a:pt x="88" y="34"/>
                  </a:lnTo>
                  <a:lnTo>
                    <a:pt x="82" y="35"/>
                  </a:lnTo>
                  <a:lnTo>
                    <a:pt x="77" y="35"/>
                  </a:lnTo>
                  <a:lnTo>
                    <a:pt x="73" y="35"/>
                  </a:lnTo>
                  <a:lnTo>
                    <a:pt x="71" y="38"/>
                  </a:lnTo>
                  <a:lnTo>
                    <a:pt x="73" y="39"/>
                  </a:lnTo>
                  <a:lnTo>
                    <a:pt x="75" y="41"/>
                  </a:lnTo>
                  <a:lnTo>
                    <a:pt x="69" y="49"/>
                  </a:lnTo>
                  <a:lnTo>
                    <a:pt x="68" y="51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6" y="53"/>
                  </a:lnTo>
                  <a:lnTo>
                    <a:pt x="51" y="54"/>
                  </a:lnTo>
                  <a:lnTo>
                    <a:pt x="44" y="57"/>
                  </a:lnTo>
                  <a:lnTo>
                    <a:pt x="41" y="58"/>
                  </a:lnTo>
                  <a:lnTo>
                    <a:pt x="39" y="62"/>
                  </a:lnTo>
                  <a:lnTo>
                    <a:pt x="37" y="58"/>
                  </a:lnTo>
                  <a:lnTo>
                    <a:pt x="35" y="54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8" y="61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7" y="62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2" y="71"/>
                  </a:lnTo>
                  <a:lnTo>
                    <a:pt x="8" y="78"/>
                  </a:lnTo>
                  <a:lnTo>
                    <a:pt x="7" y="82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3" y="96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11"/>
                  </a:lnTo>
                  <a:lnTo>
                    <a:pt x="7" y="114"/>
                  </a:lnTo>
                  <a:lnTo>
                    <a:pt x="8" y="118"/>
                  </a:lnTo>
                  <a:lnTo>
                    <a:pt x="11" y="122"/>
                  </a:lnTo>
                  <a:lnTo>
                    <a:pt x="12" y="124"/>
                  </a:lnTo>
                  <a:lnTo>
                    <a:pt x="12" y="127"/>
                  </a:lnTo>
                  <a:lnTo>
                    <a:pt x="13" y="132"/>
                  </a:lnTo>
                  <a:lnTo>
                    <a:pt x="15" y="132"/>
                  </a:lnTo>
                  <a:lnTo>
                    <a:pt x="20" y="140"/>
                  </a:lnTo>
                  <a:lnTo>
                    <a:pt x="24" y="142"/>
                  </a:lnTo>
                  <a:lnTo>
                    <a:pt x="25" y="144"/>
                  </a:lnTo>
                  <a:lnTo>
                    <a:pt x="28" y="146"/>
                  </a:lnTo>
                  <a:lnTo>
                    <a:pt x="29" y="156"/>
                  </a:lnTo>
                  <a:lnTo>
                    <a:pt x="29" y="157"/>
                  </a:lnTo>
                  <a:lnTo>
                    <a:pt x="31" y="153"/>
                  </a:lnTo>
                  <a:lnTo>
                    <a:pt x="33" y="148"/>
                  </a:lnTo>
                  <a:lnTo>
                    <a:pt x="35" y="139"/>
                  </a:lnTo>
                  <a:lnTo>
                    <a:pt x="35" y="136"/>
                  </a:lnTo>
                  <a:lnTo>
                    <a:pt x="37" y="135"/>
                  </a:lnTo>
                  <a:lnTo>
                    <a:pt x="41" y="135"/>
                  </a:lnTo>
                  <a:lnTo>
                    <a:pt x="43" y="135"/>
                  </a:lnTo>
                  <a:lnTo>
                    <a:pt x="47" y="132"/>
                  </a:lnTo>
                  <a:lnTo>
                    <a:pt x="51" y="132"/>
                  </a:lnTo>
                  <a:lnTo>
                    <a:pt x="56" y="135"/>
                  </a:lnTo>
                  <a:lnTo>
                    <a:pt x="60" y="135"/>
                  </a:lnTo>
                  <a:lnTo>
                    <a:pt x="65" y="132"/>
                  </a:lnTo>
                  <a:lnTo>
                    <a:pt x="68" y="135"/>
                  </a:lnTo>
                  <a:lnTo>
                    <a:pt x="68" y="124"/>
                  </a:lnTo>
                  <a:lnTo>
                    <a:pt x="68" y="123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69" y="118"/>
                  </a:lnTo>
                  <a:lnTo>
                    <a:pt x="73" y="111"/>
                  </a:lnTo>
                  <a:lnTo>
                    <a:pt x="79" y="106"/>
                  </a:lnTo>
                  <a:lnTo>
                    <a:pt x="82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94" y="111"/>
                  </a:lnTo>
                  <a:lnTo>
                    <a:pt x="96" y="115"/>
                  </a:lnTo>
                  <a:lnTo>
                    <a:pt x="98" y="118"/>
                  </a:lnTo>
                  <a:lnTo>
                    <a:pt x="100" y="118"/>
                  </a:lnTo>
                  <a:lnTo>
                    <a:pt x="104" y="118"/>
                  </a:lnTo>
                  <a:lnTo>
                    <a:pt x="105" y="118"/>
                  </a:lnTo>
                  <a:lnTo>
                    <a:pt x="108" y="119"/>
                  </a:lnTo>
                  <a:lnTo>
                    <a:pt x="109" y="119"/>
                  </a:lnTo>
                  <a:lnTo>
                    <a:pt x="112" y="122"/>
                  </a:lnTo>
                  <a:lnTo>
                    <a:pt x="117" y="122"/>
                  </a:lnTo>
                  <a:lnTo>
                    <a:pt x="122" y="123"/>
                  </a:lnTo>
                  <a:lnTo>
                    <a:pt x="126" y="123"/>
                  </a:lnTo>
                  <a:lnTo>
                    <a:pt x="128" y="123"/>
                  </a:lnTo>
                  <a:lnTo>
                    <a:pt x="130" y="119"/>
                  </a:lnTo>
                  <a:lnTo>
                    <a:pt x="132" y="118"/>
                  </a:lnTo>
                  <a:lnTo>
                    <a:pt x="134" y="114"/>
                  </a:lnTo>
                  <a:lnTo>
                    <a:pt x="136" y="111"/>
                  </a:lnTo>
                  <a:lnTo>
                    <a:pt x="138" y="111"/>
                  </a:lnTo>
                  <a:lnTo>
                    <a:pt x="142" y="114"/>
                  </a:lnTo>
                  <a:lnTo>
                    <a:pt x="144" y="115"/>
                  </a:lnTo>
                  <a:lnTo>
                    <a:pt x="145" y="114"/>
                  </a:lnTo>
                  <a:lnTo>
                    <a:pt x="152" y="111"/>
                  </a:lnTo>
                  <a:lnTo>
                    <a:pt x="156" y="110"/>
                  </a:lnTo>
                  <a:lnTo>
                    <a:pt x="161" y="106"/>
                  </a:lnTo>
                  <a:lnTo>
                    <a:pt x="165" y="108"/>
                  </a:lnTo>
                  <a:lnTo>
                    <a:pt x="166" y="110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5" y="106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8" y="102"/>
                  </a:lnTo>
                  <a:lnTo>
                    <a:pt x="182" y="104"/>
                  </a:lnTo>
                  <a:lnTo>
                    <a:pt x="183" y="104"/>
                  </a:lnTo>
                  <a:lnTo>
                    <a:pt x="186" y="104"/>
                  </a:lnTo>
                  <a:lnTo>
                    <a:pt x="189" y="104"/>
                  </a:lnTo>
                  <a:lnTo>
                    <a:pt x="191" y="106"/>
                  </a:lnTo>
                  <a:lnTo>
                    <a:pt x="193" y="106"/>
                  </a:lnTo>
                  <a:lnTo>
                    <a:pt x="195" y="106"/>
                  </a:lnTo>
                  <a:lnTo>
                    <a:pt x="197" y="106"/>
                  </a:lnTo>
                  <a:lnTo>
                    <a:pt x="199" y="106"/>
                  </a:lnTo>
                  <a:lnTo>
                    <a:pt x="201" y="106"/>
                  </a:lnTo>
                  <a:lnTo>
                    <a:pt x="202" y="104"/>
                  </a:lnTo>
                  <a:lnTo>
                    <a:pt x="205" y="104"/>
                  </a:lnTo>
                  <a:lnTo>
                    <a:pt x="207" y="107"/>
                  </a:lnTo>
                  <a:lnTo>
                    <a:pt x="209" y="108"/>
                  </a:lnTo>
                  <a:lnTo>
                    <a:pt x="207" y="107"/>
                  </a:lnTo>
                  <a:lnTo>
                    <a:pt x="206" y="104"/>
                  </a:lnTo>
                  <a:lnTo>
                    <a:pt x="206" y="100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98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92" name="Freeform 65"/>
            <p:cNvSpPr>
              <a:spLocks/>
            </p:cNvSpPr>
            <p:nvPr/>
          </p:nvSpPr>
          <p:spPr bwMode="auto">
            <a:xfrm>
              <a:off x="3500186" y="2511044"/>
              <a:ext cx="369398" cy="498128"/>
            </a:xfrm>
            <a:custGeom>
              <a:avLst/>
              <a:gdLst>
                <a:gd name="T0" fmla="*/ 256 w 264"/>
                <a:gd name="T1" fmla="*/ 88 h 356"/>
                <a:gd name="T2" fmla="*/ 243 w 264"/>
                <a:gd name="T3" fmla="*/ 73 h 356"/>
                <a:gd name="T4" fmla="*/ 238 w 264"/>
                <a:gd name="T5" fmla="*/ 40 h 356"/>
                <a:gd name="T6" fmla="*/ 238 w 264"/>
                <a:gd name="T7" fmla="*/ 32 h 356"/>
                <a:gd name="T8" fmla="*/ 226 w 264"/>
                <a:gd name="T9" fmla="*/ 13 h 356"/>
                <a:gd name="T10" fmla="*/ 207 w 264"/>
                <a:gd name="T11" fmla="*/ 6 h 356"/>
                <a:gd name="T12" fmla="*/ 199 w 264"/>
                <a:gd name="T13" fmla="*/ 15 h 356"/>
                <a:gd name="T14" fmla="*/ 189 w 264"/>
                <a:gd name="T15" fmla="*/ 24 h 356"/>
                <a:gd name="T16" fmla="*/ 159 w 264"/>
                <a:gd name="T17" fmla="*/ 20 h 356"/>
                <a:gd name="T18" fmla="*/ 145 w 264"/>
                <a:gd name="T19" fmla="*/ 20 h 356"/>
                <a:gd name="T20" fmla="*/ 49 w 264"/>
                <a:gd name="T21" fmla="*/ 57 h 356"/>
                <a:gd name="T22" fmla="*/ 32 w 264"/>
                <a:gd name="T23" fmla="*/ 69 h 356"/>
                <a:gd name="T24" fmla="*/ 23 w 264"/>
                <a:gd name="T25" fmla="*/ 134 h 356"/>
                <a:gd name="T26" fmla="*/ 19 w 264"/>
                <a:gd name="T27" fmla="*/ 142 h 356"/>
                <a:gd name="T28" fmla="*/ 9 w 264"/>
                <a:gd name="T29" fmla="*/ 155 h 356"/>
                <a:gd name="T30" fmla="*/ 5 w 264"/>
                <a:gd name="T31" fmla="*/ 171 h 356"/>
                <a:gd name="T32" fmla="*/ 0 w 264"/>
                <a:gd name="T33" fmla="*/ 186 h 356"/>
                <a:gd name="T34" fmla="*/ 11 w 264"/>
                <a:gd name="T35" fmla="*/ 190 h 356"/>
                <a:gd name="T36" fmla="*/ 13 w 264"/>
                <a:gd name="T37" fmla="*/ 199 h 356"/>
                <a:gd name="T38" fmla="*/ 13 w 264"/>
                <a:gd name="T39" fmla="*/ 209 h 356"/>
                <a:gd name="T40" fmla="*/ 17 w 264"/>
                <a:gd name="T41" fmla="*/ 221 h 356"/>
                <a:gd name="T42" fmla="*/ 25 w 264"/>
                <a:gd name="T43" fmla="*/ 228 h 356"/>
                <a:gd name="T44" fmla="*/ 28 w 264"/>
                <a:gd name="T45" fmla="*/ 255 h 356"/>
                <a:gd name="T46" fmla="*/ 40 w 264"/>
                <a:gd name="T47" fmla="*/ 262 h 356"/>
                <a:gd name="T48" fmla="*/ 44 w 264"/>
                <a:gd name="T49" fmla="*/ 270 h 356"/>
                <a:gd name="T50" fmla="*/ 54 w 264"/>
                <a:gd name="T51" fmla="*/ 278 h 356"/>
                <a:gd name="T52" fmla="*/ 61 w 264"/>
                <a:gd name="T53" fmla="*/ 287 h 356"/>
                <a:gd name="T54" fmla="*/ 74 w 264"/>
                <a:gd name="T55" fmla="*/ 299 h 356"/>
                <a:gd name="T56" fmla="*/ 76 w 264"/>
                <a:gd name="T57" fmla="*/ 304 h 356"/>
                <a:gd name="T58" fmla="*/ 85 w 264"/>
                <a:gd name="T59" fmla="*/ 313 h 356"/>
                <a:gd name="T60" fmla="*/ 89 w 264"/>
                <a:gd name="T61" fmla="*/ 325 h 356"/>
                <a:gd name="T62" fmla="*/ 101 w 264"/>
                <a:gd name="T63" fmla="*/ 339 h 356"/>
                <a:gd name="T64" fmla="*/ 114 w 264"/>
                <a:gd name="T65" fmla="*/ 336 h 356"/>
                <a:gd name="T66" fmla="*/ 124 w 264"/>
                <a:gd name="T67" fmla="*/ 336 h 356"/>
                <a:gd name="T68" fmla="*/ 133 w 264"/>
                <a:gd name="T69" fmla="*/ 344 h 356"/>
                <a:gd name="T70" fmla="*/ 145 w 264"/>
                <a:gd name="T71" fmla="*/ 353 h 356"/>
                <a:gd name="T72" fmla="*/ 154 w 264"/>
                <a:gd name="T73" fmla="*/ 349 h 356"/>
                <a:gd name="T74" fmla="*/ 162 w 264"/>
                <a:gd name="T75" fmla="*/ 352 h 356"/>
                <a:gd name="T76" fmla="*/ 175 w 264"/>
                <a:gd name="T77" fmla="*/ 351 h 356"/>
                <a:gd name="T78" fmla="*/ 186 w 264"/>
                <a:gd name="T79" fmla="*/ 351 h 356"/>
                <a:gd name="T80" fmla="*/ 197 w 264"/>
                <a:gd name="T81" fmla="*/ 343 h 356"/>
                <a:gd name="T82" fmla="*/ 226 w 264"/>
                <a:gd name="T83" fmla="*/ 335 h 356"/>
                <a:gd name="T84" fmla="*/ 224 w 264"/>
                <a:gd name="T85" fmla="*/ 325 h 356"/>
                <a:gd name="T86" fmla="*/ 215 w 264"/>
                <a:gd name="T87" fmla="*/ 319 h 356"/>
                <a:gd name="T88" fmla="*/ 202 w 264"/>
                <a:gd name="T89" fmla="*/ 292 h 356"/>
                <a:gd name="T90" fmla="*/ 181 w 264"/>
                <a:gd name="T91" fmla="*/ 278 h 356"/>
                <a:gd name="T92" fmla="*/ 185 w 264"/>
                <a:gd name="T93" fmla="*/ 266 h 356"/>
                <a:gd name="T94" fmla="*/ 198 w 264"/>
                <a:gd name="T95" fmla="*/ 252 h 356"/>
                <a:gd name="T96" fmla="*/ 202 w 264"/>
                <a:gd name="T97" fmla="*/ 228 h 356"/>
                <a:gd name="T98" fmla="*/ 211 w 264"/>
                <a:gd name="T99" fmla="*/ 221 h 356"/>
                <a:gd name="T100" fmla="*/ 213 w 264"/>
                <a:gd name="T101" fmla="*/ 209 h 356"/>
                <a:gd name="T102" fmla="*/ 223 w 264"/>
                <a:gd name="T103" fmla="*/ 190 h 356"/>
                <a:gd name="T104" fmla="*/ 230 w 264"/>
                <a:gd name="T105" fmla="*/ 182 h 356"/>
                <a:gd name="T106" fmla="*/ 234 w 264"/>
                <a:gd name="T107" fmla="*/ 161 h 356"/>
                <a:gd name="T108" fmla="*/ 238 w 264"/>
                <a:gd name="T109" fmla="*/ 129 h 356"/>
                <a:gd name="T110" fmla="*/ 243 w 264"/>
                <a:gd name="T111" fmla="*/ 110 h 356"/>
                <a:gd name="T112" fmla="*/ 256 w 264"/>
                <a:gd name="T113" fmla="*/ 102 h 356"/>
                <a:gd name="T114" fmla="*/ 263 w 264"/>
                <a:gd name="T115" fmla="*/ 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4" h="356">
                  <a:moveTo>
                    <a:pt x="263" y="90"/>
                  </a:moveTo>
                  <a:lnTo>
                    <a:pt x="260" y="90"/>
                  </a:lnTo>
                  <a:lnTo>
                    <a:pt x="260" y="89"/>
                  </a:lnTo>
                  <a:lnTo>
                    <a:pt x="259" y="88"/>
                  </a:lnTo>
                  <a:lnTo>
                    <a:pt x="256" y="88"/>
                  </a:lnTo>
                  <a:lnTo>
                    <a:pt x="255" y="85"/>
                  </a:lnTo>
                  <a:lnTo>
                    <a:pt x="251" y="81"/>
                  </a:lnTo>
                  <a:lnTo>
                    <a:pt x="250" y="80"/>
                  </a:lnTo>
                  <a:lnTo>
                    <a:pt x="246" y="77"/>
                  </a:lnTo>
                  <a:lnTo>
                    <a:pt x="243" y="73"/>
                  </a:lnTo>
                  <a:lnTo>
                    <a:pt x="242" y="64"/>
                  </a:lnTo>
                  <a:lnTo>
                    <a:pt x="240" y="57"/>
                  </a:lnTo>
                  <a:lnTo>
                    <a:pt x="240" y="47"/>
                  </a:lnTo>
                  <a:lnTo>
                    <a:pt x="240" y="44"/>
                  </a:lnTo>
                  <a:lnTo>
                    <a:pt x="238" y="40"/>
                  </a:lnTo>
                  <a:lnTo>
                    <a:pt x="238" y="37"/>
                  </a:lnTo>
                  <a:lnTo>
                    <a:pt x="240" y="36"/>
                  </a:lnTo>
                  <a:lnTo>
                    <a:pt x="242" y="37"/>
                  </a:lnTo>
                  <a:lnTo>
                    <a:pt x="240" y="33"/>
                  </a:lnTo>
                  <a:lnTo>
                    <a:pt x="238" y="32"/>
                  </a:lnTo>
                  <a:lnTo>
                    <a:pt x="234" y="27"/>
                  </a:lnTo>
                  <a:lnTo>
                    <a:pt x="234" y="20"/>
                  </a:lnTo>
                  <a:lnTo>
                    <a:pt x="234" y="19"/>
                  </a:lnTo>
                  <a:lnTo>
                    <a:pt x="230" y="16"/>
                  </a:lnTo>
                  <a:lnTo>
                    <a:pt x="226" y="13"/>
                  </a:lnTo>
                  <a:lnTo>
                    <a:pt x="223" y="7"/>
                  </a:lnTo>
                  <a:lnTo>
                    <a:pt x="216" y="6"/>
                  </a:lnTo>
                  <a:lnTo>
                    <a:pt x="213" y="0"/>
                  </a:lnTo>
                  <a:lnTo>
                    <a:pt x="211" y="3"/>
                  </a:lnTo>
                  <a:lnTo>
                    <a:pt x="207" y="6"/>
                  </a:lnTo>
                  <a:lnTo>
                    <a:pt x="206" y="6"/>
                  </a:lnTo>
                  <a:lnTo>
                    <a:pt x="206" y="6"/>
                  </a:lnTo>
                  <a:lnTo>
                    <a:pt x="203" y="7"/>
                  </a:lnTo>
                  <a:lnTo>
                    <a:pt x="202" y="11"/>
                  </a:lnTo>
                  <a:lnTo>
                    <a:pt x="199" y="15"/>
                  </a:lnTo>
                  <a:lnTo>
                    <a:pt x="198" y="15"/>
                  </a:lnTo>
                  <a:lnTo>
                    <a:pt x="194" y="16"/>
                  </a:lnTo>
                  <a:lnTo>
                    <a:pt x="193" y="19"/>
                  </a:lnTo>
                  <a:lnTo>
                    <a:pt x="190" y="23"/>
                  </a:lnTo>
                  <a:lnTo>
                    <a:pt x="189" y="24"/>
                  </a:lnTo>
                  <a:lnTo>
                    <a:pt x="186" y="24"/>
                  </a:lnTo>
                  <a:lnTo>
                    <a:pt x="183" y="24"/>
                  </a:lnTo>
                  <a:lnTo>
                    <a:pt x="179" y="23"/>
                  </a:lnTo>
                  <a:lnTo>
                    <a:pt x="173" y="20"/>
                  </a:lnTo>
                  <a:lnTo>
                    <a:pt x="159" y="20"/>
                  </a:lnTo>
                  <a:lnTo>
                    <a:pt x="149" y="20"/>
                  </a:lnTo>
                  <a:lnTo>
                    <a:pt x="150" y="16"/>
                  </a:lnTo>
                  <a:lnTo>
                    <a:pt x="149" y="16"/>
                  </a:lnTo>
                  <a:lnTo>
                    <a:pt x="146" y="19"/>
                  </a:lnTo>
                  <a:lnTo>
                    <a:pt x="145" y="20"/>
                  </a:lnTo>
                  <a:lnTo>
                    <a:pt x="139" y="20"/>
                  </a:lnTo>
                  <a:lnTo>
                    <a:pt x="131" y="20"/>
                  </a:lnTo>
                  <a:lnTo>
                    <a:pt x="88" y="20"/>
                  </a:lnTo>
                  <a:lnTo>
                    <a:pt x="49" y="20"/>
                  </a:lnTo>
                  <a:lnTo>
                    <a:pt x="49" y="57"/>
                  </a:lnTo>
                  <a:lnTo>
                    <a:pt x="32" y="57"/>
                  </a:lnTo>
                  <a:lnTo>
                    <a:pt x="32" y="67"/>
                  </a:lnTo>
                  <a:lnTo>
                    <a:pt x="17" y="57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5" y="134"/>
                  </a:lnTo>
                  <a:lnTo>
                    <a:pt x="31" y="133"/>
                  </a:lnTo>
                  <a:lnTo>
                    <a:pt x="27" y="134"/>
                  </a:lnTo>
                  <a:lnTo>
                    <a:pt x="25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19" y="136"/>
                  </a:lnTo>
                  <a:lnTo>
                    <a:pt x="17" y="137"/>
                  </a:lnTo>
                  <a:lnTo>
                    <a:pt x="17" y="141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17" y="146"/>
                  </a:lnTo>
                  <a:lnTo>
                    <a:pt x="15" y="150"/>
                  </a:lnTo>
                  <a:lnTo>
                    <a:pt x="11" y="154"/>
                  </a:lnTo>
                  <a:lnTo>
                    <a:pt x="9" y="155"/>
                  </a:lnTo>
                  <a:lnTo>
                    <a:pt x="9" y="158"/>
                  </a:lnTo>
                  <a:lnTo>
                    <a:pt x="11" y="163"/>
                  </a:lnTo>
                  <a:lnTo>
                    <a:pt x="5" y="167"/>
                  </a:lnTo>
                  <a:lnTo>
                    <a:pt x="5" y="169"/>
                  </a:lnTo>
                  <a:lnTo>
                    <a:pt x="5" y="171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4" y="181"/>
                  </a:lnTo>
                  <a:lnTo>
                    <a:pt x="1" y="185"/>
                  </a:lnTo>
                  <a:lnTo>
                    <a:pt x="0" y="186"/>
                  </a:lnTo>
                  <a:lnTo>
                    <a:pt x="1" y="190"/>
                  </a:lnTo>
                  <a:lnTo>
                    <a:pt x="5" y="190"/>
                  </a:lnTo>
                  <a:lnTo>
                    <a:pt x="8" y="189"/>
                  </a:lnTo>
                  <a:lnTo>
                    <a:pt x="9" y="190"/>
                  </a:lnTo>
                  <a:lnTo>
                    <a:pt x="11" y="190"/>
                  </a:lnTo>
                  <a:lnTo>
                    <a:pt x="11" y="191"/>
                  </a:lnTo>
                  <a:lnTo>
                    <a:pt x="9" y="194"/>
                  </a:lnTo>
                  <a:lnTo>
                    <a:pt x="11" y="198"/>
                  </a:lnTo>
                  <a:lnTo>
                    <a:pt x="11" y="202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3"/>
                  </a:lnTo>
                  <a:lnTo>
                    <a:pt x="13" y="205"/>
                  </a:lnTo>
                  <a:lnTo>
                    <a:pt x="13" y="207"/>
                  </a:lnTo>
                  <a:lnTo>
                    <a:pt x="13" y="209"/>
                  </a:lnTo>
                  <a:lnTo>
                    <a:pt x="15" y="211"/>
                  </a:lnTo>
                  <a:lnTo>
                    <a:pt x="19" y="213"/>
                  </a:lnTo>
                  <a:lnTo>
                    <a:pt x="19" y="215"/>
                  </a:lnTo>
                  <a:lnTo>
                    <a:pt x="19" y="217"/>
                  </a:lnTo>
                  <a:lnTo>
                    <a:pt x="17" y="221"/>
                  </a:lnTo>
                  <a:lnTo>
                    <a:pt x="17" y="222"/>
                  </a:lnTo>
                  <a:lnTo>
                    <a:pt x="17" y="222"/>
                  </a:lnTo>
                  <a:lnTo>
                    <a:pt x="21" y="226"/>
                  </a:lnTo>
                  <a:lnTo>
                    <a:pt x="23" y="227"/>
                  </a:lnTo>
                  <a:lnTo>
                    <a:pt x="25" y="228"/>
                  </a:lnTo>
                  <a:lnTo>
                    <a:pt x="28" y="235"/>
                  </a:lnTo>
                  <a:lnTo>
                    <a:pt x="31" y="243"/>
                  </a:lnTo>
                  <a:lnTo>
                    <a:pt x="31" y="248"/>
                  </a:lnTo>
                  <a:lnTo>
                    <a:pt x="31" y="251"/>
                  </a:lnTo>
                  <a:lnTo>
                    <a:pt x="28" y="255"/>
                  </a:lnTo>
                  <a:lnTo>
                    <a:pt x="28" y="256"/>
                  </a:lnTo>
                  <a:lnTo>
                    <a:pt x="28" y="259"/>
                  </a:lnTo>
                  <a:lnTo>
                    <a:pt x="28" y="260"/>
                  </a:lnTo>
                  <a:lnTo>
                    <a:pt x="35" y="260"/>
                  </a:lnTo>
                  <a:lnTo>
                    <a:pt x="40" y="262"/>
                  </a:lnTo>
                  <a:lnTo>
                    <a:pt x="40" y="264"/>
                  </a:lnTo>
                  <a:lnTo>
                    <a:pt x="40" y="266"/>
                  </a:lnTo>
                  <a:lnTo>
                    <a:pt x="40" y="268"/>
                  </a:lnTo>
                  <a:lnTo>
                    <a:pt x="41" y="270"/>
                  </a:lnTo>
                  <a:lnTo>
                    <a:pt x="44" y="270"/>
                  </a:lnTo>
                  <a:lnTo>
                    <a:pt x="45" y="270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53" y="275"/>
                  </a:lnTo>
                  <a:lnTo>
                    <a:pt x="54" y="278"/>
                  </a:lnTo>
                  <a:lnTo>
                    <a:pt x="57" y="279"/>
                  </a:lnTo>
                  <a:lnTo>
                    <a:pt x="54" y="282"/>
                  </a:lnTo>
                  <a:lnTo>
                    <a:pt x="54" y="283"/>
                  </a:lnTo>
                  <a:lnTo>
                    <a:pt x="57" y="284"/>
                  </a:lnTo>
                  <a:lnTo>
                    <a:pt x="61" y="287"/>
                  </a:lnTo>
                  <a:lnTo>
                    <a:pt x="66" y="291"/>
                  </a:lnTo>
                  <a:lnTo>
                    <a:pt x="69" y="292"/>
                  </a:lnTo>
                  <a:lnTo>
                    <a:pt x="70" y="295"/>
                  </a:lnTo>
                  <a:lnTo>
                    <a:pt x="72" y="296"/>
                  </a:lnTo>
                  <a:lnTo>
                    <a:pt x="74" y="299"/>
                  </a:lnTo>
                  <a:lnTo>
                    <a:pt x="74" y="300"/>
                  </a:lnTo>
                  <a:lnTo>
                    <a:pt x="74" y="303"/>
                  </a:lnTo>
                  <a:lnTo>
                    <a:pt x="74" y="304"/>
                  </a:lnTo>
                  <a:lnTo>
                    <a:pt x="76" y="304"/>
                  </a:lnTo>
                  <a:lnTo>
                    <a:pt x="76" y="304"/>
                  </a:lnTo>
                  <a:lnTo>
                    <a:pt x="76" y="305"/>
                  </a:lnTo>
                  <a:lnTo>
                    <a:pt x="76" y="308"/>
                  </a:lnTo>
                  <a:lnTo>
                    <a:pt x="78" y="309"/>
                  </a:lnTo>
                  <a:lnTo>
                    <a:pt x="82" y="312"/>
                  </a:lnTo>
                  <a:lnTo>
                    <a:pt x="85" y="313"/>
                  </a:lnTo>
                  <a:lnTo>
                    <a:pt x="88" y="316"/>
                  </a:lnTo>
                  <a:lnTo>
                    <a:pt x="89" y="317"/>
                  </a:lnTo>
                  <a:lnTo>
                    <a:pt x="89" y="319"/>
                  </a:lnTo>
                  <a:lnTo>
                    <a:pt x="89" y="321"/>
                  </a:lnTo>
                  <a:lnTo>
                    <a:pt x="89" y="325"/>
                  </a:lnTo>
                  <a:lnTo>
                    <a:pt x="93" y="329"/>
                  </a:lnTo>
                  <a:lnTo>
                    <a:pt x="96" y="331"/>
                  </a:lnTo>
                  <a:lnTo>
                    <a:pt x="96" y="332"/>
                  </a:lnTo>
                  <a:lnTo>
                    <a:pt x="98" y="336"/>
                  </a:lnTo>
                  <a:lnTo>
                    <a:pt x="101" y="339"/>
                  </a:lnTo>
                  <a:lnTo>
                    <a:pt x="105" y="340"/>
                  </a:lnTo>
                  <a:lnTo>
                    <a:pt x="106" y="340"/>
                  </a:lnTo>
                  <a:lnTo>
                    <a:pt x="109" y="340"/>
                  </a:lnTo>
                  <a:lnTo>
                    <a:pt x="110" y="339"/>
                  </a:lnTo>
                  <a:lnTo>
                    <a:pt x="114" y="336"/>
                  </a:lnTo>
                  <a:lnTo>
                    <a:pt x="116" y="339"/>
                  </a:lnTo>
                  <a:lnTo>
                    <a:pt x="118" y="339"/>
                  </a:lnTo>
                  <a:lnTo>
                    <a:pt x="120" y="339"/>
                  </a:lnTo>
                  <a:lnTo>
                    <a:pt x="122" y="339"/>
                  </a:lnTo>
                  <a:lnTo>
                    <a:pt x="124" y="336"/>
                  </a:lnTo>
                  <a:lnTo>
                    <a:pt x="126" y="335"/>
                  </a:lnTo>
                  <a:lnTo>
                    <a:pt x="128" y="335"/>
                  </a:lnTo>
                  <a:lnTo>
                    <a:pt x="129" y="336"/>
                  </a:lnTo>
                  <a:lnTo>
                    <a:pt x="131" y="340"/>
                  </a:lnTo>
                  <a:lnTo>
                    <a:pt x="133" y="344"/>
                  </a:lnTo>
                  <a:lnTo>
                    <a:pt x="139" y="348"/>
                  </a:lnTo>
                  <a:lnTo>
                    <a:pt x="142" y="349"/>
                  </a:lnTo>
                  <a:lnTo>
                    <a:pt x="141" y="353"/>
                  </a:lnTo>
                  <a:lnTo>
                    <a:pt x="143" y="353"/>
                  </a:lnTo>
                  <a:lnTo>
                    <a:pt x="145" y="353"/>
                  </a:lnTo>
                  <a:lnTo>
                    <a:pt x="146" y="356"/>
                  </a:lnTo>
                  <a:lnTo>
                    <a:pt x="149" y="352"/>
                  </a:lnTo>
                  <a:lnTo>
                    <a:pt x="150" y="352"/>
                  </a:lnTo>
                  <a:lnTo>
                    <a:pt x="153" y="351"/>
                  </a:lnTo>
                  <a:lnTo>
                    <a:pt x="154" y="349"/>
                  </a:lnTo>
                  <a:lnTo>
                    <a:pt x="155" y="352"/>
                  </a:lnTo>
                  <a:lnTo>
                    <a:pt x="158" y="352"/>
                  </a:lnTo>
                  <a:lnTo>
                    <a:pt x="159" y="352"/>
                  </a:lnTo>
                  <a:lnTo>
                    <a:pt x="162" y="349"/>
                  </a:lnTo>
                  <a:lnTo>
                    <a:pt x="162" y="352"/>
                  </a:lnTo>
                  <a:lnTo>
                    <a:pt x="166" y="353"/>
                  </a:lnTo>
                  <a:lnTo>
                    <a:pt x="167" y="356"/>
                  </a:lnTo>
                  <a:lnTo>
                    <a:pt x="169" y="353"/>
                  </a:lnTo>
                  <a:lnTo>
                    <a:pt x="171" y="352"/>
                  </a:lnTo>
                  <a:lnTo>
                    <a:pt x="175" y="351"/>
                  </a:lnTo>
                  <a:lnTo>
                    <a:pt x="179" y="349"/>
                  </a:lnTo>
                  <a:lnTo>
                    <a:pt x="181" y="349"/>
                  </a:lnTo>
                  <a:lnTo>
                    <a:pt x="183" y="349"/>
                  </a:lnTo>
                  <a:lnTo>
                    <a:pt x="186" y="351"/>
                  </a:lnTo>
                  <a:lnTo>
                    <a:pt x="186" y="351"/>
                  </a:lnTo>
                  <a:lnTo>
                    <a:pt x="187" y="352"/>
                  </a:lnTo>
                  <a:lnTo>
                    <a:pt x="189" y="352"/>
                  </a:lnTo>
                  <a:lnTo>
                    <a:pt x="193" y="348"/>
                  </a:lnTo>
                  <a:lnTo>
                    <a:pt x="194" y="347"/>
                  </a:lnTo>
                  <a:lnTo>
                    <a:pt x="197" y="343"/>
                  </a:lnTo>
                  <a:lnTo>
                    <a:pt x="198" y="340"/>
                  </a:lnTo>
                  <a:lnTo>
                    <a:pt x="202" y="339"/>
                  </a:lnTo>
                  <a:lnTo>
                    <a:pt x="203" y="336"/>
                  </a:lnTo>
                  <a:lnTo>
                    <a:pt x="216" y="335"/>
                  </a:lnTo>
                  <a:lnTo>
                    <a:pt x="226" y="335"/>
                  </a:lnTo>
                  <a:lnTo>
                    <a:pt x="228" y="335"/>
                  </a:lnTo>
                  <a:lnTo>
                    <a:pt x="226" y="332"/>
                  </a:lnTo>
                  <a:lnTo>
                    <a:pt x="224" y="331"/>
                  </a:lnTo>
                  <a:lnTo>
                    <a:pt x="226" y="327"/>
                  </a:lnTo>
                  <a:lnTo>
                    <a:pt x="224" y="325"/>
                  </a:lnTo>
                  <a:lnTo>
                    <a:pt x="224" y="321"/>
                  </a:lnTo>
                  <a:lnTo>
                    <a:pt x="220" y="321"/>
                  </a:lnTo>
                  <a:lnTo>
                    <a:pt x="219" y="321"/>
                  </a:lnTo>
                  <a:lnTo>
                    <a:pt x="216" y="319"/>
                  </a:lnTo>
                  <a:lnTo>
                    <a:pt x="215" y="319"/>
                  </a:lnTo>
                  <a:lnTo>
                    <a:pt x="213" y="316"/>
                  </a:lnTo>
                  <a:lnTo>
                    <a:pt x="211" y="305"/>
                  </a:lnTo>
                  <a:lnTo>
                    <a:pt x="210" y="303"/>
                  </a:lnTo>
                  <a:lnTo>
                    <a:pt x="207" y="299"/>
                  </a:lnTo>
                  <a:lnTo>
                    <a:pt x="202" y="292"/>
                  </a:lnTo>
                  <a:lnTo>
                    <a:pt x="199" y="288"/>
                  </a:lnTo>
                  <a:lnTo>
                    <a:pt x="197" y="286"/>
                  </a:lnTo>
                  <a:lnTo>
                    <a:pt x="194" y="283"/>
                  </a:lnTo>
                  <a:lnTo>
                    <a:pt x="190" y="279"/>
                  </a:lnTo>
                  <a:lnTo>
                    <a:pt x="181" y="278"/>
                  </a:lnTo>
                  <a:lnTo>
                    <a:pt x="181" y="275"/>
                  </a:lnTo>
                  <a:lnTo>
                    <a:pt x="181" y="274"/>
                  </a:lnTo>
                  <a:lnTo>
                    <a:pt x="183" y="272"/>
                  </a:lnTo>
                  <a:lnTo>
                    <a:pt x="183" y="268"/>
                  </a:lnTo>
                  <a:lnTo>
                    <a:pt x="185" y="266"/>
                  </a:lnTo>
                  <a:lnTo>
                    <a:pt x="186" y="266"/>
                  </a:lnTo>
                  <a:lnTo>
                    <a:pt x="194" y="266"/>
                  </a:lnTo>
                  <a:lnTo>
                    <a:pt x="198" y="264"/>
                  </a:lnTo>
                  <a:lnTo>
                    <a:pt x="198" y="260"/>
                  </a:lnTo>
                  <a:lnTo>
                    <a:pt x="198" y="252"/>
                  </a:lnTo>
                  <a:lnTo>
                    <a:pt x="198" y="247"/>
                  </a:lnTo>
                  <a:lnTo>
                    <a:pt x="198" y="242"/>
                  </a:lnTo>
                  <a:lnTo>
                    <a:pt x="199" y="238"/>
                  </a:lnTo>
                  <a:lnTo>
                    <a:pt x="202" y="231"/>
                  </a:lnTo>
                  <a:lnTo>
                    <a:pt x="202" y="228"/>
                  </a:lnTo>
                  <a:lnTo>
                    <a:pt x="203" y="225"/>
                  </a:lnTo>
                  <a:lnTo>
                    <a:pt x="203" y="222"/>
                  </a:lnTo>
                  <a:lnTo>
                    <a:pt x="206" y="222"/>
                  </a:lnTo>
                  <a:lnTo>
                    <a:pt x="207" y="226"/>
                  </a:lnTo>
                  <a:lnTo>
                    <a:pt x="211" y="221"/>
                  </a:lnTo>
                  <a:lnTo>
                    <a:pt x="211" y="218"/>
                  </a:lnTo>
                  <a:lnTo>
                    <a:pt x="211" y="217"/>
                  </a:lnTo>
                  <a:lnTo>
                    <a:pt x="211" y="215"/>
                  </a:lnTo>
                  <a:lnTo>
                    <a:pt x="211" y="211"/>
                  </a:lnTo>
                  <a:lnTo>
                    <a:pt x="213" y="209"/>
                  </a:lnTo>
                  <a:lnTo>
                    <a:pt x="213" y="205"/>
                  </a:lnTo>
                  <a:lnTo>
                    <a:pt x="215" y="203"/>
                  </a:lnTo>
                  <a:lnTo>
                    <a:pt x="216" y="198"/>
                  </a:lnTo>
                  <a:lnTo>
                    <a:pt x="220" y="191"/>
                  </a:lnTo>
                  <a:lnTo>
                    <a:pt x="223" y="190"/>
                  </a:lnTo>
                  <a:lnTo>
                    <a:pt x="224" y="190"/>
                  </a:lnTo>
                  <a:lnTo>
                    <a:pt x="228" y="190"/>
                  </a:lnTo>
                  <a:lnTo>
                    <a:pt x="228" y="189"/>
                  </a:lnTo>
                  <a:lnTo>
                    <a:pt x="230" y="186"/>
                  </a:lnTo>
                  <a:lnTo>
                    <a:pt x="230" y="182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2" y="171"/>
                  </a:lnTo>
                  <a:lnTo>
                    <a:pt x="234" y="163"/>
                  </a:lnTo>
                  <a:lnTo>
                    <a:pt x="234" y="161"/>
                  </a:lnTo>
                  <a:lnTo>
                    <a:pt x="232" y="155"/>
                  </a:lnTo>
                  <a:lnTo>
                    <a:pt x="232" y="150"/>
                  </a:lnTo>
                  <a:lnTo>
                    <a:pt x="232" y="145"/>
                  </a:lnTo>
                  <a:lnTo>
                    <a:pt x="236" y="137"/>
                  </a:lnTo>
                  <a:lnTo>
                    <a:pt x="238" y="129"/>
                  </a:lnTo>
                  <a:lnTo>
                    <a:pt x="240" y="124"/>
                  </a:lnTo>
                  <a:lnTo>
                    <a:pt x="240" y="117"/>
                  </a:lnTo>
                  <a:lnTo>
                    <a:pt x="240" y="114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6" y="110"/>
                  </a:lnTo>
                  <a:lnTo>
                    <a:pt x="247" y="110"/>
                  </a:lnTo>
                  <a:lnTo>
                    <a:pt x="247" y="106"/>
                  </a:lnTo>
                  <a:lnTo>
                    <a:pt x="251" y="104"/>
                  </a:lnTo>
                  <a:lnTo>
                    <a:pt x="256" y="102"/>
                  </a:lnTo>
                  <a:lnTo>
                    <a:pt x="260" y="98"/>
                  </a:lnTo>
                  <a:lnTo>
                    <a:pt x="264" y="93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lnTo>
                    <a:pt x="263" y="90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93" name="Freeform 66"/>
            <p:cNvSpPr>
              <a:spLocks/>
            </p:cNvSpPr>
            <p:nvPr/>
          </p:nvSpPr>
          <p:spPr bwMode="auto">
            <a:xfrm>
              <a:off x="3286103" y="2962997"/>
              <a:ext cx="429565" cy="477139"/>
            </a:xfrm>
            <a:custGeom>
              <a:avLst/>
              <a:gdLst>
                <a:gd name="T0" fmla="*/ 214 w 231"/>
                <a:gd name="T1" fmla="*/ 13 h 257"/>
                <a:gd name="T2" fmla="*/ 205 w 231"/>
                <a:gd name="T3" fmla="*/ 12 h 257"/>
                <a:gd name="T4" fmla="*/ 195 w 231"/>
                <a:gd name="T5" fmla="*/ 13 h 257"/>
                <a:gd name="T6" fmla="*/ 185 w 231"/>
                <a:gd name="T7" fmla="*/ 5 h 257"/>
                <a:gd name="T8" fmla="*/ 179 w 231"/>
                <a:gd name="T9" fmla="*/ 2 h 257"/>
                <a:gd name="T10" fmla="*/ 171 w 231"/>
                <a:gd name="T11" fmla="*/ 3 h 257"/>
                <a:gd name="T12" fmla="*/ 159 w 231"/>
                <a:gd name="T13" fmla="*/ 0 h 257"/>
                <a:gd name="T14" fmla="*/ 151 w 231"/>
                <a:gd name="T15" fmla="*/ 5 h 257"/>
                <a:gd name="T16" fmla="*/ 134 w 231"/>
                <a:gd name="T17" fmla="*/ 9 h 257"/>
                <a:gd name="T18" fmla="*/ 123 w 231"/>
                <a:gd name="T19" fmla="*/ 16 h 257"/>
                <a:gd name="T20" fmla="*/ 108 w 231"/>
                <a:gd name="T21" fmla="*/ 13 h 257"/>
                <a:gd name="T22" fmla="*/ 98 w 231"/>
                <a:gd name="T23" fmla="*/ 7 h 257"/>
                <a:gd name="T24" fmla="*/ 79 w 231"/>
                <a:gd name="T25" fmla="*/ 12 h 257"/>
                <a:gd name="T26" fmla="*/ 78 w 231"/>
                <a:gd name="T27" fmla="*/ 26 h 257"/>
                <a:gd name="T28" fmla="*/ 69 w 231"/>
                <a:gd name="T29" fmla="*/ 62 h 257"/>
                <a:gd name="T30" fmla="*/ 60 w 231"/>
                <a:gd name="T31" fmla="*/ 88 h 257"/>
                <a:gd name="T32" fmla="*/ 49 w 231"/>
                <a:gd name="T33" fmla="*/ 105 h 257"/>
                <a:gd name="T34" fmla="*/ 40 w 231"/>
                <a:gd name="T35" fmla="*/ 131 h 257"/>
                <a:gd name="T36" fmla="*/ 26 w 231"/>
                <a:gd name="T37" fmla="*/ 136 h 257"/>
                <a:gd name="T38" fmla="*/ 22 w 231"/>
                <a:gd name="T39" fmla="*/ 134 h 257"/>
                <a:gd name="T40" fmla="*/ 12 w 231"/>
                <a:gd name="T41" fmla="*/ 135 h 257"/>
                <a:gd name="T42" fmla="*/ 3 w 231"/>
                <a:gd name="T43" fmla="*/ 136 h 257"/>
                <a:gd name="T44" fmla="*/ 3 w 231"/>
                <a:gd name="T45" fmla="*/ 154 h 257"/>
                <a:gd name="T46" fmla="*/ 29 w 231"/>
                <a:gd name="T47" fmla="*/ 152 h 257"/>
                <a:gd name="T48" fmla="*/ 55 w 231"/>
                <a:gd name="T49" fmla="*/ 158 h 257"/>
                <a:gd name="T50" fmla="*/ 58 w 231"/>
                <a:gd name="T51" fmla="*/ 171 h 257"/>
                <a:gd name="T52" fmla="*/ 66 w 231"/>
                <a:gd name="T53" fmla="*/ 182 h 257"/>
                <a:gd name="T54" fmla="*/ 86 w 231"/>
                <a:gd name="T55" fmla="*/ 177 h 257"/>
                <a:gd name="T56" fmla="*/ 93 w 231"/>
                <a:gd name="T57" fmla="*/ 168 h 257"/>
                <a:gd name="T58" fmla="*/ 103 w 231"/>
                <a:gd name="T59" fmla="*/ 172 h 257"/>
                <a:gd name="T60" fmla="*/ 115 w 231"/>
                <a:gd name="T61" fmla="*/ 181 h 257"/>
                <a:gd name="T62" fmla="*/ 116 w 231"/>
                <a:gd name="T63" fmla="*/ 204 h 257"/>
                <a:gd name="T64" fmla="*/ 121 w 231"/>
                <a:gd name="T65" fmla="*/ 224 h 257"/>
                <a:gd name="T66" fmla="*/ 132 w 231"/>
                <a:gd name="T67" fmla="*/ 224 h 257"/>
                <a:gd name="T68" fmla="*/ 144 w 231"/>
                <a:gd name="T69" fmla="*/ 222 h 257"/>
                <a:gd name="T70" fmla="*/ 151 w 231"/>
                <a:gd name="T71" fmla="*/ 227 h 257"/>
                <a:gd name="T72" fmla="*/ 164 w 231"/>
                <a:gd name="T73" fmla="*/ 234 h 257"/>
                <a:gd name="T74" fmla="*/ 179 w 231"/>
                <a:gd name="T75" fmla="*/ 231 h 257"/>
                <a:gd name="T76" fmla="*/ 191 w 231"/>
                <a:gd name="T77" fmla="*/ 241 h 257"/>
                <a:gd name="T78" fmla="*/ 198 w 231"/>
                <a:gd name="T79" fmla="*/ 250 h 257"/>
                <a:gd name="T80" fmla="*/ 210 w 231"/>
                <a:gd name="T81" fmla="*/ 255 h 257"/>
                <a:gd name="T82" fmla="*/ 207 w 231"/>
                <a:gd name="T83" fmla="*/ 241 h 257"/>
                <a:gd name="T84" fmla="*/ 195 w 231"/>
                <a:gd name="T85" fmla="*/ 225 h 257"/>
                <a:gd name="T86" fmla="*/ 195 w 231"/>
                <a:gd name="T87" fmla="*/ 200 h 257"/>
                <a:gd name="T88" fmla="*/ 221 w 231"/>
                <a:gd name="T89" fmla="*/ 182 h 257"/>
                <a:gd name="T90" fmla="*/ 212 w 231"/>
                <a:gd name="T91" fmla="*/ 168 h 257"/>
                <a:gd name="T92" fmla="*/ 205 w 231"/>
                <a:gd name="T93" fmla="*/ 147 h 257"/>
                <a:gd name="T94" fmla="*/ 205 w 231"/>
                <a:gd name="T95" fmla="*/ 128 h 257"/>
                <a:gd name="T96" fmla="*/ 204 w 231"/>
                <a:gd name="T97" fmla="*/ 111 h 257"/>
                <a:gd name="T98" fmla="*/ 205 w 231"/>
                <a:gd name="T99" fmla="*/ 101 h 257"/>
                <a:gd name="T100" fmla="*/ 211 w 231"/>
                <a:gd name="T101" fmla="*/ 79 h 257"/>
                <a:gd name="T102" fmla="*/ 217 w 231"/>
                <a:gd name="T103" fmla="*/ 60 h 257"/>
                <a:gd name="T104" fmla="*/ 227 w 231"/>
                <a:gd name="T105" fmla="*/ 40 h 257"/>
                <a:gd name="T106" fmla="*/ 225 w 231"/>
                <a:gd name="T107" fmla="*/ 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1" h="257">
                  <a:moveTo>
                    <a:pt x="223" y="23"/>
                  </a:moveTo>
                  <a:cubicBezTo>
                    <a:pt x="221" y="23"/>
                    <a:pt x="221" y="23"/>
                    <a:pt x="221" y="23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3"/>
                    <a:pt x="214" y="13"/>
                    <a:pt x="214" y="13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89" y="10"/>
                    <a:pt x="189" y="10"/>
                    <a:pt x="189" y="10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5" y="132"/>
                    <a:pt x="25" y="132"/>
                    <a:pt x="25" y="132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5" y="182"/>
                    <a:pt x="65" y="182"/>
                    <a:pt x="65" y="182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86" y="182"/>
                    <a:pt x="86" y="182"/>
                    <a:pt x="86" y="182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5"/>
                    <a:pt x="89" y="175"/>
                    <a:pt x="89" y="175"/>
                  </a:cubicBezTo>
                  <a:cubicBezTo>
                    <a:pt x="89" y="174"/>
                    <a:pt x="89" y="174"/>
                    <a:pt x="89" y="174"/>
                  </a:cubicBezTo>
                  <a:cubicBezTo>
                    <a:pt x="89" y="171"/>
                    <a:pt x="89" y="171"/>
                    <a:pt x="89" y="171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9" y="167"/>
                    <a:pt x="99" y="167"/>
                    <a:pt x="99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71"/>
                    <a:pt x="101" y="171"/>
                    <a:pt x="101" y="171"/>
                  </a:cubicBezTo>
                  <a:cubicBezTo>
                    <a:pt x="102" y="172"/>
                    <a:pt x="102" y="172"/>
                    <a:pt x="102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7"/>
                    <a:pt x="116" y="187"/>
                    <a:pt x="116" y="187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6" y="198"/>
                    <a:pt x="116" y="198"/>
                    <a:pt x="116" y="198"/>
                  </a:cubicBezTo>
                  <a:cubicBezTo>
                    <a:pt x="116" y="200"/>
                    <a:pt x="116" y="200"/>
                    <a:pt x="116" y="200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21" y="212"/>
                    <a:pt x="121" y="212"/>
                    <a:pt x="121" y="212"/>
                  </a:cubicBezTo>
                  <a:cubicBezTo>
                    <a:pt x="121" y="218"/>
                    <a:pt x="121" y="218"/>
                    <a:pt x="121" y="218"/>
                  </a:cubicBezTo>
                  <a:cubicBezTo>
                    <a:pt x="121" y="221"/>
                    <a:pt x="121" y="221"/>
                    <a:pt x="121" y="221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2" y="225"/>
                    <a:pt x="122" y="225"/>
                    <a:pt x="122" y="225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28" y="224"/>
                    <a:pt x="128" y="224"/>
                    <a:pt x="128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32" y="224"/>
                    <a:pt x="132" y="224"/>
                    <a:pt x="13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41" y="222"/>
                    <a:pt x="141" y="222"/>
                    <a:pt x="141" y="222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45" y="224"/>
                    <a:pt x="145" y="224"/>
                    <a:pt x="145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6" y="225"/>
                    <a:pt x="146" y="225"/>
                    <a:pt x="146" y="225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9" y="228"/>
                    <a:pt x="149" y="228"/>
                    <a:pt x="149" y="228"/>
                  </a:cubicBezTo>
                  <a:cubicBezTo>
                    <a:pt x="151" y="227"/>
                    <a:pt x="151" y="227"/>
                    <a:pt x="151" y="22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158" y="228"/>
                    <a:pt x="158" y="228"/>
                    <a:pt x="158" y="228"/>
                  </a:cubicBezTo>
                  <a:cubicBezTo>
                    <a:pt x="158" y="231"/>
                    <a:pt x="158" y="231"/>
                    <a:pt x="158" y="231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161" y="233"/>
                    <a:pt x="161" y="233"/>
                    <a:pt x="161" y="233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67" y="235"/>
                    <a:pt x="167" y="235"/>
                    <a:pt x="167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8" y="233"/>
                    <a:pt x="178" y="233"/>
                    <a:pt x="178" y="233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82" y="235"/>
                    <a:pt x="182" y="235"/>
                    <a:pt x="182" y="235"/>
                  </a:cubicBezTo>
                  <a:cubicBezTo>
                    <a:pt x="184" y="237"/>
                    <a:pt x="184" y="237"/>
                    <a:pt x="184" y="237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87" y="241"/>
                    <a:pt x="187" y="241"/>
                    <a:pt x="187" y="241"/>
                  </a:cubicBezTo>
                  <a:cubicBezTo>
                    <a:pt x="188" y="240"/>
                    <a:pt x="188" y="240"/>
                    <a:pt x="188" y="240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8" y="250"/>
                    <a:pt x="198" y="250"/>
                    <a:pt x="198" y="250"/>
                  </a:cubicBezTo>
                  <a:cubicBezTo>
                    <a:pt x="201" y="254"/>
                    <a:pt x="201" y="254"/>
                    <a:pt x="201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5" y="255"/>
                    <a:pt x="205" y="255"/>
                    <a:pt x="205" y="255"/>
                  </a:cubicBezTo>
                  <a:cubicBezTo>
                    <a:pt x="208" y="254"/>
                    <a:pt x="208" y="254"/>
                    <a:pt x="208" y="254"/>
                  </a:cubicBezTo>
                  <a:cubicBezTo>
                    <a:pt x="210" y="254"/>
                    <a:pt x="210" y="254"/>
                    <a:pt x="210" y="254"/>
                  </a:cubicBezTo>
                  <a:cubicBezTo>
                    <a:pt x="210" y="255"/>
                    <a:pt x="210" y="255"/>
                    <a:pt x="210" y="255"/>
                  </a:cubicBezTo>
                  <a:cubicBezTo>
                    <a:pt x="211" y="257"/>
                    <a:pt x="211" y="257"/>
                    <a:pt x="211" y="257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211" y="238"/>
                    <a:pt x="211" y="238"/>
                    <a:pt x="211" y="238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4" y="241"/>
                    <a:pt x="204" y="241"/>
                    <a:pt x="204" y="241"/>
                  </a:cubicBezTo>
                  <a:cubicBezTo>
                    <a:pt x="201" y="240"/>
                    <a:pt x="201" y="240"/>
                    <a:pt x="201" y="240"/>
                  </a:cubicBezTo>
                  <a:cubicBezTo>
                    <a:pt x="195" y="234"/>
                    <a:pt x="195" y="234"/>
                    <a:pt x="195" y="234"/>
                  </a:cubicBezTo>
                  <a:cubicBezTo>
                    <a:pt x="195" y="230"/>
                    <a:pt x="195" y="230"/>
                    <a:pt x="195" y="230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98" y="211"/>
                    <a:pt x="198" y="211"/>
                    <a:pt x="198" y="211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7" y="201"/>
                    <a:pt x="197" y="201"/>
                    <a:pt x="197" y="201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99" y="194"/>
                    <a:pt x="199" y="194"/>
                    <a:pt x="199" y="194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8" y="179"/>
                    <a:pt x="218" y="179"/>
                    <a:pt x="218" y="179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7" y="174"/>
                    <a:pt x="217" y="174"/>
                    <a:pt x="217" y="174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2" y="168"/>
                    <a:pt x="212" y="168"/>
                    <a:pt x="212" y="168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4" y="121"/>
                    <a:pt x="204" y="121"/>
                    <a:pt x="204" y="121"/>
                  </a:cubicBezTo>
                  <a:cubicBezTo>
                    <a:pt x="205" y="118"/>
                    <a:pt x="205" y="118"/>
                    <a:pt x="205" y="118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4" y="111"/>
                    <a:pt x="204" y="111"/>
                    <a:pt x="204" y="111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2" y="108"/>
                    <a:pt x="202" y="108"/>
                    <a:pt x="202" y="108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4" y="98"/>
                    <a:pt x="205" y="96"/>
                    <a:pt x="207" y="95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10" y="91"/>
                    <a:pt x="210" y="91"/>
                    <a:pt x="210" y="91"/>
                  </a:cubicBezTo>
                  <a:cubicBezTo>
                    <a:pt x="211" y="89"/>
                    <a:pt x="211" y="89"/>
                    <a:pt x="211" y="89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0" y="42"/>
                    <a:pt x="230" y="42"/>
                    <a:pt x="230" y="42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4" y="23"/>
                    <a:pt x="224" y="23"/>
                    <a:pt x="224" y="23"/>
                  </a:cubicBezTo>
                  <a:lnTo>
                    <a:pt x="223" y="23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95" name="Freeform 68"/>
            <p:cNvSpPr>
              <a:spLocks/>
            </p:cNvSpPr>
            <p:nvPr/>
          </p:nvSpPr>
          <p:spPr bwMode="auto">
            <a:xfrm>
              <a:off x="3665296" y="3156092"/>
              <a:ext cx="39178" cy="55969"/>
            </a:xfrm>
            <a:custGeom>
              <a:avLst/>
              <a:gdLst>
                <a:gd name="T0" fmla="*/ 13 w 28"/>
                <a:gd name="T1" fmla="*/ 37 h 40"/>
                <a:gd name="T2" fmla="*/ 17 w 28"/>
                <a:gd name="T3" fmla="*/ 33 h 40"/>
                <a:gd name="T4" fmla="*/ 19 w 28"/>
                <a:gd name="T5" fmla="*/ 32 h 40"/>
                <a:gd name="T6" fmla="*/ 23 w 28"/>
                <a:gd name="T7" fmla="*/ 28 h 40"/>
                <a:gd name="T8" fmla="*/ 21 w 28"/>
                <a:gd name="T9" fmla="*/ 26 h 40"/>
                <a:gd name="T10" fmla="*/ 21 w 28"/>
                <a:gd name="T11" fmla="*/ 24 h 40"/>
                <a:gd name="T12" fmla="*/ 24 w 28"/>
                <a:gd name="T13" fmla="*/ 22 h 40"/>
                <a:gd name="T14" fmla="*/ 24 w 28"/>
                <a:gd name="T15" fmla="*/ 20 h 40"/>
                <a:gd name="T16" fmla="*/ 27 w 28"/>
                <a:gd name="T17" fmla="*/ 18 h 40"/>
                <a:gd name="T18" fmla="*/ 28 w 28"/>
                <a:gd name="T19" fmla="*/ 16 h 40"/>
                <a:gd name="T20" fmla="*/ 28 w 28"/>
                <a:gd name="T21" fmla="*/ 14 h 40"/>
                <a:gd name="T22" fmla="*/ 28 w 28"/>
                <a:gd name="T23" fmla="*/ 13 h 40"/>
                <a:gd name="T24" fmla="*/ 28 w 28"/>
                <a:gd name="T25" fmla="*/ 13 h 40"/>
                <a:gd name="T26" fmla="*/ 24 w 28"/>
                <a:gd name="T27" fmla="*/ 13 h 40"/>
                <a:gd name="T28" fmla="*/ 23 w 28"/>
                <a:gd name="T29" fmla="*/ 10 h 40"/>
                <a:gd name="T30" fmla="*/ 23 w 28"/>
                <a:gd name="T31" fmla="*/ 9 h 40"/>
                <a:gd name="T32" fmla="*/ 23 w 28"/>
                <a:gd name="T33" fmla="*/ 6 h 40"/>
                <a:gd name="T34" fmla="*/ 23 w 28"/>
                <a:gd name="T35" fmla="*/ 5 h 40"/>
                <a:gd name="T36" fmla="*/ 24 w 28"/>
                <a:gd name="T37" fmla="*/ 2 h 40"/>
                <a:gd name="T38" fmla="*/ 24 w 28"/>
                <a:gd name="T39" fmla="*/ 1 h 40"/>
                <a:gd name="T40" fmla="*/ 23 w 28"/>
                <a:gd name="T41" fmla="*/ 1 h 40"/>
                <a:gd name="T42" fmla="*/ 21 w 28"/>
                <a:gd name="T43" fmla="*/ 1 h 40"/>
                <a:gd name="T44" fmla="*/ 19 w 28"/>
                <a:gd name="T45" fmla="*/ 1 h 40"/>
                <a:gd name="T46" fmla="*/ 17 w 28"/>
                <a:gd name="T47" fmla="*/ 1 h 40"/>
                <a:gd name="T48" fmla="*/ 13 w 28"/>
                <a:gd name="T49" fmla="*/ 0 h 40"/>
                <a:gd name="T50" fmla="*/ 13 w 28"/>
                <a:gd name="T51" fmla="*/ 5 h 40"/>
                <a:gd name="T52" fmla="*/ 11 w 28"/>
                <a:gd name="T53" fmla="*/ 6 h 40"/>
                <a:gd name="T54" fmla="*/ 10 w 28"/>
                <a:gd name="T55" fmla="*/ 9 h 40"/>
                <a:gd name="T56" fmla="*/ 6 w 28"/>
                <a:gd name="T57" fmla="*/ 9 h 40"/>
                <a:gd name="T58" fmla="*/ 4 w 28"/>
                <a:gd name="T59" fmla="*/ 6 h 40"/>
                <a:gd name="T60" fmla="*/ 2 w 28"/>
                <a:gd name="T61" fmla="*/ 5 h 40"/>
                <a:gd name="T62" fmla="*/ 0 w 28"/>
                <a:gd name="T63" fmla="*/ 8 h 40"/>
                <a:gd name="T64" fmla="*/ 0 w 28"/>
                <a:gd name="T65" fmla="*/ 9 h 40"/>
                <a:gd name="T66" fmla="*/ 2 w 28"/>
                <a:gd name="T67" fmla="*/ 13 h 40"/>
                <a:gd name="T68" fmla="*/ 4 w 28"/>
                <a:gd name="T69" fmla="*/ 16 h 40"/>
                <a:gd name="T70" fmla="*/ 2 w 28"/>
                <a:gd name="T71" fmla="*/ 18 h 40"/>
                <a:gd name="T72" fmla="*/ 4 w 28"/>
                <a:gd name="T73" fmla="*/ 22 h 40"/>
                <a:gd name="T74" fmla="*/ 4 w 28"/>
                <a:gd name="T75" fmla="*/ 28 h 40"/>
                <a:gd name="T76" fmla="*/ 10 w 28"/>
                <a:gd name="T77" fmla="*/ 40 h 40"/>
                <a:gd name="T78" fmla="*/ 13 w 28"/>
                <a:gd name="T79" fmla="*/ 37 h 40"/>
                <a:gd name="T80" fmla="*/ 13 w 28"/>
                <a:gd name="T81" fmla="*/ 37 h 40"/>
                <a:gd name="T82" fmla="*/ 13 w 28"/>
                <a:gd name="T83" fmla="*/ 37 h 40"/>
                <a:gd name="T84" fmla="*/ 13 w 28"/>
                <a:gd name="T85" fmla="*/ 37 h 40"/>
                <a:gd name="T86" fmla="*/ 13 w 28"/>
                <a:gd name="T87" fmla="*/ 37 h 40"/>
                <a:gd name="T88" fmla="*/ 13 w 28"/>
                <a:gd name="T89" fmla="*/ 37 h 40"/>
                <a:gd name="T90" fmla="*/ 13 w 28"/>
                <a:gd name="T91" fmla="*/ 37 h 40"/>
                <a:gd name="T92" fmla="*/ 13 w 28"/>
                <a:gd name="T93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" h="40">
                  <a:moveTo>
                    <a:pt x="13" y="37"/>
                  </a:moveTo>
                  <a:lnTo>
                    <a:pt x="17" y="33"/>
                  </a:lnTo>
                  <a:lnTo>
                    <a:pt x="19" y="32"/>
                  </a:lnTo>
                  <a:lnTo>
                    <a:pt x="23" y="28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6" y="9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10" y="40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6" name="Freeform 69"/>
            <p:cNvSpPr>
              <a:spLocks/>
            </p:cNvSpPr>
            <p:nvPr/>
          </p:nvSpPr>
          <p:spPr bwMode="auto">
            <a:xfrm>
              <a:off x="3662497" y="3126708"/>
              <a:ext cx="41977" cy="41977"/>
            </a:xfrm>
            <a:custGeom>
              <a:avLst/>
              <a:gdLst>
                <a:gd name="T0" fmla="*/ 16 w 23"/>
                <a:gd name="T1" fmla="*/ 1 h 23"/>
                <a:gd name="T2" fmla="*/ 13 w 23"/>
                <a:gd name="T3" fmla="*/ 4 h 23"/>
                <a:gd name="T4" fmla="*/ 12 w 23"/>
                <a:gd name="T5" fmla="*/ 4 h 23"/>
                <a:gd name="T6" fmla="*/ 12 w 23"/>
                <a:gd name="T7" fmla="*/ 3 h 23"/>
                <a:gd name="T8" fmla="*/ 10 w 23"/>
                <a:gd name="T9" fmla="*/ 3 h 23"/>
                <a:gd name="T10" fmla="*/ 9 w 23"/>
                <a:gd name="T11" fmla="*/ 3 h 23"/>
                <a:gd name="T12" fmla="*/ 9 w 23"/>
                <a:gd name="T13" fmla="*/ 3 h 23"/>
                <a:gd name="T14" fmla="*/ 8 w 23"/>
                <a:gd name="T15" fmla="*/ 3 h 23"/>
                <a:gd name="T16" fmla="*/ 5 w 23"/>
                <a:gd name="T17" fmla="*/ 4 h 23"/>
                <a:gd name="T18" fmla="*/ 5 w 23"/>
                <a:gd name="T19" fmla="*/ 7 h 23"/>
                <a:gd name="T20" fmla="*/ 3 w 23"/>
                <a:gd name="T21" fmla="*/ 13 h 23"/>
                <a:gd name="T22" fmla="*/ 3 w 23"/>
                <a:gd name="T23" fmla="*/ 13 h 23"/>
                <a:gd name="T24" fmla="*/ 2 w 23"/>
                <a:gd name="T25" fmla="*/ 14 h 23"/>
                <a:gd name="T26" fmla="*/ 0 w 23"/>
                <a:gd name="T27" fmla="*/ 17 h 23"/>
                <a:gd name="T28" fmla="*/ 0 w 23"/>
                <a:gd name="T29" fmla="*/ 18 h 23"/>
                <a:gd name="T30" fmla="*/ 0 w 23"/>
                <a:gd name="T31" fmla="*/ 20 h 23"/>
                <a:gd name="T32" fmla="*/ 2 w 23"/>
                <a:gd name="T33" fmla="*/ 22 h 23"/>
                <a:gd name="T34" fmla="*/ 3 w 23"/>
                <a:gd name="T35" fmla="*/ 20 h 23"/>
                <a:gd name="T36" fmla="*/ 5 w 23"/>
                <a:gd name="T37" fmla="*/ 21 h 23"/>
                <a:gd name="T38" fmla="*/ 6 w 23"/>
                <a:gd name="T39" fmla="*/ 23 h 23"/>
                <a:gd name="T40" fmla="*/ 9 w 23"/>
                <a:gd name="T41" fmla="*/ 23 h 23"/>
                <a:gd name="T42" fmla="*/ 10 w 23"/>
                <a:gd name="T43" fmla="*/ 21 h 23"/>
                <a:gd name="T44" fmla="*/ 12 w 23"/>
                <a:gd name="T45" fmla="*/ 20 h 23"/>
                <a:gd name="T46" fmla="*/ 12 w 23"/>
                <a:gd name="T47" fmla="*/ 16 h 23"/>
                <a:gd name="T48" fmla="*/ 15 w 23"/>
                <a:gd name="T49" fmla="*/ 17 h 23"/>
                <a:gd name="T50" fmla="*/ 16 w 23"/>
                <a:gd name="T51" fmla="*/ 17 h 23"/>
                <a:gd name="T52" fmla="*/ 18 w 23"/>
                <a:gd name="T53" fmla="*/ 17 h 23"/>
                <a:gd name="T54" fmla="*/ 19 w 23"/>
                <a:gd name="T55" fmla="*/ 17 h 23"/>
                <a:gd name="T56" fmla="*/ 20 w 23"/>
                <a:gd name="T57" fmla="*/ 17 h 23"/>
                <a:gd name="T58" fmla="*/ 20 w 23"/>
                <a:gd name="T59" fmla="*/ 18 h 23"/>
                <a:gd name="T60" fmla="*/ 22 w 23"/>
                <a:gd name="T61" fmla="*/ 17 h 23"/>
                <a:gd name="T62" fmla="*/ 23 w 23"/>
                <a:gd name="T63" fmla="*/ 16 h 23"/>
                <a:gd name="T64" fmla="*/ 23 w 23"/>
                <a:gd name="T65" fmla="*/ 14 h 23"/>
                <a:gd name="T66" fmla="*/ 23 w 23"/>
                <a:gd name="T67" fmla="*/ 11 h 23"/>
                <a:gd name="T68" fmla="*/ 23 w 23"/>
                <a:gd name="T69" fmla="*/ 10 h 23"/>
                <a:gd name="T70" fmla="*/ 22 w 23"/>
                <a:gd name="T71" fmla="*/ 5 h 23"/>
                <a:gd name="T72" fmla="*/ 20 w 23"/>
                <a:gd name="T73" fmla="*/ 3 h 23"/>
                <a:gd name="T74" fmla="*/ 19 w 23"/>
                <a:gd name="T75" fmla="*/ 1 h 23"/>
                <a:gd name="T76" fmla="*/ 19 w 23"/>
                <a:gd name="T77" fmla="*/ 0 h 23"/>
                <a:gd name="T78" fmla="*/ 19 w 23"/>
                <a:gd name="T79" fmla="*/ 0 h 23"/>
                <a:gd name="T80" fmla="*/ 18 w 23"/>
                <a:gd name="T81" fmla="*/ 0 h 23"/>
                <a:gd name="T82" fmla="*/ 16 w 23"/>
                <a:gd name="T8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" h="23">
                  <a:moveTo>
                    <a:pt x="16" y="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97" name="Freeform 70"/>
            <p:cNvSpPr>
              <a:spLocks/>
            </p:cNvSpPr>
            <p:nvPr/>
          </p:nvSpPr>
          <p:spPr bwMode="auto">
            <a:xfrm>
              <a:off x="3274910" y="3526889"/>
              <a:ext cx="299436" cy="305033"/>
            </a:xfrm>
            <a:custGeom>
              <a:avLst/>
              <a:gdLst>
                <a:gd name="T0" fmla="*/ 154 w 161"/>
                <a:gd name="T1" fmla="*/ 9 h 164"/>
                <a:gd name="T2" fmla="*/ 145 w 161"/>
                <a:gd name="T3" fmla="*/ 9 h 164"/>
                <a:gd name="T4" fmla="*/ 139 w 161"/>
                <a:gd name="T5" fmla="*/ 9 h 164"/>
                <a:gd name="T6" fmla="*/ 119 w 161"/>
                <a:gd name="T7" fmla="*/ 13 h 164"/>
                <a:gd name="T8" fmla="*/ 112 w 161"/>
                <a:gd name="T9" fmla="*/ 13 h 164"/>
                <a:gd name="T10" fmla="*/ 108 w 161"/>
                <a:gd name="T11" fmla="*/ 15 h 164"/>
                <a:gd name="T12" fmla="*/ 104 w 161"/>
                <a:gd name="T13" fmla="*/ 13 h 164"/>
                <a:gd name="T14" fmla="*/ 91 w 161"/>
                <a:gd name="T15" fmla="*/ 12 h 164"/>
                <a:gd name="T16" fmla="*/ 84 w 161"/>
                <a:gd name="T17" fmla="*/ 10 h 164"/>
                <a:gd name="T18" fmla="*/ 79 w 161"/>
                <a:gd name="T19" fmla="*/ 6 h 164"/>
                <a:gd name="T20" fmla="*/ 76 w 161"/>
                <a:gd name="T21" fmla="*/ 6 h 164"/>
                <a:gd name="T22" fmla="*/ 52 w 161"/>
                <a:gd name="T23" fmla="*/ 6 h 164"/>
                <a:gd name="T24" fmla="*/ 31 w 161"/>
                <a:gd name="T25" fmla="*/ 6 h 164"/>
                <a:gd name="T26" fmla="*/ 23 w 161"/>
                <a:gd name="T27" fmla="*/ 3 h 164"/>
                <a:gd name="T28" fmla="*/ 18 w 161"/>
                <a:gd name="T29" fmla="*/ 0 h 164"/>
                <a:gd name="T30" fmla="*/ 12 w 161"/>
                <a:gd name="T31" fmla="*/ 3 h 164"/>
                <a:gd name="T32" fmla="*/ 8 w 161"/>
                <a:gd name="T33" fmla="*/ 3 h 164"/>
                <a:gd name="T34" fmla="*/ 3 w 161"/>
                <a:gd name="T35" fmla="*/ 3 h 164"/>
                <a:gd name="T36" fmla="*/ 0 w 161"/>
                <a:gd name="T37" fmla="*/ 4 h 164"/>
                <a:gd name="T38" fmla="*/ 2 w 161"/>
                <a:gd name="T39" fmla="*/ 15 h 164"/>
                <a:gd name="T40" fmla="*/ 6 w 161"/>
                <a:gd name="T41" fmla="*/ 23 h 164"/>
                <a:gd name="T42" fmla="*/ 12 w 161"/>
                <a:gd name="T43" fmla="*/ 32 h 164"/>
                <a:gd name="T44" fmla="*/ 19 w 161"/>
                <a:gd name="T45" fmla="*/ 52 h 164"/>
                <a:gd name="T46" fmla="*/ 25 w 161"/>
                <a:gd name="T47" fmla="*/ 62 h 164"/>
                <a:gd name="T48" fmla="*/ 29 w 161"/>
                <a:gd name="T49" fmla="*/ 70 h 164"/>
                <a:gd name="T50" fmla="*/ 33 w 161"/>
                <a:gd name="T51" fmla="*/ 79 h 164"/>
                <a:gd name="T52" fmla="*/ 32 w 161"/>
                <a:gd name="T53" fmla="*/ 85 h 164"/>
                <a:gd name="T54" fmla="*/ 32 w 161"/>
                <a:gd name="T55" fmla="*/ 96 h 164"/>
                <a:gd name="T56" fmla="*/ 36 w 161"/>
                <a:gd name="T57" fmla="*/ 111 h 164"/>
                <a:gd name="T58" fmla="*/ 38 w 161"/>
                <a:gd name="T59" fmla="*/ 121 h 164"/>
                <a:gd name="T60" fmla="*/ 38 w 161"/>
                <a:gd name="T61" fmla="*/ 128 h 164"/>
                <a:gd name="T62" fmla="*/ 39 w 161"/>
                <a:gd name="T63" fmla="*/ 132 h 164"/>
                <a:gd name="T64" fmla="*/ 42 w 161"/>
                <a:gd name="T65" fmla="*/ 139 h 164"/>
                <a:gd name="T66" fmla="*/ 46 w 161"/>
                <a:gd name="T67" fmla="*/ 151 h 164"/>
                <a:gd name="T68" fmla="*/ 54 w 161"/>
                <a:gd name="T69" fmla="*/ 158 h 164"/>
                <a:gd name="T70" fmla="*/ 56 w 161"/>
                <a:gd name="T71" fmla="*/ 159 h 164"/>
                <a:gd name="T72" fmla="*/ 59 w 161"/>
                <a:gd name="T73" fmla="*/ 155 h 164"/>
                <a:gd name="T74" fmla="*/ 61 w 161"/>
                <a:gd name="T75" fmla="*/ 152 h 164"/>
                <a:gd name="T76" fmla="*/ 64 w 161"/>
                <a:gd name="T77" fmla="*/ 154 h 164"/>
                <a:gd name="T78" fmla="*/ 65 w 161"/>
                <a:gd name="T79" fmla="*/ 156 h 164"/>
                <a:gd name="T80" fmla="*/ 68 w 161"/>
                <a:gd name="T81" fmla="*/ 161 h 164"/>
                <a:gd name="T82" fmla="*/ 78 w 161"/>
                <a:gd name="T83" fmla="*/ 164 h 164"/>
                <a:gd name="T84" fmla="*/ 85 w 161"/>
                <a:gd name="T85" fmla="*/ 164 h 164"/>
                <a:gd name="T86" fmla="*/ 88 w 161"/>
                <a:gd name="T87" fmla="*/ 162 h 164"/>
                <a:gd name="T88" fmla="*/ 91 w 161"/>
                <a:gd name="T89" fmla="*/ 161 h 164"/>
                <a:gd name="T90" fmla="*/ 95 w 161"/>
                <a:gd name="T91" fmla="*/ 158 h 164"/>
                <a:gd name="T92" fmla="*/ 97 w 161"/>
                <a:gd name="T93" fmla="*/ 155 h 164"/>
                <a:gd name="T94" fmla="*/ 97 w 161"/>
                <a:gd name="T95" fmla="*/ 97 h 164"/>
                <a:gd name="T96" fmla="*/ 98 w 161"/>
                <a:gd name="T97" fmla="*/ 69 h 164"/>
                <a:gd name="T98" fmla="*/ 111 w 161"/>
                <a:gd name="T99" fmla="*/ 19 h 164"/>
                <a:gd name="T100" fmla="*/ 131 w 161"/>
                <a:gd name="T101" fmla="*/ 16 h 164"/>
                <a:gd name="T102" fmla="*/ 137 w 161"/>
                <a:gd name="T103" fmla="*/ 15 h 164"/>
                <a:gd name="T104" fmla="*/ 140 w 161"/>
                <a:gd name="T105" fmla="*/ 17 h 164"/>
                <a:gd name="T106" fmla="*/ 141 w 161"/>
                <a:gd name="T107" fmla="*/ 22 h 164"/>
                <a:gd name="T108" fmla="*/ 147 w 161"/>
                <a:gd name="T109" fmla="*/ 16 h 164"/>
                <a:gd name="T110" fmla="*/ 151 w 161"/>
                <a:gd name="T111" fmla="*/ 13 h 164"/>
                <a:gd name="T112" fmla="*/ 154 w 161"/>
                <a:gd name="T113" fmla="*/ 15 h 164"/>
                <a:gd name="T114" fmla="*/ 157 w 161"/>
                <a:gd name="T115" fmla="*/ 12 h 164"/>
                <a:gd name="T116" fmla="*/ 159 w 161"/>
                <a:gd name="T117" fmla="*/ 12 h 164"/>
                <a:gd name="T118" fmla="*/ 161 w 161"/>
                <a:gd name="T119" fmla="*/ 12 h 164"/>
                <a:gd name="T120" fmla="*/ 157 w 161"/>
                <a:gd name="T121" fmla="*/ 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164">
                  <a:moveTo>
                    <a:pt x="157" y="7"/>
                  </a:moveTo>
                  <a:cubicBezTo>
                    <a:pt x="154" y="9"/>
                    <a:pt x="154" y="9"/>
                    <a:pt x="154" y="9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10"/>
                    <a:pt x="140" y="9"/>
                    <a:pt x="139" y="9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8" y="158"/>
                    <a:pt x="58" y="158"/>
                    <a:pt x="58" y="158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8" y="161"/>
                    <a:pt x="68" y="161"/>
                    <a:pt x="68" y="161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78" y="164"/>
                    <a:pt x="78" y="164"/>
                    <a:pt x="78" y="164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9" y="161"/>
                    <a:pt x="89" y="161"/>
                    <a:pt x="89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5"/>
                    <a:pt x="97" y="155"/>
                    <a:pt x="97" y="155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7" y="15"/>
                    <a:pt x="137" y="15"/>
                    <a:pt x="137" y="15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58" y="9"/>
                    <a:pt x="158" y="9"/>
                    <a:pt x="158" y="9"/>
                  </a:cubicBezTo>
                  <a:lnTo>
                    <a:pt x="157" y="7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98" name="Freeform 71"/>
            <p:cNvSpPr>
              <a:spLocks/>
            </p:cNvSpPr>
            <p:nvPr/>
          </p:nvSpPr>
          <p:spPr bwMode="auto">
            <a:xfrm>
              <a:off x="3274910" y="3244244"/>
              <a:ext cx="275650" cy="310630"/>
            </a:xfrm>
            <a:custGeom>
              <a:avLst/>
              <a:gdLst>
                <a:gd name="T0" fmla="*/ 8 w 148"/>
                <a:gd name="T1" fmla="*/ 155 h 167"/>
                <a:gd name="T2" fmla="*/ 16 w 148"/>
                <a:gd name="T3" fmla="*/ 152 h 167"/>
                <a:gd name="T4" fmla="*/ 23 w 148"/>
                <a:gd name="T5" fmla="*/ 155 h 167"/>
                <a:gd name="T6" fmla="*/ 38 w 148"/>
                <a:gd name="T7" fmla="*/ 158 h 167"/>
                <a:gd name="T8" fmla="*/ 76 w 148"/>
                <a:gd name="T9" fmla="*/ 158 h 167"/>
                <a:gd name="T10" fmla="*/ 81 w 148"/>
                <a:gd name="T11" fmla="*/ 159 h 167"/>
                <a:gd name="T12" fmla="*/ 91 w 148"/>
                <a:gd name="T13" fmla="*/ 164 h 167"/>
                <a:gd name="T14" fmla="*/ 107 w 148"/>
                <a:gd name="T15" fmla="*/ 167 h 167"/>
                <a:gd name="T16" fmla="*/ 112 w 148"/>
                <a:gd name="T17" fmla="*/ 165 h 167"/>
                <a:gd name="T18" fmla="*/ 132 w 148"/>
                <a:gd name="T19" fmla="*/ 163 h 167"/>
                <a:gd name="T20" fmla="*/ 140 w 148"/>
                <a:gd name="T21" fmla="*/ 161 h 167"/>
                <a:gd name="T22" fmla="*/ 131 w 148"/>
                <a:gd name="T23" fmla="*/ 152 h 167"/>
                <a:gd name="T24" fmla="*/ 125 w 148"/>
                <a:gd name="T25" fmla="*/ 146 h 167"/>
                <a:gd name="T26" fmla="*/ 124 w 148"/>
                <a:gd name="T27" fmla="*/ 125 h 167"/>
                <a:gd name="T28" fmla="*/ 124 w 148"/>
                <a:gd name="T29" fmla="*/ 99 h 167"/>
                <a:gd name="T30" fmla="*/ 140 w 148"/>
                <a:gd name="T31" fmla="*/ 99 h 167"/>
                <a:gd name="T32" fmla="*/ 147 w 148"/>
                <a:gd name="T33" fmla="*/ 96 h 167"/>
                <a:gd name="T34" fmla="*/ 148 w 148"/>
                <a:gd name="T35" fmla="*/ 86 h 167"/>
                <a:gd name="T36" fmla="*/ 148 w 148"/>
                <a:gd name="T37" fmla="*/ 73 h 167"/>
                <a:gd name="T38" fmla="*/ 145 w 148"/>
                <a:gd name="T39" fmla="*/ 70 h 167"/>
                <a:gd name="T40" fmla="*/ 138 w 148"/>
                <a:gd name="T41" fmla="*/ 72 h 167"/>
                <a:gd name="T42" fmla="*/ 131 w 148"/>
                <a:gd name="T43" fmla="*/ 72 h 167"/>
                <a:gd name="T44" fmla="*/ 127 w 148"/>
                <a:gd name="T45" fmla="*/ 72 h 167"/>
                <a:gd name="T46" fmla="*/ 127 w 148"/>
                <a:gd name="T47" fmla="*/ 66 h 167"/>
                <a:gd name="T48" fmla="*/ 122 w 148"/>
                <a:gd name="T49" fmla="*/ 52 h 167"/>
                <a:gd name="T50" fmla="*/ 122 w 148"/>
                <a:gd name="T51" fmla="*/ 40 h 167"/>
                <a:gd name="T52" fmla="*/ 121 w 148"/>
                <a:gd name="T53" fmla="*/ 29 h 167"/>
                <a:gd name="T54" fmla="*/ 121 w 148"/>
                <a:gd name="T55" fmla="*/ 20 h 167"/>
                <a:gd name="T56" fmla="*/ 109 w 148"/>
                <a:gd name="T57" fmla="*/ 20 h 167"/>
                <a:gd name="T58" fmla="*/ 108 w 148"/>
                <a:gd name="T59" fmla="*/ 15 h 167"/>
                <a:gd name="T60" fmla="*/ 99 w 148"/>
                <a:gd name="T61" fmla="*/ 16 h 167"/>
                <a:gd name="T62" fmla="*/ 95 w 148"/>
                <a:gd name="T63" fmla="*/ 22 h 167"/>
                <a:gd name="T64" fmla="*/ 92 w 148"/>
                <a:gd name="T65" fmla="*/ 25 h 167"/>
                <a:gd name="T66" fmla="*/ 84 w 148"/>
                <a:gd name="T67" fmla="*/ 29 h 167"/>
                <a:gd name="T68" fmla="*/ 72 w 148"/>
                <a:gd name="T69" fmla="*/ 30 h 167"/>
                <a:gd name="T70" fmla="*/ 68 w 148"/>
                <a:gd name="T71" fmla="*/ 27 h 167"/>
                <a:gd name="T72" fmla="*/ 64 w 148"/>
                <a:gd name="T73" fmla="*/ 19 h 167"/>
                <a:gd name="T74" fmla="*/ 61 w 148"/>
                <a:gd name="T75" fmla="*/ 12 h 167"/>
                <a:gd name="T76" fmla="*/ 61 w 148"/>
                <a:gd name="T77" fmla="*/ 6 h 167"/>
                <a:gd name="T78" fmla="*/ 55 w 148"/>
                <a:gd name="T79" fmla="*/ 0 h 167"/>
                <a:gd name="T80" fmla="*/ 35 w 148"/>
                <a:gd name="T81" fmla="*/ 0 h 167"/>
                <a:gd name="T82" fmla="*/ 18 w 148"/>
                <a:gd name="T83" fmla="*/ 0 h 167"/>
                <a:gd name="T84" fmla="*/ 9 w 148"/>
                <a:gd name="T85" fmla="*/ 3 h 167"/>
                <a:gd name="T86" fmla="*/ 11 w 148"/>
                <a:gd name="T87" fmla="*/ 12 h 167"/>
                <a:gd name="T88" fmla="*/ 15 w 148"/>
                <a:gd name="T89" fmla="*/ 22 h 167"/>
                <a:gd name="T90" fmla="*/ 21 w 148"/>
                <a:gd name="T91" fmla="*/ 39 h 167"/>
                <a:gd name="T92" fmla="*/ 16 w 148"/>
                <a:gd name="T93" fmla="*/ 45 h 167"/>
                <a:gd name="T94" fmla="*/ 19 w 148"/>
                <a:gd name="T95" fmla="*/ 56 h 167"/>
                <a:gd name="T96" fmla="*/ 25 w 148"/>
                <a:gd name="T97" fmla="*/ 69 h 167"/>
                <a:gd name="T98" fmla="*/ 23 w 148"/>
                <a:gd name="T99" fmla="*/ 88 h 167"/>
                <a:gd name="T100" fmla="*/ 16 w 148"/>
                <a:gd name="T101" fmla="*/ 93 h 167"/>
                <a:gd name="T102" fmla="*/ 11 w 148"/>
                <a:gd name="T103" fmla="*/ 103 h 167"/>
                <a:gd name="T104" fmla="*/ 8 w 148"/>
                <a:gd name="T105" fmla="*/ 115 h 167"/>
                <a:gd name="T106" fmla="*/ 5 w 148"/>
                <a:gd name="T107" fmla="*/ 128 h 167"/>
                <a:gd name="T108" fmla="*/ 3 w 148"/>
                <a:gd name="T109" fmla="*/ 134 h 167"/>
                <a:gd name="T110" fmla="*/ 0 w 148"/>
                <a:gd name="T111" fmla="*/ 148 h 167"/>
                <a:gd name="T112" fmla="*/ 3 w 148"/>
                <a:gd name="T113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8" h="167">
                  <a:moveTo>
                    <a:pt x="3" y="155"/>
                  </a:moveTo>
                  <a:cubicBezTo>
                    <a:pt x="5" y="155"/>
                    <a:pt x="5" y="155"/>
                    <a:pt x="5" y="15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84" y="162"/>
                    <a:pt x="84" y="162"/>
                    <a:pt x="84" y="162"/>
                  </a:cubicBezTo>
                  <a:cubicBezTo>
                    <a:pt x="86" y="164"/>
                    <a:pt x="86" y="164"/>
                    <a:pt x="86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39" y="161"/>
                    <a:pt x="139" y="161"/>
                    <a:pt x="139" y="161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31" y="152"/>
                    <a:pt x="131" y="152"/>
                    <a:pt x="131" y="152"/>
                  </a:cubicBezTo>
                  <a:cubicBezTo>
                    <a:pt x="129" y="151"/>
                    <a:pt x="129" y="151"/>
                    <a:pt x="129" y="151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4" y="99"/>
                    <a:pt x="144" y="99"/>
                    <a:pt x="144" y="9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8" y="72"/>
                    <a:pt x="138" y="72"/>
                    <a:pt x="138" y="72"/>
                  </a:cubicBezTo>
                  <a:cubicBezTo>
                    <a:pt x="135" y="72"/>
                    <a:pt x="135" y="72"/>
                    <a:pt x="135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6"/>
                    <a:pt x="1" y="156"/>
                    <a:pt x="1" y="156"/>
                  </a:cubicBezTo>
                  <a:lnTo>
                    <a:pt x="3" y="155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199" name="Freeform 72"/>
            <p:cNvSpPr>
              <a:spLocks/>
            </p:cNvSpPr>
            <p:nvPr/>
          </p:nvSpPr>
          <p:spPr bwMode="auto">
            <a:xfrm>
              <a:off x="3501585" y="3305810"/>
              <a:ext cx="263056" cy="250464"/>
            </a:xfrm>
            <a:custGeom>
              <a:avLst/>
              <a:gdLst>
                <a:gd name="T0" fmla="*/ 138 w 141"/>
                <a:gd name="T1" fmla="*/ 23 h 135"/>
                <a:gd name="T2" fmla="*/ 138 w 141"/>
                <a:gd name="T3" fmla="*/ 20 h 135"/>
                <a:gd name="T4" fmla="*/ 134 w 141"/>
                <a:gd name="T5" fmla="*/ 16 h 135"/>
                <a:gd name="T6" fmla="*/ 129 w 141"/>
                <a:gd name="T7" fmla="*/ 15 h 135"/>
                <a:gd name="T8" fmla="*/ 122 w 141"/>
                <a:gd name="T9" fmla="*/ 10 h 135"/>
                <a:gd name="T10" fmla="*/ 118 w 141"/>
                <a:gd name="T11" fmla="*/ 9 h 135"/>
                <a:gd name="T12" fmla="*/ 112 w 141"/>
                <a:gd name="T13" fmla="*/ 6 h 135"/>
                <a:gd name="T14" fmla="*/ 109 w 141"/>
                <a:gd name="T15" fmla="*/ 6 h 135"/>
                <a:gd name="T16" fmla="*/ 105 w 141"/>
                <a:gd name="T17" fmla="*/ 3 h 135"/>
                <a:gd name="T18" fmla="*/ 85 w 141"/>
                <a:gd name="T19" fmla="*/ 3 h 135"/>
                <a:gd name="T20" fmla="*/ 81 w 141"/>
                <a:gd name="T21" fmla="*/ 12 h 135"/>
                <a:gd name="T22" fmla="*/ 82 w 141"/>
                <a:gd name="T23" fmla="*/ 19 h 135"/>
                <a:gd name="T24" fmla="*/ 81 w 141"/>
                <a:gd name="T25" fmla="*/ 36 h 135"/>
                <a:gd name="T26" fmla="*/ 79 w 141"/>
                <a:gd name="T27" fmla="*/ 49 h 135"/>
                <a:gd name="T28" fmla="*/ 91 w 141"/>
                <a:gd name="T29" fmla="*/ 58 h 135"/>
                <a:gd name="T30" fmla="*/ 95 w 141"/>
                <a:gd name="T31" fmla="*/ 53 h 135"/>
                <a:gd name="T32" fmla="*/ 95 w 141"/>
                <a:gd name="T33" fmla="*/ 72 h 135"/>
                <a:gd name="T34" fmla="*/ 92 w 141"/>
                <a:gd name="T35" fmla="*/ 69 h 135"/>
                <a:gd name="T36" fmla="*/ 85 w 141"/>
                <a:gd name="T37" fmla="*/ 69 h 135"/>
                <a:gd name="T38" fmla="*/ 79 w 141"/>
                <a:gd name="T39" fmla="*/ 61 h 135"/>
                <a:gd name="T40" fmla="*/ 76 w 141"/>
                <a:gd name="T41" fmla="*/ 58 h 135"/>
                <a:gd name="T42" fmla="*/ 71 w 141"/>
                <a:gd name="T43" fmla="*/ 56 h 135"/>
                <a:gd name="T44" fmla="*/ 66 w 141"/>
                <a:gd name="T45" fmla="*/ 50 h 135"/>
                <a:gd name="T46" fmla="*/ 61 w 141"/>
                <a:gd name="T47" fmla="*/ 50 h 135"/>
                <a:gd name="T48" fmla="*/ 51 w 141"/>
                <a:gd name="T49" fmla="*/ 50 h 135"/>
                <a:gd name="T50" fmla="*/ 43 w 141"/>
                <a:gd name="T51" fmla="*/ 48 h 135"/>
                <a:gd name="T52" fmla="*/ 42 w 141"/>
                <a:gd name="T53" fmla="*/ 40 h 135"/>
                <a:gd name="T54" fmla="*/ 29 w 141"/>
                <a:gd name="T55" fmla="*/ 43 h 135"/>
                <a:gd name="T56" fmla="*/ 29 w 141"/>
                <a:gd name="T57" fmla="*/ 39 h 135"/>
                <a:gd name="T58" fmla="*/ 26 w 141"/>
                <a:gd name="T59" fmla="*/ 40 h 135"/>
                <a:gd name="T60" fmla="*/ 26 w 141"/>
                <a:gd name="T61" fmla="*/ 53 h 135"/>
                <a:gd name="T62" fmla="*/ 25 w 141"/>
                <a:gd name="T63" fmla="*/ 63 h 135"/>
                <a:gd name="T64" fmla="*/ 18 w 141"/>
                <a:gd name="T65" fmla="*/ 66 h 135"/>
                <a:gd name="T66" fmla="*/ 2 w 141"/>
                <a:gd name="T67" fmla="*/ 66 h 135"/>
                <a:gd name="T68" fmla="*/ 2 w 141"/>
                <a:gd name="T69" fmla="*/ 92 h 135"/>
                <a:gd name="T70" fmla="*/ 3 w 141"/>
                <a:gd name="T71" fmla="*/ 113 h 135"/>
                <a:gd name="T72" fmla="*/ 9 w 141"/>
                <a:gd name="T73" fmla="*/ 119 h 135"/>
                <a:gd name="T74" fmla="*/ 18 w 141"/>
                <a:gd name="T75" fmla="*/ 128 h 135"/>
                <a:gd name="T76" fmla="*/ 20 w 141"/>
                <a:gd name="T77" fmla="*/ 128 h 135"/>
                <a:gd name="T78" fmla="*/ 32 w 141"/>
                <a:gd name="T79" fmla="*/ 128 h 135"/>
                <a:gd name="T80" fmla="*/ 39 w 141"/>
                <a:gd name="T81" fmla="*/ 131 h 135"/>
                <a:gd name="T82" fmla="*/ 46 w 141"/>
                <a:gd name="T83" fmla="*/ 132 h 135"/>
                <a:gd name="T84" fmla="*/ 52 w 141"/>
                <a:gd name="T85" fmla="*/ 132 h 135"/>
                <a:gd name="T86" fmla="*/ 59 w 141"/>
                <a:gd name="T87" fmla="*/ 134 h 135"/>
                <a:gd name="T88" fmla="*/ 72 w 141"/>
                <a:gd name="T89" fmla="*/ 118 h 135"/>
                <a:gd name="T90" fmla="*/ 82 w 141"/>
                <a:gd name="T91" fmla="*/ 112 h 135"/>
                <a:gd name="T92" fmla="*/ 85 w 141"/>
                <a:gd name="T93" fmla="*/ 105 h 135"/>
                <a:gd name="T94" fmla="*/ 92 w 141"/>
                <a:gd name="T95" fmla="*/ 102 h 135"/>
                <a:gd name="T96" fmla="*/ 101 w 141"/>
                <a:gd name="T97" fmla="*/ 101 h 135"/>
                <a:gd name="T98" fmla="*/ 99 w 141"/>
                <a:gd name="T99" fmla="*/ 92 h 135"/>
                <a:gd name="T100" fmla="*/ 134 w 141"/>
                <a:gd name="T101" fmla="*/ 79 h 135"/>
                <a:gd name="T102" fmla="*/ 131 w 141"/>
                <a:gd name="T103" fmla="*/ 78 h 135"/>
                <a:gd name="T104" fmla="*/ 129 w 141"/>
                <a:gd name="T105" fmla="*/ 75 h 135"/>
                <a:gd name="T106" fmla="*/ 132 w 141"/>
                <a:gd name="T107" fmla="*/ 69 h 135"/>
                <a:gd name="T108" fmla="*/ 134 w 141"/>
                <a:gd name="T109" fmla="*/ 60 h 135"/>
                <a:gd name="T110" fmla="*/ 138 w 141"/>
                <a:gd name="T111" fmla="*/ 55 h 135"/>
                <a:gd name="T112" fmla="*/ 138 w 141"/>
                <a:gd name="T113" fmla="*/ 42 h 135"/>
                <a:gd name="T114" fmla="*/ 137 w 141"/>
                <a:gd name="T115" fmla="*/ 37 h 135"/>
                <a:gd name="T116" fmla="*/ 139 w 141"/>
                <a:gd name="T117" fmla="*/ 35 h 135"/>
                <a:gd name="T118" fmla="*/ 141 w 141"/>
                <a:gd name="T119" fmla="*/ 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" h="135">
                  <a:moveTo>
                    <a:pt x="139" y="26"/>
                  </a:moveTo>
                  <a:cubicBezTo>
                    <a:pt x="138" y="25"/>
                    <a:pt x="138" y="25"/>
                    <a:pt x="138" y="25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19"/>
                    <a:pt x="11" y="122"/>
                    <a:pt x="13" y="125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8" y="128"/>
                    <a:pt x="19" y="129"/>
                    <a:pt x="20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8" y="135"/>
                    <a:pt x="58" y="135"/>
                    <a:pt x="58" y="13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85" y="105"/>
                    <a:pt x="85" y="105"/>
                    <a:pt x="85" y="105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116" y="86"/>
                    <a:pt x="116" y="86"/>
                    <a:pt x="116" y="86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8" y="55"/>
                    <a:pt x="138" y="55"/>
                    <a:pt x="138" y="5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29"/>
                    <a:pt x="141" y="29"/>
                    <a:pt x="141" y="29"/>
                  </a:cubicBezTo>
                  <a:lnTo>
                    <a:pt x="139" y="26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00" name="Freeform 73"/>
            <p:cNvSpPr>
              <a:spLocks/>
            </p:cNvSpPr>
            <p:nvPr/>
          </p:nvSpPr>
          <p:spPr bwMode="auto">
            <a:xfrm>
              <a:off x="3204948" y="2765705"/>
              <a:ext cx="172106" cy="289642"/>
            </a:xfrm>
            <a:custGeom>
              <a:avLst/>
              <a:gdLst>
                <a:gd name="T0" fmla="*/ 107 w 123"/>
                <a:gd name="T1" fmla="*/ 88 h 207"/>
                <a:gd name="T2" fmla="*/ 91 w 123"/>
                <a:gd name="T3" fmla="*/ 66 h 207"/>
                <a:gd name="T4" fmla="*/ 88 w 123"/>
                <a:gd name="T5" fmla="*/ 60 h 207"/>
                <a:gd name="T6" fmla="*/ 98 w 123"/>
                <a:gd name="T7" fmla="*/ 57 h 207"/>
                <a:gd name="T8" fmla="*/ 110 w 123"/>
                <a:gd name="T9" fmla="*/ 57 h 207"/>
                <a:gd name="T10" fmla="*/ 110 w 123"/>
                <a:gd name="T11" fmla="*/ 52 h 207"/>
                <a:gd name="T12" fmla="*/ 105 w 123"/>
                <a:gd name="T13" fmla="*/ 33 h 207"/>
                <a:gd name="T14" fmla="*/ 105 w 123"/>
                <a:gd name="T15" fmla="*/ 17 h 207"/>
                <a:gd name="T16" fmla="*/ 101 w 123"/>
                <a:gd name="T17" fmla="*/ 9 h 207"/>
                <a:gd name="T18" fmla="*/ 94 w 123"/>
                <a:gd name="T19" fmla="*/ 4 h 207"/>
                <a:gd name="T20" fmla="*/ 91 w 123"/>
                <a:gd name="T21" fmla="*/ 0 h 207"/>
                <a:gd name="T22" fmla="*/ 89 w 123"/>
                <a:gd name="T23" fmla="*/ 3 h 207"/>
                <a:gd name="T24" fmla="*/ 94 w 123"/>
                <a:gd name="T25" fmla="*/ 13 h 207"/>
                <a:gd name="T26" fmla="*/ 97 w 123"/>
                <a:gd name="T27" fmla="*/ 23 h 207"/>
                <a:gd name="T28" fmla="*/ 94 w 123"/>
                <a:gd name="T29" fmla="*/ 31 h 207"/>
                <a:gd name="T30" fmla="*/ 84 w 123"/>
                <a:gd name="T31" fmla="*/ 39 h 207"/>
                <a:gd name="T32" fmla="*/ 78 w 123"/>
                <a:gd name="T33" fmla="*/ 53 h 207"/>
                <a:gd name="T34" fmla="*/ 74 w 123"/>
                <a:gd name="T35" fmla="*/ 64 h 207"/>
                <a:gd name="T36" fmla="*/ 70 w 123"/>
                <a:gd name="T37" fmla="*/ 70 h 207"/>
                <a:gd name="T38" fmla="*/ 62 w 123"/>
                <a:gd name="T39" fmla="*/ 80 h 207"/>
                <a:gd name="T40" fmla="*/ 58 w 123"/>
                <a:gd name="T41" fmla="*/ 88 h 207"/>
                <a:gd name="T42" fmla="*/ 53 w 123"/>
                <a:gd name="T43" fmla="*/ 104 h 207"/>
                <a:gd name="T44" fmla="*/ 53 w 123"/>
                <a:gd name="T45" fmla="*/ 109 h 207"/>
                <a:gd name="T46" fmla="*/ 49 w 123"/>
                <a:gd name="T47" fmla="*/ 117 h 207"/>
                <a:gd name="T48" fmla="*/ 41 w 123"/>
                <a:gd name="T49" fmla="*/ 121 h 207"/>
                <a:gd name="T50" fmla="*/ 37 w 123"/>
                <a:gd name="T51" fmla="*/ 114 h 207"/>
                <a:gd name="T52" fmla="*/ 34 w 123"/>
                <a:gd name="T53" fmla="*/ 106 h 207"/>
                <a:gd name="T54" fmla="*/ 28 w 123"/>
                <a:gd name="T55" fmla="*/ 113 h 207"/>
                <a:gd name="T56" fmla="*/ 21 w 123"/>
                <a:gd name="T57" fmla="*/ 114 h 207"/>
                <a:gd name="T58" fmla="*/ 8 w 123"/>
                <a:gd name="T59" fmla="*/ 131 h 207"/>
                <a:gd name="T60" fmla="*/ 5 w 123"/>
                <a:gd name="T61" fmla="*/ 137 h 207"/>
                <a:gd name="T62" fmla="*/ 1 w 123"/>
                <a:gd name="T63" fmla="*/ 150 h 207"/>
                <a:gd name="T64" fmla="*/ 0 w 123"/>
                <a:gd name="T65" fmla="*/ 154 h 207"/>
                <a:gd name="T66" fmla="*/ 4 w 123"/>
                <a:gd name="T67" fmla="*/ 154 h 207"/>
                <a:gd name="T68" fmla="*/ 8 w 123"/>
                <a:gd name="T69" fmla="*/ 162 h 207"/>
                <a:gd name="T70" fmla="*/ 13 w 123"/>
                <a:gd name="T71" fmla="*/ 163 h 207"/>
                <a:gd name="T72" fmla="*/ 14 w 123"/>
                <a:gd name="T73" fmla="*/ 163 h 207"/>
                <a:gd name="T74" fmla="*/ 17 w 123"/>
                <a:gd name="T75" fmla="*/ 166 h 207"/>
                <a:gd name="T76" fmla="*/ 17 w 123"/>
                <a:gd name="T77" fmla="*/ 170 h 207"/>
                <a:gd name="T78" fmla="*/ 18 w 123"/>
                <a:gd name="T79" fmla="*/ 174 h 207"/>
                <a:gd name="T80" fmla="*/ 21 w 123"/>
                <a:gd name="T81" fmla="*/ 189 h 207"/>
                <a:gd name="T82" fmla="*/ 22 w 123"/>
                <a:gd name="T83" fmla="*/ 196 h 207"/>
                <a:gd name="T84" fmla="*/ 37 w 123"/>
                <a:gd name="T85" fmla="*/ 198 h 207"/>
                <a:gd name="T86" fmla="*/ 48 w 123"/>
                <a:gd name="T87" fmla="*/ 194 h 207"/>
                <a:gd name="T88" fmla="*/ 66 w 123"/>
                <a:gd name="T89" fmla="*/ 196 h 207"/>
                <a:gd name="T90" fmla="*/ 76 w 123"/>
                <a:gd name="T91" fmla="*/ 196 h 207"/>
                <a:gd name="T92" fmla="*/ 80 w 123"/>
                <a:gd name="T93" fmla="*/ 198 h 207"/>
                <a:gd name="T94" fmla="*/ 93 w 123"/>
                <a:gd name="T95" fmla="*/ 198 h 207"/>
                <a:gd name="T96" fmla="*/ 106 w 123"/>
                <a:gd name="T97" fmla="*/ 200 h 207"/>
                <a:gd name="T98" fmla="*/ 122 w 123"/>
                <a:gd name="T99" fmla="*/ 207 h 207"/>
                <a:gd name="T100" fmla="*/ 122 w 123"/>
                <a:gd name="T101" fmla="*/ 196 h 207"/>
                <a:gd name="T102" fmla="*/ 119 w 123"/>
                <a:gd name="T103" fmla="*/ 183 h 207"/>
                <a:gd name="T104" fmla="*/ 109 w 123"/>
                <a:gd name="T105" fmla="*/ 171 h 207"/>
                <a:gd name="T106" fmla="*/ 106 w 123"/>
                <a:gd name="T107" fmla="*/ 163 h 207"/>
                <a:gd name="T108" fmla="*/ 101 w 123"/>
                <a:gd name="T109" fmla="*/ 153 h 207"/>
                <a:gd name="T110" fmla="*/ 97 w 123"/>
                <a:gd name="T111" fmla="*/ 141 h 207"/>
                <a:gd name="T112" fmla="*/ 94 w 123"/>
                <a:gd name="T113" fmla="*/ 130 h 207"/>
                <a:gd name="T114" fmla="*/ 101 w 123"/>
                <a:gd name="T115" fmla="*/ 121 h 207"/>
                <a:gd name="T116" fmla="*/ 110 w 123"/>
                <a:gd name="T117" fmla="*/ 104 h 207"/>
                <a:gd name="T118" fmla="*/ 111 w 123"/>
                <a:gd name="T119" fmla="*/ 100 h 207"/>
                <a:gd name="T120" fmla="*/ 111 w 123"/>
                <a:gd name="T121" fmla="*/ 97 h 207"/>
                <a:gd name="T122" fmla="*/ 111 w 123"/>
                <a:gd name="T123" fmla="*/ 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207">
                  <a:moveTo>
                    <a:pt x="111" y="97"/>
                  </a:moveTo>
                  <a:lnTo>
                    <a:pt x="110" y="93"/>
                  </a:lnTo>
                  <a:lnTo>
                    <a:pt x="107" y="88"/>
                  </a:lnTo>
                  <a:lnTo>
                    <a:pt x="106" y="82"/>
                  </a:lnTo>
                  <a:lnTo>
                    <a:pt x="97" y="74"/>
                  </a:lnTo>
                  <a:lnTo>
                    <a:pt x="91" y="66"/>
                  </a:lnTo>
                  <a:lnTo>
                    <a:pt x="89" y="65"/>
                  </a:lnTo>
                  <a:lnTo>
                    <a:pt x="88" y="61"/>
                  </a:lnTo>
                  <a:lnTo>
                    <a:pt x="88" y="60"/>
                  </a:lnTo>
                  <a:lnTo>
                    <a:pt x="91" y="57"/>
                  </a:lnTo>
                  <a:lnTo>
                    <a:pt x="94" y="56"/>
                  </a:lnTo>
                  <a:lnTo>
                    <a:pt x="98" y="57"/>
                  </a:lnTo>
                  <a:lnTo>
                    <a:pt x="105" y="56"/>
                  </a:lnTo>
                  <a:lnTo>
                    <a:pt x="107" y="56"/>
                  </a:lnTo>
                  <a:lnTo>
                    <a:pt x="110" y="57"/>
                  </a:lnTo>
                  <a:lnTo>
                    <a:pt x="111" y="57"/>
                  </a:lnTo>
                  <a:lnTo>
                    <a:pt x="114" y="56"/>
                  </a:lnTo>
                  <a:lnTo>
                    <a:pt x="110" y="52"/>
                  </a:lnTo>
                  <a:lnTo>
                    <a:pt x="106" y="46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05" y="29"/>
                  </a:lnTo>
                  <a:lnTo>
                    <a:pt x="105" y="23"/>
                  </a:lnTo>
                  <a:lnTo>
                    <a:pt x="105" y="17"/>
                  </a:lnTo>
                  <a:lnTo>
                    <a:pt x="102" y="17"/>
                  </a:lnTo>
                  <a:lnTo>
                    <a:pt x="102" y="16"/>
                  </a:lnTo>
                  <a:lnTo>
                    <a:pt x="101" y="9"/>
                  </a:lnTo>
                  <a:lnTo>
                    <a:pt x="98" y="8"/>
                  </a:lnTo>
                  <a:lnTo>
                    <a:pt x="97" y="7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3"/>
                  </a:lnTo>
                  <a:lnTo>
                    <a:pt x="89" y="8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6"/>
                  </a:lnTo>
                  <a:lnTo>
                    <a:pt x="98" y="20"/>
                  </a:lnTo>
                  <a:lnTo>
                    <a:pt x="97" y="23"/>
                  </a:lnTo>
                  <a:lnTo>
                    <a:pt x="97" y="25"/>
                  </a:lnTo>
                  <a:lnTo>
                    <a:pt x="97" y="29"/>
                  </a:lnTo>
                  <a:lnTo>
                    <a:pt x="94" y="31"/>
                  </a:lnTo>
                  <a:lnTo>
                    <a:pt x="89" y="33"/>
                  </a:lnTo>
                  <a:lnTo>
                    <a:pt x="85" y="35"/>
                  </a:lnTo>
                  <a:lnTo>
                    <a:pt x="84" y="39"/>
                  </a:lnTo>
                  <a:lnTo>
                    <a:pt x="81" y="46"/>
                  </a:lnTo>
                  <a:lnTo>
                    <a:pt x="80" y="52"/>
                  </a:lnTo>
                  <a:lnTo>
                    <a:pt x="78" y="53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4" y="64"/>
                  </a:lnTo>
                  <a:lnTo>
                    <a:pt x="68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68" y="74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84"/>
                  </a:lnTo>
                  <a:lnTo>
                    <a:pt x="61" y="84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7" y="97"/>
                  </a:lnTo>
                  <a:lnTo>
                    <a:pt x="53" y="104"/>
                  </a:lnTo>
                  <a:lnTo>
                    <a:pt x="53" y="105"/>
                  </a:lnTo>
                  <a:lnTo>
                    <a:pt x="53" y="106"/>
                  </a:lnTo>
                  <a:lnTo>
                    <a:pt x="53" y="109"/>
                  </a:lnTo>
                  <a:lnTo>
                    <a:pt x="50" y="110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45" y="121"/>
                  </a:lnTo>
                  <a:lnTo>
                    <a:pt x="44" y="121"/>
                  </a:lnTo>
                  <a:lnTo>
                    <a:pt x="41" y="121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37" y="114"/>
                  </a:lnTo>
                  <a:lnTo>
                    <a:pt x="36" y="113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2" y="110"/>
                  </a:lnTo>
                  <a:lnTo>
                    <a:pt x="30" y="113"/>
                  </a:lnTo>
                  <a:lnTo>
                    <a:pt x="28" y="113"/>
                  </a:lnTo>
                  <a:lnTo>
                    <a:pt x="24" y="110"/>
                  </a:lnTo>
                  <a:lnTo>
                    <a:pt x="22" y="113"/>
                  </a:lnTo>
                  <a:lnTo>
                    <a:pt x="21" y="114"/>
                  </a:lnTo>
                  <a:lnTo>
                    <a:pt x="18" y="121"/>
                  </a:lnTo>
                  <a:lnTo>
                    <a:pt x="10" y="126"/>
                  </a:lnTo>
                  <a:lnTo>
                    <a:pt x="8" y="131"/>
                  </a:lnTo>
                  <a:lnTo>
                    <a:pt x="5" y="134"/>
                  </a:lnTo>
                  <a:lnTo>
                    <a:pt x="8" y="135"/>
                  </a:lnTo>
                  <a:lnTo>
                    <a:pt x="5" y="137"/>
                  </a:lnTo>
                  <a:lnTo>
                    <a:pt x="5" y="143"/>
                  </a:lnTo>
                  <a:lnTo>
                    <a:pt x="4" y="147"/>
                  </a:lnTo>
                  <a:lnTo>
                    <a:pt x="1" y="150"/>
                  </a:lnTo>
                  <a:lnTo>
                    <a:pt x="0" y="151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4" y="157"/>
                  </a:lnTo>
                  <a:lnTo>
                    <a:pt x="1" y="153"/>
                  </a:lnTo>
                  <a:lnTo>
                    <a:pt x="4" y="154"/>
                  </a:lnTo>
                  <a:lnTo>
                    <a:pt x="5" y="153"/>
                  </a:lnTo>
                  <a:lnTo>
                    <a:pt x="8" y="157"/>
                  </a:lnTo>
                  <a:lnTo>
                    <a:pt x="8" y="162"/>
                  </a:lnTo>
                  <a:lnTo>
                    <a:pt x="9" y="163"/>
                  </a:lnTo>
                  <a:lnTo>
                    <a:pt x="10" y="163"/>
                  </a:lnTo>
                  <a:lnTo>
                    <a:pt x="13" y="163"/>
                  </a:lnTo>
                  <a:lnTo>
                    <a:pt x="13" y="166"/>
                  </a:lnTo>
                  <a:lnTo>
                    <a:pt x="14" y="166"/>
                  </a:lnTo>
                  <a:lnTo>
                    <a:pt x="14" y="163"/>
                  </a:lnTo>
                  <a:lnTo>
                    <a:pt x="17" y="163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8" y="166"/>
                  </a:lnTo>
                  <a:lnTo>
                    <a:pt x="17" y="167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8" y="171"/>
                  </a:lnTo>
                  <a:lnTo>
                    <a:pt x="18" y="174"/>
                  </a:lnTo>
                  <a:lnTo>
                    <a:pt x="21" y="178"/>
                  </a:lnTo>
                  <a:lnTo>
                    <a:pt x="22" y="183"/>
                  </a:lnTo>
                  <a:lnTo>
                    <a:pt x="21" y="189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2" y="196"/>
                  </a:lnTo>
                  <a:lnTo>
                    <a:pt x="24" y="198"/>
                  </a:lnTo>
                  <a:lnTo>
                    <a:pt x="28" y="198"/>
                  </a:lnTo>
                  <a:lnTo>
                    <a:pt x="37" y="198"/>
                  </a:lnTo>
                  <a:lnTo>
                    <a:pt x="45" y="198"/>
                  </a:lnTo>
                  <a:lnTo>
                    <a:pt x="45" y="196"/>
                  </a:lnTo>
                  <a:lnTo>
                    <a:pt x="48" y="194"/>
                  </a:lnTo>
                  <a:lnTo>
                    <a:pt x="50" y="194"/>
                  </a:lnTo>
                  <a:lnTo>
                    <a:pt x="61" y="196"/>
                  </a:lnTo>
                  <a:lnTo>
                    <a:pt x="66" y="196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8" y="198"/>
                  </a:lnTo>
                  <a:lnTo>
                    <a:pt x="80" y="198"/>
                  </a:lnTo>
                  <a:lnTo>
                    <a:pt x="85" y="198"/>
                  </a:lnTo>
                  <a:lnTo>
                    <a:pt x="90" y="198"/>
                  </a:lnTo>
                  <a:lnTo>
                    <a:pt x="93" y="198"/>
                  </a:lnTo>
                  <a:lnTo>
                    <a:pt x="101" y="198"/>
                  </a:lnTo>
                  <a:lnTo>
                    <a:pt x="102" y="200"/>
                  </a:lnTo>
                  <a:lnTo>
                    <a:pt x="106" y="200"/>
                  </a:lnTo>
                  <a:lnTo>
                    <a:pt x="110" y="200"/>
                  </a:lnTo>
                  <a:lnTo>
                    <a:pt x="114" y="202"/>
                  </a:lnTo>
                  <a:lnTo>
                    <a:pt x="122" y="207"/>
                  </a:lnTo>
                  <a:lnTo>
                    <a:pt x="122" y="204"/>
                  </a:lnTo>
                  <a:lnTo>
                    <a:pt x="122" y="200"/>
                  </a:lnTo>
                  <a:lnTo>
                    <a:pt x="122" y="196"/>
                  </a:lnTo>
                  <a:lnTo>
                    <a:pt x="123" y="195"/>
                  </a:lnTo>
                  <a:lnTo>
                    <a:pt x="122" y="185"/>
                  </a:lnTo>
                  <a:lnTo>
                    <a:pt x="119" y="183"/>
                  </a:lnTo>
                  <a:lnTo>
                    <a:pt x="118" y="181"/>
                  </a:lnTo>
                  <a:lnTo>
                    <a:pt x="114" y="179"/>
                  </a:lnTo>
                  <a:lnTo>
                    <a:pt x="109" y="171"/>
                  </a:lnTo>
                  <a:lnTo>
                    <a:pt x="107" y="171"/>
                  </a:lnTo>
                  <a:lnTo>
                    <a:pt x="106" y="166"/>
                  </a:lnTo>
                  <a:lnTo>
                    <a:pt x="106" y="163"/>
                  </a:lnTo>
                  <a:lnTo>
                    <a:pt x="105" y="161"/>
                  </a:lnTo>
                  <a:lnTo>
                    <a:pt x="102" y="157"/>
                  </a:lnTo>
                  <a:lnTo>
                    <a:pt x="101" y="153"/>
                  </a:lnTo>
                  <a:lnTo>
                    <a:pt x="98" y="150"/>
                  </a:lnTo>
                  <a:lnTo>
                    <a:pt x="98" y="145"/>
                  </a:lnTo>
                  <a:lnTo>
                    <a:pt x="97" y="141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4" y="130"/>
                  </a:lnTo>
                  <a:lnTo>
                    <a:pt x="94" y="127"/>
                  </a:lnTo>
                  <a:lnTo>
                    <a:pt x="98" y="123"/>
                  </a:lnTo>
                  <a:lnTo>
                    <a:pt x="101" y="121"/>
                  </a:lnTo>
                  <a:lnTo>
                    <a:pt x="102" y="117"/>
                  </a:lnTo>
                  <a:lnTo>
                    <a:pt x="106" y="110"/>
                  </a:lnTo>
                  <a:lnTo>
                    <a:pt x="110" y="104"/>
                  </a:lnTo>
                  <a:lnTo>
                    <a:pt x="111" y="102"/>
                  </a:lnTo>
                  <a:lnTo>
                    <a:pt x="111" y="101"/>
                  </a:lnTo>
                  <a:lnTo>
                    <a:pt x="111" y="100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7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01" name="Freeform 74"/>
            <p:cNvSpPr>
              <a:spLocks/>
            </p:cNvSpPr>
            <p:nvPr/>
          </p:nvSpPr>
          <p:spPr bwMode="auto">
            <a:xfrm>
              <a:off x="3020249" y="2499850"/>
              <a:ext cx="349808" cy="299436"/>
            </a:xfrm>
            <a:custGeom>
              <a:avLst/>
              <a:gdLst>
                <a:gd name="T0" fmla="*/ 243 w 250"/>
                <a:gd name="T1" fmla="*/ 49 h 214"/>
                <a:gd name="T2" fmla="*/ 238 w 250"/>
                <a:gd name="T3" fmla="*/ 39 h 214"/>
                <a:gd name="T4" fmla="*/ 235 w 250"/>
                <a:gd name="T5" fmla="*/ 24 h 214"/>
                <a:gd name="T6" fmla="*/ 223 w 250"/>
                <a:gd name="T7" fmla="*/ 17 h 214"/>
                <a:gd name="T8" fmla="*/ 220 w 250"/>
                <a:gd name="T9" fmla="*/ 15 h 214"/>
                <a:gd name="T10" fmla="*/ 212 w 250"/>
                <a:gd name="T11" fmla="*/ 8 h 214"/>
                <a:gd name="T12" fmla="*/ 197 w 250"/>
                <a:gd name="T13" fmla="*/ 4 h 214"/>
                <a:gd name="T14" fmla="*/ 185 w 250"/>
                <a:gd name="T15" fmla="*/ 2 h 214"/>
                <a:gd name="T16" fmla="*/ 99 w 250"/>
                <a:gd name="T17" fmla="*/ 65 h 214"/>
                <a:gd name="T18" fmla="*/ 84 w 250"/>
                <a:gd name="T19" fmla="*/ 76 h 214"/>
                <a:gd name="T20" fmla="*/ 65 w 250"/>
                <a:gd name="T21" fmla="*/ 80 h 214"/>
                <a:gd name="T22" fmla="*/ 63 w 250"/>
                <a:gd name="T23" fmla="*/ 129 h 214"/>
                <a:gd name="T24" fmla="*/ 57 w 250"/>
                <a:gd name="T25" fmla="*/ 142 h 214"/>
                <a:gd name="T26" fmla="*/ 52 w 250"/>
                <a:gd name="T27" fmla="*/ 149 h 214"/>
                <a:gd name="T28" fmla="*/ 42 w 250"/>
                <a:gd name="T29" fmla="*/ 149 h 214"/>
                <a:gd name="T30" fmla="*/ 18 w 250"/>
                <a:gd name="T31" fmla="*/ 150 h 214"/>
                <a:gd name="T32" fmla="*/ 8 w 250"/>
                <a:gd name="T33" fmla="*/ 156 h 214"/>
                <a:gd name="T34" fmla="*/ 0 w 250"/>
                <a:gd name="T35" fmla="*/ 158 h 214"/>
                <a:gd name="T36" fmla="*/ 2 w 250"/>
                <a:gd name="T37" fmla="*/ 166 h 214"/>
                <a:gd name="T38" fmla="*/ 4 w 250"/>
                <a:gd name="T39" fmla="*/ 173 h 214"/>
                <a:gd name="T40" fmla="*/ 18 w 250"/>
                <a:gd name="T41" fmla="*/ 185 h 214"/>
                <a:gd name="T42" fmla="*/ 14 w 250"/>
                <a:gd name="T43" fmla="*/ 189 h 214"/>
                <a:gd name="T44" fmla="*/ 26 w 250"/>
                <a:gd name="T45" fmla="*/ 198 h 214"/>
                <a:gd name="T46" fmla="*/ 31 w 250"/>
                <a:gd name="T47" fmla="*/ 198 h 214"/>
                <a:gd name="T48" fmla="*/ 31 w 250"/>
                <a:gd name="T49" fmla="*/ 206 h 214"/>
                <a:gd name="T50" fmla="*/ 35 w 250"/>
                <a:gd name="T51" fmla="*/ 211 h 214"/>
                <a:gd name="T52" fmla="*/ 35 w 250"/>
                <a:gd name="T53" fmla="*/ 206 h 214"/>
                <a:gd name="T54" fmla="*/ 40 w 250"/>
                <a:gd name="T55" fmla="*/ 203 h 214"/>
                <a:gd name="T56" fmla="*/ 42 w 250"/>
                <a:gd name="T57" fmla="*/ 203 h 214"/>
                <a:gd name="T58" fmla="*/ 48 w 250"/>
                <a:gd name="T59" fmla="*/ 207 h 214"/>
                <a:gd name="T60" fmla="*/ 53 w 250"/>
                <a:gd name="T61" fmla="*/ 213 h 214"/>
                <a:gd name="T62" fmla="*/ 55 w 250"/>
                <a:gd name="T63" fmla="*/ 199 h 214"/>
                <a:gd name="T64" fmla="*/ 61 w 250"/>
                <a:gd name="T65" fmla="*/ 190 h 214"/>
                <a:gd name="T66" fmla="*/ 65 w 250"/>
                <a:gd name="T67" fmla="*/ 181 h 214"/>
                <a:gd name="T68" fmla="*/ 75 w 250"/>
                <a:gd name="T69" fmla="*/ 177 h 214"/>
                <a:gd name="T70" fmla="*/ 84 w 250"/>
                <a:gd name="T71" fmla="*/ 175 h 214"/>
                <a:gd name="T72" fmla="*/ 96 w 250"/>
                <a:gd name="T73" fmla="*/ 179 h 214"/>
                <a:gd name="T74" fmla="*/ 105 w 250"/>
                <a:gd name="T75" fmla="*/ 189 h 214"/>
                <a:gd name="T76" fmla="*/ 111 w 250"/>
                <a:gd name="T77" fmla="*/ 190 h 214"/>
                <a:gd name="T78" fmla="*/ 120 w 250"/>
                <a:gd name="T79" fmla="*/ 186 h 214"/>
                <a:gd name="T80" fmla="*/ 132 w 250"/>
                <a:gd name="T81" fmla="*/ 190 h 214"/>
                <a:gd name="T82" fmla="*/ 141 w 250"/>
                <a:gd name="T83" fmla="*/ 194 h 214"/>
                <a:gd name="T84" fmla="*/ 152 w 250"/>
                <a:gd name="T85" fmla="*/ 193 h 214"/>
                <a:gd name="T86" fmla="*/ 166 w 250"/>
                <a:gd name="T87" fmla="*/ 185 h 214"/>
                <a:gd name="T88" fmla="*/ 177 w 250"/>
                <a:gd name="T89" fmla="*/ 185 h 214"/>
                <a:gd name="T90" fmla="*/ 189 w 250"/>
                <a:gd name="T91" fmla="*/ 190 h 214"/>
                <a:gd name="T92" fmla="*/ 197 w 250"/>
                <a:gd name="T93" fmla="*/ 186 h 214"/>
                <a:gd name="T94" fmla="*/ 206 w 250"/>
                <a:gd name="T95" fmla="*/ 181 h 214"/>
                <a:gd name="T96" fmla="*/ 212 w 250"/>
                <a:gd name="T97" fmla="*/ 179 h 214"/>
                <a:gd name="T98" fmla="*/ 212 w 250"/>
                <a:gd name="T99" fmla="*/ 171 h 214"/>
                <a:gd name="T100" fmla="*/ 213 w 250"/>
                <a:gd name="T101" fmla="*/ 163 h 214"/>
                <a:gd name="T102" fmla="*/ 226 w 250"/>
                <a:gd name="T103" fmla="*/ 140 h 214"/>
                <a:gd name="T104" fmla="*/ 242 w 250"/>
                <a:gd name="T105" fmla="*/ 120 h 214"/>
                <a:gd name="T106" fmla="*/ 243 w 250"/>
                <a:gd name="T107" fmla="*/ 97 h 214"/>
                <a:gd name="T108" fmla="*/ 247 w 250"/>
                <a:gd name="T109" fmla="*/ 63 h 214"/>
                <a:gd name="T110" fmla="*/ 246 w 250"/>
                <a:gd name="T111" fmla="*/ 53 h 214"/>
                <a:gd name="T112" fmla="*/ 246 w 250"/>
                <a:gd name="T113" fmla="*/ 53 h 214"/>
                <a:gd name="T114" fmla="*/ 246 w 250"/>
                <a:gd name="T115" fmla="*/ 5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0" h="214">
                  <a:moveTo>
                    <a:pt x="246" y="53"/>
                  </a:moveTo>
                  <a:lnTo>
                    <a:pt x="243" y="52"/>
                  </a:lnTo>
                  <a:lnTo>
                    <a:pt x="243" y="49"/>
                  </a:lnTo>
                  <a:lnTo>
                    <a:pt x="243" y="48"/>
                  </a:lnTo>
                  <a:lnTo>
                    <a:pt x="239" y="41"/>
                  </a:lnTo>
                  <a:lnTo>
                    <a:pt x="238" y="39"/>
                  </a:lnTo>
                  <a:lnTo>
                    <a:pt x="237" y="35"/>
                  </a:lnTo>
                  <a:lnTo>
                    <a:pt x="235" y="25"/>
                  </a:lnTo>
                  <a:lnTo>
                    <a:pt x="235" y="24"/>
                  </a:lnTo>
                  <a:lnTo>
                    <a:pt x="235" y="19"/>
                  </a:lnTo>
                  <a:lnTo>
                    <a:pt x="234" y="11"/>
                  </a:lnTo>
                  <a:lnTo>
                    <a:pt x="223" y="17"/>
                  </a:lnTo>
                  <a:lnTo>
                    <a:pt x="222" y="16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16" y="11"/>
                  </a:lnTo>
                  <a:lnTo>
                    <a:pt x="213" y="10"/>
                  </a:lnTo>
                  <a:lnTo>
                    <a:pt x="212" y="8"/>
                  </a:lnTo>
                  <a:lnTo>
                    <a:pt x="206" y="6"/>
                  </a:lnTo>
                  <a:lnTo>
                    <a:pt x="202" y="6"/>
                  </a:lnTo>
                  <a:lnTo>
                    <a:pt x="197" y="4"/>
                  </a:lnTo>
                  <a:lnTo>
                    <a:pt x="190" y="2"/>
                  </a:lnTo>
                  <a:lnTo>
                    <a:pt x="186" y="0"/>
                  </a:lnTo>
                  <a:lnTo>
                    <a:pt x="185" y="2"/>
                  </a:lnTo>
                  <a:lnTo>
                    <a:pt x="141" y="32"/>
                  </a:lnTo>
                  <a:lnTo>
                    <a:pt x="119" y="48"/>
                  </a:lnTo>
                  <a:lnTo>
                    <a:pt x="99" y="65"/>
                  </a:lnTo>
                  <a:lnTo>
                    <a:pt x="96" y="71"/>
                  </a:lnTo>
                  <a:lnTo>
                    <a:pt x="89" y="75"/>
                  </a:lnTo>
                  <a:lnTo>
                    <a:pt x="84" y="76"/>
                  </a:lnTo>
                  <a:lnTo>
                    <a:pt x="80" y="76"/>
                  </a:lnTo>
                  <a:lnTo>
                    <a:pt x="67" y="80"/>
                  </a:lnTo>
                  <a:lnTo>
                    <a:pt x="65" y="80"/>
                  </a:lnTo>
                  <a:lnTo>
                    <a:pt x="65" y="98"/>
                  </a:lnTo>
                  <a:lnTo>
                    <a:pt x="65" y="120"/>
                  </a:lnTo>
                  <a:lnTo>
                    <a:pt x="63" y="129"/>
                  </a:lnTo>
                  <a:lnTo>
                    <a:pt x="61" y="136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5" y="145"/>
                  </a:lnTo>
                  <a:lnTo>
                    <a:pt x="53" y="149"/>
                  </a:lnTo>
                  <a:lnTo>
                    <a:pt x="52" y="149"/>
                  </a:lnTo>
                  <a:lnTo>
                    <a:pt x="48" y="149"/>
                  </a:lnTo>
                  <a:lnTo>
                    <a:pt x="44" y="149"/>
                  </a:lnTo>
                  <a:lnTo>
                    <a:pt x="42" y="149"/>
                  </a:lnTo>
                  <a:lnTo>
                    <a:pt x="35" y="150"/>
                  </a:lnTo>
                  <a:lnTo>
                    <a:pt x="26" y="150"/>
                  </a:lnTo>
                  <a:lnTo>
                    <a:pt x="18" y="150"/>
                  </a:lnTo>
                  <a:lnTo>
                    <a:pt x="14" y="154"/>
                  </a:lnTo>
                  <a:lnTo>
                    <a:pt x="11" y="156"/>
                  </a:lnTo>
                  <a:lnTo>
                    <a:pt x="8" y="156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3"/>
                  </a:lnTo>
                  <a:lnTo>
                    <a:pt x="2" y="166"/>
                  </a:lnTo>
                  <a:lnTo>
                    <a:pt x="2" y="167"/>
                  </a:lnTo>
                  <a:lnTo>
                    <a:pt x="2" y="169"/>
                  </a:lnTo>
                  <a:lnTo>
                    <a:pt x="4" y="173"/>
                  </a:lnTo>
                  <a:lnTo>
                    <a:pt x="6" y="175"/>
                  </a:lnTo>
                  <a:lnTo>
                    <a:pt x="6" y="179"/>
                  </a:lnTo>
                  <a:lnTo>
                    <a:pt x="18" y="185"/>
                  </a:lnTo>
                  <a:lnTo>
                    <a:pt x="15" y="185"/>
                  </a:lnTo>
                  <a:lnTo>
                    <a:pt x="14" y="185"/>
                  </a:lnTo>
                  <a:lnTo>
                    <a:pt x="14" y="189"/>
                  </a:lnTo>
                  <a:lnTo>
                    <a:pt x="15" y="193"/>
                  </a:lnTo>
                  <a:lnTo>
                    <a:pt x="22" y="198"/>
                  </a:lnTo>
                  <a:lnTo>
                    <a:pt x="26" y="198"/>
                  </a:lnTo>
                  <a:lnTo>
                    <a:pt x="27" y="198"/>
                  </a:lnTo>
                  <a:lnTo>
                    <a:pt x="28" y="197"/>
                  </a:lnTo>
                  <a:lnTo>
                    <a:pt x="31" y="198"/>
                  </a:lnTo>
                  <a:lnTo>
                    <a:pt x="32" y="202"/>
                  </a:lnTo>
                  <a:lnTo>
                    <a:pt x="31" y="203"/>
                  </a:lnTo>
                  <a:lnTo>
                    <a:pt x="31" y="206"/>
                  </a:lnTo>
                  <a:lnTo>
                    <a:pt x="32" y="210"/>
                  </a:lnTo>
                  <a:lnTo>
                    <a:pt x="35" y="213"/>
                  </a:lnTo>
                  <a:lnTo>
                    <a:pt x="35" y="211"/>
                  </a:lnTo>
                  <a:lnTo>
                    <a:pt x="35" y="210"/>
                  </a:lnTo>
                  <a:lnTo>
                    <a:pt x="35" y="207"/>
                  </a:lnTo>
                  <a:lnTo>
                    <a:pt x="35" y="206"/>
                  </a:lnTo>
                  <a:lnTo>
                    <a:pt x="36" y="203"/>
                  </a:lnTo>
                  <a:lnTo>
                    <a:pt x="39" y="203"/>
                  </a:lnTo>
                  <a:lnTo>
                    <a:pt x="40" y="203"/>
                  </a:lnTo>
                  <a:lnTo>
                    <a:pt x="40" y="203"/>
                  </a:lnTo>
                  <a:lnTo>
                    <a:pt x="40" y="202"/>
                  </a:lnTo>
                  <a:lnTo>
                    <a:pt x="42" y="203"/>
                  </a:lnTo>
                  <a:lnTo>
                    <a:pt x="42" y="203"/>
                  </a:lnTo>
                  <a:lnTo>
                    <a:pt x="46" y="206"/>
                  </a:lnTo>
                  <a:lnTo>
                    <a:pt x="48" y="207"/>
                  </a:lnTo>
                  <a:lnTo>
                    <a:pt x="53" y="214"/>
                  </a:lnTo>
                  <a:lnTo>
                    <a:pt x="53" y="214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5" y="203"/>
                  </a:lnTo>
                  <a:lnTo>
                    <a:pt x="55" y="199"/>
                  </a:lnTo>
                  <a:lnTo>
                    <a:pt x="57" y="198"/>
                  </a:lnTo>
                  <a:lnTo>
                    <a:pt x="59" y="194"/>
                  </a:lnTo>
                  <a:lnTo>
                    <a:pt x="61" y="190"/>
                  </a:lnTo>
                  <a:lnTo>
                    <a:pt x="63" y="185"/>
                  </a:lnTo>
                  <a:lnTo>
                    <a:pt x="63" y="182"/>
                  </a:lnTo>
                  <a:lnTo>
                    <a:pt x="65" y="181"/>
                  </a:lnTo>
                  <a:lnTo>
                    <a:pt x="68" y="179"/>
                  </a:lnTo>
                  <a:lnTo>
                    <a:pt x="71" y="179"/>
                  </a:lnTo>
                  <a:lnTo>
                    <a:pt x="75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4" y="175"/>
                  </a:lnTo>
                  <a:lnTo>
                    <a:pt x="88" y="177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9" y="181"/>
                  </a:lnTo>
                  <a:lnTo>
                    <a:pt x="101" y="183"/>
                  </a:lnTo>
                  <a:lnTo>
                    <a:pt x="105" y="189"/>
                  </a:lnTo>
                  <a:lnTo>
                    <a:pt x="107" y="190"/>
                  </a:lnTo>
                  <a:lnTo>
                    <a:pt x="108" y="191"/>
                  </a:lnTo>
                  <a:lnTo>
                    <a:pt x="111" y="190"/>
                  </a:lnTo>
                  <a:lnTo>
                    <a:pt x="112" y="189"/>
                  </a:lnTo>
                  <a:lnTo>
                    <a:pt x="115" y="189"/>
                  </a:lnTo>
                  <a:lnTo>
                    <a:pt x="120" y="186"/>
                  </a:lnTo>
                  <a:lnTo>
                    <a:pt x="123" y="185"/>
                  </a:lnTo>
                  <a:lnTo>
                    <a:pt x="125" y="186"/>
                  </a:lnTo>
                  <a:lnTo>
                    <a:pt x="132" y="190"/>
                  </a:lnTo>
                  <a:lnTo>
                    <a:pt x="133" y="190"/>
                  </a:lnTo>
                  <a:lnTo>
                    <a:pt x="137" y="193"/>
                  </a:lnTo>
                  <a:lnTo>
                    <a:pt x="141" y="194"/>
                  </a:lnTo>
                  <a:lnTo>
                    <a:pt x="145" y="194"/>
                  </a:lnTo>
                  <a:lnTo>
                    <a:pt x="149" y="194"/>
                  </a:lnTo>
                  <a:lnTo>
                    <a:pt x="152" y="193"/>
                  </a:lnTo>
                  <a:lnTo>
                    <a:pt x="154" y="189"/>
                  </a:lnTo>
                  <a:lnTo>
                    <a:pt x="160" y="186"/>
                  </a:lnTo>
                  <a:lnTo>
                    <a:pt x="166" y="185"/>
                  </a:lnTo>
                  <a:lnTo>
                    <a:pt x="168" y="185"/>
                  </a:lnTo>
                  <a:lnTo>
                    <a:pt x="176" y="185"/>
                  </a:lnTo>
                  <a:lnTo>
                    <a:pt x="177" y="185"/>
                  </a:lnTo>
                  <a:lnTo>
                    <a:pt x="178" y="185"/>
                  </a:lnTo>
                  <a:lnTo>
                    <a:pt x="185" y="186"/>
                  </a:lnTo>
                  <a:lnTo>
                    <a:pt x="189" y="190"/>
                  </a:lnTo>
                  <a:lnTo>
                    <a:pt x="193" y="190"/>
                  </a:lnTo>
                  <a:lnTo>
                    <a:pt x="194" y="189"/>
                  </a:lnTo>
                  <a:lnTo>
                    <a:pt x="197" y="186"/>
                  </a:lnTo>
                  <a:lnTo>
                    <a:pt x="198" y="186"/>
                  </a:lnTo>
                  <a:lnTo>
                    <a:pt x="200" y="182"/>
                  </a:lnTo>
                  <a:lnTo>
                    <a:pt x="206" y="181"/>
                  </a:lnTo>
                  <a:lnTo>
                    <a:pt x="208" y="179"/>
                  </a:lnTo>
                  <a:lnTo>
                    <a:pt x="208" y="179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1"/>
                  </a:lnTo>
                  <a:lnTo>
                    <a:pt x="210" y="167"/>
                  </a:lnTo>
                  <a:lnTo>
                    <a:pt x="212" y="166"/>
                  </a:lnTo>
                  <a:lnTo>
                    <a:pt x="213" y="163"/>
                  </a:lnTo>
                  <a:lnTo>
                    <a:pt x="216" y="160"/>
                  </a:lnTo>
                  <a:lnTo>
                    <a:pt x="221" y="149"/>
                  </a:lnTo>
                  <a:lnTo>
                    <a:pt x="226" y="140"/>
                  </a:lnTo>
                  <a:lnTo>
                    <a:pt x="237" y="128"/>
                  </a:lnTo>
                  <a:lnTo>
                    <a:pt x="239" y="124"/>
                  </a:lnTo>
                  <a:lnTo>
                    <a:pt x="242" y="120"/>
                  </a:lnTo>
                  <a:lnTo>
                    <a:pt x="242" y="114"/>
                  </a:lnTo>
                  <a:lnTo>
                    <a:pt x="242" y="110"/>
                  </a:lnTo>
                  <a:lnTo>
                    <a:pt x="243" y="97"/>
                  </a:lnTo>
                  <a:lnTo>
                    <a:pt x="243" y="81"/>
                  </a:lnTo>
                  <a:lnTo>
                    <a:pt x="246" y="67"/>
                  </a:lnTo>
                  <a:lnTo>
                    <a:pt x="247" y="63"/>
                  </a:lnTo>
                  <a:lnTo>
                    <a:pt x="250" y="61"/>
                  </a:lnTo>
                  <a:lnTo>
                    <a:pt x="250" y="57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3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02" name="Freeform 75"/>
            <p:cNvSpPr>
              <a:spLocks/>
            </p:cNvSpPr>
            <p:nvPr/>
          </p:nvSpPr>
          <p:spPr bwMode="auto">
            <a:xfrm>
              <a:off x="3031442" y="2782496"/>
              <a:ext cx="68563" cy="155316"/>
            </a:xfrm>
            <a:custGeom>
              <a:avLst/>
              <a:gdLst>
                <a:gd name="T0" fmla="*/ 32 w 49"/>
                <a:gd name="T1" fmla="*/ 97 h 111"/>
                <a:gd name="T2" fmla="*/ 32 w 49"/>
                <a:gd name="T3" fmla="*/ 85 h 111"/>
                <a:gd name="T4" fmla="*/ 32 w 49"/>
                <a:gd name="T5" fmla="*/ 68 h 111"/>
                <a:gd name="T6" fmla="*/ 34 w 49"/>
                <a:gd name="T7" fmla="*/ 61 h 111"/>
                <a:gd name="T8" fmla="*/ 38 w 49"/>
                <a:gd name="T9" fmla="*/ 58 h 111"/>
                <a:gd name="T10" fmla="*/ 38 w 49"/>
                <a:gd name="T11" fmla="*/ 54 h 111"/>
                <a:gd name="T12" fmla="*/ 42 w 49"/>
                <a:gd name="T13" fmla="*/ 48 h 111"/>
                <a:gd name="T14" fmla="*/ 47 w 49"/>
                <a:gd name="T15" fmla="*/ 41 h 111"/>
                <a:gd name="T16" fmla="*/ 45 w 49"/>
                <a:gd name="T17" fmla="*/ 37 h 111"/>
                <a:gd name="T18" fmla="*/ 49 w 49"/>
                <a:gd name="T19" fmla="*/ 36 h 111"/>
                <a:gd name="T20" fmla="*/ 47 w 49"/>
                <a:gd name="T21" fmla="*/ 31 h 111"/>
                <a:gd name="T22" fmla="*/ 47 w 49"/>
                <a:gd name="T23" fmla="*/ 23 h 111"/>
                <a:gd name="T24" fmla="*/ 44 w 49"/>
                <a:gd name="T25" fmla="*/ 17 h 111"/>
                <a:gd name="T26" fmla="*/ 45 w 49"/>
                <a:gd name="T27" fmla="*/ 13 h 111"/>
                <a:gd name="T28" fmla="*/ 45 w 49"/>
                <a:gd name="T29" fmla="*/ 12 h 111"/>
                <a:gd name="T30" fmla="*/ 38 w 49"/>
                <a:gd name="T31" fmla="*/ 4 h 111"/>
                <a:gd name="T32" fmla="*/ 34 w 49"/>
                <a:gd name="T33" fmla="*/ 1 h 111"/>
                <a:gd name="T34" fmla="*/ 32 w 49"/>
                <a:gd name="T35" fmla="*/ 1 h 111"/>
                <a:gd name="T36" fmla="*/ 31 w 49"/>
                <a:gd name="T37" fmla="*/ 1 h 111"/>
                <a:gd name="T38" fmla="*/ 27 w 49"/>
                <a:gd name="T39" fmla="*/ 4 h 111"/>
                <a:gd name="T40" fmla="*/ 27 w 49"/>
                <a:gd name="T41" fmla="*/ 8 h 111"/>
                <a:gd name="T42" fmla="*/ 27 w 49"/>
                <a:gd name="T43" fmla="*/ 11 h 111"/>
                <a:gd name="T44" fmla="*/ 24 w 49"/>
                <a:gd name="T45" fmla="*/ 13 h 111"/>
                <a:gd name="T46" fmla="*/ 20 w 49"/>
                <a:gd name="T47" fmla="*/ 17 h 111"/>
                <a:gd name="T48" fmla="*/ 14 w 49"/>
                <a:gd name="T49" fmla="*/ 19 h 111"/>
                <a:gd name="T50" fmla="*/ 10 w 49"/>
                <a:gd name="T51" fmla="*/ 19 h 111"/>
                <a:gd name="T52" fmla="*/ 3 w 49"/>
                <a:gd name="T53" fmla="*/ 24 h 111"/>
                <a:gd name="T54" fmla="*/ 0 w 49"/>
                <a:gd name="T55" fmla="*/ 36 h 111"/>
                <a:gd name="T56" fmla="*/ 6 w 49"/>
                <a:gd name="T57" fmla="*/ 41 h 111"/>
                <a:gd name="T58" fmla="*/ 10 w 49"/>
                <a:gd name="T59" fmla="*/ 45 h 111"/>
                <a:gd name="T60" fmla="*/ 11 w 49"/>
                <a:gd name="T61" fmla="*/ 57 h 111"/>
                <a:gd name="T62" fmla="*/ 15 w 49"/>
                <a:gd name="T63" fmla="*/ 68 h 111"/>
                <a:gd name="T64" fmla="*/ 15 w 49"/>
                <a:gd name="T65" fmla="*/ 94 h 111"/>
                <a:gd name="T66" fmla="*/ 14 w 49"/>
                <a:gd name="T67" fmla="*/ 98 h 111"/>
                <a:gd name="T68" fmla="*/ 16 w 49"/>
                <a:gd name="T69" fmla="*/ 111 h 111"/>
                <a:gd name="T70" fmla="*/ 23 w 49"/>
                <a:gd name="T71" fmla="*/ 110 h 111"/>
                <a:gd name="T72" fmla="*/ 32 w 49"/>
                <a:gd name="T73" fmla="*/ 105 h 111"/>
                <a:gd name="T74" fmla="*/ 32 w 49"/>
                <a:gd name="T75" fmla="*/ 101 h 111"/>
                <a:gd name="T76" fmla="*/ 32 w 49"/>
                <a:gd name="T77" fmla="*/ 101 h 111"/>
                <a:gd name="T78" fmla="*/ 32 w 49"/>
                <a:gd name="T79" fmla="*/ 10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111">
                  <a:moveTo>
                    <a:pt x="32" y="101"/>
                  </a:moveTo>
                  <a:lnTo>
                    <a:pt x="32" y="97"/>
                  </a:lnTo>
                  <a:lnTo>
                    <a:pt x="32" y="92"/>
                  </a:lnTo>
                  <a:lnTo>
                    <a:pt x="32" y="85"/>
                  </a:lnTo>
                  <a:lnTo>
                    <a:pt x="31" y="81"/>
                  </a:lnTo>
                  <a:lnTo>
                    <a:pt x="32" y="68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4"/>
                  </a:lnTo>
                  <a:lnTo>
                    <a:pt x="40" y="53"/>
                  </a:lnTo>
                  <a:lnTo>
                    <a:pt x="42" y="48"/>
                  </a:lnTo>
                  <a:lnTo>
                    <a:pt x="45" y="44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47" y="27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4" y="17"/>
                  </a:lnTo>
                  <a:lnTo>
                    <a:pt x="45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8" y="4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6" y="23"/>
                  </a:lnTo>
                  <a:lnTo>
                    <a:pt x="3" y="24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52"/>
                  </a:lnTo>
                  <a:lnTo>
                    <a:pt x="11" y="57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5" y="93"/>
                  </a:lnTo>
                  <a:lnTo>
                    <a:pt x="15" y="94"/>
                  </a:lnTo>
                  <a:lnTo>
                    <a:pt x="14" y="97"/>
                  </a:lnTo>
                  <a:lnTo>
                    <a:pt x="14" y="98"/>
                  </a:lnTo>
                  <a:lnTo>
                    <a:pt x="14" y="106"/>
                  </a:lnTo>
                  <a:lnTo>
                    <a:pt x="16" y="111"/>
                  </a:lnTo>
                  <a:lnTo>
                    <a:pt x="20" y="110"/>
                  </a:lnTo>
                  <a:lnTo>
                    <a:pt x="23" y="110"/>
                  </a:lnTo>
                  <a:lnTo>
                    <a:pt x="31" y="110"/>
                  </a:lnTo>
                  <a:lnTo>
                    <a:pt x="32" y="105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03" name="Freeform 76"/>
            <p:cNvSpPr>
              <a:spLocks/>
            </p:cNvSpPr>
            <p:nvPr/>
          </p:nvSpPr>
          <p:spPr bwMode="auto">
            <a:xfrm>
              <a:off x="3013253" y="2816078"/>
              <a:ext cx="43376" cy="125931"/>
            </a:xfrm>
            <a:custGeom>
              <a:avLst/>
              <a:gdLst>
                <a:gd name="T0" fmla="*/ 27 w 31"/>
                <a:gd name="T1" fmla="*/ 82 h 90"/>
                <a:gd name="T2" fmla="*/ 27 w 31"/>
                <a:gd name="T3" fmla="*/ 73 h 90"/>
                <a:gd name="T4" fmla="*/ 28 w 31"/>
                <a:gd name="T5" fmla="*/ 69 h 90"/>
                <a:gd name="T6" fmla="*/ 27 w 31"/>
                <a:gd name="T7" fmla="*/ 38 h 90"/>
                <a:gd name="T8" fmla="*/ 23 w 31"/>
                <a:gd name="T9" fmla="*/ 28 h 90"/>
                <a:gd name="T10" fmla="*/ 23 w 31"/>
                <a:gd name="T11" fmla="*/ 20 h 90"/>
                <a:gd name="T12" fmla="*/ 15 w 31"/>
                <a:gd name="T13" fmla="*/ 13 h 90"/>
                <a:gd name="T14" fmla="*/ 15 w 31"/>
                <a:gd name="T15" fmla="*/ 8 h 90"/>
                <a:gd name="T16" fmla="*/ 15 w 31"/>
                <a:gd name="T17" fmla="*/ 3 h 90"/>
                <a:gd name="T18" fmla="*/ 7 w 31"/>
                <a:gd name="T19" fmla="*/ 3 h 90"/>
                <a:gd name="T20" fmla="*/ 0 w 31"/>
                <a:gd name="T21" fmla="*/ 0 h 90"/>
                <a:gd name="T22" fmla="*/ 1 w 31"/>
                <a:gd name="T23" fmla="*/ 3 h 90"/>
                <a:gd name="T24" fmla="*/ 1 w 31"/>
                <a:gd name="T25" fmla="*/ 8 h 90"/>
                <a:gd name="T26" fmla="*/ 5 w 31"/>
                <a:gd name="T27" fmla="*/ 12 h 90"/>
                <a:gd name="T28" fmla="*/ 7 w 31"/>
                <a:gd name="T29" fmla="*/ 17 h 90"/>
                <a:gd name="T30" fmla="*/ 7 w 31"/>
                <a:gd name="T31" fmla="*/ 21 h 90"/>
                <a:gd name="T32" fmla="*/ 7 w 31"/>
                <a:gd name="T33" fmla="*/ 28 h 90"/>
                <a:gd name="T34" fmla="*/ 5 w 31"/>
                <a:gd name="T35" fmla="*/ 30 h 90"/>
                <a:gd name="T36" fmla="*/ 9 w 31"/>
                <a:gd name="T37" fmla="*/ 30 h 90"/>
                <a:gd name="T38" fmla="*/ 9 w 31"/>
                <a:gd name="T39" fmla="*/ 34 h 90"/>
                <a:gd name="T40" fmla="*/ 9 w 31"/>
                <a:gd name="T41" fmla="*/ 41 h 90"/>
                <a:gd name="T42" fmla="*/ 7 w 31"/>
                <a:gd name="T43" fmla="*/ 42 h 90"/>
                <a:gd name="T44" fmla="*/ 13 w 31"/>
                <a:gd name="T45" fmla="*/ 50 h 90"/>
                <a:gd name="T46" fmla="*/ 11 w 31"/>
                <a:gd name="T47" fmla="*/ 57 h 90"/>
                <a:gd name="T48" fmla="*/ 9 w 31"/>
                <a:gd name="T49" fmla="*/ 65 h 90"/>
                <a:gd name="T50" fmla="*/ 11 w 31"/>
                <a:gd name="T51" fmla="*/ 70 h 90"/>
                <a:gd name="T52" fmla="*/ 9 w 31"/>
                <a:gd name="T53" fmla="*/ 78 h 90"/>
                <a:gd name="T54" fmla="*/ 16 w 31"/>
                <a:gd name="T55" fmla="*/ 86 h 90"/>
                <a:gd name="T56" fmla="*/ 20 w 31"/>
                <a:gd name="T57" fmla="*/ 89 h 90"/>
                <a:gd name="T58" fmla="*/ 31 w 31"/>
                <a:gd name="T59" fmla="*/ 87 h 90"/>
                <a:gd name="T60" fmla="*/ 29 w 31"/>
                <a:gd name="T61" fmla="*/ 87 h 90"/>
                <a:gd name="T62" fmla="*/ 29 w 31"/>
                <a:gd name="T63" fmla="*/ 87 h 90"/>
                <a:gd name="T64" fmla="*/ 29 w 31"/>
                <a:gd name="T65" fmla="*/ 8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90">
                  <a:moveTo>
                    <a:pt x="29" y="87"/>
                  </a:moveTo>
                  <a:lnTo>
                    <a:pt x="27" y="82"/>
                  </a:lnTo>
                  <a:lnTo>
                    <a:pt x="27" y="74"/>
                  </a:lnTo>
                  <a:lnTo>
                    <a:pt x="27" y="73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8" y="44"/>
                  </a:lnTo>
                  <a:lnTo>
                    <a:pt x="27" y="38"/>
                  </a:lnTo>
                  <a:lnTo>
                    <a:pt x="24" y="33"/>
                  </a:lnTo>
                  <a:lnTo>
                    <a:pt x="23" y="28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19" y="17"/>
                  </a:lnTo>
                  <a:lnTo>
                    <a:pt x="15" y="13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8"/>
                  </a:lnTo>
                  <a:lnTo>
                    <a:pt x="1" y="10"/>
                  </a:lnTo>
                  <a:lnTo>
                    <a:pt x="5" y="12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3" y="50"/>
                  </a:lnTo>
                  <a:lnTo>
                    <a:pt x="11" y="54"/>
                  </a:lnTo>
                  <a:lnTo>
                    <a:pt x="11" y="57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1" y="73"/>
                  </a:lnTo>
                  <a:lnTo>
                    <a:pt x="9" y="78"/>
                  </a:lnTo>
                  <a:lnTo>
                    <a:pt x="11" y="82"/>
                  </a:lnTo>
                  <a:lnTo>
                    <a:pt x="16" y="86"/>
                  </a:lnTo>
                  <a:lnTo>
                    <a:pt x="19" y="87"/>
                  </a:lnTo>
                  <a:lnTo>
                    <a:pt x="20" y="89"/>
                  </a:lnTo>
                  <a:lnTo>
                    <a:pt x="20" y="90"/>
                  </a:lnTo>
                  <a:lnTo>
                    <a:pt x="31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06" name="Freeform 79"/>
            <p:cNvSpPr>
              <a:spLocks/>
            </p:cNvSpPr>
            <p:nvPr/>
          </p:nvSpPr>
          <p:spPr bwMode="auto">
            <a:xfrm>
              <a:off x="3314088" y="2502649"/>
              <a:ext cx="235072" cy="404379"/>
            </a:xfrm>
            <a:custGeom>
              <a:avLst/>
              <a:gdLst>
                <a:gd name="T0" fmla="*/ 165 w 168"/>
                <a:gd name="T1" fmla="*/ 73 h 289"/>
                <a:gd name="T2" fmla="*/ 41 w 168"/>
                <a:gd name="T3" fmla="*/ 0 h 289"/>
                <a:gd name="T4" fmla="*/ 25 w 168"/>
                <a:gd name="T5" fmla="*/ 22 h 289"/>
                <a:gd name="T6" fmla="*/ 28 w 168"/>
                <a:gd name="T7" fmla="*/ 37 h 289"/>
                <a:gd name="T8" fmla="*/ 33 w 168"/>
                <a:gd name="T9" fmla="*/ 47 h 289"/>
                <a:gd name="T10" fmla="*/ 40 w 168"/>
                <a:gd name="T11" fmla="*/ 55 h 289"/>
                <a:gd name="T12" fmla="*/ 36 w 168"/>
                <a:gd name="T13" fmla="*/ 65 h 289"/>
                <a:gd name="T14" fmla="*/ 32 w 168"/>
                <a:gd name="T15" fmla="*/ 108 h 289"/>
                <a:gd name="T16" fmla="*/ 29 w 168"/>
                <a:gd name="T17" fmla="*/ 122 h 289"/>
                <a:gd name="T18" fmla="*/ 11 w 168"/>
                <a:gd name="T19" fmla="*/ 147 h 289"/>
                <a:gd name="T20" fmla="*/ 2 w 168"/>
                <a:gd name="T21" fmla="*/ 164 h 289"/>
                <a:gd name="T22" fmla="*/ 3 w 168"/>
                <a:gd name="T23" fmla="*/ 177 h 289"/>
                <a:gd name="T24" fmla="*/ 10 w 168"/>
                <a:gd name="T25" fmla="*/ 188 h 289"/>
                <a:gd name="T26" fmla="*/ 16 w 168"/>
                <a:gd name="T27" fmla="*/ 188 h 289"/>
                <a:gd name="T28" fmla="*/ 19 w 168"/>
                <a:gd name="T29" fmla="*/ 195 h 289"/>
                <a:gd name="T30" fmla="*/ 24 w 168"/>
                <a:gd name="T31" fmla="*/ 204 h 289"/>
                <a:gd name="T32" fmla="*/ 27 w 168"/>
                <a:gd name="T33" fmla="*/ 211 h 289"/>
                <a:gd name="T34" fmla="*/ 27 w 168"/>
                <a:gd name="T35" fmla="*/ 228 h 289"/>
                <a:gd name="T36" fmla="*/ 36 w 168"/>
                <a:gd name="T37" fmla="*/ 244 h 289"/>
                <a:gd name="T38" fmla="*/ 29 w 168"/>
                <a:gd name="T39" fmla="*/ 244 h 289"/>
                <a:gd name="T40" fmla="*/ 16 w 168"/>
                <a:gd name="T41" fmla="*/ 244 h 289"/>
                <a:gd name="T42" fmla="*/ 10 w 168"/>
                <a:gd name="T43" fmla="*/ 249 h 289"/>
                <a:gd name="T44" fmla="*/ 19 w 168"/>
                <a:gd name="T45" fmla="*/ 262 h 289"/>
                <a:gd name="T46" fmla="*/ 32 w 168"/>
                <a:gd name="T47" fmla="*/ 281 h 289"/>
                <a:gd name="T48" fmla="*/ 33 w 168"/>
                <a:gd name="T49" fmla="*/ 289 h 289"/>
                <a:gd name="T50" fmla="*/ 44 w 168"/>
                <a:gd name="T51" fmla="*/ 288 h 289"/>
                <a:gd name="T52" fmla="*/ 49 w 168"/>
                <a:gd name="T53" fmla="*/ 284 h 289"/>
                <a:gd name="T54" fmla="*/ 53 w 168"/>
                <a:gd name="T55" fmla="*/ 285 h 289"/>
                <a:gd name="T56" fmla="*/ 60 w 168"/>
                <a:gd name="T57" fmla="*/ 284 h 289"/>
                <a:gd name="T58" fmla="*/ 76 w 168"/>
                <a:gd name="T59" fmla="*/ 280 h 289"/>
                <a:gd name="T60" fmla="*/ 84 w 168"/>
                <a:gd name="T61" fmla="*/ 278 h 289"/>
                <a:gd name="T62" fmla="*/ 89 w 168"/>
                <a:gd name="T63" fmla="*/ 266 h 289"/>
                <a:gd name="T64" fmla="*/ 93 w 168"/>
                <a:gd name="T65" fmla="*/ 262 h 289"/>
                <a:gd name="T66" fmla="*/ 110 w 168"/>
                <a:gd name="T67" fmla="*/ 258 h 289"/>
                <a:gd name="T68" fmla="*/ 124 w 168"/>
                <a:gd name="T69" fmla="*/ 248 h 289"/>
                <a:gd name="T70" fmla="*/ 129 w 168"/>
                <a:gd name="T71" fmla="*/ 241 h 289"/>
                <a:gd name="T72" fmla="*/ 133 w 168"/>
                <a:gd name="T73" fmla="*/ 236 h 289"/>
                <a:gd name="T74" fmla="*/ 137 w 168"/>
                <a:gd name="T75" fmla="*/ 231 h 289"/>
                <a:gd name="T76" fmla="*/ 146 w 168"/>
                <a:gd name="T77" fmla="*/ 227 h 289"/>
                <a:gd name="T78" fmla="*/ 150 w 168"/>
                <a:gd name="T79" fmla="*/ 227 h 289"/>
                <a:gd name="T80" fmla="*/ 152 w 168"/>
                <a:gd name="T81" fmla="*/ 219 h 289"/>
                <a:gd name="T82" fmla="*/ 146 w 168"/>
                <a:gd name="T83" fmla="*/ 213 h 289"/>
                <a:gd name="T84" fmla="*/ 146 w 168"/>
                <a:gd name="T85" fmla="*/ 208 h 289"/>
                <a:gd name="T86" fmla="*/ 144 w 168"/>
                <a:gd name="T87" fmla="*/ 204 h 289"/>
                <a:gd name="T88" fmla="*/ 144 w 168"/>
                <a:gd name="T89" fmla="*/ 196 h 289"/>
                <a:gd name="T90" fmla="*/ 138 w 168"/>
                <a:gd name="T91" fmla="*/ 196 h 289"/>
                <a:gd name="T92" fmla="*/ 134 w 168"/>
                <a:gd name="T93" fmla="*/ 191 h 289"/>
                <a:gd name="T94" fmla="*/ 141 w 168"/>
                <a:gd name="T95" fmla="*/ 180 h 289"/>
                <a:gd name="T96" fmla="*/ 138 w 168"/>
                <a:gd name="T97" fmla="*/ 173 h 289"/>
                <a:gd name="T98" fmla="*/ 142 w 168"/>
                <a:gd name="T99" fmla="*/ 161 h 289"/>
                <a:gd name="T100" fmla="*/ 150 w 168"/>
                <a:gd name="T101" fmla="*/ 152 h 289"/>
                <a:gd name="T102" fmla="*/ 150 w 168"/>
                <a:gd name="T103" fmla="*/ 147 h 289"/>
                <a:gd name="T104" fmla="*/ 154 w 168"/>
                <a:gd name="T105" fmla="*/ 140 h 289"/>
                <a:gd name="T106" fmla="*/ 160 w 168"/>
                <a:gd name="T107" fmla="*/ 140 h 289"/>
                <a:gd name="T108" fmla="*/ 165 w 168"/>
                <a:gd name="T109" fmla="*/ 75 h 289"/>
                <a:gd name="T110" fmla="*/ 165 w 168"/>
                <a:gd name="T111" fmla="*/ 75 h 289"/>
                <a:gd name="T112" fmla="*/ 165 w 168"/>
                <a:gd name="T113" fmla="*/ 7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289">
                  <a:moveTo>
                    <a:pt x="165" y="75"/>
                  </a:moveTo>
                  <a:lnTo>
                    <a:pt x="165" y="66"/>
                  </a:lnTo>
                  <a:lnTo>
                    <a:pt x="165" y="73"/>
                  </a:lnTo>
                  <a:lnTo>
                    <a:pt x="150" y="63"/>
                  </a:lnTo>
                  <a:lnTo>
                    <a:pt x="130" y="51"/>
                  </a:lnTo>
                  <a:lnTo>
                    <a:pt x="41" y="0"/>
                  </a:lnTo>
                  <a:lnTo>
                    <a:pt x="24" y="9"/>
                  </a:lnTo>
                  <a:lnTo>
                    <a:pt x="25" y="17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7" y="33"/>
                  </a:lnTo>
                  <a:lnTo>
                    <a:pt x="28" y="37"/>
                  </a:lnTo>
                  <a:lnTo>
                    <a:pt x="29" y="39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6" y="51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37" y="61"/>
                  </a:lnTo>
                  <a:lnTo>
                    <a:pt x="36" y="65"/>
                  </a:lnTo>
                  <a:lnTo>
                    <a:pt x="33" y="79"/>
                  </a:lnTo>
                  <a:lnTo>
                    <a:pt x="33" y="95"/>
                  </a:lnTo>
                  <a:lnTo>
                    <a:pt x="32" y="108"/>
                  </a:lnTo>
                  <a:lnTo>
                    <a:pt x="32" y="112"/>
                  </a:lnTo>
                  <a:lnTo>
                    <a:pt x="32" y="118"/>
                  </a:lnTo>
                  <a:lnTo>
                    <a:pt x="29" y="122"/>
                  </a:lnTo>
                  <a:lnTo>
                    <a:pt x="27" y="126"/>
                  </a:lnTo>
                  <a:lnTo>
                    <a:pt x="16" y="138"/>
                  </a:lnTo>
                  <a:lnTo>
                    <a:pt x="11" y="147"/>
                  </a:lnTo>
                  <a:lnTo>
                    <a:pt x="6" y="158"/>
                  </a:lnTo>
                  <a:lnTo>
                    <a:pt x="3" y="161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2" y="169"/>
                  </a:lnTo>
                  <a:lnTo>
                    <a:pt x="3" y="177"/>
                  </a:lnTo>
                  <a:lnTo>
                    <a:pt x="4" y="180"/>
                  </a:lnTo>
                  <a:lnTo>
                    <a:pt x="10" y="188"/>
                  </a:lnTo>
                  <a:lnTo>
                    <a:pt x="10" y="188"/>
                  </a:lnTo>
                  <a:lnTo>
                    <a:pt x="11" y="188"/>
                  </a:lnTo>
                  <a:lnTo>
                    <a:pt x="13" y="188"/>
                  </a:lnTo>
                  <a:lnTo>
                    <a:pt x="16" y="188"/>
                  </a:lnTo>
                  <a:lnTo>
                    <a:pt x="16" y="191"/>
                  </a:lnTo>
                  <a:lnTo>
                    <a:pt x="16" y="192"/>
                  </a:lnTo>
                  <a:lnTo>
                    <a:pt x="19" y="195"/>
                  </a:lnTo>
                  <a:lnTo>
                    <a:pt x="20" y="196"/>
                  </a:lnTo>
                  <a:lnTo>
                    <a:pt x="23" y="197"/>
                  </a:lnTo>
                  <a:lnTo>
                    <a:pt x="24" y="204"/>
                  </a:lnTo>
                  <a:lnTo>
                    <a:pt x="24" y="205"/>
                  </a:lnTo>
                  <a:lnTo>
                    <a:pt x="27" y="205"/>
                  </a:lnTo>
                  <a:lnTo>
                    <a:pt x="27" y="211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8"/>
                  </a:lnTo>
                  <a:lnTo>
                    <a:pt x="28" y="234"/>
                  </a:lnTo>
                  <a:lnTo>
                    <a:pt x="32" y="240"/>
                  </a:lnTo>
                  <a:lnTo>
                    <a:pt x="36" y="244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29" y="244"/>
                  </a:lnTo>
                  <a:lnTo>
                    <a:pt x="27" y="244"/>
                  </a:lnTo>
                  <a:lnTo>
                    <a:pt x="20" y="245"/>
                  </a:lnTo>
                  <a:lnTo>
                    <a:pt x="16" y="244"/>
                  </a:lnTo>
                  <a:lnTo>
                    <a:pt x="13" y="245"/>
                  </a:lnTo>
                  <a:lnTo>
                    <a:pt x="10" y="248"/>
                  </a:lnTo>
                  <a:lnTo>
                    <a:pt x="10" y="249"/>
                  </a:lnTo>
                  <a:lnTo>
                    <a:pt x="11" y="253"/>
                  </a:lnTo>
                  <a:lnTo>
                    <a:pt x="13" y="254"/>
                  </a:lnTo>
                  <a:lnTo>
                    <a:pt x="19" y="262"/>
                  </a:lnTo>
                  <a:lnTo>
                    <a:pt x="28" y="270"/>
                  </a:lnTo>
                  <a:lnTo>
                    <a:pt x="29" y="276"/>
                  </a:lnTo>
                  <a:lnTo>
                    <a:pt x="32" y="281"/>
                  </a:lnTo>
                  <a:lnTo>
                    <a:pt x="33" y="285"/>
                  </a:lnTo>
                  <a:lnTo>
                    <a:pt x="33" y="288"/>
                  </a:lnTo>
                  <a:lnTo>
                    <a:pt x="33" y="289"/>
                  </a:lnTo>
                  <a:lnTo>
                    <a:pt x="36" y="289"/>
                  </a:lnTo>
                  <a:lnTo>
                    <a:pt x="40" y="289"/>
                  </a:lnTo>
                  <a:lnTo>
                    <a:pt x="44" y="288"/>
                  </a:lnTo>
                  <a:lnTo>
                    <a:pt x="45" y="286"/>
                  </a:lnTo>
                  <a:lnTo>
                    <a:pt x="47" y="285"/>
                  </a:lnTo>
                  <a:lnTo>
                    <a:pt x="49" y="284"/>
                  </a:lnTo>
                  <a:lnTo>
                    <a:pt x="49" y="284"/>
                  </a:lnTo>
                  <a:lnTo>
                    <a:pt x="51" y="281"/>
                  </a:lnTo>
                  <a:lnTo>
                    <a:pt x="53" y="285"/>
                  </a:lnTo>
                  <a:lnTo>
                    <a:pt x="55" y="289"/>
                  </a:lnTo>
                  <a:lnTo>
                    <a:pt x="57" y="285"/>
                  </a:lnTo>
                  <a:lnTo>
                    <a:pt x="60" y="284"/>
                  </a:lnTo>
                  <a:lnTo>
                    <a:pt x="67" y="281"/>
                  </a:lnTo>
                  <a:lnTo>
                    <a:pt x="72" y="280"/>
                  </a:lnTo>
                  <a:lnTo>
                    <a:pt x="76" y="280"/>
                  </a:lnTo>
                  <a:lnTo>
                    <a:pt x="80" y="280"/>
                  </a:lnTo>
                  <a:lnTo>
                    <a:pt x="81" y="280"/>
                  </a:lnTo>
                  <a:lnTo>
                    <a:pt x="84" y="278"/>
                  </a:lnTo>
                  <a:lnTo>
                    <a:pt x="85" y="276"/>
                  </a:lnTo>
                  <a:lnTo>
                    <a:pt x="91" y="268"/>
                  </a:lnTo>
                  <a:lnTo>
                    <a:pt x="89" y="266"/>
                  </a:lnTo>
                  <a:lnTo>
                    <a:pt x="87" y="265"/>
                  </a:lnTo>
                  <a:lnTo>
                    <a:pt x="89" y="262"/>
                  </a:lnTo>
                  <a:lnTo>
                    <a:pt x="93" y="262"/>
                  </a:lnTo>
                  <a:lnTo>
                    <a:pt x="98" y="262"/>
                  </a:lnTo>
                  <a:lnTo>
                    <a:pt x="104" y="261"/>
                  </a:lnTo>
                  <a:lnTo>
                    <a:pt x="110" y="258"/>
                  </a:lnTo>
                  <a:lnTo>
                    <a:pt x="116" y="257"/>
                  </a:lnTo>
                  <a:lnTo>
                    <a:pt x="120" y="253"/>
                  </a:lnTo>
                  <a:lnTo>
                    <a:pt x="124" y="248"/>
                  </a:lnTo>
                  <a:lnTo>
                    <a:pt x="125" y="245"/>
                  </a:lnTo>
                  <a:lnTo>
                    <a:pt x="128" y="244"/>
                  </a:lnTo>
                  <a:lnTo>
                    <a:pt x="129" y="241"/>
                  </a:lnTo>
                  <a:lnTo>
                    <a:pt x="130" y="240"/>
                  </a:lnTo>
                  <a:lnTo>
                    <a:pt x="130" y="237"/>
                  </a:lnTo>
                  <a:lnTo>
                    <a:pt x="133" y="236"/>
                  </a:lnTo>
                  <a:lnTo>
                    <a:pt x="133" y="234"/>
                  </a:lnTo>
                  <a:lnTo>
                    <a:pt x="133" y="232"/>
                  </a:lnTo>
                  <a:lnTo>
                    <a:pt x="137" y="231"/>
                  </a:lnTo>
                  <a:lnTo>
                    <a:pt x="141" y="228"/>
                  </a:lnTo>
                  <a:lnTo>
                    <a:pt x="144" y="227"/>
                  </a:lnTo>
                  <a:lnTo>
                    <a:pt x="146" y="227"/>
                  </a:lnTo>
                  <a:lnTo>
                    <a:pt x="148" y="227"/>
                  </a:lnTo>
                  <a:lnTo>
                    <a:pt x="150" y="228"/>
                  </a:lnTo>
                  <a:lnTo>
                    <a:pt x="150" y="227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2" y="219"/>
                  </a:lnTo>
                  <a:lnTo>
                    <a:pt x="148" y="217"/>
                  </a:lnTo>
                  <a:lnTo>
                    <a:pt x="146" y="215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6" y="209"/>
                  </a:lnTo>
                  <a:lnTo>
                    <a:pt x="146" y="208"/>
                  </a:lnTo>
                  <a:lnTo>
                    <a:pt x="146" y="205"/>
                  </a:lnTo>
                  <a:lnTo>
                    <a:pt x="144" y="208"/>
                  </a:lnTo>
                  <a:lnTo>
                    <a:pt x="144" y="204"/>
                  </a:lnTo>
                  <a:lnTo>
                    <a:pt x="142" y="200"/>
                  </a:lnTo>
                  <a:lnTo>
                    <a:pt x="144" y="197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1" y="195"/>
                  </a:lnTo>
                  <a:lnTo>
                    <a:pt x="138" y="196"/>
                  </a:lnTo>
                  <a:lnTo>
                    <a:pt x="134" y="196"/>
                  </a:lnTo>
                  <a:lnTo>
                    <a:pt x="133" y="192"/>
                  </a:lnTo>
                  <a:lnTo>
                    <a:pt x="134" y="191"/>
                  </a:lnTo>
                  <a:lnTo>
                    <a:pt x="137" y="187"/>
                  </a:lnTo>
                  <a:lnTo>
                    <a:pt x="141" y="184"/>
                  </a:lnTo>
                  <a:lnTo>
                    <a:pt x="141" y="180"/>
                  </a:lnTo>
                  <a:lnTo>
                    <a:pt x="138" y="177"/>
                  </a:lnTo>
                  <a:lnTo>
                    <a:pt x="138" y="175"/>
                  </a:lnTo>
                  <a:lnTo>
                    <a:pt x="138" y="173"/>
                  </a:lnTo>
                  <a:lnTo>
                    <a:pt x="144" y="169"/>
                  </a:lnTo>
                  <a:lnTo>
                    <a:pt x="142" y="164"/>
                  </a:lnTo>
                  <a:lnTo>
                    <a:pt x="142" y="161"/>
                  </a:lnTo>
                  <a:lnTo>
                    <a:pt x="144" y="160"/>
                  </a:lnTo>
                  <a:lnTo>
                    <a:pt x="148" y="156"/>
                  </a:lnTo>
                  <a:lnTo>
                    <a:pt x="150" y="152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0" y="147"/>
                  </a:lnTo>
                  <a:lnTo>
                    <a:pt x="150" y="143"/>
                  </a:lnTo>
                  <a:lnTo>
                    <a:pt x="152" y="142"/>
                  </a:lnTo>
                  <a:lnTo>
                    <a:pt x="154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0" y="140"/>
                  </a:lnTo>
                  <a:lnTo>
                    <a:pt x="164" y="139"/>
                  </a:lnTo>
                  <a:lnTo>
                    <a:pt x="168" y="140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5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07" name="Freeform 80"/>
            <p:cNvSpPr>
              <a:spLocks/>
            </p:cNvSpPr>
            <p:nvPr/>
          </p:nvSpPr>
          <p:spPr bwMode="auto">
            <a:xfrm>
              <a:off x="2734804" y="2187821"/>
              <a:ext cx="267254" cy="208487"/>
            </a:xfrm>
            <a:custGeom>
              <a:avLst/>
              <a:gdLst>
                <a:gd name="T0" fmla="*/ 73 w 191"/>
                <a:gd name="T1" fmla="*/ 128 h 149"/>
                <a:gd name="T2" fmla="*/ 82 w 191"/>
                <a:gd name="T3" fmla="*/ 122 h 149"/>
                <a:gd name="T4" fmla="*/ 90 w 191"/>
                <a:gd name="T5" fmla="*/ 117 h 149"/>
                <a:gd name="T6" fmla="*/ 95 w 191"/>
                <a:gd name="T7" fmla="*/ 113 h 149"/>
                <a:gd name="T8" fmla="*/ 103 w 191"/>
                <a:gd name="T9" fmla="*/ 113 h 149"/>
                <a:gd name="T10" fmla="*/ 109 w 191"/>
                <a:gd name="T11" fmla="*/ 109 h 149"/>
                <a:gd name="T12" fmla="*/ 121 w 191"/>
                <a:gd name="T13" fmla="*/ 106 h 149"/>
                <a:gd name="T14" fmla="*/ 126 w 191"/>
                <a:gd name="T15" fmla="*/ 101 h 149"/>
                <a:gd name="T16" fmla="*/ 131 w 191"/>
                <a:gd name="T17" fmla="*/ 96 h 149"/>
                <a:gd name="T18" fmla="*/ 142 w 191"/>
                <a:gd name="T19" fmla="*/ 92 h 149"/>
                <a:gd name="T20" fmla="*/ 149 w 191"/>
                <a:gd name="T21" fmla="*/ 88 h 149"/>
                <a:gd name="T22" fmla="*/ 151 w 191"/>
                <a:gd name="T23" fmla="*/ 87 h 149"/>
                <a:gd name="T24" fmla="*/ 147 w 191"/>
                <a:gd name="T25" fmla="*/ 83 h 149"/>
                <a:gd name="T26" fmla="*/ 147 w 191"/>
                <a:gd name="T27" fmla="*/ 79 h 149"/>
                <a:gd name="T28" fmla="*/ 149 w 191"/>
                <a:gd name="T29" fmla="*/ 76 h 149"/>
                <a:gd name="T30" fmla="*/ 158 w 191"/>
                <a:gd name="T31" fmla="*/ 75 h 149"/>
                <a:gd name="T32" fmla="*/ 162 w 191"/>
                <a:gd name="T33" fmla="*/ 69 h 149"/>
                <a:gd name="T34" fmla="*/ 174 w 191"/>
                <a:gd name="T35" fmla="*/ 67 h 149"/>
                <a:gd name="T36" fmla="*/ 188 w 191"/>
                <a:gd name="T37" fmla="*/ 69 h 149"/>
                <a:gd name="T38" fmla="*/ 188 w 191"/>
                <a:gd name="T39" fmla="*/ 63 h 149"/>
                <a:gd name="T40" fmla="*/ 188 w 191"/>
                <a:gd name="T41" fmla="*/ 60 h 149"/>
                <a:gd name="T42" fmla="*/ 183 w 191"/>
                <a:gd name="T43" fmla="*/ 52 h 149"/>
                <a:gd name="T44" fmla="*/ 182 w 191"/>
                <a:gd name="T45" fmla="*/ 47 h 149"/>
                <a:gd name="T46" fmla="*/ 182 w 191"/>
                <a:gd name="T47" fmla="*/ 40 h 149"/>
                <a:gd name="T48" fmla="*/ 182 w 191"/>
                <a:gd name="T49" fmla="*/ 31 h 149"/>
                <a:gd name="T50" fmla="*/ 183 w 191"/>
                <a:gd name="T51" fmla="*/ 25 h 149"/>
                <a:gd name="T52" fmla="*/ 182 w 191"/>
                <a:gd name="T53" fmla="*/ 19 h 149"/>
                <a:gd name="T54" fmla="*/ 174 w 191"/>
                <a:gd name="T55" fmla="*/ 14 h 149"/>
                <a:gd name="T56" fmla="*/ 169 w 191"/>
                <a:gd name="T57" fmla="*/ 14 h 149"/>
                <a:gd name="T58" fmla="*/ 166 w 191"/>
                <a:gd name="T59" fmla="*/ 14 h 149"/>
                <a:gd name="T60" fmla="*/ 165 w 191"/>
                <a:gd name="T61" fmla="*/ 8 h 149"/>
                <a:gd name="T62" fmla="*/ 158 w 191"/>
                <a:gd name="T63" fmla="*/ 12 h 149"/>
                <a:gd name="T64" fmla="*/ 142 w 191"/>
                <a:gd name="T65" fmla="*/ 12 h 149"/>
                <a:gd name="T66" fmla="*/ 134 w 191"/>
                <a:gd name="T67" fmla="*/ 10 h 149"/>
                <a:gd name="T68" fmla="*/ 130 w 191"/>
                <a:gd name="T69" fmla="*/ 3 h 149"/>
                <a:gd name="T70" fmla="*/ 126 w 191"/>
                <a:gd name="T71" fmla="*/ 0 h 149"/>
                <a:gd name="T72" fmla="*/ 118 w 191"/>
                <a:gd name="T73" fmla="*/ 4 h 149"/>
                <a:gd name="T74" fmla="*/ 111 w 191"/>
                <a:gd name="T75" fmla="*/ 23 h 149"/>
                <a:gd name="T76" fmla="*/ 99 w 191"/>
                <a:gd name="T77" fmla="*/ 36 h 149"/>
                <a:gd name="T78" fmla="*/ 77 w 191"/>
                <a:gd name="T79" fmla="*/ 49 h 149"/>
                <a:gd name="T80" fmla="*/ 68 w 191"/>
                <a:gd name="T81" fmla="*/ 57 h 149"/>
                <a:gd name="T82" fmla="*/ 65 w 191"/>
                <a:gd name="T83" fmla="*/ 65 h 149"/>
                <a:gd name="T84" fmla="*/ 57 w 191"/>
                <a:gd name="T85" fmla="*/ 76 h 149"/>
                <a:gd name="T86" fmla="*/ 54 w 191"/>
                <a:gd name="T87" fmla="*/ 93 h 149"/>
                <a:gd name="T88" fmla="*/ 56 w 191"/>
                <a:gd name="T89" fmla="*/ 96 h 149"/>
                <a:gd name="T90" fmla="*/ 57 w 191"/>
                <a:gd name="T91" fmla="*/ 104 h 149"/>
                <a:gd name="T92" fmla="*/ 48 w 191"/>
                <a:gd name="T93" fmla="*/ 118 h 149"/>
                <a:gd name="T94" fmla="*/ 29 w 191"/>
                <a:gd name="T95" fmla="*/ 136 h 149"/>
                <a:gd name="T96" fmla="*/ 14 w 191"/>
                <a:gd name="T97" fmla="*/ 141 h 149"/>
                <a:gd name="T98" fmla="*/ 0 w 191"/>
                <a:gd name="T99" fmla="*/ 149 h 149"/>
                <a:gd name="T100" fmla="*/ 72 w 191"/>
                <a:gd name="T101" fmla="*/ 132 h 149"/>
                <a:gd name="T102" fmla="*/ 72 w 191"/>
                <a:gd name="T103" fmla="*/ 132 h 149"/>
                <a:gd name="T104" fmla="*/ 72 w 191"/>
                <a:gd name="T105" fmla="*/ 132 h 149"/>
                <a:gd name="T106" fmla="*/ 72 w 191"/>
                <a:gd name="T107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1" h="149">
                  <a:moveTo>
                    <a:pt x="72" y="132"/>
                  </a:moveTo>
                  <a:lnTo>
                    <a:pt x="73" y="128"/>
                  </a:lnTo>
                  <a:lnTo>
                    <a:pt x="74" y="126"/>
                  </a:lnTo>
                  <a:lnTo>
                    <a:pt x="82" y="122"/>
                  </a:lnTo>
                  <a:lnTo>
                    <a:pt x="86" y="118"/>
                  </a:lnTo>
                  <a:lnTo>
                    <a:pt x="90" y="117"/>
                  </a:lnTo>
                  <a:lnTo>
                    <a:pt x="91" y="114"/>
                  </a:lnTo>
                  <a:lnTo>
                    <a:pt x="95" y="113"/>
                  </a:lnTo>
                  <a:lnTo>
                    <a:pt x="101" y="114"/>
                  </a:lnTo>
                  <a:lnTo>
                    <a:pt x="103" y="113"/>
                  </a:lnTo>
                  <a:lnTo>
                    <a:pt x="105" y="110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21" y="106"/>
                  </a:lnTo>
                  <a:lnTo>
                    <a:pt x="125" y="105"/>
                  </a:lnTo>
                  <a:lnTo>
                    <a:pt x="126" y="101"/>
                  </a:lnTo>
                  <a:lnTo>
                    <a:pt x="129" y="100"/>
                  </a:lnTo>
                  <a:lnTo>
                    <a:pt x="131" y="96"/>
                  </a:lnTo>
                  <a:lnTo>
                    <a:pt x="139" y="93"/>
                  </a:lnTo>
                  <a:lnTo>
                    <a:pt x="142" y="92"/>
                  </a:lnTo>
                  <a:lnTo>
                    <a:pt x="145" y="90"/>
                  </a:lnTo>
                  <a:lnTo>
                    <a:pt x="149" y="88"/>
                  </a:lnTo>
                  <a:lnTo>
                    <a:pt x="151" y="88"/>
                  </a:lnTo>
                  <a:lnTo>
                    <a:pt x="151" y="87"/>
                  </a:lnTo>
                  <a:lnTo>
                    <a:pt x="147" y="84"/>
                  </a:lnTo>
                  <a:lnTo>
                    <a:pt x="147" y="83"/>
                  </a:lnTo>
                  <a:lnTo>
                    <a:pt x="149" y="80"/>
                  </a:lnTo>
                  <a:lnTo>
                    <a:pt x="147" y="79"/>
                  </a:lnTo>
                  <a:lnTo>
                    <a:pt x="147" y="76"/>
                  </a:lnTo>
                  <a:lnTo>
                    <a:pt x="149" y="76"/>
                  </a:lnTo>
                  <a:lnTo>
                    <a:pt x="153" y="75"/>
                  </a:lnTo>
                  <a:lnTo>
                    <a:pt x="158" y="75"/>
                  </a:lnTo>
                  <a:lnTo>
                    <a:pt x="161" y="71"/>
                  </a:lnTo>
                  <a:lnTo>
                    <a:pt x="162" y="69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3" y="69"/>
                  </a:lnTo>
                  <a:lnTo>
                    <a:pt x="188" y="69"/>
                  </a:lnTo>
                  <a:lnTo>
                    <a:pt x="187" y="65"/>
                  </a:lnTo>
                  <a:lnTo>
                    <a:pt x="188" y="63"/>
                  </a:lnTo>
                  <a:lnTo>
                    <a:pt x="191" y="61"/>
                  </a:lnTo>
                  <a:lnTo>
                    <a:pt x="188" y="60"/>
                  </a:lnTo>
                  <a:lnTo>
                    <a:pt x="186" y="56"/>
                  </a:lnTo>
                  <a:lnTo>
                    <a:pt x="183" y="52"/>
                  </a:lnTo>
                  <a:lnTo>
                    <a:pt x="183" y="48"/>
                  </a:lnTo>
                  <a:lnTo>
                    <a:pt x="182" y="47"/>
                  </a:lnTo>
                  <a:lnTo>
                    <a:pt x="183" y="43"/>
                  </a:lnTo>
                  <a:lnTo>
                    <a:pt x="182" y="40"/>
                  </a:lnTo>
                  <a:lnTo>
                    <a:pt x="182" y="39"/>
                  </a:lnTo>
                  <a:lnTo>
                    <a:pt x="182" y="31"/>
                  </a:lnTo>
                  <a:lnTo>
                    <a:pt x="182" y="27"/>
                  </a:lnTo>
                  <a:lnTo>
                    <a:pt x="183" y="25"/>
                  </a:lnTo>
                  <a:lnTo>
                    <a:pt x="182" y="23"/>
                  </a:lnTo>
                  <a:lnTo>
                    <a:pt x="182" y="19"/>
                  </a:lnTo>
                  <a:lnTo>
                    <a:pt x="178" y="17"/>
                  </a:lnTo>
                  <a:lnTo>
                    <a:pt x="174" y="14"/>
                  </a:lnTo>
                  <a:lnTo>
                    <a:pt x="171" y="14"/>
                  </a:lnTo>
                  <a:lnTo>
                    <a:pt x="169" y="14"/>
                  </a:lnTo>
                  <a:lnTo>
                    <a:pt x="166" y="12"/>
                  </a:lnTo>
                  <a:lnTo>
                    <a:pt x="166" y="14"/>
                  </a:lnTo>
                  <a:lnTo>
                    <a:pt x="165" y="12"/>
                  </a:lnTo>
                  <a:lnTo>
                    <a:pt x="165" y="8"/>
                  </a:lnTo>
                  <a:lnTo>
                    <a:pt x="161" y="10"/>
                  </a:lnTo>
                  <a:lnTo>
                    <a:pt x="158" y="12"/>
                  </a:lnTo>
                  <a:lnTo>
                    <a:pt x="149" y="12"/>
                  </a:lnTo>
                  <a:lnTo>
                    <a:pt x="142" y="12"/>
                  </a:lnTo>
                  <a:lnTo>
                    <a:pt x="138" y="12"/>
                  </a:lnTo>
                  <a:lnTo>
                    <a:pt x="134" y="10"/>
                  </a:lnTo>
                  <a:lnTo>
                    <a:pt x="131" y="6"/>
                  </a:lnTo>
                  <a:lnTo>
                    <a:pt x="130" y="3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8" y="4"/>
                  </a:lnTo>
                  <a:lnTo>
                    <a:pt x="117" y="8"/>
                  </a:lnTo>
                  <a:lnTo>
                    <a:pt x="111" y="23"/>
                  </a:lnTo>
                  <a:lnTo>
                    <a:pt x="105" y="31"/>
                  </a:lnTo>
                  <a:lnTo>
                    <a:pt x="99" y="36"/>
                  </a:lnTo>
                  <a:lnTo>
                    <a:pt x="82" y="44"/>
                  </a:lnTo>
                  <a:lnTo>
                    <a:pt x="77" y="49"/>
                  </a:lnTo>
                  <a:lnTo>
                    <a:pt x="72" y="56"/>
                  </a:lnTo>
                  <a:lnTo>
                    <a:pt x="68" y="57"/>
                  </a:lnTo>
                  <a:lnTo>
                    <a:pt x="65" y="61"/>
                  </a:lnTo>
                  <a:lnTo>
                    <a:pt x="65" y="65"/>
                  </a:lnTo>
                  <a:lnTo>
                    <a:pt x="64" y="71"/>
                  </a:lnTo>
                  <a:lnTo>
                    <a:pt x="57" y="76"/>
                  </a:lnTo>
                  <a:lnTo>
                    <a:pt x="56" y="87"/>
                  </a:lnTo>
                  <a:lnTo>
                    <a:pt x="54" y="93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4"/>
                  </a:lnTo>
                  <a:lnTo>
                    <a:pt x="54" y="110"/>
                  </a:lnTo>
                  <a:lnTo>
                    <a:pt x="48" y="118"/>
                  </a:lnTo>
                  <a:lnTo>
                    <a:pt x="42" y="124"/>
                  </a:lnTo>
                  <a:lnTo>
                    <a:pt x="29" y="136"/>
                  </a:lnTo>
                  <a:lnTo>
                    <a:pt x="21" y="140"/>
                  </a:lnTo>
                  <a:lnTo>
                    <a:pt x="14" y="141"/>
                  </a:lnTo>
                  <a:lnTo>
                    <a:pt x="4" y="144"/>
                  </a:lnTo>
                  <a:lnTo>
                    <a:pt x="0" y="149"/>
                  </a:lnTo>
                  <a:lnTo>
                    <a:pt x="72" y="149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lnTo>
                    <a:pt x="72" y="132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08" name="Freeform 81"/>
            <p:cNvSpPr>
              <a:spLocks/>
            </p:cNvSpPr>
            <p:nvPr/>
          </p:nvSpPr>
          <p:spPr bwMode="auto">
            <a:xfrm>
              <a:off x="2831353" y="2157038"/>
              <a:ext cx="449155" cy="460348"/>
            </a:xfrm>
            <a:custGeom>
              <a:avLst/>
              <a:gdLst>
                <a:gd name="T0" fmla="*/ 237 w 242"/>
                <a:gd name="T1" fmla="*/ 176 h 248"/>
                <a:gd name="T2" fmla="*/ 227 w 242"/>
                <a:gd name="T3" fmla="*/ 171 h 248"/>
                <a:gd name="T4" fmla="*/ 222 w 242"/>
                <a:gd name="T5" fmla="*/ 172 h 248"/>
                <a:gd name="T6" fmla="*/ 217 w 242"/>
                <a:gd name="T7" fmla="*/ 158 h 248"/>
                <a:gd name="T8" fmla="*/ 214 w 242"/>
                <a:gd name="T9" fmla="*/ 146 h 248"/>
                <a:gd name="T10" fmla="*/ 217 w 242"/>
                <a:gd name="T11" fmla="*/ 139 h 248"/>
                <a:gd name="T12" fmla="*/ 217 w 242"/>
                <a:gd name="T13" fmla="*/ 123 h 248"/>
                <a:gd name="T14" fmla="*/ 217 w 242"/>
                <a:gd name="T15" fmla="*/ 109 h 248"/>
                <a:gd name="T16" fmla="*/ 212 w 242"/>
                <a:gd name="T17" fmla="*/ 96 h 248"/>
                <a:gd name="T18" fmla="*/ 212 w 242"/>
                <a:gd name="T19" fmla="*/ 85 h 248"/>
                <a:gd name="T20" fmla="*/ 202 w 242"/>
                <a:gd name="T21" fmla="*/ 64 h 248"/>
                <a:gd name="T22" fmla="*/ 195 w 242"/>
                <a:gd name="T23" fmla="*/ 54 h 248"/>
                <a:gd name="T24" fmla="*/ 191 w 242"/>
                <a:gd name="T25" fmla="*/ 44 h 248"/>
                <a:gd name="T26" fmla="*/ 198 w 242"/>
                <a:gd name="T27" fmla="*/ 33 h 248"/>
                <a:gd name="T28" fmla="*/ 199 w 242"/>
                <a:gd name="T29" fmla="*/ 16 h 248"/>
                <a:gd name="T30" fmla="*/ 201 w 242"/>
                <a:gd name="T31" fmla="*/ 6 h 248"/>
                <a:gd name="T32" fmla="*/ 196 w 242"/>
                <a:gd name="T33" fmla="*/ 3 h 248"/>
                <a:gd name="T34" fmla="*/ 189 w 242"/>
                <a:gd name="T35" fmla="*/ 0 h 248"/>
                <a:gd name="T36" fmla="*/ 181 w 242"/>
                <a:gd name="T37" fmla="*/ 1 h 248"/>
                <a:gd name="T38" fmla="*/ 176 w 242"/>
                <a:gd name="T39" fmla="*/ 3 h 248"/>
                <a:gd name="T40" fmla="*/ 166 w 242"/>
                <a:gd name="T41" fmla="*/ 6 h 248"/>
                <a:gd name="T42" fmla="*/ 152 w 242"/>
                <a:gd name="T43" fmla="*/ 3 h 248"/>
                <a:gd name="T44" fmla="*/ 139 w 242"/>
                <a:gd name="T45" fmla="*/ 4 h 248"/>
                <a:gd name="T46" fmla="*/ 128 w 242"/>
                <a:gd name="T47" fmla="*/ 7 h 248"/>
                <a:gd name="T48" fmla="*/ 106 w 242"/>
                <a:gd name="T49" fmla="*/ 16 h 248"/>
                <a:gd name="T50" fmla="*/ 100 w 242"/>
                <a:gd name="T51" fmla="*/ 17 h 248"/>
                <a:gd name="T52" fmla="*/ 93 w 242"/>
                <a:gd name="T53" fmla="*/ 20 h 248"/>
                <a:gd name="T54" fmla="*/ 85 w 242"/>
                <a:gd name="T55" fmla="*/ 27 h 248"/>
                <a:gd name="T56" fmla="*/ 85 w 242"/>
                <a:gd name="T57" fmla="*/ 34 h 248"/>
                <a:gd name="T58" fmla="*/ 85 w 242"/>
                <a:gd name="T59" fmla="*/ 46 h 248"/>
                <a:gd name="T60" fmla="*/ 86 w 242"/>
                <a:gd name="T61" fmla="*/ 53 h 248"/>
                <a:gd name="T62" fmla="*/ 92 w 242"/>
                <a:gd name="T63" fmla="*/ 63 h 248"/>
                <a:gd name="T64" fmla="*/ 86 w 242"/>
                <a:gd name="T65" fmla="*/ 69 h 248"/>
                <a:gd name="T66" fmla="*/ 69 w 242"/>
                <a:gd name="T67" fmla="*/ 70 h 248"/>
                <a:gd name="T68" fmla="*/ 59 w 242"/>
                <a:gd name="T69" fmla="*/ 74 h 248"/>
                <a:gd name="T70" fmla="*/ 59 w 242"/>
                <a:gd name="T71" fmla="*/ 80 h 248"/>
                <a:gd name="T72" fmla="*/ 57 w 242"/>
                <a:gd name="T73" fmla="*/ 85 h 248"/>
                <a:gd name="T74" fmla="*/ 45 w 242"/>
                <a:gd name="T75" fmla="*/ 92 h 248"/>
                <a:gd name="T76" fmla="*/ 32 w 242"/>
                <a:gd name="T77" fmla="*/ 99 h 248"/>
                <a:gd name="T78" fmla="*/ 24 w 242"/>
                <a:gd name="T79" fmla="*/ 103 h 248"/>
                <a:gd name="T80" fmla="*/ 13 w 242"/>
                <a:gd name="T81" fmla="*/ 106 h 248"/>
                <a:gd name="T82" fmla="*/ 2 w 242"/>
                <a:gd name="T83" fmla="*/ 116 h 248"/>
                <a:gd name="T84" fmla="*/ 1 w 242"/>
                <a:gd name="T85" fmla="*/ 133 h 248"/>
                <a:gd name="T86" fmla="*/ 45 w 242"/>
                <a:gd name="T87" fmla="*/ 165 h 248"/>
                <a:gd name="T88" fmla="*/ 102 w 242"/>
                <a:gd name="T89" fmla="*/ 209 h 248"/>
                <a:gd name="T90" fmla="*/ 113 w 242"/>
                <a:gd name="T91" fmla="*/ 219 h 248"/>
                <a:gd name="T92" fmla="*/ 119 w 242"/>
                <a:gd name="T93" fmla="*/ 225 h 248"/>
                <a:gd name="T94" fmla="*/ 123 w 242"/>
                <a:gd name="T95" fmla="*/ 229 h 248"/>
                <a:gd name="T96" fmla="*/ 131 w 242"/>
                <a:gd name="T97" fmla="*/ 234 h 248"/>
                <a:gd name="T98" fmla="*/ 138 w 242"/>
                <a:gd name="T99" fmla="*/ 245 h 248"/>
                <a:gd name="T100" fmla="*/ 145 w 242"/>
                <a:gd name="T101" fmla="*/ 246 h 248"/>
                <a:gd name="T102" fmla="*/ 151 w 242"/>
                <a:gd name="T103" fmla="*/ 245 h 248"/>
                <a:gd name="T104" fmla="*/ 169 w 242"/>
                <a:gd name="T105" fmla="*/ 241 h 248"/>
                <a:gd name="T106" fmla="*/ 208 w 242"/>
                <a:gd name="T107" fmla="*/ 209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2" h="248">
                  <a:moveTo>
                    <a:pt x="241" y="183"/>
                  </a:moveTo>
                  <a:cubicBezTo>
                    <a:pt x="241" y="183"/>
                    <a:pt x="241" y="183"/>
                    <a:pt x="241" y="183"/>
                  </a:cubicBezTo>
                  <a:cubicBezTo>
                    <a:pt x="239" y="181"/>
                    <a:pt x="239" y="181"/>
                    <a:pt x="239" y="181"/>
                  </a:cubicBezTo>
                  <a:cubicBezTo>
                    <a:pt x="237" y="176"/>
                    <a:pt x="237" y="176"/>
                    <a:pt x="237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29" y="172"/>
                    <a:pt x="229" y="172"/>
                    <a:pt x="229" y="172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7" y="171"/>
                    <a:pt x="227" y="171"/>
                    <a:pt x="227" y="171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4" y="172"/>
                    <a:pt x="224" y="172"/>
                    <a:pt x="224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1" y="169"/>
                    <a:pt x="221" y="169"/>
                    <a:pt x="221" y="169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9" y="160"/>
                    <a:pt x="219" y="160"/>
                    <a:pt x="219" y="160"/>
                  </a:cubicBezTo>
                  <a:cubicBezTo>
                    <a:pt x="217" y="158"/>
                    <a:pt x="217" y="158"/>
                    <a:pt x="217" y="158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14" y="146"/>
                    <a:pt x="214" y="146"/>
                    <a:pt x="214" y="146"/>
                  </a:cubicBezTo>
                  <a:cubicBezTo>
                    <a:pt x="215" y="145"/>
                    <a:pt x="215" y="145"/>
                    <a:pt x="215" y="145"/>
                  </a:cubicBezTo>
                  <a:cubicBezTo>
                    <a:pt x="217" y="143"/>
                    <a:pt x="217" y="143"/>
                    <a:pt x="217" y="143"/>
                  </a:cubicBezTo>
                  <a:cubicBezTo>
                    <a:pt x="218" y="142"/>
                    <a:pt x="218" y="142"/>
                    <a:pt x="218" y="142"/>
                  </a:cubicBezTo>
                  <a:cubicBezTo>
                    <a:pt x="217" y="139"/>
                    <a:pt x="217" y="139"/>
                    <a:pt x="217" y="139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7" y="130"/>
                    <a:pt x="217" y="130"/>
                    <a:pt x="217" y="130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7" y="123"/>
                    <a:pt x="217" y="123"/>
                    <a:pt x="217" y="123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6"/>
                    <a:pt x="217" y="116"/>
                    <a:pt x="217" y="116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09"/>
                    <a:pt x="217" y="109"/>
                    <a:pt x="217" y="109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7" y="105"/>
                    <a:pt x="217" y="105"/>
                    <a:pt x="217" y="105"/>
                  </a:cubicBezTo>
                  <a:cubicBezTo>
                    <a:pt x="215" y="102"/>
                    <a:pt x="215" y="102"/>
                    <a:pt x="215" y="102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2" y="85"/>
                    <a:pt x="212" y="85"/>
                    <a:pt x="212" y="85"/>
                  </a:cubicBezTo>
                  <a:cubicBezTo>
                    <a:pt x="209" y="76"/>
                    <a:pt x="209" y="76"/>
                    <a:pt x="209" y="76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1" y="47"/>
                    <a:pt x="191" y="47"/>
                    <a:pt x="191" y="47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8" y="33"/>
                    <a:pt x="198" y="33"/>
                    <a:pt x="198" y="33"/>
                  </a:cubicBezTo>
                  <a:cubicBezTo>
                    <a:pt x="199" y="31"/>
                    <a:pt x="199" y="31"/>
                    <a:pt x="199" y="31"/>
                  </a:cubicBezTo>
                  <a:cubicBezTo>
                    <a:pt x="201" y="24"/>
                    <a:pt x="201" y="24"/>
                    <a:pt x="201" y="24"/>
                  </a:cubicBezTo>
                  <a:cubicBezTo>
                    <a:pt x="199" y="17"/>
                    <a:pt x="199" y="17"/>
                    <a:pt x="199" y="17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1" y="1"/>
                    <a:pt x="181" y="1"/>
                    <a:pt x="181" y="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"/>
                    <a:pt x="176" y="1"/>
                    <a:pt x="176" y="1"/>
                  </a:cubicBezTo>
                  <a:cubicBezTo>
                    <a:pt x="176" y="3"/>
                    <a:pt x="176" y="3"/>
                    <a:pt x="176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33"/>
                    <a:pt x="2" y="133"/>
                    <a:pt x="2" y="133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85" y="196"/>
                    <a:pt x="85" y="196"/>
                    <a:pt x="85" y="196"/>
                  </a:cubicBezTo>
                  <a:cubicBezTo>
                    <a:pt x="102" y="209"/>
                    <a:pt x="102" y="209"/>
                    <a:pt x="102" y="209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11" y="216"/>
                    <a:pt x="111" y="216"/>
                    <a:pt x="111" y="216"/>
                  </a:cubicBezTo>
                  <a:cubicBezTo>
                    <a:pt x="113" y="219"/>
                    <a:pt x="113" y="219"/>
                    <a:pt x="113" y="219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9" y="225"/>
                    <a:pt x="119" y="225"/>
                    <a:pt x="119" y="225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1" y="228"/>
                    <a:pt x="121" y="228"/>
                    <a:pt x="121" y="228"/>
                  </a:cubicBezTo>
                  <a:cubicBezTo>
                    <a:pt x="122" y="229"/>
                    <a:pt x="122" y="229"/>
                    <a:pt x="122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6" y="231"/>
                    <a:pt x="126" y="231"/>
                    <a:pt x="126" y="23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38" y="235"/>
                    <a:pt x="138" y="235"/>
                    <a:pt x="138" y="235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38" y="242"/>
                    <a:pt x="138" y="242"/>
                    <a:pt x="138" y="242"/>
                  </a:cubicBezTo>
                  <a:cubicBezTo>
                    <a:pt x="138" y="245"/>
                    <a:pt x="138" y="245"/>
                    <a:pt x="138" y="245"/>
                  </a:cubicBezTo>
                  <a:cubicBezTo>
                    <a:pt x="138" y="246"/>
                    <a:pt x="138" y="246"/>
                    <a:pt x="138" y="246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43" y="246"/>
                    <a:pt x="143" y="246"/>
                    <a:pt x="143" y="246"/>
                  </a:cubicBezTo>
                  <a:cubicBezTo>
                    <a:pt x="145" y="246"/>
                    <a:pt x="145" y="246"/>
                    <a:pt x="145" y="246"/>
                  </a:cubicBezTo>
                  <a:cubicBezTo>
                    <a:pt x="148" y="246"/>
                    <a:pt x="148" y="246"/>
                    <a:pt x="148" y="246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1" y="245"/>
                    <a:pt x="151" y="245"/>
                    <a:pt x="151" y="245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91" y="221"/>
                    <a:pt x="191" y="221"/>
                    <a:pt x="191" y="221"/>
                  </a:cubicBezTo>
                  <a:cubicBezTo>
                    <a:pt x="208" y="209"/>
                    <a:pt x="208" y="209"/>
                    <a:pt x="208" y="209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5"/>
                    <a:pt x="242" y="185"/>
                    <a:pt x="242" y="185"/>
                  </a:cubicBezTo>
                  <a:lnTo>
                    <a:pt x="241" y="183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10" name="Freeform 83"/>
            <p:cNvSpPr>
              <a:spLocks/>
            </p:cNvSpPr>
            <p:nvPr/>
          </p:nvSpPr>
          <p:spPr bwMode="auto">
            <a:xfrm>
              <a:off x="2757192" y="2880442"/>
              <a:ext cx="90951" cy="106342"/>
            </a:xfrm>
            <a:custGeom>
              <a:avLst/>
              <a:gdLst>
                <a:gd name="T0" fmla="*/ 65 w 65"/>
                <a:gd name="T1" fmla="*/ 61 h 76"/>
                <a:gd name="T2" fmla="*/ 65 w 65"/>
                <a:gd name="T3" fmla="*/ 52 h 76"/>
                <a:gd name="T4" fmla="*/ 61 w 65"/>
                <a:gd name="T5" fmla="*/ 48 h 76"/>
                <a:gd name="T6" fmla="*/ 58 w 65"/>
                <a:gd name="T7" fmla="*/ 41 h 76"/>
                <a:gd name="T8" fmla="*/ 57 w 65"/>
                <a:gd name="T9" fmla="*/ 40 h 76"/>
                <a:gd name="T10" fmla="*/ 52 w 65"/>
                <a:gd name="T11" fmla="*/ 40 h 76"/>
                <a:gd name="T12" fmla="*/ 48 w 65"/>
                <a:gd name="T13" fmla="*/ 39 h 76"/>
                <a:gd name="T14" fmla="*/ 48 w 65"/>
                <a:gd name="T15" fmla="*/ 35 h 76"/>
                <a:gd name="T16" fmla="*/ 52 w 65"/>
                <a:gd name="T17" fmla="*/ 31 h 76"/>
                <a:gd name="T18" fmla="*/ 49 w 65"/>
                <a:gd name="T19" fmla="*/ 19 h 76"/>
                <a:gd name="T20" fmla="*/ 48 w 65"/>
                <a:gd name="T21" fmla="*/ 15 h 76"/>
                <a:gd name="T22" fmla="*/ 45 w 65"/>
                <a:gd name="T23" fmla="*/ 18 h 76"/>
                <a:gd name="T24" fmla="*/ 41 w 65"/>
                <a:gd name="T25" fmla="*/ 23 h 76"/>
                <a:gd name="T26" fmla="*/ 38 w 65"/>
                <a:gd name="T27" fmla="*/ 23 h 76"/>
                <a:gd name="T28" fmla="*/ 32 w 65"/>
                <a:gd name="T29" fmla="*/ 22 h 76"/>
                <a:gd name="T30" fmla="*/ 32 w 65"/>
                <a:gd name="T31" fmla="*/ 10 h 76"/>
                <a:gd name="T32" fmla="*/ 32 w 65"/>
                <a:gd name="T33" fmla="*/ 6 h 76"/>
                <a:gd name="T34" fmla="*/ 30 w 65"/>
                <a:gd name="T35" fmla="*/ 2 h 76"/>
                <a:gd name="T36" fmla="*/ 26 w 65"/>
                <a:gd name="T37" fmla="*/ 0 h 76"/>
                <a:gd name="T38" fmla="*/ 22 w 65"/>
                <a:gd name="T39" fmla="*/ 0 h 76"/>
                <a:gd name="T40" fmla="*/ 20 w 65"/>
                <a:gd name="T41" fmla="*/ 2 h 76"/>
                <a:gd name="T42" fmla="*/ 18 w 65"/>
                <a:gd name="T43" fmla="*/ 2 h 76"/>
                <a:gd name="T44" fmla="*/ 18 w 65"/>
                <a:gd name="T45" fmla="*/ 6 h 76"/>
                <a:gd name="T46" fmla="*/ 14 w 65"/>
                <a:gd name="T47" fmla="*/ 10 h 76"/>
                <a:gd name="T48" fmla="*/ 13 w 65"/>
                <a:gd name="T49" fmla="*/ 14 h 76"/>
                <a:gd name="T50" fmla="*/ 5 w 65"/>
                <a:gd name="T51" fmla="*/ 22 h 76"/>
                <a:gd name="T52" fmla="*/ 1 w 65"/>
                <a:gd name="T53" fmla="*/ 28 h 76"/>
                <a:gd name="T54" fmla="*/ 1 w 65"/>
                <a:gd name="T55" fmla="*/ 32 h 76"/>
                <a:gd name="T56" fmla="*/ 9 w 65"/>
                <a:gd name="T57" fmla="*/ 39 h 76"/>
                <a:gd name="T58" fmla="*/ 12 w 65"/>
                <a:gd name="T59" fmla="*/ 40 h 76"/>
                <a:gd name="T60" fmla="*/ 21 w 65"/>
                <a:gd name="T61" fmla="*/ 45 h 76"/>
                <a:gd name="T62" fmla="*/ 41 w 65"/>
                <a:gd name="T63" fmla="*/ 65 h 76"/>
                <a:gd name="T64" fmla="*/ 53 w 65"/>
                <a:gd name="T65" fmla="*/ 72 h 76"/>
                <a:gd name="T66" fmla="*/ 58 w 65"/>
                <a:gd name="T67" fmla="*/ 76 h 76"/>
                <a:gd name="T68" fmla="*/ 62 w 65"/>
                <a:gd name="T69" fmla="*/ 76 h 76"/>
                <a:gd name="T70" fmla="*/ 62 w 65"/>
                <a:gd name="T71" fmla="*/ 68 h 76"/>
                <a:gd name="T72" fmla="*/ 62 w 65"/>
                <a:gd name="T73" fmla="*/ 68 h 76"/>
                <a:gd name="T74" fmla="*/ 62 w 65"/>
                <a:gd name="T75" fmla="*/ 68 h 76"/>
                <a:gd name="T76" fmla="*/ 62 w 65"/>
                <a:gd name="T7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" h="76">
                  <a:moveTo>
                    <a:pt x="62" y="68"/>
                  </a:moveTo>
                  <a:lnTo>
                    <a:pt x="65" y="61"/>
                  </a:lnTo>
                  <a:lnTo>
                    <a:pt x="65" y="57"/>
                  </a:lnTo>
                  <a:lnTo>
                    <a:pt x="65" y="52"/>
                  </a:lnTo>
                  <a:lnTo>
                    <a:pt x="62" y="49"/>
                  </a:lnTo>
                  <a:lnTo>
                    <a:pt x="61" y="48"/>
                  </a:lnTo>
                  <a:lnTo>
                    <a:pt x="58" y="44"/>
                  </a:lnTo>
                  <a:lnTo>
                    <a:pt x="58" y="41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3" y="40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52" y="31"/>
                  </a:lnTo>
                  <a:lnTo>
                    <a:pt x="52" y="24"/>
                  </a:lnTo>
                  <a:lnTo>
                    <a:pt x="49" y="19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4" y="19"/>
                  </a:lnTo>
                  <a:lnTo>
                    <a:pt x="41" y="23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18" y="6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2" y="18"/>
                  </a:lnTo>
                  <a:lnTo>
                    <a:pt x="5" y="22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5" y="36"/>
                  </a:lnTo>
                  <a:lnTo>
                    <a:pt x="9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4" y="44"/>
                  </a:lnTo>
                  <a:lnTo>
                    <a:pt x="21" y="45"/>
                  </a:lnTo>
                  <a:lnTo>
                    <a:pt x="34" y="61"/>
                  </a:lnTo>
                  <a:lnTo>
                    <a:pt x="41" y="65"/>
                  </a:lnTo>
                  <a:lnTo>
                    <a:pt x="49" y="71"/>
                  </a:lnTo>
                  <a:lnTo>
                    <a:pt x="53" y="72"/>
                  </a:lnTo>
                  <a:lnTo>
                    <a:pt x="57" y="75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8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11" name="Freeform 84"/>
            <p:cNvSpPr>
              <a:spLocks/>
            </p:cNvSpPr>
            <p:nvPr/>
          </p:nvSpPr>
          <p:spPr bwMode="auto">
            <a:xfrm>
              <a:off x="2716615" y="2844062"/>
              <a:ext cx="69962" cy="75559"/>
            </a:xfrm>
            <a:custGeom>
              <a:avLst/>
              <a:gdLst>
                <a:gd name="T0" fmla="*/ 43 w 50"/>
                <a:gd name="T1" fmla="*/ 26 h 54"/>
                <a:gd name="T2" fmla="*/ 43 w 50"/>
                <a:gd name="T3" fmla="*/ 22 h 54"/>
                <a:gd name="T4" fmla="*/ 43 w 50"/>
                <a:gd name="T5" fmla="*/ 18 h 54"/>
                <a:gd name="T6" fmla="*/ 42 w 50"/>
                <a:gd name="T7" fmla="*/ 14 h 54"/>
                <a:gd name="T8" fmla="*/ 37 w 50"/>
                <a:gd name="T9" fmla="*/ 4 h 54"/>
                <a:gd name="T10" fmla="*/ 29 w 50"/>
                <a:gd name="T11" fmla="*/ 0 h 54"/>
                <a:gd name="T12" fmla="*/ 21 w 50"/>
                <a:gd name="T13" fmla="*/ 1 h 54"/>
                <a:gd name="T14" fmla="*/ 17 w 50"/>
                <a:gd name="T15" fmla="*/ 1 h 54"/>
                <a:gd name="T16" fmla="*/ 13 w 50"/>
                <a:gd name="T17" fmla="*/ 5 h 54"/>
                <a:gd name="T18" fmla="*/ 8 w 50"/>
                <a:gd name="T19" fmla="*/ 13 h 54"/>
                <a:gd name="T20" fmla="*/ 6 w 50"/>
                <a:gd name="T21" fmla="*/ 17 h 54"/>
                <a:gd name="T22" fmla="*/ 4 w 50"/>
                <a:gd name="T23" fmla="*/ 17 h 54"/>
                <a:gd name="T24" fmla="*/ 0 w 50"/>
                <a:gd name="T25" fmla="*/ 17 h 54"/>
                <a:gd name="T26" fmla="*/ 4 w 50"/>
                <a:gd name="T27" fmla="*/ 21 h 54"/>
                <a:gd name="T28" fmla="*/ 2 w 50"/>
                <a:gd name="T29" fmla="*/ 24 h 54"/>
                <a:gd name="T30" fmla="*/ 8 w 50"/>
                <a:gd name="T31" fmla="*/ 24 h 54"/>
                <a:gd name="T32" fmla="*/ 6 w 50"/>
                <a:gd name="T33" fmla="*/ 26 h 54"/>
                <a:gd name="T34" fmla="*/ 4 w 50"/>
                <a:gd name="T35" fmla="*/ 28 h 54"/>
                <a:gd name="T36" fmla="*/ 2 w 50"/>
                <a:gd name="T37" fmla="*/ 28 h 54"/>
                <a:gd name="T38" fmla="*/ 2 w 50"/>
                <a:gd name="T39" fmla="*/ 30 h 54"/>
                <a:gd name="T40" fmla="*/ 6 w 50"/>
                <a:gd name="T41" fmla="*/ 36 h 54"/>
                <a:gd name="T42" fmla="*/ 10 w 50"/>
                <a:gd name="T43" fmla="*/ 41 h 54"/>
                <a:gd name="T44" fmla="*/ 13 w 50"/>
                <a:gd name="T45" fmla="*/ 40 h 54"/>
                <a:gd name="T46" fmla="*/ 13 w 50"/>
                <a:gd name="T47" fmla="*/ 44 h 54"/>
                <a:gd name="T48" fmla="*/ 13 w 50"/>
                <a:gd name="T49" fmla="*/ 45 h 54"/>
                <a:gd name="T50" fmla="*/ 13 w 50"/>
                <a:gd name="T51" fmla="*/ 48 h 54"/>
                <a:gd name="T52" fmla="*/ 30 w 50"/>
                <a:gd name="T53" fmla="*/ 54 h 54"/>
                <a:gd name="T54" fmla="*/ 34 w 50"/>
                <a:gd name="T55" fmla="*/ 48 h 54"/>
                <a:gd name="T56" fmla="*/ 42 w 50"/>
                <a:gd name="T57" fmla="*/ 40 h 54"/>
                <a:gd name="T58" fmla="*/ 43 w 50"/>
                <a:gd name="T59" fmla="*/ 36 h 54"/>
                <a:gd name="T60" fmla="*/ 47 w 50"/>
                <a:gd name="T61" fmla="*/ 32 h 54"/>
                <a:gd name="T62" fmla="*/ 47 w 50"/>
                <a:gd name="T63" fmla="*/ 28 h 54"/>
                <a:gd name="T64" fmla="*/ 46 w 50"/>
                <a:gd name="T65" fmla="*/ 28 h 54"/>
                <a:gd name="T66" fmla="*/ 42 w 50"/>
                <a:gd name="T67" fmla="*/ 32 h 54"/>
                <a:gd name="T68" fmla="*/ 42 w 50"/>
                <a:gd name="T69" fmla="*/ 32 h 54"/>
                <a:gd name="T70" fmla="*/ 42 w 50"/>
                <a:gd name="T71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54">
                  <a:moveTo>
                    <a:pt x="42" y="32"/>
                  </a:moveTo>
                  <a:lnTo>
                    <a:pt x="43" y="26"/>
                  </a:lnTo>
                  <a:lnTo>
                    <a:pt x="43" y="24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8" y="40"/>
                  </a:lnTo>
                  <a:lnTo>
                    <a:pt x="10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4"/>
                  </a:lnTo>
                  <a:lnTo>
                    <a:pt x="17" y="44"/>
                  </a:lnTo>
                  <a:lnTo>
                    <a:pt x="13" y="45"/>
                  </a:lnTo>
                  <a:lnTo>
                    <a:pt x="16" y="48"/>
                  </a:lnTo>
                  <a:lnTo>
                    <a:pt x="13" y="48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0" y="53"/>
                  </a:lnTo>
                  <a:lnTo>
                    <a:pt x="34" y="48"/>
                  </a:lnTo>
                  <a:lnTo>
                    <a:pt x="41" y="44"/>
                  </a:lnTo>
                  <a:lnTo>
                    <a:pt x="42" y="40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12" name="Freeform 85"/>
            <p:cNvSpPr>
              <a:spLocks noEditPoints="1"/>
            </p:cNvSpPr>
            <p:nvPr/>
          </p:nvSpPr>
          <p:spPr bwMode="auto">
            <a:xfrm>
              <a:off x="2820159" y="2825873"/>
              <a:ext cx="139923" cy="160913"/>
            </a:xfrm>
            <a:custGeom>
              <a:avLst/>
              <a:gdLst>
                <a:gd name="T0" fmla="*/ 96 w 100"/>
                <a:gd name="T1" fmla="*/ 26 h 115"/>
                <a:gd name="T2" fmla="*/ 88 w 100"/>
                <a:gd name="T3" fmla="*/ 14 h 115"/>
                <a:gd name="T4" fmla="*/ 84 w 100"/>
                <a:gd name="T5" fmla="*/ 14 h 115"/>
                <a:gd name="T6" fmla="*/ 70 w 100"/>
                <a:gd name="T7" fmla="*/ 18 h 115"/>
                <a:gd name="T8" fmla="*/ 64 w 100"/>
                <a:gd name="T9" fmla="*/ 17 h 115"/>
                <a:gd name="T10" fmla="*/ 57 w 100"/>
                <a:gd name="T11" fmla="*/ 10 h 115"/>
                <a:gd name="T12" fmla="*/ 52 w 100"/>
                <a:gd name="T13" fmla="*/ 6 h 115"/>
                <a:gd name="T14" fmla="*/ 46 w 100"/>
                <a:gd name="T15" fmla="*/ 5 h 115"/>
                <a:gd name="T16" fmla="*/ 42 w 100"/>
                <a:gd name="T17" fmla="*/ 9 h 115"/>
                <a:gd name="T18" fmla="*/ 40 w 100"/>
                <a:gd name="T19" fmla="*/ 6 h 115"/>
                <a:gd name="T20" fmla="*/ 38 w 100"/>
                <a:gd name="T21" fmla="*/ 1 h 115"/>
                <a:gd name="T22" fmla="*/ 33 w 100"/>
                <a:gd name="T23" fmla="*/ 1 h 115"/>
                <a:gd name="T24" fmla="*/ 30 w 100"/>
                <a:gd name="T25" fmla="*/ 6 h 115"/>
                <a:gd name="T26" fmla="*/ 24 w 100"/>
                <a:gd name="T27" fmla="*/ 9 h 115"/>
                <a:gd name="T28" fmla="*/ 17 w 100"/>
                <a:gd name="T29" fmla="*/ 5 h 115"/>
                <a:gd name="T30" fmla="*/ 12 w 100"/>
                <a:gd name="T31" fmla="*/ 10 h 115"/>
                <a:gd name="T32" fmla="*/ 8 w 100"/>
                <a:gd name="T33" fmla="*/ 17 h 115"/>
                <a:gd name="T34" fmla="*/ 13 w 100"/>
                <a:gd name="T35" fmla="*/ 23 h 115"/>
                <a:gd name="T36" fmla="*/ 13 w 100"/>
                <a:gd name="T37" fmla="*/ 31 h 115"/>
                <a:gd name="T38" fmla="*/ 16 w 100"/>
                <a:gd name="T39" fmla="*/ 37 h 115"/>
                <a:gd name="T40" fmla="*/ 8 w 100"/>
                <a:gd name="T41" fmla="*/ 41 h 115"/>
                <a:gd name="T42" fmla="*/ 12 w 100"/>
                <a:gd name="T43" fmla="*/ 49 h 115"/>
                <a:gd name="T44" fmla="*/ 11 w 100"/>
                <a:gd name="T45" fmla="*/ 53 h 115"/>
                <a:gd name="T46" fmla="*/ 4 w 100"/>
                <a:gd name="T47" fmla="*/ 57 h 115"/>
                <a:gd name="T48" fmla="*/ 7 w 100"/>
                <a:gd name="T49" fmla="*/ 63 h 115"/>
                <a:gd name="T50" fmla="*/ 3 w 100"/>
                <a:gd name="T51" fmla="*/ 74 h 115"/>
                <a:gd name="T52" fmla="*/ 4 w 100"/>
                <a:gd name="T53" fmla="*/ 78 h 115"/>
                <a:gd name="T54" fmla="*/ 12 w 100"/>
                <a:gd name="T55" fmla="*/ 79 h 115"/>
                <a:gd name="T56" fmla="*/ 13 w 100"/>
                <a:gd name="T57" fmla="*/ 83 h 115"/>
                <a:gd name="T58" fmla="*/ 20 w 100"/>
                <a:gd name="T59" fmla="*/ 91 h 115"/>
                <a:gd name="T60" fmla="*/ 17 w 100"/>
                <a:gd name="T61" fmla="*/ 107 h 115"/>
                <a:gd name="T62" fmla="*/ 20 w 100"/>
                <a:gd name="T63" fmla="*/ 115 h 115"/>
                <a:gd name="T64" fmla="*/ 30 w 100"/>
                <a:gd name="T65" fmla="*/ 110 h 115"/>
                <a:gd name="T66" fmla="*/ 50 w 100"/>
                <a:gd name="T67" fmla="*/ 102 h 115"/>
                <a:gd name="T68" fmla="*/ 60 w 100"/>
                <a:gd name="T69" fmla="*/ 100 h 115"/>
                <a:gd name="T70" fmla="*/ 69 w 100"/>
                <a:gd name="T71" fmla="*/ 98 h 115"/>
                <a:gd name="T72" fmla="*/ 70 w 100"/>
                <a:gd name="T73" fmla="*/ 98 h 115"/>
                <a:gd name="T74" fmla="*/ 77 w 100"/>
                <a:gd name="T75" fmla="*/ 100 h 115"/>
                <a:gd name="T76" fmla="*/ 86 w 100"/>
                <a:gd name="T77" fmla="*/ 100 h 115"/>
                <a:gd name="T78" fmla="*/ 92 w 100"/>
                <a:gd name="T79" fmla="*/ 102 h 115"/>
                <a:gd name="T80" fmla="*/ 94 w 100"/>
                <a:gd name="T81" fmla="*/ 92 h 115"/>
                <a:gd name="T82" fmla="*/ 90 w 100"/>
                <a:gd name="T83" fmla="*/ 83 h 115"/>
                <a:gd name="T84" fmla="*/ 90 w 100"/>
                <a:gd name="T85" fmla="*/ 66 h 115"/>
                <a:gd name="T86" fmla="*/ 96 w 100"/>
                <a:gd name="T87" fmla="*/ 50 h 115"/>
                <a:gd name="T88" fmla="*/ 97 w 100"/>
                <a:gd name="T89" fmla="*/ 35 h 115"/>
                <a:gd name="T90" fmla="*/ 97 w 100"/>
                <a:gd name="T91" fmla="*/ 35 h 115"/>
                <a:gd name="T92" fmla="*/ 97 w 100"/>
                <a:gd name="T93" fmla="*/ 35 h 115"/>
                <a:gd name="T94" fmla="*/ 78 w 100"/>
                <a:gd name="T95" fmla="*/ 96 h 115"/>
                <a:gd name="T96" fmla="*/ 78 w 100"/>
                <a:gd name="T97" fmla="*/ 98 h 115"/>
                <a:gd name="T98" fmla="*/ 78 w 100"/>
                <a:gd name="T99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" h="115">
                  <a:moveTo>
                    <a:pt x="97" y="35"/>
                  </a:moveTo>
                  <a:lnTo>
                    <a:pt x="96" y="30"/>
                  </a:lnTo>
                  <a:lnTo>
                    <a:pt x="96" y="26"/>
                  </a:lnTo>
                  <a:lnTo>
                    <a:pt x="96" y="23"/>
                  </a:lnTo>
                  <a:lnTo>
                    <a:pt x="92" y="21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78" y="14"/>
                  </a:lnTo>
                  <a:lnTo>
                    <a:pt x="73" y="17"/>
                  </a:lnTo>
                  <a:lnTo>
                    <a:pt x="70" y="18"/>
                  </a:lnTo>
                  <a:lnTo>
                    <a:pt x="70" y="21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4"/>
                  </a:lnTo>
                  <a:lnTo>
                    <a:pt x="57" y="10"/>
                  </a:lnTo>
                  <a:lnTo>
                    <a:pt x="56" y="6"/>
                  </a:lnTo>
                  <a:lnTo>
                    <a:pt x="53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4" y="6"/>
                  </a:lnTo>
                  <a:lnTo>
                    <a:pt x="44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6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6" y="37"/>
                  </a:lnTo>
                  <a:lnTo>
                    <a:pt x="17" y="43"/>
                  </a:lnTo>
                  <a:lnTo>
                    <a:pt x="12" y="41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5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4" y="58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4" y="74"/>
                  </a:lnTo>
                  <a:lnTo>
                    <a:pt x="3" y="74"/>
                  </a:lnTo>
                  <a:lnTo>
                    <a:pt x="0" y="75"/>
                  </a:lnTo>
                  <a:lnTo>
                    <a:pt x="3" y="78"/>
                  </a:lnTo>
                  <a:lnTo>
                    <a:pt x="4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3" y="80"/>
                  </a:lnTo>
                  <a:lnTo>
                    <a:pt x="13" y="83"/>
                  </a:lnTo>
                  <a:lnTo>
                    <a:pt x="16" y="87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17" y="107"/>
                  </a:lnTo>
                  <a:lnTo>
                    <a:pt x="17" y="111"/>
                  </a:lnTo>
                  <a:lnTo>
                    <a:pt x="17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5" y="111"/>
                  </a:lnTo>
                  <a:lnTo>
                    <a:pt x="30" y="110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50" y="102"/>
                  </a:lnTo>
                  <a:lnTo>
                    <a:pt x="57" y="102"/>
                  </a:lnTo>
                  <a:lnTo>
                    <a:pt x="56" y="100"/>
                  </a:lnTo>
                  <a:lnTo>
                    <a:pt x="60" y="100"/>
                  </a:lnTo>
                  <a:lnTo>
                    <a:pt x="60" y="102"/>
                  </a:lnTo>
                  <a:lnTo>
                    <a:pt x="61" y="100"/>
                  </a:lnTo>
                  <a:lnTo>
                    <a:pt x="69" y="98"/>
                  </a:lnTo>
                  <a:lnTo>
                    <a:pt x="65" y="100"/>
                  </a:lnTo>
                  <a:lnTo>
                    <a:pt x="74" y="100"/>
                  </a:lnTo>
                  <a:lnTo>
                    <a:pt x="70" y="98"/>
                  </a:lnTo>
                  <a:lnTo>
                    <a:pt x="73" y="98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8" y="100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8" y="98"/>
                  </a:lnTo>
                  <a:lnTo>
                    <a:pt x="90" y="100"/>
                  </a:lnTo>
                  <a:lnTo>
                    <a:pt x="92" y="102"/>
                  </a:lnTo>
                  <a:lnTo>
                    <a:pt x="96" y="102"/>
                  </a:lnTo>
                  <a:lnTo>
                    <a:pt x="96" y="94"/>
                  </a:lnTo>
                  <a:lnTo>
                    <a:pt x="94" y="92"/>
                  </a:lnTo>
                  <a:lnTo>
                    <a:pt x="92" y="92"/>
                  </a:lnTo>
                  <a:lnTo>
                    <a:pt x="92" y="87"/>
                  </a:lnTo>
                  <a:lnTo>
                    <a:pt x="90" y="83"/>
                  </a:lnTo>
                  <a:lnTo>
                    <a:pt x="88" y="78"/>
                  </a:lnTo>
                  <a:lnTo>
                    <a:pt x="88" y="70"/>
                  </a:lnTo>
                  <a:lnTo>
                    <a:pt x="90" y="66"/>
                  </a:lnTo>
                  <a:lnTo>
                    <a:pt x="90" y="61"/>
                  </a:lnTo>
                  <a:lnTo>
                    <a:pt x="92" y="54"/>
                  </a:lnTo>
                  <a:lnTo>
                    <a:pt x="96" y="50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close/>
                  <a:moveTo>
                    <a:pt x="78" y="98"/>
                  </a:moveTo>
                  <a:lnTo>
                    <a:pt x="77" y="98"/>
                  </a:lnTo>
                  <a:lnTo>
                    <a:pt x="78" y="96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78" y="98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13" name="Freeform 86"/>
            <p:cNvSpPr>
              <a:spLocks/>
            </p:cNvSpPr>
            <p:nvPr/>
          </p:nvSpPr>
          <p:spPr bwMode="auto">
            <a:xfrm>
              <a:off x="2678835" y="2776899"/>
              <a:ext cx="165110" cy="137125"/>
            </a:xfrm>
            <a:custGeom>
              <a:avLst/>
              <a:gdLst>
                <a:gd name="T0" fmla="*/ 113 w 118"/>
                <a:gd name="T1" fmla="*/ 41 h 98"/>
                <a:gd name="T2" fmla="*/ 108 w 118"/>
                <a:gd name="T3" fmla="*/ 36 h 98"/>
                <a:gd name="T4" fmla="*/ 105 w 118"/>
                <a:gd name="T5" fmla="*/ 28 h 98"/>
                <a:gd name="T6" fmla="*/ 104 w 118"/>
                <a:gd name="T7" fmla="*/ 25 h 98"/>
                <a:gd name="T8" fmla="*/ 108 w 118"/>
                <a:gd name="T9" fmla="*/ 23 h 98"/>
                <a:gd name="T10" fmla="*/ 101 w 118"/>
                <a:gd name="T11" fmla="*/ 17 h 98"/>
                <a:gd name="T12" fmla="*/ 100 w 118"/>
                <a:gd name="T13" fmla="*/ 13 h 98"/>
                <a:gd name="T14" fmla="*/ 97 w 118"/>
                <a:gd name="T15" fmla="*/ 5 h 98"/>
                <a:gd name="T16" fmla="*/ 92 w 118"/>
                <a:gd name="T17" fmla="*/ 1 h 98"/>
                <a:gd name="T18" fmla="*/ 92 w 118"/>
                <a:gd name="T19" fmla="*/ 8 h 98"/>
                <a:gd name="T20" fmla="*/ 81 w 118"/>
                <a:gd name="T21" fmla="*/ 9 h 98"/>
                <a:gd name="T22" fmla="*/ 70 w 118"/>
                <a:gd name="T23" fmla="*/ 13 h 98"/>
                <a:gd name="T24" fmla="*/ 68 w 118"/>
                <a:gd name="T25" fmla="*/ 8 h 98"/>
                <a:gd name="T26" fmla="*/ 61 w 118"/>
                <a:gd name="T27" fmla="*/ 12 h 98"/>
                <a:gd name="T28" fmla="*/ 60 w 118"/>
                <a:gd name="T29" fmla="*/ 5 h 98"/>
                <a:gd name="T30" fmla="*/ 52 w 118"/>
                <a:gd name="T31" fmla="*/ 4 h 98"/>
                <a:gd name="T32" fmla="*/ 39 w 118"/>
                <a:gd name="T33" fmla="*/ 4 h 98"/>
                <a:gd name="T34" fmla="*/ 33 w 118"/>
                <a:gd name="T35" fmla="*/ 4 h 98"/>
                <a:gd name="T36" fmla="*/ 29 w 118"/>
                <a:gd name="T37" fmla="*/ 0 h 98"/>
                <a:gd name="T38" fmla="*/ 24 w 118"/>
                <a:gd name="T39" fmla="*/ 4 h 98"/>
                <a:gd name="T40" fmla="*/ 17 w 118"/>
                <a:gd name="T41" fmla="*/ 8 h 98"/>
                <a:gd name="T42" fmla="*/ 21 w 118"/>
                <a:gd name="T43" fmla="*/ 13 h 98"/>
                <a:gd name="T44" fmla="*/ 13 w 118"/>
                <a:gd name="T45" fmla="*/ 17 h 98"/>
                <a:gd name="T46" fmla="*/ 3 w 118"/>
                <a:gd name="T47" fmla="*/ 27 h 98"/>
                <a:gd name="T48" fmla="*/ 7 w 118"/>
                <a:gd name="T49" fmla="*/ 28 h 98"/>
                <a:gd name="T50" fmla="*/ 7 w 118"/>
                <a:gd name="T51" fmla="*/ 35 h 98"/>
                <a:gd name="T52" fmla="*/ 7 w 118"/>
                <a:gd name="T53" fmla="*/ 40 h 98"/>
                <a:gd name="T54" fmla="*/ 11 w 118"/>
                <a:gd name="T55" fmla="*/ 44 h 98"/>
                <a:gd name="T56" fmla="*/ 16 w 118"/>
                <a:gd name="T57" fmla="*/ 45 h 98"/>
                <a:gd name="T58" fmla="*/ 20 w 118"/>
                <a:gd name="T59" fmla="*/ 49 h 98"/>
                <a:gd name="T60" fmla="*/ 24 w 118"/>
                <a:gd name="T61" fmla="*/ 56 h 98"/>
                <a:gd name="T62" fmla="*/ 25 w 118"/>
                <a:gd name="T63" fmla="*/ 57 h 98"/>
                <a:gd name="T64" fmla="*/ 27 w 118"/>
                <a:gd name="T65" fmla="*/ 62 h 98"/>
                <a:gd name="T66" fmla="*/ 27 w 118"/>
                <a:gd name="T67" fmla="*/ 62 h 98"/>
                <a:gd name="T68" fmla="*/ 31 w 118"/>
                <a:gd name="T69" fmla="*/ 65 h 98"/>
                <a:gd name="T70" fmla="*/ 33 w 118"/>
                <a:gd name="T71" fmla="*/ 62 h 98"/>
                <a:gd name="T72" fmla="*/ 40 w 118"/>
                <a:gd name="T73" fmla="*/ 53 h 98"/>
                <a:gd name="T74" fmla="*/ 46 w 118"/>
                <a:gd name="T75" fmla="*/ 49 h 98"/>
                <a:gd name="T76" fmla="*/ 56 w 118"/>
                <a:gd name="T77" fmla="*/ 48 h 98"/>
                <a:gd name="T78" fmla="*/ 69 w 118"/>
                <a:gd name="T79" fmla="*/ 61 h 98"/>
                <a:gd name="T80" fmla="*/ 70 w 118"/>
                <a:gd name="T81" fmla="*/ 66 h 98"/>
                <a:gd name="T82" fmla="*/ 70 w 118"/>
                <a:gd name="T83" fmla="*/ 72 h 98"/>
                <a:gd name="T84" fmla="*/ 73 w 118"/>
                <a:gd name="T85" fmla="*/ 76 h 98"/>
                <a:gd name="T86" fmla="*/ 76 w 118"/>
                <a:gd name="T87" fmla="*/ 76 h 98"/>
                <a:gd name="T88" fmla="*/ 81 w 118"/>
                <a:gd name="T89" fmla="*/ 76 h 98"/>
                <a:gd name="T90" fmla="*/ 86 w 118"/>
                <a:gd name="T91" fmla="*/ 76 h 98"/>
                <a:gd name="T92" fmla="*/ 88 w 118"/>
                <a:gd name="T93" fmla="*/ 82 h 98"/>
                <a:gd name="T94" fmla="*/ 88 w 118"/>
                <a:gd name="T95" fmla="*/ 96 h 98"/>
                <a:gd name="T96" fmla="*/ 94 w 118"/>
                <a:gd name="T97" fmla="*/ 98 h 98"/>
                <a:gd name="T98" fmla="*/ 101 w 118"/>
                <a:gd name="T99" fmla="*/ 92 h 98"/>
                <a:gd name="T100" fmla="*/ 104 w 118"/>
                <a:gd name="T101" fmla="*/ 92 h 98"/>
                <a:gd name="T102" fmla="*/ 109 w 118"/>
                <a:gd name="T103" fmla="*/ 92 h 98"/>
                <a:gd name="T104" fmla="*/ 112 w 118"/>
                <a:gd name="T105" fmla="*/ 84 h 98"/>
                <a:gd name="T106" fmla="*/ 109 w 118"/>
                <a:gd name="T107" fmla="*/ 78 h 98"/>
                <a:gd name="T108" fmla="*/ 118 w 118"/>
                <a:gd name="T109" fmla="*/ 78 h 98"/>
                <a:gd name="T110" fmla="*/ 113 w 118"/>
                <a:gd name="T111" fmla="*/ 70 h 98"/>
                <a:gd name="T112" fmla="*/ 114 w 118"/>
                <a:gd name="T113" fmla="*/ 62 h 98"/>
                <a:gd name="T114" fmla="*/ 112 w 118"/>
                <a:gd name="T115" fmla="*/ 57 h 98"/>
                <a:gd name="T116" fmla="*/ 112 w 118"/>
                <a:gd name="T117" fmla="*/ 48 h 98"/>
                <a:gd name="T118" fmla="*/ 113 w 118"/>
                <a:gd name="T119" fmla="*/ 45 h 98"/>
                <a:gd name="T120" fmla="*/ 113 w 118"/>
                <a:gd name="T121" fmla="*/ 45 h 98"/>
                <a:gd name="T122" fmla="*/ 113 w 118"/>
                <a:gd name="T123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13" y="45"/>
                  </a:moveTo>
                  <a:lnTo>
                    <a:pt x="113" y="44"/>
                  </a:lnTo>
                  <a:lnTo>
                    <a:pt x="113" y="41"/>
                  </a:lnTo>
                  <a:lnTo>
                    <a:pt x="112" y="40"/>
                  </a:lnTo>
                  <a:lnTo>
                    <a:pt x="109" y="40"/>
                  </a:lnTo>
                  <a:lnTo>
                    <a:pt x="108" y="36"/>
                  </a:lnTo>
                  <a:lnTo>
                    <a:pt x="108" y="31"/>
                  </a:lnTo>
                  <a:lnTo>
                    <a:pt x="108" y="28"/>
                  </a:lnTo>
                  <a:lnTo>
                    <a:pt x="105" y="28"/>
                  </a:lnTo>
                  <a:lnTo>
                    <a:pt x="101" y="31"/>
                  </a:lnTo>
                  <a:lnTo>
                    <a:pt x="104" y="27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5" y="21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0" y="12"/>
                  </a:lnTo>
                  <a:lnTo>
                    <a:pt x="97" y="9"/>
                  </a:lnTo>
                  <a:lnTo>
                    <a:pt x="97" y="5"/>
                  </a:lnTo>
                  <a:lnTo>
                    <a:pt x="96" y="4"/>
                  </a:lnTo>
                  <a:lnTo>
                    <a:pt x="94" y="4"/>
                  </a:lnTo>
                  <a:lnTo>
                    <a:pt x="92" y="1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8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77" y="8"/>
                  </a:lnTo>
                  <a:lnTo>
                    <a:pt x="73" y="9"/>
                  </a:lnTo>
                  <a:lnTo>
                    <a:pt x="70" y="13"/>
                  </a:lnTo>
                  <a:lnTo>
                    <a:pt x="69" y="12"/>
                  </a:lnTo>
                  <a:lnTo>
                    <a:pt x="69" y="9"/>
                  </a:lnTo>
                  <a:lnTo>
                    <a:pt x="68" y="8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1" y="12"/>
                  </a:lnTo>
                  <a:lnTo>
                    <a:pt x="60" y="12"/>
                  </a:lnTo>
                  <a:lnTo>
                    <a:pt x="57" y="9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20" y="8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3" y="17"/>
                  </a:lnTo>
                  <a:lnTo>
                    <a:pt x="7" y="21"/>
                  </a:lnTo>
                  <a:lnTo>
                    <a:pt x="4" y="23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8" y="32"/>
                  </a:lnTo>
                  <a:lnTo>
                    <a:pt x="7" y="40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3" y="48"/>
                  </a:lnTo>
                  <a:lnTo>
                    <a:pt x="16" y="45"/>
                  </a:lnTo>
                  <a:lnTo>
                    <a:pt x="17" y="48"/>
                  </a:lnTo>
                  <a:lnTo>
                    <a:pt x="17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52"/>
                  </a:lnTo>
                  <a:lnTo>
                    <a:pt x="24" y="56"/>
                  </a:lnTo>
                  <a:lnTo>
                    <a:pt x="24" y="57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61"/>
                  </a:lnTo>
                  <a:lnTo>
                    <a:pt x="27" y="58"/>
                  </a:lnTo>
                  <a:lnTo>
                    <a:pt x="27" y="62"/>
                  </a:lnTo>
                  <a:lnTo>
                    <a:pt x="29" y="61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33" y="62"/>
                  </a:lnTo>
                  <a:lnTo>
                    <a:pt x="35" y="61"/>
                  </a:lnTo>
                  <a:lnTo>
                    <a:pt x="39" y="57"/>
                  </a:lnTo>
                  <a:lnTo>
                    <a:pt x="40" y="53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0" y="49"/>
                  </a:lnTo>
                  <a:lnTo>
                    <a:pt x="56" y="48"/>
                  </a:lnTo>
                  <a:lnTo>
                    <a:pt x="61" y="49"/>
                  </a:lnTo>
                  <a:lnTo>
                    <a:pt x="64" y="52"/>
                  </a:lnTo>
                  <a:lnTo>
                    <a:pt x="69" y="61"/>
                  </a:lnTo>
                  <a:lnTo>
                    <a:pt x="69" y="62"/>
                  </a:lnTo>
                  <a:lnTo>
                    <a:pt x="69" y="65"/>
                  </a:lnTo>
                  <a:lnTo>
                    <a:pt x="70" y="66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9" y="80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76" y="76"/>
                  </a:lnTo>
                  <a:lnTo>
                    <a:pt x="77" y="74"/>
                  </a:lnTo>
                  <a:lnTo>
                    <a:pt x="78" y="74"/>
                  </a:lnTo>
                  <a:lnTo>
                    <a:pt x="81" y="76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8" y="78"/>
                  </a:lnTo>
                  <a:lnTo>
                    <a:pt x="88" y="80"/>
                  </a:lnTo>
                  <a:lnTo>
                    <a:pt x="88" y="82"/>
                  </a:lnTo>
                  <a:lnTo>
                    <a:pt x="88" y="84"/>
                  </a:lnTo>
                  <a:lnTo>
                    <a:pt x="90" y="89"/>
                  </a:lnTo>
                  <a:lnTo>
                    <a:pt x="88" y="96"/>
                  </a:lnTo>
                  <a:lnTo>
                    <a:pt x="92" y="96"/>
                  </a:lnTo>
                  <a:lnTo>
                    <a:pt x="94" y="97"/>
                  </a:lnTo>
                  <a:lnTo>
                    <a:pt x="94" y="98"/>
                  </a:lnTo>
                  <a:lnTo>
                    <a:pt x="97" y="97"/>
                  </a:lnTo>
                  <a:lnTo>
                    <a:pt x="100" y="93"/>
                  </a:lnTo>
                  <a:lnTo>
                    <a:pt x="101" y="92"/>
                  </a:lnTo>
                  <a:lnTo>
                    <a:pt x="101" y="89"/>
                  </a:lnTo>
                  <a:lnTo>
                    <a:pt x="104" y="89"/>
                  </a:lnTo>
                  <a:lnTo>
                    <a:pt x="104" y="92"/>
                  </a:lnTo>
                  <a:lnTo>
                    <a:pt x="105" y="92"/>
                  </a:lnTo>
                  <a:lnTo>
                    <a:pt x="108" y="92"/>
                  </a:lnTo>
                  <a:lnTo>
                    <a:pt x="109" y="92"/>
                  </a:lnTo>
                  <a:lnTo>
                    <a:pt x="112" y="88"/>
                  </a:lnTo>
                  <a:lnTo>
                    <a:pt x="112" y="85"/>
                  </a:lnTo>
                  <a:lnTo>
                    <a:pt x="112" y="84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13" y="76"/>
                  </a:lnTo>
                  <a:lnTo>
                    <a:pt x="118" y="78"/>
                  </a:lnTo>
                  <a:lnTo>
                    <a:pt x="117" y="72"/>
                  </a:lnTo>
                  <a:lnTo>
                    <a:pt x="114" y="70"/>
                  </a:lnTo>
                  <a:lnTo>
                    <a:pt x="113" y="70"/>
                  </a:lnTo>
                  <a:lnTo>
                    <a:pt x="114" y="66"/>
                  </a:lnTo>
                  <a:lnTo>
                    <a:pt x="117" y="65"/>
                  </a:lnTo>
                  <a:lnTo>
                    <a:pt x="114" y="62"/>
                  </a:lnTo>
                  <a:lnTo>
                    <a:pt x="114" y="58"/>
                  </a:lnTo>
                  <a:lnTo>
                    <a:pt x="113" y="58"/>
                  </a:lnTo>
                  <a:lnTo>
                    <a:pt x="112" y="57"/>
                  </a:lnTo>
                  <a:lnTo>
                    <a:pt x="109" y="52"/>
                  </a:lnTo>
                  <a:lnTo>
                    <a:pt x="109" y="49"/>
                  </a:lnTo>
                  <a:lnTo>
                    <a:pt x="112" y="48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lnTo>
                    <a:pt x="113" y="45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14" name="Freeform 87"/>
            <p:cNvSpPr>
              <a:spLocks/>
            </p:cNvSpPr>
            <p:nvPr/>
          </p:nvSpPr>
          <p:spPr bwMode="auto">
            <a:xfrm>
              <a:off x="2641056" y="2776899"/>
              <a:ext cx="71361" cy="43376"/>
            </a:xfrm>
            <a:custGeom>
              <a:avLst/>
              <a:gdLst>
                <a:gd name="T0" fmla="*/ 30 w 51"/>
                <a:gd name="T1" fmla="*/ 27 h 31"/>
                <a:gd name="T2" fmla="*/ 31 w 51"/>
                <a:gd name="T3" fmla="*/ 23 h 31"/>
                <a:gd name="T4" fmla="*/ 34 w 51"/>
                <a:gd name="T5" fmla="*/ 21 h 31"/>
                <a:gd name="T6" fmla="*/ 40 w 51"/>
                <a:gd name="T7" fmla="*/ 17 h 31"/>
                <a:gd name="T8" fmla="*/ 44 w 51"/>
                <a:gd name="T9" fmla="*/ 17 h 31"/>
                <a:gd name="T10" fmla="*/ 48 w 51"/>
                <a:gd name="T11" fmla="*/ 17 h 31"/>
                <a:gd name="T12" fmla="*/ 48 w 51"/>
                <a:gd name="T13" fmla="*/ 13 h 31"/>
                <a:gd name="T14" fmla="*/ 48 w 51"/>
                <a:gd name="T15" fmla="*/ 12 h 31"/>
                <a:gd name="T16" fmla="*/ 47 w 51"/>
                <a:gd name="T17" fmla="*/ 9 h 31"/>
                <a:gd name="T18" fmla="*/ 44 w 51"/>
                <a:gd name="T19" fmla="*/ 8 h 31"/>
                <a:gd name="T20" fmla="*/ 47 w 51"/>
                <a:gd name="T21" fmla="*/ 8 h 31"/>
                <a:gd name="T22" fmla="*/ 48 w 51"/>
                <a:gd name="T23" fmla="*/ 5 h 31"/>
                <a:gd name="T24" fmla="*/ 51 w 51"/>
                <a:gd name="T25" fmla="*/ 4 h 31"/>
                <a:gd name="T26" fmla="*/ 51 w 51"/>
                <a:gd name="T27" fmla="*/ 1 h 31"/>
                <a:gd name="T28" fmla="*/ 48 w 51"/>
                <a:gd name="T29" fmla="*/ 0 h 31"/>
                <a:gd name="T30" fmla="*/ 34 w 51"/>
                <a:gd name="T31" fmla="*/ 0 h 31"/>
                <a:gd name="T32" fmla="*/ 30 w 51"/>
                <a:gd name="T33" fmla="*/ 0 h 31"/>
                <a:gd name="T34" fmla="*/ 27 w 51"/>
                <a:gd name="T35" fmla="*/ 0 h 31"/>
                <a:gd name="T36" fmla="*/ 22 w 51"/>
                <a:gd name="T37" fmla="*/ 1 h 31"/>
                <a:gd name="T38" fmla="*/ 18 w 51"/>
                <a:gd name="T39" fmla="*/ 4 h 31"/>
                <a:gd name="T40" fmla="*/ 12 w 51"/>
                <a:gd name="T41" fmla="*/ 4 h 31"/>
                <a:gd name="T42" fmla="*/ 7 w 51"/>
                <a:gd name="T43" fmla="*/ 5 h 31"/>
                <a:gd name="T44" fmla="*/ 4 w 51"/>
                <a:gd name="T45" fmla="*/ 5 h 31"/>
                <a:gd name="T46" fmla="*/ 0 w 51"/>
                <a:gd name="T47" fmla="*/ 5 h 31"/>
                <a:gd name="T48" fmla="*/ 3 w 51"/>
                <a:gd name="T49" fmla="*/ 8 h 31"/>
                <a:gd name="T50" fmla="*/ 7 w 51"/>
                <a:gd name="T51" fmla="*/ 8 h 31"/>
                <a:gd name="T52" fmla="*/ 8 w 51"/>
                <a:gd name="T53" fmla="*/ 5 h 31"/>
                <a:gd name="T54" fmla="*/ 10 w 51"/>
                <a:gd name="T55" fmla="*/ 5 h 31"/>
                <a:gd name="T56" fmla="*/ 7 w 51"/>
                <a:gd name="T57" fmla="*/ 9 h 31"/>
                <a:gd name="T58" fmla="*/ 8 w 51"/>
                <a:gd name="T59" fmla="*/ 12 h 31"/>
                <a:gd name="T60" fmla="*/ 10 w 51"/>
                <a:gd name="T61" fmla="*/ 13 h 31"/>
                <a:gd name="T62" fmla="*/ 14 w 51"/>
                <a:gd name="T63" fmla="*/ 13 h 31"/>
                <a:gd name="T64" fmla="*/ 12 w 51"/>
                <a:gd name="T65" fmla="*/ 17 h 31"/>
                <a:gd name="T66" fmla="*/ 18 w 51"/>
                <a:gd name="T67" fmla="*/ 15 h 31"/>
                <a:gd name="T68" fmla="*/ 22 w 51"/>
                <a:gd name="T69" fmla="*/ 13 h 31"/>
                <a:gd name="T70" fmla="*/ 24 w 51"/>
                <a:gd name="T71" fmla="*/ 13 h 31"/>
                <a:gd name="T72" fmla="*/ 26 w 51"/>
                <a:gd name="T73" fmla="*/ 13 h 31"/>
                <a:gd name="T74" fmla="*/ 30 w 51"/>
                <a:gd name="T75" fmla="*/ 13 h 31"/>
                <a:gd name="T76" fmla="*/ 27 w 51"/>
                <a:gd name="T77" fmla="*/ 15 h 31"/>
                <a:gd name="T78" fmla="*/ 26 w 51"/>
                <a:gd name="T79" fmla="*/ 15 h 31"/>
                <a:gd name="T80" fmla="*/ 24 w 51"/>
                <a:gd name="T81" fmla="*/ 13 h 31"/>
                <a:gd name="T82" fmla="*/ 20 w 51"/>
                <a:gd name="T83" fmla="*/ 17 h 31"/>
                <a:gd name="T84" fmla="*/ 22 w 51"/>
                <a:gd name="T85" fmla="*/ 19 h 31"/>
                <a:gd name="T86" fmla="*/ 24 w 51"/>
                <a:gd name="T87" fmla="*/ 17 h 31"/>
                <a:gd name="T88" fmla="*/ 26 w 51"/>
                <a:gd name="T89" fmla="*/ 17 h 31"/>
                <a:gd name="T90" fmla="*/ 27 w 51"/>
                <a:gd name="T91" fmla="*/ 19 h 31"/>
                <a:gd name="T92" fmla="*/ 24 w 51"/>
                <a:gd name="T93" fmla="*/ 19 h 31"/>
                <a:gd name="T94" fmla="*/ 22 w 51"/>
                <a:gd name="T95" fmla="*/ 21 h 31"/>
                <a:gd name="T96" fmla="*/ 22 w 51"/>
                <a:gd name="T97" fmla="*/ 23 h 31"/>
                <a:gd name="T98" fmla="*/ 24 w 51"/>
                <a:gd name="T99" fmla="*/ 23 h 31"/>
                <a:gd name="T100" fmla="*/ 22 w 51"/>
                <a:gd name="T101" fmla="*/ 25 h 31"/>
                <a:gd name="T102" fmla="*/ 26 w 51"/>
                <a:gd name="T103" fmla="*/ 27 h 31"/>
                <a:gd name="T104" fmla="*/ 27 w 51"/>
                <a:gd name="T105" fmla="*/ 31 h 31"/>
                <a:gd name="T106" fmla="*/ 30 w 51"/>
                <a:gd name="T107" fmla="*/ 28 h 31"/>
                <a:gd name="T108" fmla="*/ 30 w 51"/>
                <a:gd name="T109" fmla="*/ 27 h 31"/>
                <a:gd name="T110" fmla="*/ 30 w 51"/>
                <a:gd name="T111" fmla="*/ 27 h 31"/>
                <a:gd name="T112" fmla="*/ 30 w 51"/>
                <a:gd name="T113" fmla="*/ 27 h 31"/>
                <a:gd name="T114" fmla="*/ 30 w 51"/>
                <a:gd name="T115" fmla="*/ 27 h 31"/>
                <a:gd name="T116" fmla="*/ 30 w 51"/>
                <a:gd name="T117" fmla="*/ 27 h 31"/>
                <a:gd name="T118" fmla="*/ 30 w 51"/>
                <a:gd name="T119" fmla="*/ 27 h 31"/>
                <a:gd name="T120" fmla="*/ 30 w 51"/>
                <a:gd name="T12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31">
                  <a:moveTo>
                    <a:pt x="30" y="27"/>
                  </a:moveTo>
                  <a:lnTo>
                    <a:pt x="31" y="23"/>
                  </a:lnTo>
                  <a:lnTo>
                    <a:pt x="34" y="21"/>
                  </a:lnTo>
                  <a:lnTo>
                    <a:pt x="40" y="17"/>
                  </a:lnTo>
                  <a:lnTo>
                    <a:pt x="44" y="17"/>
                  </a:lnTo>
                  <a:lnTo>
                    <a:pt x="48" y="17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9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0" y="5"/>
                  </a:lnTo>
                  <a:lnTo>
                    <a:pt x="7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2" y="17"/>
                  </a:lnTo>
                  <a:lnTo>
                    <a:pt x="18" y="15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30" y="13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7" y="19"/>
                  </a:lnTo>
                  <a:lnTo>
                    <a:pt x="24" y="19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1"/>
                  </a:lnTo>
                  <a:lnTo>
                    <a:pt x="30" y="28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15" name="Freeform 88"/>
            <p:cNvSpPr>
              <a:spLocks noEditPoints="1"/>
            </p:cNvSpPr>
            <p:nvPr/>
          </p:nvSpPr>
          <p:spPr bwMode="auto">
            <a:xfrm>
              <a:off x="2627064" y="2674755"/>
              <a:ext cx="135726" cy="109140"/>
            </a:xfrm>
            <a:custGeom>
              <a:avLst/>
              <a:gdLst>
                <a:gd name="T0" fmla="*/ 95 w 97"/>
                <a:gd name="T1" fmla="*/ 66 h 78"/>
                <a:gd name="T2" fmla="*/ 89 w 97"/>
                <a:gd name="T3" fmla="*/ 58 h 78"/>
                <a:gd name="T4" fmla="*/ 87 w 97"/>
                <a:gd name="T5" fmla="*/ 52 h 78"/>
                <a:gd name="T6" fmla="*/ 87 w 97"/>
                <a:gd name="T7" fmla="*/ 46 h 78"/>
                <a:gd name="T8" fmla="*/ 83 w 97"/>
                <a:gd name="T9" fmla="*/ 38 h 78"/>
                <a:gd name="T10" fmla="*/ 80 w 97"/>
                <a:gd name="T11" fmla="*/ 31 h 78"/>
                <a:gd name="T12" fmla="*/ 74 w 97"/>
                <a:gd name="T13" fmla="*/ 24 h 78"/>
                <a:gd name="T14" fmla="*/ 68 w 97"/>
                <a:gd name="T15" fmla="*/ 16 h 78"/>
                <a:gd name="T16" fmla="*/ 64 w 97"/>
                <a:gd name="T17" fmla="*/ 11 h 78"/>
                <a:gd name="T18" fmla="*/ 54 w 97"/>
                <a:gd name="T19" fmla="*/ 4 h 78"/>
                <a:gd name="T20" fmla="*/ 41 w 97"/>
                <a:gd name="T21" fmla="*/ 0 h 78"/>
                <a:gd name="T22" fmla="*/ 26 w 97"/>
                <a:gd name="T23" fmla="*/ 4 h 78"/>
                <a:gd name="T24" fmla="*/ 18 w 97"/>
                <a:gd name="T25" fmla="*/ 7 h 78"/>
                <a:gd name="T26" fmla="*/ 14 w 97"/>
                <a:gd name="T27" fmla="*/ 20 h 78"/>
                <a:gd name="T28" fmla="*/ 4 w 97"/>
                <a:gd name="T29" fmla="*/ 33 h 78"/>
                <a:gd name="T30" fmla="*/ 4 w 97"/>
                <a:gd name="T31" fmla="*/ 35 h 78"/>
                <a:gd name="T32" fmla="*/ 10 w 97"/>
                <a:gd name="T33" fmla="*/ 50 h 78"/>
                <a:gd name="T34" fmla="*/ 14 w 97"/>
                <a:gd name="T35" fmla="*/ 48 h 78"/>
                <a:gd name="T36" fmla="*/ 17 w 97"/>
                <a:gd name="T37" fmla="*/ 48 h 78"/>
                <a:gd name="T38" fmla="*/ 14 w 97"/>
                <a:gd name="T39" fmla="*/ 54 h 78"/>
                <a:gd name="T40" fmla="*/ 32 w 97"/>
                <a:gd name="T41" fmla="*/ 56 h 78"/>
                <a:gd name="T42" fmla="*/ 37 w 97"/>
                <a:gd name="T43" fmla="*/ 52 h 78"/>
                <a:gd name="T44" fmla="*/ 44 w 97"/>
                <a:gd name="T45" fmla="*/ 54 h 78"/>
                <a:gd name="T46" fmla="*/ 49 w 97"/>
                <a:gd name="T47" fmla="*/ 57 h 78"/>
                <a:gd name="T48" fmla="*/ 57 w 97"/>
                <a:gd name="T49" fmla="*/ 56 h 78"/>
                <a:gd name="T50" fmla="*/ 57 w 97"/>
                <a:gd name="T51" fmla="*/ 61 h 78"/>
                <a:gd name="T52" fmla="*/ 50 w 97"/>
                <a:gd name="T53" fmla="*/ 61 h 78"/>
                <a:gd name="T54" fmla="*/ 37 w 97"/>
                <a:gd name="T55" fmla="*/ 56 h 78"/>
                <a:gd name="T56" fmla="*/ 32 w 97"/>
                <a:gd name="T57" fmla="*/ 60 h 78"/>
                <a:gd name="T58" fmla="*/ 26 w 97"/>
                <a:gd name="T59" fmla="*/ 64 h 78"/>
                <a:gd name="T60" fmla="*/ 14 w 97"/>
                <a:gd name="T61" fmla="*/ 64 h 78"/>
                <a:gd name="T62" fmla="*/ 10 w 97"/>
                <a:gd name="T63" fmla="*/ 72 h 78"/>
                <a:gd name="T64" fmla="*/ 10 w 97"/>
                <a:gd name="T65" fmla="*/ 78 h 78"/>
                <a:gd name="T66" fmla="*/ 22 w 97"/>
                <a:gd name="T67" fmla="*/ 77 h 78"/>
                <a:gd name="T68" fmla="*/ 37 w 97"/>
                <a:gd name="T69" fmla="*/ 73 h 78"/>
                <a:gd name="T70" fmla="*/ 58 w 97"/>
                <a:gd name="T71" fmla="*/ 73 h 78"/>
                <a:gd name="T72" fmla="*/ 70 w 97"/>
                <a:gd name="T73" fmla="*/ 74 h 78"/>
                <a:gd name="T74" fmla="*/ 74 w 97"/>
                <a:gd name="T75" fmla="*/ 74 h 78"/>
                <a:gd name="T76" fmla="*/ 85 w 97"/>
                <a:gd name="T77" fmla="*/ 78 h 78"/>
                <a:gd name="T78" fmla="*/ 97 w 97"/>
                <a:gd name="T79" fmla="*/ 77 h 78"/>
                <a:gd name="T80" fmla="*/ 94 w 97"/>
                <a:gd name="T81" fmla="*/ 72 h 78"/>
                <a:gd name="T82" fmla="*/ 94 w 97"/>
                <a:gd name="T83" fmla="*/ 72 h 78"/>
                <a:gd name="T84" fmla="*/ 30 w 97"/>
                <a:gd name="T85" fmla="*/ 73 h 78"/>
                <a:gd name="T86" fmla="*/ 26 w 97"/>
                <a:gd name="T87" fmla="*/ 74 h 78"/>
                <a:gd name="T88" fmla="*/ 17 w 97"/>
                <a:gd name="T89" fmla="*/ 74 h 78"/>
                <a:gd name="T90" fmla="*/ 14 w 97"/>
                <a:gd name="T91" fmla="*/ 73 h 78"/>
                <a:gd name="T92" fmla="*/ 22 w 97"/>
                <a:gd name="T93" fmla="*/ 72 h 78"/>
                <a:gd name="T94" fmla="*/ 30 w 97"/>
                <a:gd name="T95" fmla="*/ 72 h 78"/>
                <a:gd name="T96" fmla="*/ 30 w 97"/>
                <a:gd name="T97" fmla="*/ 73 h 78"/>
                <a:gd name="T98" fmla="*/ 30 w 97"/>
                <a:gd name="T99" fmla="*/ 7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78">
                  <a:moveTo>
                    <a:pt x="94" y="72"/>
                  </a:moveTo>
                  <a:lnTo>
                    <a:pt x="97" y="69"/>
                  </a:lnTo>
                  <a:lnTo>
                    <a:pt x="95" y="66"/>
                  </a:lnTo>
                  <a:lnTo>
                    <a:pt x="94" y="61"/>
                  </a:lnTo>
                  <a:lnTo>
                    <a:pt x="91" y="60"/>
                  </a:lnTo>
                  <a:lnTo>
                    <a:pt x="89" y="58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7" y="48"/>
                  </a:lnTo>
                  <a:lnTo>
                    <a:pt x="87" y="46"/>
                  </a:lnTo>
                  <a:lnTo>
                    <a:pt x="85" y="42"/>
                  </a:lnTo>
                  <a:lnTo>
                    <a:pt x="83" y="41"/>
                  </a:lnTo>
                  <a:lnTo>
                    <a:pt x="83" y="38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4" y="24"/>
                  </a:lnTo>
                  <a:lnTo>
                    <a:pt x="72" y="21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6" y="12"/>
                  </a:lnTo>
                  <a:lnTo>
                    <a:pt x="65" y="11"/>
                  </a:lnTo>
                  <a:lnTo>
                    <a:pt x="64" y="11"/>
                  </a:lnTo>
                  <a:lnTo>
                    <a:pt x="58" y="8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50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3"/>
                  </a:lnTo>
                  <a:lnTo>
                    <a:pt x="32" y="3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7" y="9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4" y="33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6" y="37"/>
                  </a:lnTo>
                  <a:lnTo>
                    <a:pt x="9" y="4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14" y="52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4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3" y="56"/>
                  </a:lnTo>
                  <a:lnTo>
                    <a:pt x="57" y="56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0" y="57"/>
                  </a:lnTo>
                  <a:lnTo>
                    <a:pt x="37" y="56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26" y="61"/>
                  </a:lnTo>
                  <a:lnTo>
                    <a:pt x="26" y="64"/>
                  </a:lnTo>
                  <a:lnTo>
                    <a:pt x="18" y="64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0" y="65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4" y="78"/>
                  </a:lnTo>
                  <a:lnTo>
                    <a:pt x="18" y="77"/>
                  </a:lnTo>
                  <a:lnTo>
                    <a:pt x="22" y="77"/>
                  </a:lnTo>
                  <a:lnTo>
                    <a:pt x="28" y="77"/>
                  </a:lnTo>
                  <a:lnTo>
                    <a:pt x="32" y="74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4" y="73"/>
                  </a:lnTo>
                  <a:lnTo>
                    <a:pt x="58" y="73"/>
                  </a:lnTo>
                  <a:lnTo>
                    <a:pt x="66" y="73"/>
                  </a:lnTo>
                  <a:lnTo>
                    <a:pt x="70" y="73"/>
                  </a:lnTo>
                  <a:lnTo>
                    <a:pt x="70" y="74"/>
                  </a:lnTo>
                  <a:lnTo>
                    <a:pt x="70" y="77"/>
                  </a:lnTo>
                  <a:lnTo>
                    <a:pt x="72" y="77"/>
                  </a:lnTo>
                  <a:lnTo>
                    <a:pt x="74" y="74"/>
                  </a:lnTo>
                  <a:lnTo>
                    <a:pt x="76" y="77"/>
                  </a:lnTo>
                  <a:lnTo>
                    <a:pt x="81" y="78"/>
                  </a:lnTo>
                  <a:lnTo>
                    <a:pt x="85" y="78"/>
                  </a:lnTo>
                  <a:lnTo>
                    <a:pt x="89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4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close/>
                  <a:moveTo>
                    <a:pt x="30" y="73"/>
                  </a:moveTo>
                  <a:lnTo>
                    <a:pt x="30" y="74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2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4" y="73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32" y="69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lnTo>
                    <a:pt x="30" y="73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2743200" y="2463470"/>
              <a:ext cx="1341866" cy="931892"/>
              <a:chOff x="2089173" y="2463470"/>
              <a:chExt cx="1341866" cy="931892"/>
            </a:xfrm>
            <a:solidFill>
              <a:srgbClr val="756313"/>
            </a:solidFill>
          </p:grpSpPr>
          <p:sp>
            <p:nvSpPr>
              <p:cNvPr id="179" name="Freeform 52"/>
              <p:cNvSpPr>
                <a:spLocks/>
              </p:cNvSpPr>
              <p:nvPr/>
            </p:nvSpPr>
            <p:spPr bwMode="auto">
              <a:xfrm>
                <a:off x="3099420" y="2720929"/>
                <a:ext cx="331619" cy="289642"/>
              </a:xfrm>
              <a:custGeom>
                <a:avLst/>
                <a:gdLst>
                  <a:gd name="T0" fmla="*/ 49 w 237"/>
                  <a:gd name="T1" fmla="*/ 27 h 207"/>
                  <a:gd name="T2" fmla="*/ 47 w 237"/>
                  <a:gd name="T3" fmla="*/ 39 h 207"/>
                  <a:gd name="T4" fmla="*/ 42 w 237"/>
                  <a:gd name="T5" fmla="*/ 40 h 207"/>
                  <a:gd name="T6" fmla="*/ 34 w 237"/>
                  <a:gd name="T7" fmla="*/ 53 h 207"/>
                  <a:gd name="T8" fmla="*/ 30 w 237"/>
                  <a:gd name="T9" fmla="*/ 61 h 207"/>
                  <a:gd name="T10" fmla="*/ 30 w 237"/>
                  <a:gd name="T11" fmla="*/ 68 h 207"/>
                  <a:gd name="T12" fmla="*/ 25 w 237"/>
                  <a:gd name="T13" fmla="*/ 72 h 207"/>
                  <a:gd name="T14" fmla="*/ 21 w 237"/>
                  <a:gd name="T15" fmla="*/ 78 h 207"/>
                  <a:gd name="T16" fmla="*/ 17 w 237"/>
                  <a:gd name="T17" fmla="*/ 92 h 207"/>
                  <a:gd name="T18" fmla="*/ 17 w 237"/>
                  <a:gd name="T19" fmla="*/ 110 h 207"/>
                  <a:gd name="T20" fmla="*/ 5 w 237"/>
                  <a:gd name="T21" fmla="*/ 116 h 207"/>
                  <a:gd name="T22" fmla="*/ 2 w 237"/>
                  <a:gd name="T23" fmla="*/ 122 h 207"/>
                  <a:gd name="T24" fmla="*/ 0 w 237"/>
                  <a:gd name="T25" fmla="*/ 128 h 207"/>
                  <a:gd name="T26" fmla="*/ 16 w 237"/>
                  <a:gd name="T27" fmla="*/ 136 h 207"/>
                  <a:gd name="T28" fmla="*/ 26 w 237"/>
                  <a:gd name="T29" fmla="*/ 149 h 207"/>
                  <a:gd name="T30" fmla="*/ 32 w 237"/>
                  <a:gd name="T31" fmla="*/ 166 h 207"/>
                  <a:gd name="T32" fmla="*/ 38 w 237"/>
                  <a:gd name="T33" fmla="*/ 171 h 207"/>
                  <a:gd name="T34" fmla="*/ 43 w 237"/>
                  <a:gd name="T35" fmla="*/ 175 h 207"/>
                  <a:gd name="T36" fmla="*/ 45 w 237"/>
                  <a:gd name="T37" fmla="*/ 182 h 207"/>
                  <a:gd name="T38" fmla="*/ 47 w 237"/>
                  <a:gd name="T39" fmla="*/ 186 h 207"/>
                  <a:gd name="T40" fmla="*/ 61 w 237"/>
                  <a:gd name="T41" fmla="*/ 189 h 207"/>
                  <a:gd name="T42" fmla="*/ 70 w 237"/>
                  <a:gd name="T43" fmla="*/ 194 h 207"/>
                  <a:gd name="T44" fmla="*/ 83 w 237"/>
                  <a:gd name="T45" fmla="*/ 203 h 207"/>
                  <a:gd name="T46" fmla="*/ 95 w 237"/>
                  <a:gd name="T47" fmla="*/ 206 h 207"/>
                  <a:gd name="T48" fmla="*/ 105 w 237"/>
                  <a:gd name="T49" fmla="*/ 207 h 207"/>
                  <a:gd name="T50" fmla="*/ 117 w 237"/>
                  <a:gd name="T51" fmla="*/ 195 h 207"/>
                  <a:gd name="T52" fmla="*/ 127 w 237"/>
                  <a:gd name="T53" fmla="*/ 194 h 207"/>
                  <a:gd name="T54" fmla="*/ 136 w 237"/>
                  <a:gd name="T55" fmla="*/ 198 h 207"/>
                  <a:gd name="T56" fmla="*/ 144 w 237"/>
                  <a:gd name="T57" fmla="*/ 194 h 207"/>
                  <a:gd name="T58" fmla="*/ 159 w 237"/>
                  <a:gd name="T59" fmla="*/ 189 h 207"/>
                  <a:gd name="T60" fmla="*/ 184 w 237"/>
                  <a:gd name="T61" fmla="*/ 181 h 207"/>
                  <a:gd name="T62" fmla="*/ 237 w 237"/>
                  <a:gd name="T63" fmla="*/ 124 h 207"/>
                  <a:gd name="T64" fmla="*/ 203 w 237"/>
                  <a:gd name="T65" fmla="*/ 116 h 207"/>
                  <a:gd name="T66" fmla="*/ 171 w 237"/>
                  <a:gd name="T67" fmla="*/ 102 h 207"/>
                  <a:gd name="T68" fmla="*/ 163 w 237"/>
                  <a:gd name="T69" fmla="*/ 93 h 207"/>
                  <a:gd name="T70" fmla="*/ 154 w 237"/>
                  <a:gd name="T71" fmla="*/ 78 h 207"/>
                  <a:gd name="T72" fmla="*/ 154 w 237"/>
                  <a:gd name="T73" fmla="*/ 68 h 207"/>
                  <a:gd name="T74" fmla="*/ 140 w 237"/>
                  <a:gd name="T75" fmla="*/ 71 h 207"/>
                  <a:gd name="T76" fmla="*/ 139 w 237"/>
                  <a:gd name="T77" fmla="*/ 59 h 207"/>
                  <a:gd name="T78" fmla="*/ 144 w 237"/>
                  <a:gd name="T79" fmla="*/ 48 h 207"/>
                  <a:gd name="T80" fmla="*/ 143 w 237"/>
                  <a:gd name="T81" fmla="*/ 39 h 207"/>
                  <a:gd name="T82" fmla="*/ 132 w 237"/>
                  <a:gd name="T83" fmla="*/ 27 h 207"/>
                  <a:gd name="T84" fmla="*/ 123 w 237"/>
                  <a:gd name="T85" fmla="*/ 15 h 207"/>
                  <a:gd name="T86" fmla="*/ 110 w 237"/>
                  <a:gd name="T87" fmla="*/ 8 h 207"/>
                  <a:gd name="T88" fmla="*/ 99 w 237"/>
                  <a:gd name="T89" fmla="*/ 5 h 207"/>
                  <a:gd name="T90" fmla="*/ 93 w 237"/>
                  <a:gd name="T91" fmla="*/ 4 h 207"/>
                  <a:gd name="T92" fmla="*/ 83 w 237"/>
                  <a:gd name="T93" fmla="*/ 8 h 207"/>
                  <a:gd name="T94" fmla="*/ 78 w 237"/>
                  <a:gd name="T95" fmla="*/ 2 h 207"/>
                  <a:gd name="T96" fmla="*/ 69 w 237"/>
                  <a:gd name="T97" fmla="*/ 11 h 207"/>
                  <a:gd name="T98" fmla="*/ 61 w 237"/>
                  <a:gd name="T99" fmla="*/ 9 h 207"/>
                  <a:gd name="T100" fmla="*/ 53 w 237"/>
                  <a:gd name="T101" fmla="*/ 11 h 207"/>
                  <a:gd name="T102" fmla="*/ 51 w 237"/>
                  <a:gd name="T103" fmla="*/ 21 h 207"/>
                  <a:gd name="T104" fmla="*/ 51 w 237"/>
                  <a:gd name="T105" fmla="*/ 2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7" h="207">
                    <a:moveTo>
                      <a:pt x="51" y="21"/>
                    </a:moveTo>
                    <a:lnTo>
                      <a:pt x="49" y="27"/>
                    </a:lnTo>
                    <a:lnTo>
                      <a:pt x="49" y="27"/>
                    </a:lnTo>
                    <a:lnTo>
                      <a:pt x="49" y="32"/>
                    </a:lnTo>
                    <a:lnTo>
                      <a:pt x="49" y="36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39" y="41"/>
                    </a:lnTo>
                    <a:lnTo>
                      <a:pt x="35" y="48"/>
                    </a:lnTo>
                    <a:lnTo>
                      <a:pt x="34" y="53"/>
                    </a:lnTo>
                    <a:lnTo>
                      <a:pt x="32" y="55"/>
                    </a:lnTo>
                    <a:lnTo>
                      <a:pt x="32" y="59"/>
                    </a:lnTo>
                    <a:lnTo>
                      <a:pt x="30" y="61"/>
                    </a:lnTo>
                    <a:lnTo>
                      <a:pt x="30" y="65"/>
                    </a:lnTo>
                    <a:lnTo>
                      <a:pt x="30" y="67"/>
                    </a:lnTo>
                    <a:lnTo>
                      <a:pt x="30" y="68"/>
                    </a:lnTo>
                    <a:lnTo>
                      <a:pt x="30" y="71"/>
                    </a:lnTo>
                    <a:lnTo>
                      <a:pt x="26" y="76"/>
                    </a:lnTo>
                    <a:lnTo>
                      <a:pt x="25" y="72"/>
                    </a:lnTo>
                    <a:lnTo>
                      <a:pt x="22" y="72"/>
                    </a:lnTo>
                    <a:lnTo>
                      <a:pt x="22" y="75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18" y="88"/>
                    </a:lnTo>
                    <a:lnTo>
                      <a:pt x="17" y="92"/>
                    </a:lnTo>
                    <a:lnTo>
                      <a:pt x="17" y="97"/>
                    </a:lnTo>
                    <a:lnTo>
                      <a:pt x="17" y="102"/>
                    </a:lnTo>
                    <a:lnTo>
                      <a:pt x="17" y="110"/>
                    </a:lnTo>
                    <a:lnTo>
                      <a:pt x="17" y="114"/>
                    </a:lnTo>
                    <a:lnTo>
                      <a:pt x="13" y="116"/>
                    </a:lnTo>
                    <a:lnTo>
                      <a:pt x="5" y="116"/>
                    </a:lnTo>
                    <a:lnTo>
                      <a:pt x="4" y="116"/>
                    </a:lnTo>
                    <a:lnTo>
                      <a:pt x="2" y="118"/>
                    </a:lnTo>
                    <a:lnTo>
                      <a:pt x="2" y="122"/>
                    </a:lnTo>
                    <a:lnTo>
                      <a:pt x="0" y="124"/>
                    </a:lnTo>
                    <a:lnTo>
                      <a:pt x="0" y="125"/>
                    </a:lnTo>
                    <a:lnTo>
                      <a:pt x="0" y="128"/>
                    </a:lnTo>
                    <a:lnTo>
                      <a:pt x="9" y="129"/>
                    </a:lnTo>
                    <a:lnTo>
                      <a:pt x="13" y="133"/>
                    </a:lnTo>
                    <a:lnTo>
                      <a:pt x="16" y="136"/>
                    </a:lnTo>
                    <a:lnTo>
                      <a:pt x="18" y="138"/>
                    </a:lnTo>
                    <a:lnTo>
                      <a:pt x="21" y="142"/>
                    </a:lnTo>
                    <a:lnTo>
                      <a:pt x="26" y="149"/>
                    </a:lnTo>
                    <a:lnTo>
                      <a:pt x="29" y="153"/>
                    </a:lnTo>
                    <a:lnTo>
                      <a:pt x="30" y="155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5" y="169"/>
                    </a:lnTo>
                    <a:lnTo>
                      <a:pt x="38" y="171"/>
                    </a:lnTo>
                    <a:lnTo>
                      <a:pt x="39" y="171"/>
                    </a:lnTo>
                    <a:lnTo>
                      <a:pt x="43" y="171"/>
                    </a:lnTo>
                    <a:lnTo>
                      <a:pt x="43" y="175"/>
                    </a:lnTo>
                    <a:lnTo>
                      <a:pt x="45" y="177"/>
                    </a:lnTo>
                    <a:lnTo>
                      <a:pt x="43" y="181"/>
                    </a:lnTo>
                    <a:lnTo>
                      <a:pt x="45" y="182"/>
                    </a:lnTo>
                    <a:lnTo>
                      <a:pt x="47" y="185"/>
                    </a:lnTo>
                    <a:lnTo>
                      <a:pt x="45" y="185"/>
                    </a:lnTo>
                    <a:lnTo>
                      <a:pt x="47" y="186"/>
                    </a:lnTo>
                    <a:lnTo>
                      <a:pt x="49" y="189"/>
                    </a:lnTo>
                    <a:lnTo>
                      <a:pt x="57" y="189"/>
                    </a:lnTo>
                    <a:lnTo>
                      <a:pt x="61" y="189"/>
                    </a:lnTo>
                    <a:lnTo>
                      <a:pt x="62" y="190"/>
                    </a:lnTo>
                    <a:lnTo>
                      <a:pt x="65" y="190"/>
                    </a:lnTo>
                    <a:lnTo>
                      <a:pt x="70" y="194"/>
                    </a:lnTo>
                    <a:lnTo>
                      <a:pt x="78" y="199"/>
                    </a:lnTo>
                    <a:lnTo>
                      <a:pt x="79" y="202"/>
                    </a:lnTo>
                    <a:lnTo>
                      <a:pt x="83" y="203"/>
                    </a:lnTo>
                    <a:lnTo>
                      <a:pt x="87" y="203"/>
                    </a:lnTo>
                    <a:lnTo>
                      <a:pt x="91" y="203"/>
                    </a:lnTo>
                    <a:lnTo>
                      <a:pt x="95" y="206"/>
                    </a:lnTo>
                    <a:lnTo>
                      <a:pt x="99" y="206"/>
                    </a:lnTo>
                    <a:lnTo>
                      <a:pt x="102" y="206"/>
                    </a:lnTo>
                    <a:lnTo>
                      <a:pt x="105" y="207"/>
                    </a:lnTo>
                    <a:lnTo>
                      <a:pt x="106" y="203"/>
                    </a:lnTo>
                    <a:lnTo>
                      <a:pt x="110" y="199"/>
                    </a:lnTo>
                    <a:lnTo>
                      <a:pt x="117" y="195"/>
                    </a:lnTo>
                    <a:lnTo>
                      <a:pt x="122" y="193"/>
                    </a:lnTo>
                    <a:lnTo>
                      <a:pt x="126" y="193"/>
                    </a:lnTo>
                    <a:lnTo>
                      <a:pt x="127" y="194"/>
                    </a:lnTo>
                    <a:lnTo>
                      <a:pt x="130" y="198"/>
                    </a:lnTo>
                    <a:lnTo>
                      <a:pt x="132" y="198"/>
                    </a:lnTo>
                    <a:lnTo>
                      <a:pt x="136" y="198"/>
                    </a:lnTo>
                    <a:lnTo>
                      <a:pt x="139" y="198"/>
                    </a:lnTo>
                    <a:lnTo>
                      <a:pt x="143" y="198"/>
                    </a:lnTo>
                    <a:lnTo>
                      <a:pt x="144" y="194"/>
                    </a:lnTo>
                    <a:lnTo>
                      <a:pt x="152" y="193"/>
                    </a:lnTo>
                    <a:lnTo>
                      <a:pt x="156" y="190"/>
                    </a:lnTo>
                    <a:lnTo>
                      <a:pt x="159" y="189"/>
                    </a:lnTo>
                    <a:lnTo>
                      <a:pt x="166" y="182"/>
                    </a:lnTo>
                    <a:lnTo>
                      <a:pt x="175" y="179"/>
                    </a:lnTo>
                    <a:lnTo>
                      <a:pt x="184" y="181"/>
                    </a:lnTo>
                    <a:lnTo>
                      <a:pt x="190" y="181"/>
                    </a:lnTo>
                    <a:lnTo>
                      <a:pt x="192" y="177"/>
                    </a:lnTo>
                    <a:lnTo>
                      <a:pt x="237" y="124"/>
                    </a:lnTo>
                    <a:lnTo>
                      <a:pt x="231" y="124"/>
                    </a:lnTo>
                    <a:lnTo>
                      <a:pt x="223" y="124"/>
                    </a:lnTo>
                    <a:lnTo>
                      <a:pt x="203" y="116"/>
                    </a:lnTo>
                    <a:lnTo>
                      <a:pt x="187" y="110"/>
                    </a:lnTo>
                    <a:lnTo>
                      <a:pt x="176" y="106"/>
                    </a:lnTo>
                    <a:lnTo>
                      <a:pt x="171" y="102"/>
                    </a:lnTo>
                    <a:lnTo>
                      <a:pt x="167" y="98"/>
                    </a:lnTo>
                    <a:lnTo>
                      <a:pt x="163" y="97"/>
                    </a:lnTo>
                    <a:lnTo>
                      <a:pt x="163" y="93"/>
                    </a:lnTo>
                    <a:lnTo>
                      <a:pt x="158" y="85"/>
                    </a:lnTo>
                    <a:lnTo>
                      <a:pt x="154" y="81"/>
                    </a:lnTo>
                    <a:lnTo>
                      <a:pt x="154" y="78"/>
                    </a:lnTo>
                    <a:lnTo>
                      <a:pt x="154" y="75"/>
                    </a:lnTo>
                    <a:lnTo>
                      <a:pt x="156" y="68"/>
                    </a:lnTo>
                    <a:lnTo>
                      <a:pt x="154" y="68"/>
                    </a:lnTo>
                    <a:lnTo>
                      <a:pt x="150" y="68"/>
                    </a:lnTo>
                    <a:lnTo>
                      <a:pt x="144" y="71"/>
                    </a:lnTo>
                    <a:lnTo>
                      <a:pt x="140" y="71"/>
                    </a:lnTo>
                    <a:lnTo>
                      <a:pt x="139" y="68"/>
                    </a:lnTo>
                    <a:lnTo>
                      <a:pt x="139" y="63"/>
                    </a:lnTo>
                    <a:lnTo>
                      <a:pt x="139" y="59"/>
                    </a:lnTo>
                    <a:lnTo>
                      <a:pt x="139" y="55"/>
                    </a:lnTo>
                    <a:lnTo>
                      <a:pt x="144" y="49"/>
                    </a:lnTo>
                    <a:lnTo>
                      <a:pt x="144" y="48"/>
                    </a:lnTo>
                    <a:lnTo>
                      <a:pt x="146" y="44"/>
                    </a:lnTo>
                    <a:lnTo>
                      <a:pt x="146" y="41"/>
                    </a:lnTo>
                    <a:lnTo>
                      <a:pt x="143" y="39"/>
                    </a:lnTo>
                    <a:lnTo>
                      <a:pt x="139" y="35"/>
                    </a:lnTo>
                    <a:lnTo>
                      <a:pt x="136" y="31"/>
                    </a:lnTo>
                    <a:lnTo>
                      <a:pt x="132" y="27"/>
                    </a:lnTo>
                    <a:lnTo>
                      <a:pt x="130" y="24"/>
                    </a:lnTo>
                    <a:lnTo>
                      <a:pt x="126" y="17"/>
                    </a:lnTo>
                    <a:lnTo>
                      <a:pt x="123" y="15"/>
                    </a:lnTo>
                    <a:lnTo>
                      <a:pt x="119" y="11"/>
                    </a:lnTo>
                    <a:lnTo>
                      <a:pt x="114" y="9"/>
                    </a:lnTo>
                    <a:lnTo>
                      <a:pt x="110" y="8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9" y="5"/>
                    </a:lnTo>
                    <a:lnTo>
                      <a:pt x="95" y="8"/>
                    </a:lnTo>
                    <a:lnTo>
                      <a:pt x="95" y="5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7" y="8"/>
                    </a:lnTo>
                    <a:lnTo>
                      <a:pt x="83" y="8"/>
                    </a:lnTo>
                    <a:lnTo>
                      <a:pt x="82" y="4"/>
                    </a:lnTo>
                    <a:lnTo>
                      <a:pt x="79" y="4"/>
                    </a:lnTo>
                    <a:lnTo>
                      <a:pt x="78" y="2"/>
                    </a:lnTo>
                    <a:lnTo>
                      <a:pt x="74" y="0"/>
                    </a:lnTo>
                    <a:lnTo>
                      <a:pt x="70" y="13"/>
                    </a:lnTo>
                    <a:lnTo>
                      <a:pt x="69" y="11"/>
                    </a:lnTo>
                    <a:lnTo>
                      <a:pt x="65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55" y="9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CFD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0512" tIns="30256" rIns="60512" bIns="3025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91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63"/>
              <p:cNvSpPr>
                <a:spLocks/>
              </p:cNvSpPr>
              <p:nvPr/>
            </p:nvSpPr>
            <p:spPr bwMode="auto">
              <a:xfrm>
                <a:off x="3022463" y="3122510"/>
                <a:ext cx="240669" cy="272852"/>
              </a:xfrm>
              <a:custGeom>
                <a:avLst/>
                <a:gdLst>
                  <a:gd name="T0" fmla="*/ 164 w 172"/>
                  <a:gd name="T1" fmla="*/ 164 h 195"/>
                  <a:gd name="T2" fmla="*/ 161 w 172"/>
                  <a:gd name="T3" fmla="*/ 157 h 195"/>
                  <a:gd name="T4" fmla="*/ 157 w 172"/>
                  <a:gd name="T5" fmla="*/ 147 h 195"/>
                  <a:gd name="T6" fmla="*/ 156 w 172"/>
                  <a:gd name="T7" fmla="*/ 141 h 195"/>
                  <a:gd name="T8" fmla="*/ 157 w 172"/>
                  <a:gd name="T9" fmla="*/ 123 h 195"/>
                  <a:gd name="T10" fmla="*/ 156 w 172"/>
                  <a:gd name="T11" fmla="*/ 117 h 195"/>
                  <a:gd name="T12" fmla="*/ 156 w 172"/>
                  <a:gd name="T13" fmla="*/ 107 h 195"/>
                  <a:gd name="T14" fmla="*/ 148 w 172"/>
                  <a:gd name="T15" fmla="*/ 95 h 195"/>
                  <a:gd name="T16" fmla="*/ 150 w 172"/>
                  <a:gd name="T17" fmla="*/ 80 h 195"/>
                  <a:gd name="T18" fmla="*/ 152 w 172"/>
                  <a:gd name="T19" fmla="*/ 65 h 195"/>
                  <a:gd name="T20" fmla="*/ 129 w 172"/>
                  <a:gd name="T21" fmla="*/ 46 h 195"/>
                  <a:gd name="T22" fmla="*/ 125 w 172"/>
                  <a:gd name="T23" fmla="*/ 34 h 195"/>
                  <a:gd name="T24" fmla="*/ 68 w 172"/>
                  <a:gd name="T25" fmla="*/ 8 h 195"/>
                  <a:gd name="T26" fmla="*/ 67 w 172"/>
                  <a:gd name="T27" fmla="*/ 12 h 195"/>
                  <a:gd name="T28" fmla="*/ 60 w 172"/>
                  <a:gd name="T29" fmla="*/ 17 h 195"/>
                  <a:gd name="T30" fmla="*/ 59 w 172"/>
                  <a:gd name="T31" fmla="*/ 20 h 195"/>
                  <a:gd name="T32" fmla="*/ 67 w 172"/>
                  <a:gd name="T33" fmla="*/ 24 h 195"/>
                  <a:gd name="T34" fmla="*/ 55 w 172"/>
                  <a:gd name="T35" fmla="*/ 25 h 195"/>
                  <a:gd name="T36" fmla="*/ 49 w 172"/>
                  <a:gd name="T37" fmla="*/ 25 h 195"/>
                  <a:gd name="T38" fmla="*/ 41 w 172"/>
                  <a:gd name="T39" fmla="*/ 25 h 195"/>
                  <a:gd name="T40" fmla="*/ 37 w 172"/>
                  <a:gd name="T41" fmla="*/ 30 h 195"/>
                  <a:gd name="T42" fmla="*/ 33 w 172"/>
                  <a:gd name="T43" fmla="*/ 21 h 195"/>
                  <a:gd name="T44" fmla="*/ 36 w 172"/>
                  <a:gd name="T45" fmla="*/ 8 h 195"/>
                  <a:gd name="T46" fmla="*/ 27 w 172"/>
                  <a:gd name="T47" fmla="*/ 0 h 195"/>
                  <a:gd name="T48" fmla="*/ 15 w 172"/>
                  <a:gd name="T49" fmla="*/ 3 h 195"/>
                  <a:gd name="T50" fmla="*/ 20 w 172"/>
                  <a:gd name="T51" fmla="*/ 16 h 195"/>
                  <a:gd name="T52" fmla="*/ 19 w 172"/>
                  <a:gd name="T53" fmla="*/ 25 h 195"/>
                  <a:gd name="T54" fmla="*/ 15 w 172"/>
                  <a:gd name="T55" fmla="*/ 33 h 195"/>
                  <a:gd name="T56" fmla="*/ 20 w 172"/>
                  <a:gd name="T57" fmla="*/ 37 h 195"/>
                  <a:gd name="T58" fmla="*/ 16 w 172"/>
                  <a:gd name="T59" fmla="*/ 44 h 195"/>
                  <a:gd name="T60" fmla="*/ 15 w 172"/>
                  <a:gd name="T61" fmla="*/ 52 h 195"/>
                  <a:gd name="T62" fmla="*/ 5 w 172"/>
                  <a:gd name="T63" fmla="*/ 61 h 195"/>
                  <a:gd name="T64" fmla="*/ 3 w 172"/>
                  <a:gd name="T65" fmla="*/ 74 h 195"/>
                  <a:gd name="T66" fmla="*/ 5 w 172"/>
                  <a:gd name="T67" fmla="*/ 90 h 195"/>
                  <a:gd name="T68" fmla="*/ 5 w 172"/>
                  <a:gd name="T69" fmla="*/ 99 h 195"/>
                  <a:gd name="T70" fmla="*/ 16 w 172"/>
                  <a:gd name="T71" fmla="*/ 118 h 195"/>
                  <a:gd name="T72" fmla="*/ 32 w 172"/>
                  <a:gd name="T73" fmla="*/ 143 h 195"/>
                  <a:gd name="T74" fmla="*/ 43 w 172"/>
                  <a:gd name="T75" fmla="*/ 147 h 195"/>
                  <a:gd name="T76" fmla="*/ 51 w 172"/>
                  <a:gd name="T77" fmla="*/ 151 h 195"/>
                  <a:gd name="T78" fmla="*/ 63 w 172"/>
                  <a:gd name="T79" fmla="*/ 157 h 195"/>
                  <a:gd name="T80" fmla="*/ 68 w 172"/>
                  <a:gd name="T81" fmla="*/ 158 h 195"/>
                  <a:gd name="T82" fmla="*/ 72 w 172"/>
                  <a:gd name="T83" fmla="*/ 154 h 195"/>
                  <a:gd name="T84" fmla="*/ 80 w 172"/>
                  <a:gd name="T85" fmla="*/ 179 h 195"/>
                  <a:gd name="T86" fmla="*/ 85 w 172"/>
                  <a:gd name="T87" fmla="*/ 192 h 195"/>
                  <a:gd name="T88" fmla="*/ 100 w 172"/>
                  <a:gd name="T89" fmla="*/ 191 h 195"/>
                  <a:gd name="T90" fmla="*/ 116 w 172"/>
                  <a:gd name="T91" fmla="*/ 192 h 195"/>
                  <a:gd name="T92" fmla="*/ 130 w 172"/>
                  <a:gd name="T93" fmla="*/ 188 h 195"/>
                  <a:gd name="T94" fmla="*/ 144 w 172"/>
                  <a:gd name="T95" fmla="*/ 187 h 195"/>
                  <a:gd name="T96" fmla="*/ 160 w 172"/>
                  <a:gd name="T97" fmla="*/ 180 h 195"/>
                  <a:gd name="T98" fmla="*/ 169 w 172"/>
                  <a:gd name="T99" fmla="*/ 167 h 195"/>
                  <a:gd name="T100" fmla="*/ 169 w 172"/>
                  <a:gd name="T101" fmla="*/ 16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" h="195">
                    <a:moveTo>
                      <a:pt x="169" y="167"/>
                    </a:moveTo>
                    <a:lnTo>
                      <a:pt x="165" y="166"/>
                    </a:lnTo>
                    <a:lnTo>
                      <a:pt x="165" y="167"/>
                    </a:lnTo>
                    <a:lnTo>
                      <a:pt x="164" y="164"/>
                    </a:lnTo>
                    <a:lnTo>
                      <a:pt x="161" y="164"/>
                    </a:lnTo>
                    <a:lnTo>
                      <a:pt x="161" y="162"/>
                    </a:lnTo>
                    <a:lnTo>
                      <a:pt x="161" y="160"/>
                    </a:lnTo>
                    <a:lnTo>
                      <a:pt x="161" y="157"/>
                    </a:lnTo>
                    <a:lnTo>
                      <a:pt x="160" y="154"/>
                    </a:lnTo>
                    <a:lnTo>
                      <a:pt x="160" y="151"/>
                    </a:lnTo>
                    <a:lnTo>
                      <a:pt x="160" y="149"/>
                    </a:lnTo>
                    <a:lnTo>
                      <a:pt x="157" y="147"/>
                    </a:lnTo>
                    <a:lnTo>
                      <a:pt x="157" y="145"/>
                    </a:lnTo>
                    <a:lnTo>
                      <a:pt x="156" y="143"/>
                    </a:lnTo>
                    <a:lnTo>
                      <a:pt x="157" y="143"/>
                    </a:lnTo>
                    <a:lnTo>
                      <a:pt x="156" y="141"/>
                    </a:lnTo>
                    <a:lnTo>
                      <a:pt x="154" y="138"/>
                    </a:lnTo>
                    <a:lnTo>
                      <a:pt x="156" y="134"/>
                    </a:lnTo>
                    <a:lnTo>
                      <a:pt x="156" y="130"/>
                    </a:lnTo>
                    <a:lnTo>
                      <a:pt x="157" y="123"/>
                    </a:lnTo>
                    <a:lnTo>
                      <a:pt x="156" y="123"/>
                    </a:lnTo>
                    <a:lnTo>
                      <a:pt x="154" y="123"/>
                    </a:lnTo>
                    <a:lnTo>
                      <a:pt x="156" y="118"/>
                    </a:lnTo>
                    <a:lnTo>
                      <a:pt x="156" y="117"/>
                    </a:lnTo>
                    <a:lnTo>
                      <a:pt x="157" y="113"/>
                    </a:lnTo>
                    <a:lnTo>
                      <a:pt x="157" y="109"/>
                    </a:lnTo>
                    <a:lnTo>
                      <a:pt x="157" y="107"/>
                    </a:lnTo>
                    <a:lnTo>
                      <a:pt x="156" y="107"/>
                    </a:lnTo>
                    <a:lnTo>
                      <a:pt x="154" y="103"/>
                    </a:lnTo>
                    <a:lnTo>
                      <a:pt x="152" y="101"/>
                    </a:lnTo>
                    <a:lnTo>
                      <a:pt x="148" y="97"/>
                    </a:lnTo>
                    <a:lnTo>
                      <a:pt x="148" y="95"/>
                    </a:lnTo>
                    <a:lnTo>
                      <a:pt x="146" y="91"/>
                    </a:lnTo>
                    <a:lnTo>
                      <a:pt x="148" y="87"/>
                    </a:lnTo>
                    <a:lnTo>
                      <a:pt x="150" y="82"/>
                    </a:lnTo>
                    <a:lnTo>
                      <a:pt x="150" y="80"/>
                    </a:lnTo>
                    <a:lnTo>
                      <a:pt x="157" y="66"/>
                    </a:lnTo>
                    <a:lnTo>
                      <a:pt x="156" y="66"/>
                    </a:lnTo>
                    <a:lnTo>
                      <a:pt x="154" y="66"/>
                    </a:lnTo>
                    <a:lnTo>
                      <a:pt x="152" y="65"/>
                    </a:lnTo>
                    <a:lnTo>
                      <a:pt x="148" y="61"/>
                    </a:lnTo>
                    <a:lnTo>
                      <a:pt x="138" y="5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9" y="42"/>
                    </a:lnTo>
                    <a:lnTo>
                      <a:pt x="130" y="40"/>
                    </a:lnTo>
                    <a:lnTo>
                      <a:pt x="129" y="38"/>
                    </a:lnTo>
                    <a:lnTo>
                      <a:pt x="125" y="34"/>
                    </a:lnTo>
                    <a:lnTo>
                      <a:pt x="72" y="0"/>
                    </a:lnTo>
                    <a:lnTo>
                      <a:pt x="71" y="4"/>
                    </a:lnTo>
                    <a:lnTo>
                      <a:pt x="71" y="7"/>
                    </a:lnTo>
                    <a:lnTo>
                      <a:pt x="68" y="8"/>
                    </a:lnTo>
                    <a:lnTo>
                      <a:pt x="71" y="9"/>
                    </a:lnTo>
                    <a:lnTo>
                      <a:pt x="67" y="8"/>
                    </a:lnTo>
                    <a:lnTo>
                      <a:pt x="64" y="9"/>
                    </a:lnTo>
                    <a:lnTo>
                      <a:pt x="67" y="12"/>
                    </a:lnTo>
                    <a:lnTo>
                      <a:pt x="64" y="13"/>
                    </a:lnTo>
                    <a:lnTo>
                      <a:pt x="64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64" y="21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7" y="24"/>
                    </a:lnTo>
                    <a:lnTo>
                      <a:pt x="63" y="25"/>
                    </a:lnTo>
                    <a:lnTo>
                      <a:pt x="63" y="29"/>
                    </a:lnTo>
                    <a:lnTo>
                      <a:pt x="57" y="26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3" y="24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3"/>
                    </a:lnTo>
                    <a:lnTo>
                      <a:pt x="37" y="30"/>
                    </a:lnTo>
                    <a:lnTo>
                      <a:pt x="36" y="33"/>
                    </a:lnTo>
                    <a:lnTo>
                      <a:pt x="36" y="25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9" y="9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6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3" y="48"/>
                    </a:lnTo>
                    <a:lnTo>
                      <a:pt x="13" y="50"/>
                    </a:lnTo>
                    <a:lnTo>
                      <a:pt x="15" y="52"/>
                    </a:lnTo>
                    <a:lnTo>
                      <a:pt x="11" y="56"/>
                    </a:lnTo>
                    <a:lnTo>
                      <a:pt x="9" y="57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2" y="64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3" y="74"/>
                    </a:lnTo>
                    <a:lnTo>
                      <a:pt x="3" y="81"/>
                    </a:lnTo>
                    <a:lnTo>
                      <a:pt x="5" y="86"/>
                    </a:lnTo>
                    <a:lnTo>
                      <a:pt x="5" y="87"/>
                    </a:lnTo>
                    <a:lnTo>
                      <a:pt x="5" y="90"/>
                    </a:lnTo>
                    <a:lnTo>
                      <a:pt x="2" y="94"/>
                    </a:lnTo>
                    <a:lnTo>
                      <a:pt x="2" y="95"/>
                    </a:lnTo>
                    <a:lnTo>
                      <a:pt x="3" y="97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11" y="103"/>
                    </a:lnTo>
                    <a:lnTo>
                      <a:pt x="15" y="109"/>
                    </a:lnTo>
                    <a:lnTo>
                      <a:pt x="16" y="118"/>
                    </a:lnTo>
                    <a:lnTo>
                      <a:pt x="24" y="139"/>
                    </a:lnTo>
                    <a:lnTo>
                      <a:pt x="24" y="138"/>
                    </a:lnTo>
                    <a:lnTo>
                      <a:pt x="29" y="139"/>
                    </a:lnTo>
                    <a:lnTo>
                      <a:pt x="32" y="143"/>
                    </a:lnTo>
                    <a:lnTo>
                      <a:pt x="33" y="143"/>
                    </a:lnTo>
                    <a:lnTo>
                      <a:pt x="36" y="145"/>
                    </a:lnTo>
                    <a:lnTo>
                      <a:pt x="37" y="145"/>
                    </a:lnTo>
                    <a:lnTo>
                      <a:pt x="43" y="147"/>
                    </a:lnTo>
                    <a:lnTo>
                      <a:pt x="45" y="149"/>
                    </a:lnTo>
                    <a:lnTo>
                      <a:pt x="47" y="151"/>
                    </a:lnTo>
                    <a:lnTo>
                      <a:pt x="49" y="151"/>
                    </a:lnTo>
                    <a:lnTo>
                      <a:pt x="51" y="151"/>
                    </a:lnTo>
                    <a:lnTo>
                      <a:pt x="53" y="153"/>
                    </a:lnTo>
                    <a:lnTo>
                      <a:pt x="59" y="154"/>
                    </a:lnTo>
                    <a:lnTo>
                      <a:pt x="60" y="154"/>
                    </a:lnTo>
                    <a:lnTo>
                      <a:pt x="63" y="157"/>
                    </a:lnTo>
                    <a:lnTo>
                      <a:pt x="64" y="157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8" y="157"/>
                    </a:lnTo>
                    <a:lnTo>
                      <a:pt x="68" y="157"/>
                    </a:lnTo>
                    <a:lnTo>
                      <a:pt x="71" y="154"/>
                    </a:lnTo>
                    <a:lnTo>
                      <a:pt x="72" y="154"/>
                    </a:lnTo>
                    <a:lnTo>
                      <a:pt x="76" y="160"/>
                    </a:lnTo>
                    <a:lnTo>
                      <a:pt x="77" y="166"/>
                    </a:lnTo>
                    <a:lnTo>
                      <a:pt x="80" y="175"/>
                    </a:lnTo>
                    <a:lnTo>
                      <a:pt x="80" y="179"/>
                    </a:lnTo>
                    <a:lnTo>
                      <a:pt x="80" y="184"/>
                    </a:lnTo>
                    <a:lnTo>
                      <a:pt x="84" y="188"/>
                    </a:lnTo>
                    <a:lnTo>
                      <a:pt x="84" y="192"/>
                    </a:lnTo>
                    <a:lnTo>
                      <a:pt x="85" y="192"/>
                    </a:lnTo>
                    <a:lnTo>
                      <a:pt x="89" y="192"/>
                    </a:lnTo>
                    <a:lnTo>
                      <a:pt x="93" y="192"/>
                    </a:lnTo>
                    <a:lnTo>
                      <a:pt x="97" y="191"/>
                    </a:lnTo>
                    <a:lnTo>
                      <a:pt x="100" y="191"/>
                    </a:lnTo>
                    <a:lnTo>
                      <a:pt x="104" y="195"/>
                    </a:lnTo>
                    <a:lnTo>
                      <a:pt x="112" y="195"/>
                    </a:lnTo>
                    <a:lnTo>
                      <a:pt x="114" y="192"/>
                    </a:lnTo>
                    <a:lnTo>
                      <a:pt x="116" y="192"/>
                    </a:lnTo>
                    <a:lnTo>
                      <a:pt x="117" y="192"/>
                    </a:lnTo>
                    <a:lnTo>
                      <a:pt x="121" y="195"/>
                    </a:lnTo>
                    <a:lnTo>
                      <a:pt x="125" y="195"/>
                    </a:lnTo>
                    <a:lnTo>
                      <a:pt x="130" y="188"/>
                    </a:lnTo>
                    <a:lnTo>
                      <a:pt x="133" y="187"/>
                    </a:lnTo>
                    <a:lnTo>
                      <a:pt x="137" y="187"/>
                    </a:lnTo>
                    <a:lnTo>
                      <a:pt x="141" y="188"/>
                    </a:lnTo>
                    <a:lnTo>
                      <a:pt x="144" y="187"/>
                    </a:lnTo>
                    <a:lnTo>
                      <a:pt x="148" y="184"/>
                    </a:lnTo>
                    <a:lnTo>
                      <a:pt x="152" y="184"/>
                    </a:lnTo>
                    <a:lnTo>
                      <a:pt x="156" y="183"/>
                    </a:lnTo>
                    <a:lnTo>
                      <a:pt x="160" y="180"/>
                    </a:lnTo>
                    <a:lnTo>
                      <a:pt x="169" y="174"/>
                    </a:lnTo>
                    <a:lnTo>
                      <a:pt x="172" y="174"/>
                    </a:lnTo>
                    <a:lnTo>
                      <a:pt x="172" y="170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CFD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0512" tIns="30256" rIns="60512" bIns="3025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91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67"/>
              <p:cNvSpPr>
                <a:spLocks/>
              </p:cNvSpPr>
              <p:nvPr/>
            </p:nvSpPr>
            <p:spPr bwMode="auto">
              <a:xfrm>
                <a:off x="3022463" y="2990982"/>
                <a:ext cx="124532" cy="142722"/>
              </a:xfrm>
              <a:custGeom>
                <a:avLst/>
                <a:gdLst>
                  <a:gd name="T0" fmla="*/ 20 w 89"/>
                  <a:gd name="T1" fmla="*/ 26 h 102"/>
                  <a:gd name="T2" fmla="*/ 20 w 89"/>
                  <a:gd name="T3" fmla="*/ 33 h 102"/>
                  <a:gd name="T4" fmla="*/ 27 w 89"/>
                  <a:gd name="T5" fmla="*/ 35 h 102"/>
                  <a:gd name="T6" fmla="*/ 27 w 89"/>
                  <a:gd name="T7" fmla="*/ 43 h 102"/>
                  <a:gd name="T8" fmla="*/ 15 w 89"/>
                  <a:gd name="T9" fmla="*/ 53 h 102"/>
                  <a:gd name="T10" fmla="*/ 7 w 89"/>
                  <a:gd name="T11" fmla="*/ 59 h 102"/>
                  <a:gd name="T12" fmla="*/ 7 w 89"/>
                  <a:gd name="T13" fmla="*/ 66 h 102"/>
                  <a:gd name="T14" fmla="*/ 3 w 89"/>
                  <a:gd name="T15" fmla="*/ 77 h 102"/>
                  <a:gd name="T16" fmla="*/ 2 w 89"/>
                  <a:gd name="T17" fmla="*/ 94 h 102"/>
                  <a:gd name="T18" fmla="*/ 0 w 89"/>
                  <a:gd name="T19" fmla="*/ 101 h 102"/>
                  <a:gd name="T20" fmla="*/ 3 w 89"/>
                  <a:gd name="T21" fmla="*/ 101 h 102"/>
                  <a:gd name="T22" fmla="*/ 5 w 89"/>
                  <a:gd name="T23" fmla="*/ 102 h 102"/>
                  <a:gd name="T24" fmla="*/ 11 w 89"/>
                  <a:gd name="T25" fmla="*/ 98 h 102"/>
                  <a:gd name="T26" fmla="*/ 15 w 89"/>
                  <a:gd name="T27" fmla="*/ 97 h 102"/>
                  <a:gd name="T28" fmla="*/ 16 w 89"/>
                  <a:gd name="T29" fmla="*/ 94 h 102"/>
                  <a:gd name="T30" fmla="*/ 35 w 89"/>
                  <a:gd name="T31" fmla="*/ 94 h 102"/>
                  <a:gd name="T32" fmla="*/ 36 w 89"/>
                  <a:gd name="T33" fmla="*/ 93 h 102"/>
                  <a:gd name="T34" fmla="*/ 37 w 89"/>
                  <a:gd name="T35" fmla="*/ 85 h 102"/>
                  <a:gd name="T36" fmla="*/ 37 w 89"/>
                  <a:gd name="T37" fmla="*/ 79 h 102"/>
                  <a:gd name="T38" fmla="*/ 41 w 89"/>
                  <a:gd name="T39" fmla="*/ 77 h 102"/>
                  <a:gd name="T40" fmla="*/ 47 w 89"/>
                  <a:gd name="T41" fmla="*/ 75 h 102"/>
                  <a:gd name="T42" fmla="*/ 49 w 89"/>
                  <a:gd name="T43" fmla="*/ 74 h 102"/>
                  <a:gd name="T44" fmla="*/ 55 w 89"/>
                  <a:gd name="T45" fmla="*/ 74 h 102"/>
                  <a:gd name="T46" fmla="*/ 59 w 89"/>
                  <a:gd name="T47" fmla="*/ 71 h 102"/>
                  <a:gd name="T48" fmla="*/ 59 w 89"/>
                  <a:gd name="T49" fmla="*/ 67 h 102"/>
                  <a:gd name="T50" fmla="*/ 63 w 89"/>
                  <a:gd name="T51" fmla="*/ 70 h 102"/>
                  <a:gd name="T52" fmla="*/ 64 w 89"/>
                  <a:gd name="T53" fmla="*/ 71 h 102"/>
                  <a:gd name="T54" fmla="*/ 67 w 89"/>
                  <a:gd name="T55" fmla="*/ 71 h 102"/>
                  <a:gd name="T56" fmla="*/ 71 w 89"/>
                  <a:gd name="T57" fmla="*/ 74 h 102"/>
                  <a:gd name="T58" fmla="*/ 77 w 89"/>
                  <a:gd name="T59" fmla="*/ 62 h 102"/>
                  <a:gd name="T60" fmla="*/ 81 w 89"/>
                  <a:gd name="T61" fmla="*/ 57 h 102"/>
                  <a:gd name="T62" fmla="*/ 84 w 89"/>
                  <a:gd name="T63" fmla="*/ 53 h 102"/>
                  <a:gd name="T64" fmla="*/ 87 w 89"/>
                  <a:gd name="T65" fmla="*/ 46 h 102"/>
                  <a:gd name="T66" fmla="*/ 87 w 89"/>
                  <a:gd name="T67" fmla="*/ 37 h 102"/>
                  <a:gd name="T68" fmla="*/ 84 w 89"/>
                  <a:gd name="T69" fmla="*/ 26 h 102"/>
                  <a:gd name="T70" fmla="*/ 77 w 89"/>
                  <a:gd name="T71" fmla="*/ 17 h 102"/>
                  <a:gd name="T72" fmla="*/ 77 w 89"/>
                  <a:gd name="T73" fmla="*/ 9 h 102"/>
                  <a:gd name="T74" fmla="*/ 73 w 89"/>
                  <a:gd name="T75" fmla="*/ 6 h 102"/>
                  <a:gd name="T76" fmla="*/ 72 w 89"/>
                  <a:gd name="T77" fmla="*/ 2 h 102"/>
                  <a:gd name="T78" fmla="*/ 68 w 89"/>
                  <a:gd name="T79" fmla="*/ 4 h 102"/>
                  <a:gd name="T80" fmla="*/ 63 w 89"/>
                  <a:gd name="T81" fmla="*/ 9 h 102"/>
                  <a:gd name="T82" fmla="*/ 60 w 89"/>
                  <a:gd name="T83" fmla="*/ 8 h 102"/>
                  <a:gd name="T84" fmla="*/ 57 w 89"/>
                  <a:gd name="T85" fmla="*/ 6 h 102"/>
                  <a:gd name="T86" fmla="*/ 53 w 89"/>
                  <a:gd name="T87" fmla="*/ 6 h 102"/>
                  <a:gd name="T88" fmla="*/ 45 w 89"/>
                  <a:gd name="T89" fmla="*/ 9 h 102"/>
                  <a:gd name="T90" fmla="*/ 41 w 89"/>
                  <a:gd name="T91" fmla="*/ 13 h 102"/>
                  <a:gd name="T92" fmla="*/ 36 w 89"/>
                  <a:gd name="T93" fmla="*/ 9 h 102"/>
                  <a:gd name="T94" fmla="*/ 33 w 89"/>
                  <a:gd name="T95" fmla="*/ 9 h 102"/>
                  <a:gd name="T96" fmla="*/ 29 w 89"/>
                  <a:gd name="T97" fmla="*/ 9 h 102"/>
                  <a:gd name="T98" fmla="*/ 27 w 89"/>
                  <a:gd name="T99" fmla="*/ 8 h 102"/>
                  <a:gd name="T100" fmla="*/ 23 w 89"/>
                  <a:gd name="T101" fmla="*/ 9 h 102"/>
                  <a:gd name="T102" fmla="*/ 23 w 89"/>
                  <a:gd name="T103" fmla="*/ 14 h 102"/>
                  <a:gd name="T104" fmla="*/ 20 w 89"/>
                  <a:gd name="T105" fmla="*/ 20 h 102"/>
                  <a:gd name="T106" fmla="*/ 20 w 89"/>
                  <a:gd name="T107" fmla="*/ 20 h 102"/>
                  <a:gd name="T108" fmla="*/ 20 w 89"/>
                  <a:gd name="T109" fmla="*/ 2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9" h="102">
                    <a:moveTo>
                      <a:pt x="20" y="20"/>
                    </a:moveTo>
                    <a:lnTo>
                      <a:pt x="20" y="26"/>
                    </a:lnTo>
                    <a:lnTo>
                      <a:pt x="19" y="31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28" y="37"/>
                    </a:lnTo>
                    <a:lnTo>
                      <a:pt x="27" y="43"/>
                    </a:lnTo>
                    <a:lnTo>
                      <a:pt x="23" y="46"/>
                    </a:lnTo>
                    <a:lnTo>
                      <a:pt x="15" y="53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2" y="85"/>
                    </a:lnTo>
                    <a:lnTo>
                      <a:pt x="2" y="94"/>
                    </a:lnTo>
                    <a:lnTo>
                      <a:pt x="2" y="98"/>
                    </a:lnTo>
                    <a:lnTo>
                      <a:pt x="0" y="101"/>
                    </a:lnTo>
                    <a:lnTo>
                      <a:pt x="2" y="101"/>
                    </a:lnTo>
                    <a:lnTo>
                      <a:pt x="3" y="101"/>
                    </a:lnTo>
                    <a:lnTo>
                      <a:pt x="5" y="101"/>
                    </a:lnTo>
                    <a:lnTo>
                      <a:pt x="5" y="102"/>
                    </a:lnTo>
                    <a:lnTo>
                      <a:pt x="7" y="102"/>
                    </a:lnTo>
                    <a:lnTo>
                      <a:pt x="11" y="98"/>
                    </a:lnTo>
                    <a:lnTo>
                      <a:pt x="13" y="97"/>
                    </a:lnTo>
                    <a:lnTo>
                      <a:pt x="15" y="97"/>
                    </a:lnTo>
                    <a:lnTo>
                      <a:pt x="16" y="95"/>
                    </a:lnTo>
                    <a:lnTo>
                      <a:pt x="16" y="94"/>
                    </a:lnTo>
                    <a:lnTo>
                      <a:pt x="27" y="94"/>
                    </a:lnTo>
                    <a:lnTo>
                      <a:pt x="35" y="94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6" y="89"/>
                    </a:lnTo>
                    <a:lnTo>
                      <a:pt x="37" y="85"/>
                    </a:lnTo>
                    <a:lnTo>
                      <a:pt x="40" y="81"/>
                    </a:lnTo>
                    <a:lnTo>
                      <a:pt x="37" y="79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49" y="71"/>
                    </a:lnTo>
                    <a:lnTo>
                      <a:pt x="49" y="74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1"/>
                    </a:lnTo>
                    <a:lnTo>
                      <a:pt x="59" y="71"/>
                    </a:lnTo>
                    <a:lnTo>
                      <a:pt x="59" y="70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3" y="70"/>
                    </a:lnTo>
                    <a:lnTo>
                      <a:pt x="63" y="71"/>
                    </a:lnTo>
                    <a:lnTo>
                      <a:pt x="64" y="71"/>
                    </a:lnTo>
                    <a:lnTo>
                      <a:pt x="67" y="70"/>
                    </a:lnTo>
                    <a:lnTo>
                      <a:pt x="67" y="71"/>
                    </a:lnTo>
                    <a:lnTo>
                      <a:pt x="68" y="74"/>
                    </a:lnTo>
                    <a:lnTo>
                      <a:pt x="71" y="74"/>
                    </a:lnTo>
                    <a:lnTo>
                      <a:pt x="73" y="66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81" y="57"/>
                    </a:lnTo>
                    <a:lnTo>
                      <a:pt x="84" y="54"/>
                    </a:lnTo>
                    <a:lnTo>
                      <a:pt x="84" y="53"/>
                    </a:lnTo>
                    <a:lnTo>
                      <a:pt x="85" y="49"/>
                    </a:lnTo>
                    <a:lnTo>
                      <a:pt x="87" y="46"/>
                    </a:lnTo>
                    <a:lnTo>
                      <a:pt x="89" y="41"/>
                    </a:lnTo>
                    <a:lnTo>
                      <a:pt x="87" y="37"/>
                    </a:lnTo>
                    <a:lnTo>
                      <a:pt x="85" y="30"/>
                    </a:lnTo>
                    <a:lnTo>
                      <a:pt x="84" y="26"/>
                    </a:lnTo>
                    <a:lnTo>
                      <a:pt x="80" y="18"/>
                    </a:lnTo>
                    <a:lnTo>
                      <a:pt x="77" y="17"/>
                    </a:lnTo>
                    <a:lnTo>
                      <a:pt x="77" y="13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3" y="6"/>
                    </a:lnTo>
                    <a:lnTo>
                      <a:pt x="72" y="5"/>
                    </a:lnTo>
                    <a:lnTo>
                      <a:pt x="72" y="2"/>
                    </a:lnTo>
                    <a:lnTo>
                      <a:pt x="71" y="0"/>
                    </a:lnTo>
                    <a:lnTo>
                      <a:pt x="68" y="4"/>
                    </a:lnTo>
                    <a:lnTo>
                      <a:pt x="67" y="5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49" y="8"/>
                    </a:lnTo>
                    <a:lnTo>
                      <a:pt x="45" y="9"/>
                    </a:lnTo>
                    <a:lnTo>
                      <a:pt x="43" y="10"/>
                    </a:lnTo>
                    <a:lnTo>
                      <a:pt x="41" y="13"/>
                    </a:lnTo>
                    <a:lnTo>
                      <a:pt x="40" y="10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7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0" y="13"/>
                    </a:lnTo>
                    <a:lnTo>
                      <a:pt x="23" y="1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CFD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0512" tIns="30256" rIns="60512" bIns="3025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91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auto">
              <a:xfrm>
                <a:off x="2289264" y="2814679"/>
                <a:ext cx="97946" cy="160913"/>
              </a:xfrm>
              <a:custGeom>
                <a:avLst/>
                <a:gdLst>
                  <a:gd name="T0" fmla="*/ 38 w 53"/>
                  <a:gd name="T1" fmla="*/ 1 h 87"/>
                  <a:gd name="T2" fmla="*/ 33 w 53"/>
                  <a:gd name="T3" fmla="*/ 1 h 87"/>
                  <a:gd name="T4" fmla="*/ 30 w 53"/>
                  <a:gd name="T5" fmla="*/ 3 h 87"/>
                  <a:gd name="T6" fmla="*/ 28 w 53"/>
                  <a:gd name="T7" fmla="*/ 3 h 87"/>
                  <a:gd name="T8" fmla="*/ 17 w 53"/>
                  <a:gd name="T9" fmla="*/ 3 h 87"/>
                  <a:gd name="T10" fmla="*/ 5 w 53"/>
                  <a:gd name="T11" fmla="*/ 3 h 87"/>
                  <a:gd name="T12" fmla="*/ 5 w 53"/>
                  <a:gd name="T13" fmla="*/ 6 h 87"/>
                  <a:gd name="T14" fmla="*/ 6 w 53"/>
                  <a:gd name="T15" fmla="*/ 13 h 87"/>
                  <a:gd name="T16" fmla="*/ 6 w 53"/>
                  <a:gd name="T17" fmla="*/ 19 h 87"/>
                  <a:gd name="T18" fmla="*/ 6 w 53"/>
                  <a:gd name="T19" fmla="*/ 23 h 87"/>
                  <a:gd name="T20" fmla="*/ 6 w 53"/>
                  <a:gd name="T21" fmla="*/ 26 h 87"/>
                  <a:gd name="T22" fmla="*/ 7 w 53"/>
                  <a:gd name="T23" fmla="*/ 33 h 87"/>
                  <a:gd name="T24" fmla="*/ 9 w 53"/>
                  <a:gd name="T25" fmla="*/ 40 h 87"/>
                  <a:gd name="T26" fmla="*/ 3 w 53"/>
                  <a:gd name="T27" fmla="*/ 47 h 87"/>
                  <a:gd name="T28" fmla="*/ 2 w 53"/>
                  <a:gd name="T29" fmla="*/ 56 h 87"/>
                  <a:gd name="T30" fmla="*/ 0 w 53"/>
                  <a:gd name="T31" fmla="*/ 65 h 87"/>
                  <a:gd name="T32" fmla="*/ 3 w 53"/>
                  <a:gd name="T33" fmla="*/ 72 h 87"/>
                  <a:gd name="T34" fmla="*/ 5 w 53"/>
                  <a:gd name="T35" fmla="*/ 76 h 87"/>
                  <a:gd name="T36" fmla="*/ 6 w 53"/>
                  <a:gd name="T37" fmla="*/ 83 h 87"/>
                  <a:gd name="T38" fmla="*/ 5 w 53"/>
                  <a:gd name="T39" fmla="*/ 85 h 87"/>
                  <a:gd name="T40" fmla="*/ 10 w 53"/>
                  <a:gd name="T41" fmla="*/ 86 h 87"/>
                  <a:gd name="T42" fmla="*/ 13 w 53"/>
                  <a:gd name="T43" fmla="*/ 87 h 87"/>
                  <a:gd name="T44" fmla="*/ 19 w 53"/>
                  <a:gd name="T45" fmla="*/ 85 h 87"/>
                  <a:gd name="T46" fmla="*/ 28 w 53"/>
                  <a:gd name="T47" fmla="*/ 82 h 87"/>
                  <a:gd name="T48" fmla="*/ 36 w 53"/>
                  <a:gd name="T49" fmla="*/ 76 h 87"/>
                  <a:gd name="T50" fmla="*/ 46 w 53"/>
                  <a:gd name="T51" fmla="*/ 73 h 87"/>
                  <a:gd name="T52" fmla="*/ 49 w 53"/>
                  <a:gd name="T53" fmla="*/ 73 h 87"/>
                  <a:gd name="T54" fmla="*/ 52 w 53"/>
                  <a:gd name="T55" fmla="*/ 70 h 87"/>
                  <a:gd name="T56" fmla="*/ 53 w 53"/>
                  <a:gd name="T57" fmla="*/ 68 h 87"/>
                  <a:gd name="T58" fmla="*/ 50 w 53"/>
                  <a:gd name="T59" fmla="*/ 66 h 87"/>
                  <a:gd name="T60" fmla="*/ 45 w 53"/>
                  <a:gd name="T61" fmla="*/ 60 h 87"/>
                  <a:gd name="T62" fmla="*/ 46 w 53"/>
                  <a:gd name="T63" fmla="*/ 54 h 87"/>
                  <a:gd name="T64" fmla="*/ 45 w 53"/>
                  <a:gd name="T65" fmla="*/ 50 h 87"/>
                  <a:gd name="T66" fmla="*/ 46 w 53"/>
                  <a:gd name="T67" fmla="*/ 44 h 87"/>
                  <a:gd name="T68" fmla="*/ 48 w 53"/>
                  <a:gd name="T69" fmla="*/ 39 h 87"/>
                  <a:gd name="T70" fmla="*/ 43 w 53"/>
                  <a:gd name="T71" fmla="*/ 33 h 87"/>
                  <a:gd name="T72" fmla="*/ 45 w 53"/>
                  <a:gd name="T73" fmla="*/ 32 h 87"/>
                  <a:gd name="T74" fmla="*/ 45 w 53"/>
                  <a:gd name="T75" fmla="*/ 27 h 87"/>
                  <a:gd name="T76" fmla="*/ 45 w 53"/>
                  <a:gd name="T77" fmla="*/ 24 h 87"/>
                  <a:gd name="T78" fmla="*/ 42 w 53"/>
                  <a:gd name="T79" fmla="*/ 24 h 87"/>
                  <a:gd name="T80" fmla="*/ 43 w 53"/>
                  <a:gd name="T81" fmla="*/ 22 h 87"/>
                  <a:gd name="T82" fmla="*/ 43 w 53"/>
                  <a:gd name="T83" fmla="*/ 17 h 87"/>
                  <a:gd name="T84" fmla="*/ 43 w 53"/>
                  <a:gd name="T85" fmla="*/ 14 h 87"/>
                  <a:gd name="T86" fmla="*/ 42 w 53"/>
                  <a:gd name="T87" fmla="*/ 10 h 87"/>
                  <a:gd name="T88" fmla="*/ 39 w 53"/>
                  <a:gd name="T89" fmla="*/ 7 h 87"/>
                  <a:gd name="T90" fmla="*/ 42 w 53"/>
                  <a:gd name="T91" fmla="*/ 6 h 87"/>
                  <a:gd name="T92" fmla="*/ 43 w 53"/>
                  <a:gd name="T93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" h="87">
                    <a:moveTo>
                      <a:pt x="40" y="1"/>
                    </a:moveTo>
                    <a:cubicBezTo>
                      <a:pt x="38" y="1"/>
                      <a:pt x="38" y="1"/>
                      <a:pt x="38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3" y="5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lnTo>
                      <a:pt x="40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CFD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0512" tIns="30256" rIns="60512" bIns="3025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91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78"/>
              <p:cNvSpPr>
                <a:spLocks/>
              </p:cNvSpPr>
              <p:nvPr/>
            </p:nvSpPr>
            <p:spPr bwMode="auto">
              <a:xfrm>
                <a:off x="2420792" y="2744716"/>
                <a:ext cx="267254" cy="246266"/>
              </a:xfrm>
              <a:custGeom>
                <a:avLst/>
                <a:gdLst>
                  <a:gd name="T0" fmla="*/ 167 w 191"/>
                  <a:gd name="T1" fmla="*/ 6 h 176"/>
                  <a:gd name="T2" fmla="*/ 155 w 191"/>
                  <a:gd name="T3" fmla="*/ 14 h 176"/>
                  <a:gd name="T4" fmla="*/ 139 w 191"/>
                  <a:gd name="T5" fmla="*/ 10 h 176"/>
                  <a:gd name="T6" fmla="*/ 127 w 191"/>
                  <a:gd name="T7" fmla="*/ 10 h 176"/>
                  <a:gd name="T8" fmla="*/ 110 w 191"/>
                  <a:gd name="T9" fmla="*/ 19 h 176"/>
                  <a:gd name="T10" fmla="*/ 94 w 191"/>
                  <a:gd name="T11" fmla="*/ 15 h 176"/>
                  <a:gd name="T12" fmla="*/ 81 w 191"/>
                  <a:gd name="T13" fmla="*/ 11 h 176"/>
                  <a:gd name="T14" fmla="*/ 69 w 191"/>
                  <a:gd name="T15" fmla="*/ 16 h 176"/>
                  <a:gd name="T16" fmla="*/ 60 w 191"/>
                  <a:gd name="T17" fmla="*/ 6 h 176"/>
                  <a:gd name="T18" fmla="*/ 45 w 191"/>
                  <a:gd name="T19" fmla="*/ 0 h 176"/>
                  <a:gd name="T20" fmla="*/ 32 w 191"/>
                  <a:gd name="T21" fmla="*/ 4 h 176"/>
                  <a:gd name="T22" fmla="*/ 24 w 191"/>
                  <a:gd name="T23" fmla="*/ 10 h 176"/>
                  <a:gd name="T24" fmla="*/ 16 w 191"/>
                  <a:gd name="T25" fmla="*/ 24 h 176"/>
                  <a:gd name="T26" fmla="*/ 14 w 191"/>
                  <a:gd name="T27" fmla="*/ 39 h 176"/>
                  <a:gd name="T28" fmla="*/ 14 w 191"/>
                  <a:gd name="T29" fmla="*/ 48 h 176"/>
                  <a:gd name="T30" fmla="*/ 18 w 191"/>
                  <a:gd name="T31" fmla="*/ 59 h 176"/>
                  <a:gd name="T32" fmla="*/ 16 w 191"/>
                  <a:gd name="T33" fmla="*/ 67 h 176"/>
                  <a:gd name="T34" fmla="*/ 9 w 191"/>
                  <a:gd name="T35" fmla="*/ 80 h 176"/>
                  <a:gd name="T36" fmla="*/ 5 w 191"/>
                  <a:gd name="T37" fmla="*/ 88 h 176"/>
                  <a:gd name="T38" fmla="*/ 0 w 191"/>
                  <a:gd name="T39" fmla="*/ 108 h 176"/>
                  <a:gd name="T40" fmla="*/ 1 w 191"/>
                  <a:gd name="T41" fmla="*/ 128 h 176"/>
                  <a:gd name="T42" fmla="*/ 11 w 191"/>
                  <a:gd name="T43" fmla="*/ 136 h 176"/>
                  <a:gd name="T44" fmla="*/ 18 w 191"/>
                  <a:gd name="T45" fmla="*/ 132 h 176"/>
                  <a:gd name="T46" fmla="*/ 29 w 191"/>
                  <a:gd name="T47" fmla="*/ 138 h 176"/>
                  <a:gd name="T48" fmla="*/ 41 w 191"/>
                  <a:gd name="T49" fmla="*/ 150 h 176"/>
                  <a:gd name="T50" fmla="*/ 40 w 191"/>
                  <a:gd name="T51" fmla="*/ 152 h 176"/>
                  <a:gd name="T52" fmla="*/ 45 w 191"/>
                  <a:gd name="T53" fmla="*/ 154 h 176"/>
                  <a:gd name="T54" fmla="*/ 45 w 191"/>
                  <a:gd name="T55" fmla="*/ 164 h 176"/>
                  <a:gd name="T56" fmla="*/ 53 w 191"/>
                  <a:gd name="T57" fmla="*/ 173 h 176"/>
                  <a:gd name="T58" fmla="*/ 57 w 191"/>
                  <a:gd name="T59" fmla="*/ 173 h 176"/>
                  <a:gd name="T60" fmla="*/ 64 w 191"/>
                  <a:gd name="T61" fmla="*/ 168 h 176"/>
                  <a:gd name="T62" fmla="*/ 68 w 191"/>
                  <a:gd name="T63" fmla="*/ 169 h 176"/>
                  <a:gd name="T64" fmla="*/ 72 w 191"/>
                  <a:gd name="T65" fmla="*/ 168 h 176"/>
                  <a:gd name="T66" fmla="*/ 77 w 191"/>
                  <a:gd name="T67" fmla="*/ 169 h 176"/>
                  <a:gd name="T68" fmla="*/ 89 w 191"/>
                  <a:gd name="T69" fmla="*/ 168 h 176"/>
                  <a:gd name="T70" fmla="*/ 90 w 191"/>
                  <a:gd name="T71" fmla="*/ 165 h 176"/>
                  <a:gd name="T72" fmla="*/ 97 w 191"/>
                  <a:gd name="T73" fmla="*/ 162 h 176"/>
                  <a:gd name="T74" fmla="*/ 98 w 191"/>
                  <a:gd name="T75" fmla="*/ 149 h 176"/>
                  <a:gd name="T76" fmla="*/ 114 w 191"/>
                  <a:gd name="T77" fmla="*/ 129 h 176"/>
                  <a:gd name="T78" fmla="*/ 123 w 191"/>
                  <a:gd name="T79" fmla="*/ 128 h 176"/>
                  <a:gd name="T80" fmla="*/ 129 w 191"/>
                  <a:gd name="T81" fmla="*/ 128 h 176"/>
                  <a:gd name="T82" fmla="*/ 134 w 191"/>
                  <a:gd name="T83" fmla="*/ 136 h 176"/>
                  <a:gd name="T84" fmla="*/ 142 w 191"/>
                  <a:gd name="T85" fmla="*/ 128 h 176"/>
                  <a:gd name="T86" fmla="*/ 146 w 191"/>
                  <a:gd name="T87" fmla="*/ 120 h 176"/>
                  <a:gd name="T88" fmla="*/ 151 w 191"/>
                  <a:gd name="T89" fmla="*/ 103 h 176"/>
                  <a:gd name="T90" fmla="*/ 159 w 191"/>
                  <a:gd name="T91" fmla="*/ 95 h 176"/>
                  <a:gd name="T92" fmla="*/ 161 w 191"/>
                  <a:gd name="T93" fmla="*/ 81 h 176"/>
                  <a:gd name="T94" fmla="*/ 171 w 191"/>
                  <a:gd name="T95" fmla="*/ 68 h 176"/>
                  <a:gd name="T96" fmla="*/ 178 w 191"/>
                  <a:gd name="T97" fmla="*/ 50 h 176"/>
                  <a:gd name="T98" fmla="*/ 190 w 191"/>
                  <a:gd name="T99" fmla="*/ 40 h 176"/>
                  <a:gd name="T100" fmla="*/ 187 w 191"/>
                  <a:gd name="T101" fmla="*/ 28 h 176"/>
                  <a:gd name="T102" fmla="*/ 181 w 191"/>
                  <a:gd name="T103" fmla="*/ 15 h 176"/>
                  <a:gd name="T104" fmla="*/ 174 w 191"/>
                  <a:gd name="T105" fmla="*/ 4 h 176"/>
                  <a:gd name="T106" fmla="*/ 173 w 191"/>
                  <a:gd name="T107" fmla="*/ 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1" h="176">
                    <a:moveTo>
                      <a:pt x="173" y="4"/>
                    </a:moveTo>
                    <a:lnTo>
                      <a:pt x="169" y="4"/>
                    </a:lnTo>
                    <a:lnTo>
                      <a:pt x="169" y="4"/>
                    </a:lnTo>
                    <a:lnTo>
                      <a:pt x="167" y="6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1"/>
                    </a:lnTo>
                    <a:lnTo>
                      <a:pt x="155" y="14"/>
                    </a:lnTo>
                    <a:lnTo>
                      <a:pt x="154" y="15"/>
                    </a:lnTo>
                    <a:lnTo>
                      <a:pt x="150" y="15"/>
                    </a:lnTo>
                    <a:lnTo>
                      <a:pt x="146" y="11"/>
                    </a:lnTo>
                    <a:lnTo>
                      <a:pt x="139" y="10"/>
                    </a:lnTo>
                    <a:lnTo>
                      <a:pt x="138" y="10"/>
                    </a:lnTo>
                    <a:lnTo>
                      <a:pt x="137" y="10"/>
                    </a:lnTo>
                    <a:lnTo>
                      <a:pt x="129" y="10"/>
                    </a:lnTo>
                    <a:lnTo>
                      <a:pt x="127" y="10"/>
                    </a:lnTo>
                    <a:lnTo>
                      <a:pt x="121" y="11"/>
                    </a:lnTo>
                    <a:lnTo>
                      <a:pt x="115" y="14"/>
                    </a:lnTo>
                    <a:lnTo>
                      <a:pt x="113" y="18"/>
                    </a:lnTo>
                    <a:lnTo>
                      <a:pt x="110" y="19"/>
                    </a:lnTo>
                    <a:lnTo>
                      <a:pt x="106" y="19"/>
                    </a:lnTo>
                    <a:lnTo>
                      <a:pt x="102" y="19"/>
                    </a:lnTo>
                    <a:lnTo>
                      <a:pt x="98" y="18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86" y="11"/>
                    </a:lnTo>
                    <a:lnTo>
                      <a:pt x="84" y="10"/>
                    </a:lnTo>
                    <a:lnTo>
                      <a:pt x="81" y="11"/>
                    </a:lnTo>
                    <a:lnTo>
                      <a:pt x="76" y="14"/>
                    </a:lnTo>
                    <a:lnTo>
                      <a:pt x="73" y="14"/>
                    </a:lnTo>
                    <a:lnTo>
                      <a:pt x="72" y="15"/>
                    </a:lnTo>
                    <a:lnTo>
                      <a:pt x="69" y="16"/>
                    </a:lnTo>
                    <a:lnTo>
                      <a:pt x="68" y="15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60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49" y="2"/>
                    </a:lnTo>
                    <a:lnTo>
                      <a:pt x="45" y="0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2" y="4"/>
                    </a:lnTo>
                    <a:lnTo>
                      <a:pt x="29" y="4"/>
                    </a:lnTo>
                    <a:lnTo>
                      <a:pt x="26" y="6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2" y="15"/>
                    </a:lnTo>
                    <a:lnTo>
                      <a:pt x="20" y="19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3" y="44"/>
                    </a:lnTo>
                    <a:lnTo>
                      <a:pt x="14" y="48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8" y="59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4" y="64"/>
                    </a:lnTo>
                    <a:lnTo>
                      <a:pt x="16" y="67"/>
                    </a:lnTo>
                    <a:lnTo>
                      <a:pt x="16" y="68"/>
                    </a:lnTo>
                    <a:lnTo>
                      <a:pt x="14" y="71"/>
                    </a:lnTo>
                    <a:lnTo>
                      <a:pt x="11" y="75"/>
                    </a:lnTo>
                    <a:lnTo>
                      <a:pt x="9" y="80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7" y="85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1" y="89"/>
                    </a:lnTo>
                    <a:lnTo>
                      <a:pt x="1" y="95"/>
                    </a:lnTo>
                    <a:lnTo>
                      <a:pt x="0" y="108"/>
                    </a:lnTo>
                    <a:lnTo>
                      <a:pt x="1" y="112"/>
                    </a:lnTo>
                    <a:lnTo>
                      <a:pt x="1" y="119"/>
                    </a:lnTo>
                    <a:lnTo>
                      <a:pt x="1" y="124"/>
                    </a:lnTo>
                    <a:lnTo>
                      <a:pt x="1" y="128"/>
                    </a:lnTo>
                    <a:lnTo>
                      <a:pt x="1" y="132"/>
                    </a:lnTo>
                    <a:lnTo>
                      <a:pt x="0" y="137"/>
                    </a:lnTo>
                    <a:lnTo>
                      <a:pt x="11" y="137"/>
                    </a:lnTo>
                    <a:lnTo>
                      <a:pt x="11" y="136"/>
                    </a:lnTo>
                    <a:lnTo>
                      <a:pt x="11" y="133"/>
                    </a:lnTo>
                    <a:lnTo>
                      <a:pt x="13" y="133"/>
                    </a:lnTo>
                    <a:lnTo>
                      <a:pt x="14" y="133"/>
                    </a:lnTo>
                    <a:lnTo>
                      <a:pt x="18" y="132"/>
                    </a:lnTo>
                    <a:lnTo>
                      <a:pt x="14" y="136"/>
                    </a:lnTo>
                    <a:lnTo>
                      <a:pt x="18" y="136"/>
                    </a:lnTo>
                    <a:lnTo>
                      <a:pt x="26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7" y="149"/>
                    </a:lnTo>
                    <a:lnTo>
                      <a:pt x="40" y="150"/>
                    </a:lnTo>
                    <a:lnTo>
                      <a:pt x="41" y="150"/>
                    </a:lnTo>
                    <a:lnTo>
                      <a:pt x="44" y="150"/>
                    </a:lnTo>
                    <a:lnTo>
                      <a:pt x="45" y="150"/>
                    </a:lnTo>
                    <a:lnTo>
                      <a:pt x="41" y="152"/>
                    </a:lnTo>
                    <a:lnTo>
                      <a:pt x="40" y="152"/>
                    </a:lnTo>
                    <a:lnTo>
                      <a:pt x="41" y="154"/>
                    </a:lnTo>
                    <a:lnTo>
                      <a:pt x="44" y="152"/>
                    </a:lnTo>
                    <a:lnTo>
                      <a:pt x="46" y="152"/>
                    </a:lnTo>
                    <a:lnTo>
                      <a:pt x="45" y="154"/>
                    </a:lnTo>
                    <a:lnTo>
                      <a:pt x="44" y="156"/>
                    </a:lnTo>
                    <a:lnTo>
                      <a:pt x="44" y="158"/>
                    </a:lnTo>
                    <a:lnTo>
                      <a:pt x="44" y="160"/>
                    </a:lnTo>
                    <a:lnTo>
                      <a:pt x="45" y="164"/>
                    </a:lnTo>
                    <a:lnTo>
                      <a:pt x="45" y="168"/>
                    </a:lnTo>
                    <a:lnTo>
                      <a:pt x="46" y="169"/>
                    </a:lnTo>
                    <a:lnTo>
                      <a:pt x="50" y="172"/>
                    </a:lnTo>
                    <a:lnTo>
                      <a:pt x="53" y="173"/>
                    </a:lnTo>
                    <a:lnTo>
                      <a:pt x="53" y="172"/>
                    </a:lnTo>
                    <a:lnTo>
                      <a:pt x="54" y="176"/>
                    </a:lnTo>
                    <a:lnTo>
                      <a:pt x="57" y="172"/>
                    </a:lnTo>
                    <a:lnTo>
                      <a:pt x="57" y="173"/>
                    </a:lnTo>
                    <a:lnTo>
                      <a:pt x="60" y="173"/>
                    </a:lnTo>
                    <a:lnTo>
                      <a:pt x="62" y="173"/>
                    </a:lnTo>
                    <a:lnTo>
                      <a:pt x="64" y="169"/>
                    </a:lnTo>
                    <a:lnTo>
                      <a:pt x="64" y="168"/>
                    </a:lnTo>
                    <a:lnTo>
                      <a:pt x="66" y="165"/>
                    </a:lnTo>
                    <a:lnTo>
                      <a:pt x="66" y="169"/>
                    </a:lnTo>
                    <a:lnTo>
                      <a:pt x="68" y="173"/>
                    </a:lnTo>
                    <a:lnTo>
                      <a:pt x="68" y="169"/>
                    </a:lnTo>
                    <a:lnTo>
                      <a:pt x="70" y="172"/>
                    </a:lnTo>
                    <a:lnTo>
                      <a:pt x="72" y="169"/>
                    </a:lnTo>
                    <a:lnTo>
                      <a:pt x="70" y="168"/>
                    </a:lnTo>
                    <a:lnTo>
                      <a:pt x="72" y="168"/>
                    </a:lnTo>
                    <a:lnTo>
                      <a:pt x="73" y="169"/>
                    </a:lnTo>
                    <a:lnTo>
                      <a:pt x="76" y="169"/>
                    </a:lnTo>
                    <a:lnTo>
                      <a:pt x="77" y="168"/>
                    </a:lnTo>
                    <a:lnTo>
                      <a:pt x="77" y="169"/>
                    </a:lnTo>
                    <a:lnTo>
                      <a:pt x="80" y="169"/>
                    </a:lnTo>
                    <a:lnTo>
                      <a:pt x="85" y="169"/>
                    </a:lnTo>
                    <a:lnTo>
                      <a:pt x="89" y="169"/>
                    </a:lnTo>
                    <a:lnTo>
                      <a:pt x="89" y="168"/>
                    </a:lnTo>
                    <a:lnTo>
                      <a:pt x="89" y="164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0" y="165"/>
                    </a:lnTo>
                    <a:lnTo>
                      <a:pt x="93" y="168"/>
                    </a:lnTo>
                    <a:lnTo>
                      <a:pt x="93" y="166"/>
                    </a:lnTo>
                    <a:lnTo>
                      <a:pt x="94" y="165"/>
                    </a:lnTo>
                    <a:lnTo>
                      <a:pt x="97" y="162"/>
                    </a:lnTo>
                    <a:lnTo>
                      <a:pt x="98" y="158"/>
                    </a:lnTo>
                    <a:lnTo>
                      <a:pt x="98" y="152"/>
                    </a:lnTo>
                    <a:lnTo>
                      <a:pt x="101" y="150"/>
                    </a:lnTo>
                    <a:lnTo>
                      <a:pt x="98" y="149"/>
                    </a:lnTo>
                    <a:lnTo>
                      <a:pt x="101" y="146"/>
                    </a:lnTo>
                    <a:lnTo>
                      <a:pt x="103" y="141"/>
                    </a:lnTo>
                    <a:lnTo>
                      <a:pt x="111" y="136"/>
                    </a:lnTo>
                    <a:lnTo>
                      <a:pt x="114" y="129"/>
                    </a:lnTo>
                    <a:lnTo>
                      <a:pt x="115" y="128"/>
                    </a:lnTo>
                    <a:lnTo>
                      <a:pt x="117" y="125"/>
                    </a:lnTo>
                    <a:lnTo>
                      <a:pt x="121" y="128"/>
                    </a:lnTo>
                    <a:lnTo>
                      <a:pt x="123" y="128"/>
                    </a:lnTo>
                    <a:lnTo>
                      <a:pt x="125" y="125"/>
                    </a:lnTo>
                    <a:lnTo>
                      <a:pt x="127" y="121"/>
                    </a:lnTo>
                    <a:lnTo>
                      <a:pt x="127" y="125"/>
                    </a:lnTo>
                    <a:lnTo>
                      <a:pt x="129" y="128"/>
                    </a:lnTo>
                    <a:lnTo>
                      <a:pt x="130" y="129"/>
                    </a:lnTo>
                    <a:lnTo>
                      <a:pt x="134" y="132"/>
                    </a:lnTo>
                    <a:lnTo>
                      <a:pt x="134" y="133"/>
                    </a:lnTo>
                    <a:lnTo>
                      <a:pt x="134" y="136"/>
                    </a:lnTo>
                    <a:lnTo>
                      <a:pt x="137" y="136"/>
                    </a:lnTo>
                    <a:lnTo>
                      <a:pt x="138" y="136"/>
                    </a:lnTo>
                    <a:lnTo>
                      <a:pt x="142" y="132"/>
                    </a:lnTo>
                    <a:lnTo>
                      <a:pt x="142" y="128"/>
                    </a:lnTo>
                    <a:lnTo>
                      <a:pt x="143" y="125"/>
                    </a:lnTo>
                    <a:lnTo>
                      <a:pt x="146" y="124"/>
                    </a:lnTo>
                    <a:lnTo>
                      <a:pt x="146" y="121"/>
                    </a:lnTo>
                    <a:lnTo>
                      <a:pt x="146" y="120"/>
                    </a:lnTo>
                    <a:lnTo>
                      <a:pt x="146" y="119"/>
                    </a:lnTo>
                    <a:lnTo>
                      <a:pt x="150" y="112"/>
                    </a:lnTo>
                    <a:lnTo>
                      <a:pt x="151" y="105"/>
                    </a:lnTo>
                    <a:lnTo>
                      <a:pt x="151" y="103"/>
                    </a:lnTo>
                    <a:lnTo>
                      <a:pt x="154" y="99"/>
                    </a:lnTo>
                    <a:lnTo>
                      <a:pt x="155" y="99"/>
                    </a:lnTo>
                    <a:lnTo>
                      <a:pt x="155" y="95"/>
                    </a:lnTo>
                    <a:lnTo>
                      <a:pt x="159" y="95"/>
                    </a:lnTo>
                    <a:lnTo>
                      <a:pt x="161" y="89"/>
                    </a:lnTo>
                    <a:lnTo>
                      <a:pt x="163" y="85"/>
                    </a:lnTo>
                    <a:lnTo>
                      <a:pt x="163" y="84"/>
                    </a:lnTo>
                    <a:lnTo>
                      <a:pt x="161" y="81"/>
                    </a:lnTo>
                    <a:lnTo>
                      <a:pt x="167" y="79"/>
                    </a:lnTo>
                    <a:lnTo>
                      <a:pt x="169" y="76"/>
                    </a:lnTo>
                    <a:lnTo>
                      <a:pt x="169" y="72"/>
                    </a:lnTo>
                    <a:lnTo>
                      <a:pt x="171" y="68"/>
                    </a:lnTo>
                    <a:lnTo>
                      <a:pt x="173" y="67"/>
                    </a:lnTo>
                    <a:lnTo>
                      <a:pt x="174" y="61"/>
                    </a:lnTo>
                    <a:lnTo>
                      <a:pt x="177" y="54"/>
                    </a:lnTo>
                    <a:lnTo>
                      <a:pt x="178" y="50"/>
                    </a:lnTo>
                    <a:lnTo>
                      <a:pt x="182" y="48"/>
                    </a:lnTo>
                    <a:lnTo>
                      <a:pt x="187" y="46"/>
                    </a:lnTo>
                    <a:lnTo>
                      <a:pt x="190" y="44"/>
                    </a:lnTo>
                    <a:lnTo>
                      <a:pt x="190" y="40"/>
                    </a:lnTo>
                    <a:lnTo>
                      <a:pt x="190" y="38"/>
                    </a:lnTo>
                    <a:lnTo>
                      <a:pt x="191" y="35"/>
                    </a:lnTo>
                    <a:lnTo>
                      <a:pt x="190" y="31"/>
                    </a:lnTo>
                    <a:lnTo>
                      <a:pt x="187" y="28"/>
                    </a:lnTo>
                    <a:lnTo>
                      <a:pt x="184" y="28"/>
                    </a:lnTo>
                    <a:lnTo>
                      <a:pt x="182" y="23"/>
                    </a:lnTo>
                    <a:lnTo>
                      <a:pt x="182" y="18"/>
                    </a:lnTo>
                    <a:lnTo>
                      <a:pt x="181" y="15"/>
                    </a:lnTo>
                    <a:lnTo>
                      <a:pt x="181" y="15"/>
                    </a:lnTo>
                    <a:lnTo>
                      <a:pt x="175" y="7"/>
                    </a:lnTo>
                    <a:lnTo>
                      <a:pt x="174" y="4"/>
                    </a:lnTo>
                    <a:lnTo>
                      <a:pt x="174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CFD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0512" tIns="30256" rIns="60512" bIns="3025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91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82"/>
              <p:cNvSpPr>
                <a:spLocks/>
              </p:cNvSpPr>
              <p:nvPr/>
            </p:nvSpPr>
            <p:spPr bwMode="auto">
              <a:xfrm>
                <a:off x="2236093" y="2715332"/>
                <a:ext cx="179102" cy="142722"/>
              </a:xfrm>
              <a:custGeom>
                <a:avLst/>
                <a:gdLst>
                  <a:gd name="T0" fmla="*/ 80 w 128"/>
                  <a:gd name="T1" fmla="*/ 0 h 102"/>
                  <a:gd name="T2" fmla="*/ 63 w 128"/>
                  <a:gd name="T3" fmla="*/ 9 h 102"/>
                  <a:gd name="T4" fmla="*/ 58 w 128"/>
                  <a:gd name="T5" fmla="*/ 15 h 102"/>
                  <a:gd name="T6" fmla="*/ 47 w 128"/>
                  <a:gd name="T7" fmla="*/ 15 h 102"/>
                  <a:gd name="T8" fmla="*/ 44 w 128"/>
                  <a:gd name="T9" fmla="*/ 23 h 102"/>
                  <a:gd name="T10" fmla="*/ 38 w 128"/>
                  <a:gd name="T11" fmla="*/ 28 h 102"/>
                  <a:gd name="T12" fmla="*/ 34 w 128"/>
                  <a:gd name="T13" fmla="*/ 35 h 102"/>
                  <a:gd name="T14" fmla="*/ 27 w 128"/>
                  <a:gd name="T15" fmla="*/ 28 h 102"/>
                  <a:gd name="T16" fmla="*/ 20 w 128"/>
                  <a:gd name="T17" fmla="*/ 35 h 102"/>
                  <a:gd name="T18" fmla="*/ 20 w 128"/>
                  <a:gd name="T19" fmla="*/ 43 h 102"/>
                  <a:gd name="T20" fmla="*/ 19 w 128"/>
                  <a:gd name="T21" fmla="*/ 45 h 102"/>
                  <a:gd name="T22" fmla="*/ 14 w 128"/>
                  <a:gd name="T23" fmla="*/ 56 h 102"/>
                  <a:gd name="T24" fmla="*/ 6 w 128"/>
                  <a:gd name="T25" fmla="*/ 57 h 102"/>
                  <a:gd name="T26" fmla="*/ 6 w 128"/>
                  <a:gd name="T27" fmla="*/ 61 h 102"/>
                  <a:gd name="T28" fmla="*/ 6 w 128"/>
                  <a:gd name="T29" fmla="*/ 67 h 102"/>
                  <a:gd name="T30" fmla="*/ 2 w 128"/>
                  <a:gd name="T31" fmla="*/ 75 h 102"/>
                  <a:gd name="T32" fmla="*/ 2 w 128"/>
                  <a:gd name="T33" fmla="*/ 82 h 102"/>
                  <a:gd name="T34" fmla="*/ 2 w 128"/>
                  <a:gd name="T35" fmla="*/ 85 h 102"/>
                  <a:gd name="T36" fmla="*/ 7 w 128"/>
                  <a:gd name="T37" fmla="*/ 89 h 102"/>
                  <a:gd name="T38" fmla="*/ 14 w 128"/>
                  <a:gd name="T39" fmla="*/ 96 h 102"/>
                  <a:gd name="T40" fmla="*/ 20 w 128"/>
                  <a:gd name="T41" fmla="*/ 97 h 102"/>
                  <a:gd name="T42" fmla="*/ 34 w 128"/>
                  <a:gd name="T43" fmla="*/ 93 h 102"/>
                  <a:gd name="T44" fmla="*/ 38 w 128"/>
                  <a:gd name="T45" fmla="*/ 93 h 102"/>
                  <a:gd name="T46" fmla="*/ 46 w 128"/>
                  <a:gd name="T47" fmla="*/ 101 h 102"/>
                  <a:gd name="T48" fmla="*/ 46 w 128"/>
                  <a:gd name="T49" fmla="*/ 89 h 102"/>
                  <a:gd name="T50" fmla="*/ 44 w 128"/>
                  <a:gd name="T51" fmla="*/ 79 h 102"/>
                  <a:gd name="T52" fmla="*/ 58 w 128"/>
                  <a:gd name="T53" fmla="*/ 75 h 102"/>
                  <a:gd name="T54" fmla="*/ 75 w 128"/>
                  <a:gd name="T55" fmla="*/ 75 h 102"/>
                  <a:gd name="T56" fmla="*/ 80 w 128"/>
                  <a:gd name="T57" fmla="*/ 75 h 102"/>
                  <a:gd name="T58" fmla="*/ 88 w 128"/>
                  <a:gd name="T59" fmla="*/ 72 h 102"/>
                  <a:gd name="T60" fmla="*/ 95 w 128"/>
                  <a:gd name="T61" fmla="*/ 75 h 102"/>
                  <a:gd name="T62" fmla="*/ 104 w 128"/>
                  <a:gd name="T63" fmla="*/ 72 h 102"/>
                  <a:gd name="T64" fmla="*/ 112 w 128"/>
                  <a:gd name="T65" fmla="*/ 65 h 102"/>
                  <a:gd name="T66" fmla="*/ 121 w 128"/>
                  <a:gd name="T67" fmla="*/ 65 h 102"/>
                  <a:gd name="T68" fmla="*/ 125 w 128"/>
                  <a:gd name="T69" fmla="*/ 61 h 102"/>
                  <a:gd name="T70" fmla="*/ 124 w 128"/>
                  <a:gd name="T71" fmla="*/ 52 h 102"/>
                  <a:gd name="T72" fmla="*/ 124 w 128"/>
                  <a:gd name="T73" fmla="*/ 44 h 102"/>
                  <a:gd name="T74" fmla="*/ 119 w 128"/>
                  <a:gd name="T75" fmla="*/ 44 h 102"/>
                  <a:gd name="T76" fmla="*/ 107 w 128"/>
                  <a:gd name="T77" fmla="*/ 35 h 102"/>
                  <a:gd name="T78" fmla="*/ 111 w 128"/>
                  <a:gd name="T79" fmla="*/ 31 h 102"/>
                  <a:gd name="T80" fmla="*/ 97 w 128"/>
                  <a:gd name="T81" fmla="*/ 19 h 102"/>
                  <a:gd name="T82" fmla="*/ 95 w 128"/>
                  <a:gd name="T83" fmla="*/ 12 h 102"/>
                  <a:gd name="T84" fmla="*/ 93 w 128"/>
                  <a:gd name="T85" fmla="*/ 4 h 102"/>
                  <a:gd name="T86" fmla="*/ 85 w 128"/>
                  <a:gd name="T87" fmla="*/ 0 h 102"/>
                  <a:gd name="T88" fmla="*/ 85 w 128"/>
                  <a:gd name="T89" fmla="*/ 0 h 102"/>
                  <a:gd name="T90" fmla="*/ 85 w 128"/>
                  <a:gd name="T9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" h="102">
                    <a:moveTo>
                      <a:pt x="85" y="0"/>
                    </a:moveTo>
                    <a:lnTo>
                      <a:pt x="84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67" y="8"/>
                    </a:lnTo>
                    <a:lnTo>
                      <a:pt x="63" y="9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8" y="15"/>
                    </a:lnTo>
                    <a:lnTo>
                      <a:pt x="55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6" y="17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2" y="27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4" y="35"/>
                    </a:lnTo>
                    <a:lnTo>
                      <a:pt x="31" y="32"/>
                    </a:lnTo>
                    <a:lnTo>
                      <a:pt x="27" y="31"/>
                    </a:lnTo>
                    <a:lnTo>
                      <a:pt x="27" y="28"/>
                    </a:lnTo>
                    <a:lnTo>
                      <a:pt x="24" y="32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3" y="40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9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6" y="61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6" y="67"/>
                    </a:lnTo>
                    <a:lnTo>
                      <a:pt x="6" y="71"/>
                    </a:lnTo>
                    <a:lnTo>
                      <a:pt x="2" y="72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6" y="85"/>
                    </a:lnTo>
                    <a:lnTo>
                      <a:pt x="7" y="89"/>
                    </a:lnTo>
                    <a:lnTo>
                      <a:pt x="10" y="93"/>
                    </a:lnTo>
                    <a:lnTo>
                      <a:pt x="11" y="96"/>
                    </a:lnTo>
                    <a:lnTo>
                      <a:pt x="14" y="96"/>
                    </a:lnTo>
                    <a:lnTo>
                      <a:pt x="15" y="97"/>
                    </a:lnTo>
                    <a:lnTo>
                      <a:pt x="20" y="100"/>
                    </a:lnTo>
                    <a:lnTo>
                      <a:pt x="20" y="97"/>
                    </a:lnTo>
                    <a:lnTo>
                      <a:pt x="23" y="96"/>
                    </a:lnTo>
                    <a:lnTo>
                      <a:pt x="28" y="93"/>
                    </a:lnTo>
                    <a:lnTo>
                      <a:pt x="34" y="93"/>
                    </a:lnTo>
                    <a:lnTo>
                      <a:pt x="36" y="93"/>
                    </a:lnTo>
                    <a:lnTo>
                      <a:pt x="38" y="93"/>
                    </a:lnTo>
                    <a:lnTo>
                      <a:pt x="38" y="93"/>
                    </a:lnTo>
                    <a:lnTo>
                      <a:pt x="42" y="100"/>
                    </a:lnTo>
                    <a:lnTo>
                      <a:pt x="46" y="102"/>
                    </a:lnTo>
                    <a:lnTo>
                      <a:pt x="46" y="101"/>
                    </a:lnTo>
                    <a:lnTo>
                      <a:pt x="46" y="100"/>
                    </a:lnTo>
                    <a:lnTo>
                      <a:pt x="46" y="96"/>
                    </a:lnTo>
                    <a:lnTo>
                      <a:pt x="46" y="89"/>
                    </a:lnTo>
                    <a:lnTo>
                      <a:pt x="46" y="88"/>
                    </a:lnTo>
                    <a:lnTo>
                      <a:pt x="42" y="80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4" y="75"/>
                    </a:lnTo>
                    <a:lnTo>
                      <a:pt x="58" y="75"/>
                    </a:lnTo>
                    <a:lnTo>
                      <a:pt x="60" y="75"/>
                    </a:lnTo>
                    <a:lnTo>
                      <a:pt x="71" y="75"/>
                    </a:lnTo>
                    <a:lnTo>
                      <a:pt x="75" y="75"/>
                    </a:lnTo>
                    <a:lnTo>
                      <a:pt x="76" y="75"/>
                    </a:lnTo>
                    <a:lnTo>
                      <a:pt x="77" y="75"/>
                    </a:lnTo>
                    <a:lnTo>
                      <a:pt x="80" y="75"/>
                    </a:lnTo>
                    <a:lnTo>
                      <a:pt x="81" y="72"/>
                    </a:lnTo>
                    <a:lnTo>
                      <a:pt x="85" y="71"/>
                    </a:lnTo>
                    <a:lnTo>
                      <a:pt x="88" y="72"/>
                    </a:lnTo>
                    <a:lnTo>
                      <a:pt x="91" y="72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101" y="75"/>
                    </a:lnTo>
                    <a:lnTo>
                      <a:pt x="103" y="75"/>
                    </a:lnTo>
                    <a:lnTo>
                      <a:pt x="104" y="72"/>
                    </a:lnTo>
                    <a:lnTo>
                      <a:pt x="107" y="71"/>
                    </a:lnTo>
                    <a:lnTo>
                      <a:pt x="111" y="67"/>
                    </a:lnTo>
                    <a:lnTo>
                      <a:pt x="112" y="65"/>
                    </a:lnTo>
                    <a:lnTo>
                      <a:pt x="115" y="67"/>
                    </a:lnTo>
                    <a:lnTo>
                      <a:pt x="120" y="65"/>
                    </a:lnTo>
                    <a:lnTo>
                      <a:pt x="121" y="65"/>
                    </a:lnTo>
                    <a:lnTo>
                      <a:pt x="124" y="64"/>
                    </a:lnTo>
                    <a:lnTo>
                      <a:pt x="125" y="61"/>
                    </a:lnTo>
                    <a:lnTo>
                      <a:pt x="125" y="61"/>
                    </a:lnTo>
                    <a:lnTo>
                      <a:pt x="128" y="59"/>
                    </a:lnTo>
                    <a:lnTo>
                      <a:pt x="125" y="56"/>
                    </a:lnTo>
                    <a:lnTo>
                      <a:pt x="124" y="52"/>
                    </a:lnTo>
                    <a:lnTo>
                      <a:pt x="124" y="49"/>
                    </a:lnTo>
                    <a:lnTo>
                      <a:pt x="125" y="48"/>
                    </a:lnTo>
                    <a:lnTo>
                      <a:pt x="124" y="44"/>
                    </a:lnTo>
                    <a:lnTo>
                      <a:pt x="121" y="43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5" y="44"/>
                    </a:lnTo>
                    <a:lnTo>
                      <a:pt x="108" y="39"/>
                    </a:lnTo>
                    <a:lnTo>
                      <a:pt x="107" y="35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11" y="31"/>
                    </a:lnTo>
                    <a:lnTo>
                      <a:pt x="99" y="25"/>
                    </a:lnTo>
                    <a:lnTo>
                      <a:pt x="99" y="21"/>
                    </a:lnTo>
                    <a:lnTo>
                      <a:pt x="97" y="19"/>
                    </a:lnTo>
                    <a:lnTo>
                      <a:pt x="95" y="15"/>
                    </a:lnTo>
                    <a:lnTo>
                      <a:pt x="95" y="13"/>
                    </a:lnTo>
                    <a:lnTo>
                      <a:pt x="95" y="12"/>
                    </a:ln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CFD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0512" tIns="30256" rIns="60512" bIns="3025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91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89"/>
              <p:cNvSpPr>
                <a:spLocks/>
              </p:cNvSpPr>
              <p:nvPr/>
            </p:nvSpPr>
            <p:spPr bwMode="auto">
              <a:xfrm>
                <a:off x="2089173" y="2463470"/>
                <a:ext cx="367999" cy="376395"/>
              </a:xfrm>
              <a:custGeom>
                <a:avLst/>
                <a:gdLst>
                  <a:gd name="T0" fmla="*/ 248 w 263"/>
                  <a:gd name="T1" fmla="*/ 107 h 269"/>
                  <a:gd name="T2" fmla="*/ 248 w 263"/>
                  <a:gd name="T3" fmla="*/ 97 h 269"/>
                  <a:gd name="T4" fmla="*/ 230 w 263"/>
                  <a:gd name="T5" fmla="*/ 87 h 269"/>
                  <a:gd name="T6" fmla="*/ 224 w 263"/>
                  <a:gd name="T7" fmla="*/ 83 h 269"/>
                  <a:gd name="T8" fmla="*/ 216 w 263"/>
                  <a:gd name="T9" fmla="*/ 75 h 269"/>
                  <a:gd name="T10" fmla="*/ 206 w 263"/>
                  <a:gd name="T11" fmla="*/ 65 h 269"/>
                  <a:gd name="T12" fmla="*/ 132 w 263"/>
                  <a:gd name="T13" fmla="*/ 8 h 269"/>
                  <a:gd name="T14" fmla="*/ 97 w 263"/>
                  <a:gd name="T15" fmla="*/ 28 h 269"/>
                  <a:gd name="T16" fmla="*/ 108 w 263"/>
                  <a:gd name="T17" fmla="*/ 155 h 269"/>
                  <a:gd name="T18" fmla="*/ 108 w 263"/>
                  <a:gd name="T19" fmla="*/ 168 h 269"/>
                  <a:gd name="T20" fmla="*/ 75 w 263"/>
                  <a:gd name="T21" fmla="*/ 172 h 269"/>
                  <a:gd name="T22" fmla="*/ 46 w 263"/>
                  <a:gd name="T23" fmla="*/ 168 h 269"/>
                  <a:gd name="T24" fmla="*/ 32 w 263"/>
                  <a:gd name="T25" fmla="*/ 175 h 269"/>
                  <a:gd name="T26" fmla="*/ 22 w 263"/>
                  <a:gd name="T27" fmla="*/ 178 h 269"/>
                  <a:gd name="T28" fmla="*/ 11 w 263"/>
                  <a:gd name="T29" fmla="*/ 171 h 269"/>
                  <a:gd name="T30" fmla="*/ 8 w 263"/>
                  <a:gd name="T31" fmla="*/ 180 h 269"/>
                  <a:gd name="T32" fmla="*/ 0 w 263"/>
                  <a:gd name="T33" fmla="*/ 186 h 269"/>
                  <a:gd name="T34" fmla="*/ 2 w 263"/>
                  <a:gd name="T35" fmla="*/ 193 h 269"/>
                  <a:gd name="T36" fmla="*/ 4 w 263"/>
                  <a:gd name="T37" fmla="*/ 203 h 269"/>
                  <a:gd name="T38" fmla="*/ 8 w 263"/>
                  <a:gd name="T39" fmla="*/ 211 h 269"/>
                  <a:gd name="T40" fmla="*/ 11 w 263"/>
                  <a:gd name="T41" fmla="*/ 223 h 269"/>
                  <a:gd name="T42" fmla="*/ 11 w 263"/>
                  <a:gd name="T43" fmla="*/ 233 h 269"/>
                  <a:gd name="T44" fmla="*/ 19 w 263"/>
                  <a:gd name="T45" fmla="*/ 232 h 269"/>
                  <a:gd name="T46" fmla="*/ 24 w 263"/>
                  <a:gd name="T47" fmla="*/ 237 h 269"/>
                  <a:gd name="T48" fmla="*/ 36 w 263"/>
                  <a:gd name="T49" fmla="*/ 233 h 269"/>
                  <a:gd name="T50" fmla="*/ 46 w 263"/>
                  <a:gd name="T51" fmla="*/ 228 h 269"/>
                  <a:gd name="T52" fmla="*/ 51 w 263"/>
                  <a:gd name="T53" fmla="*/ 229 h 269"/>
                  <a:gd name="T54" fmla="*/ 54 w 263"/>
                  <a:gd name="T55" fmla="*/ 239 h 269"/>
                  <a:gd name="T56" fmla="*/ 59 w 263"/>
                  <a:gd name="T57" fmla="*/ 245 h 269"/>
                  <a:gd name="T58" fmla="*/ 58 w 263"/>
                  <a:gd name="T59" fmla="*/ 249 h 269"/>
                  <a:gd name="T60" fmla="*/ 62 w 263"/>
                  <a:gd name="T61" fmla="*/ 252 h 269"/>
                  <a:gd name="T62" fmla="*/ 66 w 263"/>
                  <a:gd name="T63" fmla="*/ 264 h 269"/>
                  <a:gd name="T64" fmla="*/ 67 w 263"/>
                  <a:gd name="T65" fmla="*/ 269 h 269"/>
                  <a:gd name="T66" fmla="*/ 72 w 263"/>
                  <a:gd name="T67" fmla="*/ 264 h 269"/>
                  <a:gd name="T68" fmla="*/ 82 w 263"/>
                  <a:gd name="T69" fmla="*/ 268 h 269"/>
                  <a:gd name="T70" fmla="*/ 88 w 263"/>
                  <a:gd name="T71" fmla="*/ 264 h 269"/>
                  <a:gd name="T72" fmla="*/ 93 w 263"/>
                  <a:gd name="T73" fmla="*/ 260 h 269"/>
                  <a:gd name="T74" fmla="*/ 95 w 263"/>
                  <a:gd name="T75" fmla="*/ 268 h 269"/>
                  <a:gd name="T76" fmla="*/ 99 w 263"/>
                  <a:gd name="T77" fmla="*/ 265 h 269"/>
                  <a:gd name="T78" fmla="*/ 107 w 263"/>
                  <a:gd name="T79" fmla="*/ 260 h 269"/>
                  <a:gd name="T80" fmla="*/ 111 w 263"/>
                  <a:gd name="T81" fmla="*/ 251 h 269"/>
                  <a:gd name="T82" fmla="*/ 111 w 263"/>
                  <a:gd name="T83" fmla="*/ 241 h 269"/>
                  <a:gd name="T84" fmla="*/ 115 w 263"/>
                  <a:gd name="T85" fmla="*/ 236 h 269"/>
                  <a:gd name="T86" fmla="*/ 124 w 263"/>
                  <a:gd name="T87" fmla="*/ 229 h 269"/>
                  <a:gd name="T88" fmla="*/ 125 w 263"/>
                  <a:gd name="T89" fmla="*/ 223 h 269"/>
                  <a:gd name="T90" fmla="*/ 128 w 263"/>
                  <a:gd name="T91" fmla="*/ 215 h 269"/>
                  <a:gd name="T92" fmla="*/ 136 w 263"/>
                  <a:gd name="T93" fmla="*/ 212 h 269"/>
                  <a:gd name="T94" fmla="*/ 143 w 263"/>
                  <a:gd name="T95" fmla="*/ 208 h 269"/>
                  <a:gd name="T96" fmla="*/ 149 w 263"/>
                  <a:gd name="T97" fmla="*/ 201 h 269"/>
                  <a:gd name="T98" fmla="*/ 160 w 263"/>
                  <a:gd name="T99" fmla="*/ 195 h 269"/>
                  <a:gd name="T100" fmla="*/ 168 w 263"/>
                  <a:gd name="T101" fmla="*/ 189 h 269"/>
                  <a:gd name="T102" fmla="*/ 189 w 263"/>
                  <a:gd name="T103" fmla="*/ 180 h 269"/>
                  <a:gd name="T104" fmla="*/ 198 w 263"/>
                  <a:gd name="T105" fmla="*/ 182 h 269"/>
                  <a:gd name="T106" fmla="*/ 212 w 263"/>
                  <a:gd name="T107" fmla="*/ 180 h 269"/>
                  <a:gd name="T108" fmla="*/ 240 w 263"/>
                  <a:gd name="T109" fmla="*/ 175 h 269"/>
                  <a:gd name="T110" fmla="*/ 251 w 263"/>
                  <a:gd name="T111" fmla="*/ 175 h 269"/>
                  <a:gd name="T112" fmla="*/ 259 w 263"/>
                  <a:gd name="T113" fmla="*/ 162 h 269"/>
                  <a:gd name="T114" fmla="*/ 263 w 263"/>
                  <a:gd name="T115" fmla="*/ 110 h 269"/>
                  <a:gd name="T116" fmla="*/ 259 w 263"/>
                  <a:gd name="T117" fmla="*/ 107 h 269"/>
                  <a:gd name="T118" fmla="*/ 259 w 263"/>
                  <a:gd name="T119" fmla="*/ 10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3" h="269">
                    <a:moveTo>
                      <a:pt x="259" y="107"/>
                    </a:moveTo>
                    <a:lnTo>
                      <a:pt x="255" y="107"/>
                    </a:lnTo>
                    <a:lnTo>
                      <a:pt x="253" y="107"/>
                    </a:lnTo>
                    <a:lnTo>
                      <a:pt x="248" y="107"/>
                    </a:lnTo>
                    <a:lnTo>
                      <a:pt x="246" y="107"/>
                    </a:lnTo>
                    <a:lnTo>
                      <a:pt x="246" y="106"/>
                    </a:lnTo>
                    <a:lnTo>
                      <a:pt x="246" y="102"/>
                    </a:lnTo>
                    <a:lnTo>
                      <a:pt x="248" y="97"/>
                    </a:lnTo>
                    <a:lnTo>
                      <a:pt x="246" y="93"/>
                    </a:lnTo>
                    <a:lnTo>
                      <a:pt x="237" y="91"/>
                    </a:lnTo>
                    <a:lnTo>
                      <a:pt x="233" y="89"/>
                    </a:lnTo>
                    <a:lnTo>
                      <a:pt x="230" y="87"/>
                    </a:lnTo>
                    <a:lnTo>
                      <a:pt x="229" y="87"/>
                    </a:lnTo>
                    <a:lnTo>
                      <a:pt x="226" y="85"/>
                    </a:lnTo>
                    <a:lnTo>
                      <a:pt x="225" y="85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21" y="79"/>
                    </a:lnTo>
                    <a:lnTo>
                      <a:pt x="216" y="78"/>
                    </a:lnTo>
                    <a:lnTo>
                      <a:pt x="216" y="75"/>
                    </a:lnTo>
                    <a:lnTo>
                      <a:pt x="216" y="74"/>
                    </a:lnTo>
                    <a:lnTo>
                      <a:pt x="213" y="71"/>
                    </a:lnTo>
                    <a:lnTo>
                      <a:pt x="210" y="67"/>
                    </a:lnTo>
                    <a:lnTo>
                      <a:pt x="206" y="65"/>
                    </a:lnTo>
                    <a:lnTo>
                      <a:pt x="200" y="59"/>
                    </a:lnTo>
                    <a:lnTo>
                      <a:pt x="198" y="58"/>
                    </a:lnTo>
                    <a:lnTo>
                      <a:pt x="176" y="41"/>
                    </a:lnTo>
                    <a:lnTo>
                      <a:pt x="132" y="8"/>
                    </a:lnTo>
                    <a:lnTo>
                      <a:pt x="121" y="0"/>
                    </a:lnTo>
                    <a:lnTo>
                      <a:pt x="96" y="0"/>
                    </a:lnTo>
                    <a:lnTo>
                      <a:pt x="95" y="0"/>
                    </a:lnTo>
                    <a:lnTo>
                      <a:pt x="97" y="28"/>
                    </a:lnTo>
                    <a:lnTo>
                      <a:pt x="107" y="146"/>
                    </a:lnTo>
                    <a:lnTo>
                      <a:pt x="107" y="151"/>
                    </a:lnTo>
                    <a:lnTo>
                      <a:pt x="107" y="154"/>
                    </a:lnTo>
                    <a:lnTo>
                      <a:pt x="108" y="155"/>
                    </a:lnTo>
                    <a:lnTo>
                      <a:pt x="111" y="158"/>
                    </a:lnTo>
                    <a:lnTo>
                      <a:pt x="111" y="162"/>
                    </a:lnTo>
                    <a:lnTo>
                      <a:pt x="108" y="166"/>
                    </a:lnTo>
                    <a:lnTo>
                      <a:pt x="108" y="168"/>
                    </a:lnTo>
                    <a:lnTo>
                      <a:pt x="108" y="171"/>
                    </a:lnTo>
                    <a:lnTo>
                      <a:pt x="107" y="172"/>
                    </a:lnTo>
                    <a:lnTo>
                      <a:pt x="95" y="172"/>
                    </a:lnTo>
                    <a:lnTo>
                      <a:pt x="75" y="172"/>
                    </a:lnTo>
                    <a:lnTo>
                      <a:pt x="63" y="172"/>
                    </a:lnTo>
                    <a:lnTo>
                      <a:pt x="54" y="172"/>
                    </a:lnTo>
                    <a:lnTo>
                      <a:pt x="50" y="172"/>
                    </a:lnTo>
                    <a:lnTo>
                      <a:pt x="46" y="168"/>
                    </a:lnTo>
                    <a:lnTo>
                      <a:pt x="44" y="172"/>
                    </a:lnTo>
                    <a:lnTo>
                      <a:pt x="40" y="175"/>
                    </a:lnTo>
                    <a:lnTo>
                      <a:pt x="35" y="175"/>
                    </a:lnTo>
                    <a:lnTo>
                      <a:pt x="32" y="175"/>
                    </a:lnTo>
                    <a:lnTo>
                      <a:pt x="28" y="172"/>
                    </a:lnTo>
                    <a:lnTo>
                      <a:pt x="24" y="175"/>
                    </a:lnTo>
                    <a:lnTo>
                      <a:pt x="23" y="176"/>
                    </a:lnTo>
                    <a:lnTo>
                      <a:pt x="22" y="178"/>
                    </a:lnTo>
                    <a:lnTo>
                      <a:pt x="22" y="179"/>
                    </a:lnTo>
                    <a:lnTo>
                      <a:pt x="19" y="176"/>
                    </a:lnTo>
                    <a:lnTo>
                      <a:pt x="15" y="172"/>
                    </a:lnTo>
                    <a:lnTo>
                      <a:pt x="11" y="171"/>
                    </a:lnTo>
                    <a:lnTo>
                      <a:pt x="10" y="171"/>
                    </a:lnTo>
                    <a:lnTo>
                      <a:pt x="10" y="172"/>
                    </a:lnTo>
                    <a:lnTo>
                      <a:pt x="8" y="179"/>
                    </a:lnTo>
                    <a:lnTo>
                      <a:pt x="8" y="180"/>
                    </a:lnTo>
                    <a:lnTo>
                      <a:pt x="8" y="184"/>
                    </a:lnTo>
                    <a:lnTo>
                      <a:pt x="4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2" y="193"/>
                    </a:lnTo>
                    <a:lnTo>
                      <a:pt x="4" y="197"/>
                    </a:lnTo>
                    <a:lnTo>
                      <a:pt x="4" y="199"/>
                    </a:lnTo>
                    <a:lnTo>
                      <a:pt x="4" y="201"/>
                    </a:lnTo>
                    <a:lnTo>
                      <a:pt x="4" y="203"/>
                    </a:lnTo>
                    <a:lnTo>
                      <a:pt x="4" y="207"/>
                    </a:lnTo>
                    <a:lnTo>
                      <a:pt x="4" y="208"/>
                    </a:lnTo>
                    <a:lnTo>
                      <a:pt x="6" y="209"/>
                    </a:lnTo>
                    <a:lnTo>
                      <a:pt x="8" y="211"/>
                    </a:lnTo>
                    <a:lnTo>
                      <a:pt x="11" y="212"/>
                    </a:lnTo>
                    <a:lnTo>
                      <a:pt x="12" y="217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4" y="225"/>
                    </a:lnTo>
                    <a:lnTo>
                      <a:pt x="14" y="228"/>
                    </a:lnTo>
                    <a:lnTo>
                      <a:pt x="14" y="229"/>
                    </a:lnTo>
                    <a:lnTo>
                      <a:pt x="11" y="233"/>
                    </a:lnTo>
                    <a:lnTo>
                      <a:pt x="14" y="236"/>
                    </a:lnTo>
                    <a:lnTo>
                      <a:pt x="15" y="236"/>
                    </a:lnTo>
                    <a:lnTo>
                      <a:pt x="18" y="233"/>
                    </a:lnTo>
                    <a:lnTo>
                      <a:pt x="19" y="232"/>
                    </a:lnTo>
                    <a:lnTo>
                      <a:pt x="22" y="232"/>
                    </a:lnTo>
                    <a:lnTo>
                      <a:pt x="23" y="233"/>
                    </a:lnTo>
                    <a:lnTo>
                      <a:pt x="23" y="236"/>
                    </a:lnTo>
                    <a:lnTo>
                      <a:pt x="24" y="237"/>
                    </a:lnTo>
                    <a:lnTo>
                      <a:pt x="27" y="233"/>
                    </a:lnTo>
                    <a:lnTo>
                      <a:pt x="31" y="232"/>
                    </a:lnTo>
                    <a:lnTo>
                      <a:pt x="35" y="233"/>
                    </a:lnTo>
                    <a:lnTo>
                      <a:pt x="36" y="233"/>
                    </a:lnTo>
                    <a:lnTo>
                      <a:pt x="38" y="236"/>
                    </a:lnTo>
                    <a:lnTo>
                      <a:pt x="46" y="232"/>
                    </a:lnTo>
                    <a:lnTo>
                      <a:pt x="46" y="229"/>
                    </a:lnTo>
                    <a:lnTo>
                      <a:pt x="46" y="228"/>
                    </a:lnTo>
                    <a:lnTo>
                      <a:pt x="46" y="225"/>
                    </a:lnTo>
                    <a:lnTo>
                      <a:pt x="48" y="228"/>
                    </a:lnTo>
                    <a:lnTo>
                      <a:pt x="50" y="228"/>
                    </a:lnTo>
                    <a:lnTo>
                      <a:pt x="51" y="229"/>
                    </a:lnTo>
                    <a:lnTo>
                      <a:pt x="51" y="233"/>
                    </a:lnTo>
                    <a:lnTo>
                      <a:pt x="54" y="236"/>
                    </a:lnTo>
                    <a:lnTo>
                      <a:pt x="54" y="237"/>
                    </a:lnTo>
                    <a:lnTo>
                      <a:pt x="54" y="239"/>
                    </a:lnTo>
                    <a:lnTo>
                      <a:pt x="54" y="241"/>
                    </a:lnTo>
                    <a:lnTo>
                      <a:pt x="55" y="241"/>
                    </a:lnTo>
                    <a:lnTo>
                      <a:pt x="58" y="243"/>
                    </a:lnTo>
                    <a:lnTo>
                      <a:pt x="59" y="245"/>
                    </a:lnTo>
                    <a:lnTo>
                      <a:pt x="62" y="247"/>
                    </a:lnTo>
                    <a:lnTo>
                      <a:pt x="62" y="249"/>
                    </a:lnTo>
                    <a:lnTo>
                      <a:pt x="59" y="249"/>
                    </a:lnTo>
                    <a:lnTo>
                      <a:pt x="58" y="249"/>
                    </a:lnTo>
                    <a:lnTo>
                      <a:pt x="58" y="251"/>
                    </a:lnTo>
                    <a:lnTo>
                      <a:pt x="55" y="255"/>
                    </a:lnTo>
                    <a:lnTo>
                      <a:pt x="59" y="252"/>
                    </a:lnTo>
                    <a:lnTo>
                      <a:pt x="62" y="252"/>
                    </a:lnTo>
                    <a:lnTo>
                      <a:pt x="62" y="255"/>
                    </a:lnTo>
                    <a:lnTo>
                      <a:pt x="62" y="260"/>
                    </a:lnTo>
                    <a:lnTo>
                      <a:pt x="63" y="264"/>
                    </a:lnTo>
                    <a:lnTo>
                      <a:pt x="66" y="264"/>
                    </a:lnTo>
                    <a:lnTo>
                      <a:pt x="67" y="265"/>
                    </a:lnTo>
                    <a:lnTo>
                      <a:pt x="67" y="268"/>
                    </a:lnTo>
                    <a:lnTo>
                      <a:pt x="67" y="269"/>
                    </a:lnTo>
                    <a:lnTo>
                      <a:pt x="67" y="269"/>
                    </a:lnTo>
                    <a:lnTo>
                      <a:pt x="67" y="269"/>
                    </a:lnTo>
                    <a:lnTo>
                      <a:pt x="68" y="268"/>
                    </a:lnTo>
                    <a:lnTo>
                      <a:pt x="71" y="264"/>
                    </a:lnTo>
                    <a:lnTo>
                      <a:pt x="72" y="264"/>
                    </a:lnTo>
                    <a:lnTo>
                      <a:pt x="75" y="264"/>
                    </a:lnTo>
                    <a:lnTo>
                      <a:pt x="76" y="265"/>
                    </a:lnTo>
                    <a:lnTo>
                      <a:pt x="79" y="268"/>
                    </a:lnTo>
                    <a:lnTo>
                      <a:pt x="82" y="268"/>
                    </a:lnTo>
                    <a:lnTo>
                      <a:pt x="84" y="265"/>
                    </a:lnTo>
                    <a:lnTo>
                      <a:pt x="85" y="265"/>
                    </a:lnTo>
                    <a:lnTo>
                      <a:pt x="88" y="265"/>
                    </a:lnTo>
                    <a:lnTo>
                      <a:pt x="88" y="264"/>
                    </a:lnTo>
                    <a:lnTo>
                      <a:pt x="88" y="260"/>
                    </a:lnTo>
                    <a:lnTo>
                      <a:pt x="89" y="262"/>
                    </a:lnTo>
                    <a:lnTo>
                      <a:pt x="92" y="262"/>
                    </a:lnTo>
                    <a:lnTo>
                      <a:pt x="93" y="260"/>
                    </a:lnTo>
                    <a:lnTo>
                      <a:pt x="95" y="259"/>
                    </a:lnTo>
                    <a:lnTo>
                      <a:pt x="95" y="264"/>
                    </a:lnTo>
                    <a:lnTo>
                      <a:pt x="95" y="265"/>
                    </a:lnTo>
                    <a:lnTo>
                      <a:pt x="95" y="268"/>
                    </a:lnTo>
                    <a:lnTo>
                      <a:pt x="97" y="268"/>
                    </a:lnTo>
                    <a:lnTo>
                      <a:pt x="97" y="268"/>
                    </a:lnTo>
                    <a:lnTo>
                      <a:pt x="99" y="268"/>
                    </a:lnTo>
                    <a:lnTo>
                      <a:pt x="99" y="265"/>
                    </a:lnTo>
                    <a:lnTo>
                      <a:pt x="101" y="264"/>
                    </a:lnTo>
                    <a:lnTo>
                      <a:pt x="105" y="264"/>
                    </a:lnTo>
                    <a:lnTo>
                      <a:pt x="107" y="262"/>
                    </a:lnTo>
                    <a:lnTo>
                      <a:pt x="107" y="260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07" y="252"/>
                    </a:lnTo>
                    <a:lnTo>
                      <a:pt x="111" y="251"/>
                    </a:lnTo>
                    <a:lnTo>
                      <a:pt x="111" y="247"/>
                    </a:lnTo>
                    <a:lnTo>
                      <a:pt x="111" y="245"/>
                    </a:lnTo>
                    <a:lnTo>
                      <a:pt x="111" y="243"/>
                    </a:lnTo>
                    <a:lnTo>
                      <a:pt x="111" y="241"/>
                    </a:lnTo>
                    <a:lnTo>
                      <a:pt x="111" y="239"/>
                    </a:lnTo>
                    <a:lnTo>
                      <a:pt x="108" y="239"/>
                    </a:lnTo>
                    <a:lnTo>
                      <a:pt x="111" y="237"/>
                    </a:lnTo>
                    <a:lnTo>
                      <a:pt x="115" y="236"/>
                    </a:lnTo>
                    <a:lnTo>
                      <a:pt x="116" y="236"/>
                    </a:lnTo>
                    <a:lnTo>
                      <a:pt x="119" y="236"/>
                    </a:lnTo>
                    <a:lnTo>
                      <a:pt x="120" y="236"/>
                    </a:lnTo>
                    <a:lnTo>
                      <a:pt x="124" y="229"/>
                    </a:lnTo>
                    <a:lnTo>
                      <a:pt x="124" y="225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5" y="223"/>
                    </a:lnTo>
                    <a:lnTo>
                      <a:pt x="128" y="220"/>
                    </a:lnTo>
                    <a:lnTo>
                      <a:pt x="125" y="216"/>
                    </a:lnTo>
                    <a:lnTo>
                      <a:pt x="125" y="215"/>
                    </a:lnTo>
                    <a:lnTo>
                      <a:pt x="128" y="215"/>
                    </a:lnTo>
                    <a:lnTo>
                      <a:pt x="129" y="212"/>
                    </a:lnTo>
                    <a:lnTo>
                      <a:pt x="132" y="208"/>
                    </a:lnTo>
                    <a:lnTo>
                      <a:pt x="132" y="211"/>
                    </a:lnTo>
                    <a:lnTo>
                      <a:pt x="136" y="212"/>
                    </a:lnTo>
                    <a:lnTo>
                      <a:pt x="139" y="215"/>
                    </a:lnTo>
                    <a:lnTo>
                      <a:pt x="141" y="212"/>
                    </a:lnTo>
                    <a:lnTo>
                      <a:pt x="143" y="212"/>
                    </a:lnTo>
                    <a:lnTo>
                      <a:pt x="143" y="208"/>
                    </a:lnTo>
                    <a:lnTo>
                      <a:pt x="143" y="205"/>
                    </a:lnTo>
                    <a:lnTo>
                      <a:pt x="147" y="207"/>
                    </a:lnTo>
                    <a:lnTo>
                      <a:pt x="149" y="203"/>
                    </a:lnTo>
                    <a:lnTo>
                      <a:pt x="149" y="201"/>
                    </a:lnTo>
                    <a:lnTo>
                      <a:pt x="151" y="197"/>
                    </a:lnTo>
                    <a:lnTo>
                      <a:pt x="152" y="195"/>
                    </a:lnTo>
                    <a:lnTo>
                      <a:pt x="156" y="195"/>
                    </a:lnTo>
                    <a:lnTo>
                      <a:pt x="160" y="195"/>
                    </a:lnTo>
                    <a:lnTo>
                      <a:pt x="163" y="195"/>
                    </a:lnTo>
                    <a:lnTo>
                      <a:pt x="163" y="193"/>
                    </a:lnTo>
                    <a:lnTo>
                      <a:pt x="164" y="192"/>
                    </a:lnTo>
                    <a:lnTo>
                      <a:pt x="168" y="189"/>
                    </a:lnTo>
                    <a:lnTo>
                      <a:pt x="172" y="188"/>
                    </a:lnTo>
                    <a:lnTo>
                      <a:pt x="181" y="182"/>
                    </a:lnTo>
                    <a:lnTo>
                      <a:pt x="185" y="180"/>
                    </a:lnTo>
                    <a:lnTo>
                      <a:pt x="189" y="180"/>
                    </a:lnTo>
                    <a:lnTo>
                      <a:pt x="190" y="180"/>
                    </a:lnTo>
                    <a:lnTo>
                      <a:pt x="193" y="180"/>
                    </a:lnTo>
                    <a:lnTo>
                      <a:pt x="194" y="180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6" y="182"/>
                    </a:lnTo>
                    <a:lnTo>
                      <a:pt x="209" y="182"/>
                    </a:lnTo>
                    <a:lnTo>
                      <a:pt x="212" y="180"/>
                    </a:lnTo>
                    <a:lnTo>
                      <a:pt x="216" y="176"/>
                    </a:lnTo>
                    <a:lnTo>
                      <a:pt x="224" y="176"/>
                    </a:lnTo>
                    <a:lnTo>
                      <a:pt x="233" y="176"/>
                    </a:lnTo>
                    <a:lnTo>
                      <a:pt x="240" y="175"/>
                    </a:lnTo>
                    <a:lnTo>
                      <a:pt x="242" y="175"/>
                    </a:lnTo>
                    <a:lnTo>
                      <a:pt x="246" y="175"/>
                    </a:lnTo>
                    <a:lnTo>
                      <a:pt x="250" y="175"/>
                    </a:lnTo>
                    <a:lnTo>
                      <a:pt x="251" y="175"/>
                    </a:lnTo>
                    <a:lnTo>
                      <a:pt x="253" y="171"/>
                    </a:lnTo>
                    <a:lnTo>
                      <a:pt x="255" y="168"/>
                    </a:lnTo>
                    <a:lnTo>
                      <a:pt x="257" y="167"/>
                    </a:lnTo>
                    <a:lnTo>
                      <a:pt x="259" y="162"/>
                    </a:lnTo>
                    <a:lnTo>
                      <a:pt x="261" y="155"/>
                    </a:lnTo>
                    <a:lnTo>
                      <a:pt x="263" y="146"/>
                    </a:lnTo>
                    <a:lnTo>
                      <a:pt x="263" y="124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CFD8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0512" tIns="30256" rIns="60512" bIns="3025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9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7" name="Freeform 90"/>
            <p:cNvSpPr>
              <a:spLocks/>
            </p:cNvSpPr>
            <p:nvPr/>
          </p:nvSpPr>
          <p:spPr bwMode="auto">
            <a:xfrm>
              <a:off x="3186758" y="2151441"/>
              <a:ext cx="85353" cy="177703"/>
            </a:xfrm>
            <a:custGeom>
              <a:avLst/>
              <a:gdLst>
                <a:gd name="T0" fmla="*/ 13 w 61"/>
                <a:gd name="T1" fmla="*/ 12 h 127"/>
                <a:gd name="T2" fmla="*/ 13 w 61"/>
                <a:gd name="T3" fmla="*/ 17 h 127"/>
                <a:gd name="T4" fmla="*/ 10 w 61"/>
                <a:gd name="T5" fmla="*/ 25 h 127"/>
                <a:gd name="T6" fmla="*/ 13 w 61"/>
                <a:gd name="T7" fmla="*/ 36 h 127"/>
                <a:gd name="T8" fmla="*/ 9 w 61"/>
                <a:gd name="T9" fmla="*/ 47 h 127"/>
                <a:gd name="T10" fmla="*/ 0 w 61"/>
                <a:gd name="T11" fmla="*/ 57 h 127"/>
                <a:gd name="T12" fmla="*/ 0 w 61"/>
                <a:gd name="T13" fmla="*/ 62 h 127"/>
                <a:gd name="T14" fmla="*/ 1 w 61"/>
                <a:gd name="T15" fmla="*/ 73 h 127"/>
                <a:gd name="T16" fmla="*/ 5 w 61"/>
                <a:gd name="T17" fmla="*/ 75 h 127"/>
                <a:gd name="T18" fmla="*/ 10 w 61"/>
                <a:gd name="T19" fmla="*/ 82 h 127"/>
                <a:gd name="T20" fmla="*/ 14 w 61"/>
                <a:gd name="T21" fmla="*/ 89 h 127"/>
                <a:gd name="T22" fmla="*/ 23 w 61"/>
                <a:gd name="T23" fmla="*/ 99 h 127"/>
                <a:gd name="T24" fmla="*/ 27 w 61"/>
                <a:gd name="T25" fmla="*/ 116 h 127"/>
                <a:gd name="T26" fmla="*/ 35 w 61"/>
                <a:gd name="T27" fmla="*/ 126 h 127"/>
                <a:gd name="T28" fmla="*/ 39 w 61"/>
                <a:gd name="T29" fmla="*/ 118 h 127"/>
                <a:gd name="T30" fmla="*/ 39 w 61"/>
                <a:gd name="T31" fmla="*/ 110 h 127"/>
                <a:gd name="T32" fmla="*/ 39 w 61"/>
                <a:gd name="T33" fmla="*/ 102 h 127"/>
                <a:gd name="T34" fmla="*/ 43 w 61"/>
                <a:gd name="T35" fmla="*/ 101 h 127"/>
                <a:gd name="T36" fmla="*/ 47 w 61"/>
                <a:gd name="T37" fmla="*/ 95 h 127"/>
                <a:gd name="T38" fmla="*/ 57 w 61"/>
                <a:gd name="T39" fmla="*/ 91 h 127"/>
                <a:gd name="T40" fmla="*/ 61 w 61"/>
                <a:gd name="T41" fmla="*/ 87 h 127"/>
                <a:gd name="T42" fmla="*/ 61 w 61"/>
                <a:gd name="T43" fmla="*/ 74 h 127"/>
                <a:gd name="T44" fmla="*/ 54 w 61"/>
                <a:gd name="T45" fmla="*/ 73 h 127"/>
                <a:gd name="T46" fmla="*/ 53 w 61"/>
                <a:gd name="T47" fmla="*/ 69 h 127"/>
                <a:gd name="T48" fmla="*/ 50 w 61"/>
                <a:gd name="T49" fmla="*/ 69 h 127"/>
                <a:gd name="T50" fmla="*/ 47 w 61"/>
                <a:gd name="T51" fmla="*/ 69 h 127"/>
                <a:gd name="T52" fmla="*/ 45 w 61"/>
                <a:gd name="T53" fmla="*/ 66 h 127"/>
                <a:gd name="T54" fmla="*/ 39 w 61"/>
                <a:gd name="T55" fmla="*/ 62 h 127"/>
                <a:gd name="T56" fmla="*/ 39 w 61"/>
                <a:gd name="T57" fmla="*/ 55 h 127"/>
                <a:gd name="T58" fmla="*/ 50 w 61"/>
                <a:gd name="T59" fmla="*/ 43 h 127"/>
                <a:gd name="T60" fmla="*/ 53 w 61"/>
                <a:gd name="T61" fmla="*/ 34 h 127"/>
                <a:gd name="T62" fmla="*/ 47 w 61"/>
                <a:gd name="T63" fmla="*/ 29 h 127"/>
                <a:gd name="T64" fmla="*/ 43 w 61"/>
                <a:gd name="T65" fmla="*/ 21 h 127"/>
                <a:gd name="T66" fmla="*/ 47 w 61"/>
                <a:gd name="T67" fmla="*/ 16 h 127"/>
                <a:gd name="T68" fmla="*/ 53 w 61"/>
                <a:gd name="T69" fmla="*/ 8 h 127"/>
                <a:gd name="T70" fmla="*/ 49 w 61"/>
                <a:gd name="T71" fmla="*/ 5 h 127"/>
                <a:gd name="T72" fmla="*/ 43 w 61"/>
                <a:gd name="T73" fmla="*/ 9 h 127"/>
                <a:gd name="T74" fmla="*/ 41 w 61"/>
                <a:gd name="T75" fmla="*/ 8 h 127"/>
                <a:gd name="T76" fmla="*/ 39 w 61"/>
                <a:gd name="T77" fmla="*/ 4 h 127"/>
                <a:gd name="T78" fmla="*/ 35 w 61"/>
                <a:gd name="T79" fmla="*/ 0 h 127"/>
                <a:gd name="T80" fmla="*/ 34 w 61"/>
                <a:gd name="T81" fmla="*/ 4 h 127"/>
                <a:gd name="T82" fmla="*/ 34 w 61"/>
                <a:gd name="T83" fmla="*/ 0 h 127"/>
                <a:gd name="T84" fmla="*/ 27 w 61"/>
                <a:gd name="T85" fmla="*/ 0 h 127"/>
                <a:gd name="T86" fmla="*/ 21 w 61"/>
                <a:gd name="T87" fmla="*/ 5 h 127"/>
                <a:gd name="T88" fmla="*/ 17 w 61"/>
                <a:gd name="T89" fmla="*/ 8 h 127"/>
                <a:gd name="T90" fmla="*/ 14 w 61"/>
                <a:gd name="T91" fmla="*/ 10 h 127"/>
                <a:gd name="T92" fmla="*/ 14 w 61"/>
                <a:gd name="T93" fmla="*/ 10 h 127"/>
                <a:gd name="T94" fmla="*/ 14 w 61"/>
                <a:gd name="T95" fmla="*/ 10 h 127"/>
                <a:gd name="T96" fmla="*/ 14 w 61"/>
                <a:gd name="T97" fmla="*/ 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" h="127">
                  <a:moveTo>
                    <a:pt x="14" y="10"/>
                  </a:moveTo>
                  <a:lnTo>
                    <a:pt x="13" y="12"/>
                  </a:lnTo>
                  <a:lnTo>
                    <a:pt x="9" y="16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10" y="26"/>
                  </a:lnTo>
                  <a:lnTo>
                    <a:pt x="13" y="36"/>
                  </a:lnTo>
                  <a:lnTo>
                    <a:pt x="10" y="45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3"/>
                  </a:lnTo>
                  <a:lnTo>
                    <a:pt x="4" y="74"/>
                  </a:lnTo>
                  <a:lnTo>
                    <a:pt x="5" y="75"/>
                  </a:lnTo>
                  <a:lnTo>
                    <a:pt x="9" y="78"/>
                  </a:lnTo>
                  <a:lnTo>
                    <a:pt x="10" y="82"/>
                  </a:lnTo>
                  <a:lnTo>
                    <a:pt x="13" y="86"/>
                  </a:lnTo>
                  <a:lnTo>
                    <a:pt x="14" y="89"/>
                  </a:lnTo>
                  <a:lnTo>
                    <a:pt x="21" y="93"/>
                  </a:lnTo>
                  <a:lnTo>
                    <a:pt x="23" y="99"/>
                  </a:lnTo>
                  <a:lnTo>
                    <a:pt x="23" y="105"/>
                  </a:lnTo>
                  <a:lnTo>
                    <a:pt x="27" y="116"/>
                  </a:lnTo>
                  <a:lnTo>
                    <a:pt x="30" y="127"/>
                  </a:lnTo>
                  <a:lnTo>
                    <a:pt x="35" y="126"/>
                  </a:lnTo>
                  <a:lnTo>
                    <a:pt x="37" y="122"/>
                  </a:lnTo>
                  <a:lnTo>
                    <a:pt x="39" y="118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39" y="105"/>
                  </a:lnTo>
                  <a:lnTo>
                    <a:pt x="39" y="102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9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7" y="91"/>
                  </a:lnTo>
                  <a:lnTo>
                    <a:pt x="58" y="89"/>
                  </a:lnTo>
                  <a:lnTo>
                    <a:pt x="61" y="87"/>
                  </a:lnTo>
                  <a:lnTo>
                    <a:pt x="58" y="83"/>
                  </a:lnTo>
                  <a:lnTo>
                    <a:pt x="61" y="74"/>
                  </a:lnTo>
                  <a:lnTo>
                    <a:pt x="57" y="74"/>
                  </a:lnTo>
                  <a:lnTo>
                    <a:pt x="54" y="73"/>
                  </a:lnTo>
                  <a:lnTo>
                    <a:pt x="53" y="70"/>
                  </a:lnTo>
                  <a:lnTo>
                    <a:pt x="53" y="69"/>
                  </a:lnTo>
                  <a:lnTo>
                    <a:pt x="53" y="66"/>
                  </a:lnTo>
                  <a:lnTo>
                    <a:pt x="50" y="69"/>
                  </a:lnTo>
                  <a:lnTo>
                    <a:pt x="49" y="69"/>
                  </a:lnTo>
                  <a:lnTo>
                    <a:pt x="47" y="69"/>
                  </a:lnTo>
                  <a:lnTo>
                    <a:pt x="47" y="65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39" y="62"/>
                  </a:lnTo>
                  <a:lnTo>
                    <a:pt x="37" y="57"/>
                  </a:lnTo>
                  <a:lnTo>
                    <a:pt x="39" y="55"/>
                  </a:lnTo>
                  <a:lnTo>
                    <a:pt x="45" y="49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3" y="34"/>
                  </a:lnTo>
                  <a:lnTo>
                    <a:pt x="50" y="30"/>
                  </a:lnTo>
                  <a:lnTo>
                    <a:pt x="47" y="29"/>
                  </a:lnTo>
                  <a:lnTo>
                    <a:pt x="45" y="25"/>
                  </a:lnTo>
                  <a:lnTo>
                    <a:pt x="43" y="21"/>
                  </a:lnTo>
                  <a:lnTo>
                    <a:pt x="45" y="17"/>
                  </a:lnTo>
                  <a:lnTo>
                    <a:pt x="47" y="16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7" y="8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21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18" name="Freeform 91"/>
            <p:cNvSpPr>
              <a:spLocks/>
            </p:cNvSpPr>
            <p:nvPr/>
          </p:nvSpPr>
          <p:spPr bwMode="auto">
            <a:xfrm>
              <a:off x="3223137" y="2254984"/>
              <a:ext cx="345611" cy="349808"/>
            </a:xfrm>
            <a:custGeom>
              <a:avLst/>
              <a:gdLst>
                <a:gd name="T0" fmla="*/ 239 w 247"/>
                <a:gd name="T1" fmla="*/ 65 h 250"/>
                <a:gd name="T2" fmla="*/ 238 w 247"/>
                <a:gd name="T3" fmla="*/ 53 h 250"/>
                <a:gd name="T4" fmla="*/ 239 w 247"/>
                <a:gd name="T5" fmla="*/ 39 h 250"/>
                <a:gd name="T6" fmla="*/ 242 w 247"/>
                <a:gd name="T7" fmla="*/ 28 h 250"/>
                <a:gd name="T8" fmla="*/ 233 w 247"/>
                <a:gd name="T9" fmla="*/ 23 h 250"/>
                <a:gd name="T10" fmla="*/ 217 w 247"/>
                <a:gd name="T11" fmla="*/ 19 h 250"/>
                <a:gd name="T12" fmla="*/ 211 w 247"/>
                <a:gd name="T13" fmla="*/ 15 h 250"/>
                <a:gd name="T14" fmla="*/ 198 w 247"/>
                <a:gd name="T15" fmla="*/ 5 h 250"/>
                <a:gd name="T16" fmla="*/ 181 w 247"/>
                <a:gd name="T17" fmla="*/ 8 h 250"/>
                <a:gd name="T18" fmla="*/ 166 w 247"/>
                <a:gd name="T19" fmla="*/ 17 h 250"/>
                <a:gd name="T20" fmla="*/ 163 w 247"/>
                <a:gd name="T21" fmla="*/ 32 h 250"/>
                <a:gd name="T22" fmla="*/ 163 w 247"/>
                <a:gd name="T23" fmla="*/ 45 h 250"/>
                <a:gd name="T24" fmla="*/ 150 w 247"/>
                <a:gd name="T25" fmla="*/ 53 h 250"/>
                <a:gd name="T26" fmla="*/ 137 w 247"/>
                <a:gd name="T27" fmla="*/ 45 h 250"/>
                <a:gd name="T28" fmla="*/ 106 w 247"/>
                <a:gd name="T29" fmla="*/ 36 h 250"/>
                <a:gd name="T30" fmla="*/ 94 w 247"/>
                <a:gd name="T31" fmla="*/ 28 h 250"/>
                <a:gd name="T32" fmla="*/ 89 w 247"/>
                <a:gd name="T33" fmla="*/ 15 h 250"/>
                <a:gd name="T34" fmla="*/ 72 w 247"/>
                <a:gd name="T35" fmla="*/ 9 h 250"/>
                <a:gd name="T36" fmla="*/ 53 w 247"/>
                <a:gd name="T37" fmla="*/ 8 h 250"/>
                <a:gd name="T38" fmla="*/ 35 w 247"/>
                <a:gd name="T39" fmla="*/ 0 h 250"/>
                <a:gd name="T40" fmla="*/ 32 w 247"/>
                <a:gd name="T41" fmla="*/ 15 h 250"/>
                <a:gd name="T42" fmla="*/ 21 w 247"/>
                <a:gd name="T43" fmla="*/ 21 h 250"/>
                <a:gd name="T44" fmla="*/ 15 w 247"/>
                <a:gd name="T45" fmla="*/ 28 h 250"/>
                <a:gd name="T46" fmla="*/ 13 w 247"/>
                <a:gd name="T47" fmla="*/ 36 h 250"/>
                <a:gd name="T48" fmla="*/ 11 w 247"/>
                <a:gd name="T49" fmla="*/ 48 h 250"/>
                <a:gd name="T50" fmla="*/ 1 w 247"/>
                <a:gd name="T51" fmla="*/ 56 h 250"/>
                <a:gd name="T52" fmla="*/ 5 w 247"/>
                <a:gd name="T53" fmla="*/ 65 h 250"/>
                <a:gd name="T54" fmla="*/ 8 w 247"/>
                <a:gd name="T55" fmla="*/ 74 h 250"/>
                <a:gd name="T56" fmla="*/ 8 w 247"/>
                <a:gd name="T57" fmla="*/ 88 h 250"/>
                <a:gd name="T58" fmla="*/ 8 w 247"/>
                <a:gd name="T59" fmla="*/ 102 h 250"/>
                <a:gd name="T60" fmla="*/ 9 w 247"/>
                <a:gd name="T61" fmla="*/ 118 h 250"/>
                <a:gd name="T62" fmla="*/ 4 w 247"/>
                <a:gd name="T63" fmla="*/ 123 h 250"/>
                <a:gd name="T64" fmla="*/ 4 w 247"/>
                <a:gd name="T65" fmla="*/ 131 h 250"/>
                <a:gd name="T66" fmla="*/ 11 w 247"/>
                <a:gd name="T67" fmla="*/ 149 h 250"/>
                <a:gd name="T68" fmla="*/ 17 w 247"/>
                <a:gd name="T69" fmla="*/ 158 h 250"/>
                <a:gd name="T70" fmla="*/ 21 w 247"/>
                <a:gd name="T71" fmla="*/ 157 h 250"/>
                <a:gd name="T72" fmla="*/ 35 w 247"/>
                <a:gd name="T73" fmla="*/ 162 h 250"/>
                <a:gd name="T74" fmla="*/ 40 w 247"/>
                <a:gd name="T75" fmla="*/ 173 h 250"/>
                <a:gd name="T76" fmla="*/ 45 w 247"/>
                <a:gd name="T77" fmla="*/ 177 h 250"/>
                <a:gd name="T78" fmla="*/ 61 w 247"/>
                <a:gd name="T79" fmla="*/ 181 h 250"/>
                <a:gd name="T80" fmla="*/ 71 w 247"/>
                <a:gd name="T81" fmla="*/ 186 h 250"/>
                <a:gd name="T82" fmla="*/ 77 w 247"/>
                <a:gd name="T83" fmla="*/ 191 h 250"/>
                <a:gd name="T84" fmla="*/ 106 w 247"/>
                <a:gd name="T85" fmla="*/ 177 h 250"/>
                <a:gd name="T86" fmla="*/ 230 w 247"/>
                <a:gd name="T87" fmla="*/ 250 h 250"/>
                <a:gd name="T88" fmla="*/ 247 w 247"/>
                <a:gd name="T89" fmla="*/ 240 h 250"/>
                <a:gd name="T90" fmla="*/ 247 w 247"/>
                <a:gd name="T91" fmla="*/ 203 h 250"/>
                <a:gd name="T92" fmla="*/ 247 w 247"/>
                <a:gd name="T93" fmla="*/ 20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7" h="250">
                  <a:moveTo>
                    <a:pt x="247" y="203"/>
                  </a:moveTo>
                  <a:lnTo>
                    <a:pt x="243" y="82"/>
                  </a:lnTo>
                  <a:lnTo>
                    <a:pt x="239" y="65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53"/>
                  </a:lnTo>
                  <a:lnTo>
                    <a:pt x="239" y="48"/>
                  </a:lnTo>
                  <a:lnTo>
                    <a:pt x="239" y="44"/>
                  </a:lnTo>
                  <a:lnTo>
                    <a:pt x="239" y="39"/>
                  </a:lnTo>
                  <a:lnTo>
                    <a:pt x="238" y="35"/>
                  </a:lnTo>
                  <a:lnTo>
                    <a:pt x="239" y="31"/>
                  </a:lnTo>
                  <a:lnTo>
                    <a:pt x="242" y="28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3" y="23"/>
                  </a:lnTo>
                  <a:lnTo>
                    <a:pt x="226" y="21"/>
                  </a:lnTo>
                  <a:lnTo>
                    <a:pt x="223" y="19"/>
                  </a:lnTo>
                  <a:lnTo>
                    <a:pt x="217" y="19"/>
                  </a:lnTo>
                  <a:lnTo>
                    <a:pt x="213" y="17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07" y="9"/>
                  </a:lnTo>
                  <a:lnTo>
                    <a:pt x="198" y="5"/>
                  </a:lnTo>
                  <a:lnTo>
                    <a:pt x="189" y="5"/>
                  </a:lnTo>
                  <a:lnTo>
                    <a:pt x="185" y="8"/>
                  </a:lnTo>
                  <a:lnTo>
                    <a:pt x="181" y="8"/>
                  </a:lnTo>
                  <a:lnTo>
                    <a:pt x="175" y="9"/>
                  </a:lnTo>
                  <a:lnTo>
                    <a:pt x="169" y="13"/>
                  </a:lnTo>
                  <a:lnTo>
                    <a:pt x="166" y="17"/>
                  </a:lnTo>
                  <a:lnTo>
                    <a:pt x="163" y="21"/>
                  </a:lnTo>
                  <a:lnTo>
                    <a:pt x="162" y="27"/>
                  </a:lnTo>
                  <a:lnTo>
                    <a:pt x="163" y="32"/>
                  </a:lnTo>
                  <a:lnTo>
                    <a:pt x="166" y="36"/>
                  </a:lnTo>
                  <a:lnTo>
                    <a:pt x="166" y="40"/>
                  </a:lnTo>
                  <a:lnTo>
                    <a:pt x="163" y="45"/>
                  </a:lnTo>
                  <a:lnTo>
                    <a:pt x="160" y="49"/>
                  </a:lnTo>
                  <a:lnTo>
                    <a:pt x="156" y="52"/>
                  </a:lnTo>
                  <a:lnTo>
                    <a:pt x="150" y="53"/>
                  </a:lnTo>
                  <a:lnTo>
                    <a:pt x="146" y="53"/>
                  </a:lnTo>
                  <a:lnTo>
                    <a:pt x="142" y="52"/>
                  </a:lnTo>
                  <a:lnTo>
                    <a:pt x="137" y="45"/>
                  </a:lnTo>
                  <a:lnTo>
                    <a:pt x="128" y="40"/>
                  </a:lnTo>
                  <a:lnTo>
                    <a:pt x="116" y="36"/>
                  </a:lnTo>
                  <a:lnTo>
                    <a:pt x="106" y="36"/>
                  </a:lnTo>
                  <a:lnTo>
                    <a:pt x="102" y="35"/>
                  </a:lnTo>
                  <a:lnTo>
                    <a:pt x="97" y="32"/>
                  </a:lnTo>
                  <a:lnTo>
                    <a:pt x="94" y="28"/>
                  </a:lnTo>
                  <a:lnTo>
                    <a:pt x="93" y="23"/>
                  </a:lnTo>
                  <a:lnTo>
                    <a:pt x="92" y="19"/>
                  </a:lnTo>
                  <a:lnTo>
                    <a:pt x="89" y="15"/>
                  </a:lnTo>
                  <a:lnTo>
                    <a:pt x="85" y="13"/>
                  </a:lnTo>
                  <a:lnTo>
                    <a:pt x="81" y="13"/>
                  </a:lnTo>
                  <a:lnTo>
                    <a:pt x="72" y="9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3" y="8"/>
                  </a:lnTo>
                  <a:lnTo>
                    <a:pt x="48" y="8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32" y="9"/>
                  </a:lnTo>
                  <a:lnTo>
                    <a:pt x="35" y="13"/>
                  </a:lnTo>
                  <a:lnTo>
                    <a:pt x="32" y="15"/>
                  </a:lnTo>
                  <a:lnTo>
                    <a:pt x="31" y="17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3" y="31"/>
                  </a:lnTo>
                  <a:lnTo>
                    <a:pt x="13" y="36"/>
                  </a:lnTo>
                  <a:lnTo>
                    <a:pt x="15" y="40"/>
                  </a:lnTo>
                  <a:lnTo>
                    <a:pt x="13" y="44"/>
                  </a:lnTo>
                  <a:lnTo>
                    <a:pt x="11" y="48"/>
                  </a:lnTo>
                  <a:lnTo>
                    <a:pt x="9" y="52"/>
                  </a:lnTo>
                  <a:lnTo>
                    <a:pt x="4" y="53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5" y="65"/>
                  </a:lnTo>
                  <a:lnTo>
                    <a:pt x="8" y="69"/>
                  </a:lnTo>
                  <a:lnTo>
                    <a:pt x="8" y="70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8"/>
                  </a:lnTo>
                  <a:lnTo>
                    <a:pt x="8" y="93"/>
                  </a:lnTo>
                  <a:lnTo>
                    <a:pt x="9" y="97"/>
                  </a:lnTo>
                  <a:lnTo>
                    <a:pt x="8" y="102"/>
                  </a:lnTo>
                  <a:lnTo>
                    <a:pt x="8" y="109"/>
                  </a:lnTo>
                  <a:lnTo>
                    <a:pt x="8" y="114"/>
                  </a:lnTo>
                  <a:lnTo>
                    <a:pt x="9" y="118"/>
                  </a:lnTo>
                  <a:lnTo>
                    <a:pt x="8" y="119"/>
                  </a:lnTo>
                  <a:lnTo>
                    <a:pt x="5" y="122"/>
                  </a:lnTo>
                  <a:lnTo>
                    <a:pt x="4" y="123"/>
                  </a:lnTo>
                  <a:lnTo>
                    <a:pt x="1" y="126"/>
                  </a:lnTo>
                  <a:lnTo>
                    <a:pt x="1" y="127"/>
                  </a:lnTo>
                  <a:lnTo>
                    <a:pt x="4" y="131"/>
                  </a:lnTo>
                  <a:lnTo>
                    <a:pt x="8" y="139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3" y="154"/>
                  </a:lnTo>
                  <a:lnTo>
                    <a:pt x="15" y="158"/>
                  </a:lnTo>
                  <a:lnTo>
                    <a:pt x="17" y="158"/>
                  </a:lnTo>
                  <a:lnTo>
                    <a:pt x="19" y="158"/>
                  </a:lnTo>
                  <a:lnTo>
                    <a:pt x="21" y="157"/>
                  </a:lnTo>
                  <a:lnTo>
                    <a:pt x="21" y="157"/>
                  </a:lnTo>
                  <a:lnTo>
                    <a:pt x="24" y="158"/>
                  </a:lnTo>
                  <a:lnTo>
                    <a:pt x="27" y="159"/>
                  </a:lnTo>
                  <a:lnTo>
                    <a:pt x="35" y="162"/>
                  </a:lnTo>
                  <a:lnTo>
                    <a:pt x="35" y="163"/>
                  </a:lnTo>
                  <a:lnTo>
                    <a:pt x="37" y="170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1" y="175"/>
                  </a:lnTo>
                  <a:lnTo>
                    <a:pt x="45" y="177"/>
                  </a:lnTo>
                  <a:lnTo>
                    <a:pt x="52" y="179"/>
                  </a:lnTo>
                  <a:lnTo>
                    <a:pt x="57" y="181"/>
                  </a:lnTo>
                  <a:lnTo>
                    <a:pt x="61" y="181"/>
                  </a:lnTo>
                  <a:lnTo>
                    <a:pt x="67" y="183"/>
                  </a:lnTo>
                  <a:lnTo>
                    <a:pt x="68" y="185"/>
                  </a:lnTo>
                  <a:lnTo>
                    <a:pt x="71" y="186"/>
                  </a:lnTo>
                  <a:lnTo>
                    <a:pt x="75" y="190"/>
                  </a:lnTo>
                  <a:lnTo>
                    <a:pt x="76" y="190"/>
                  </a:lnTo>
                  <a:lnTo>
                    <a:pt x="77" y="191"/>
                  </a:lnTo>
                  <a:lnTo>
                    <a:pt x="78" y="192"/>
                  </a:lnTo>
                  <a:lnTo>
                    <a:pt x="89" y="186"/>
                  </a:lnTo>
                  <a:lnTo>
                    <a:pt x="106" y="177"/>
                  </a:lnTo>
                  <a:lnTo>
                    <a:pt x="195" y="228"/>
                  </a:lnTo>
                  <a:lnTo>
                    <a:pt x="215" y="240"/>
                  </a:lnTo>
                  <a:lnTo>
                    <a:pt x="230" y="250"/>
                  </a:lnTo>
                  <a:lnTo>
                    <a:pt x="230" y="243"/>
                  </a:lnTo>
                  <a:lnTo>
                    <a:pt x="230" y="240"/>
                  </a:lnTo>
                  <a:lnTo>
                    <a:pt x="247" y="240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lnTo>
                    <a:pt x="247" y="203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19" name="Freeform 92"/>
            <p:cNvSpPr>
              <a:spLocks/>
            </p:cNvSpPr>
            <p:nvPr/>
          </p:nvSpPr>
          <p:spPr bwMode="auto">
            <a:xfrm>
              <a:off x="2645254" y="2403303"/>
              <a:ext cx="270053" cy="320425"/>
            </a:xfrm>
            <a:custGeom>
              <a:avLst/>
              <a:gdLst>
                <a:gd name="T0" fmla="*/ 193 w 193"/>
                <a:gd name="T1" fmla="*/ 43 h 229"/>
                <a:gd name="T2" fmla="*/ 134 w 193"/>
                <a:gd name="T3" fmla="*/ 15 h 229"/>
                <a:gd name="T4" fmla="*/ 133 w 193"/>
                <a:gd name="T5" fmla="*/ 25 h 229"/>
                <a:gd name="T6" fmla="*/ 80 w 193"/>
                <a:gd name="T7" fmla="*/ 71 h 229"/>
                <a:gd name="T8" fmla="*/ 64 w 193"/>
                <a:gd name="T9" fmla="*/ 79 h 229"/>
                <a:gd name="T10" fmla="*/ 63 w 193"/>
                <a:gd name="T11" fmla="*/ 83 h 229"/>
                <a:gd name="T12" fmla="*/ 63 w 193"/>
                <a:gd name="T13" fmla="*/ 90 h 229"/>
                <a:gd name="T14" fmla="*/ 63 w 193"/>
                <a:gd name="T15" fmla="*/ 101 h 229"/>
                <a:gd name="T16" fmla="*/ 61 w 193"/>
                <a:gd name="T17" fmla="*/ 109 h 229"/>
                <a:gd name="T18" fmla="*/ 0 w 193"/>
                <a:gd name="T19" fmla="*/ 110 h 229"/>
                <a:gd name="T20" fmla="*/ 1 w 193"/>
                <a:gd name="T21" fmla="*/ 114 h 229"/>
                <a:gd name="T22" fmla="*/ 4 w 193"/>
                <a:gd name="T23" fmla="*/ 121 h 229"/>
                <a:gd name="T24" fmla="*/ 7 w 193"/>
                <a:gd name="T25" fmla="*/ 121 h 229"/>
                <a:gd name="T26" fmla="*/ 11 w 193"/>
                <a:gd name="T27" fmla="*/ 132 h 229"/>
                <a:gd name="T28" fmla="*/ 9 w 193"/>
                <a:gd name="T29" fmla="*/ 140 h 229"/>
                <a:gd name="T30" fmla="*/ 7 w 193"/>
                <a:gd name="T31" fmla="*/ 144 h 229"/>
                <a:gd name="T32" fmla="*/ 7 w 193"/>
                <a:gd name="T33" fmla="*/ 148 h 229"/>
                <a:gd name="T34" fmla="*/ 11 w 193"/>
                <a:gd name="T35" fmla="*/ 153 h 229"/>
                <a:gd name="T36" fmla="*/ 11 w 193"/>
                <a:gd name="T37" fmla="*/ 166 h 229"/>
                <a:gd name="T38" fmla="*/ 11 w 193"/>
                <a:gd name="T39" fmla="*/ 183 h 229"/>
                <a:gd name="T40" fmla="*/ 5 w 193"/>
                <a:gd name="T41" fmla="*/ 197 h 229"/>
                <a:gd name="T42" fmla="*/ 4 w 193"/>
                <a:gd name="T43" fmla="*/ 203 h 229"/>
                <a:gd name="T44" fmla="*/ 9 w 193"/>
                <a:gd name="T45" fmla="*/ 197 h 229"/>
                <a:gd name="T46" fmla="*/ 13 w 193"/>
                <a:gd name="T47" fmla="*/ 198 h 229"/>
                <a:gd name="T48" fmla="*/ 24 w 193"/>
                <a:gd name="T49" fmla="*/ 197 h 229"/>
                <a:gd name="T50" fmla="*/ 31 w 193"/>
                <a:gd name="T51" fmla="*/ 194 h 229"/>
                <a:gd name="T52" fmla="*/ 41 w 193"/>
                <a:gd name="T53" fmla="*/ 198 h 229"/>
                <a:gd name="T54" fmla="*/ 45 w 193"/>
                <a:gd name="T55" fmla="*/ 202 h 229"/>
                <a:gd name="T56" fmla="*/ 52 w 193"/>
                <a:gd name="T57" fmla="*/ 205 h 229"/>
                <a:gd name="T58" fmla="*/ 55 w 193"/>
                <a:gd name="T59" fmla="*/ 210 h 229"/>
                <a:gd name="T60" fmla="*/ 59 w 193"/>
                <a:gd name="T61" fmla="*/ 215 h 229"/>
                <a:gd name="T62" fmla="*/ 63 w 193"/>
                <a:gd name="T63" fmla="*/ 222 h 229"/>
                <a:gd name="T64" fmla="*/ 67 w 193"/>
                <a:gd name="T65" fmla="*/ 225 h 229"/>
                <a:gd name="T66" fmla="*/ 70 w 193"/>
                <a:gd name="T67" fmla="*/ 229 h 229"/>
                <a:gd name="T68" fmla="*/ 78 w 193"/>
                <a:gd name="T69" fmla="*/ 227 h 229"/>
                <a:gd name="T70" fmla="*/ 78 w 193"/>
                <a:gd name="T71" fmla="*/ 222 h 229"/>
                <a:gd name="T72" fmla="*/ 80 w 193"/>
                <a:gd name="T73" fmla="*/ 214 h 229"/>
                <a:gd name="T74" fmla="*/ 85 w 193"/>
                <a:gd name="T75" fmla="*/ 215 h 229"/>
                <a:gd name="T76" fmla="*/ 92 w 193"/>
                <a:gd name="T77" fmla="*/ 222 h 229"/>
                <a:gd name="T78" fmla="*/ 93 w 193"/>
                <a:gd name="T79" fmla="*/ 219 h 229"/>
                <a:gd name="T80" fmla="*/ 98 w 193"/>
                <a:gd name="T81" fmla="*/ 215 h 229"/>
                <a:gd name="T82" fmla="*/ 105 w 193"/>
                <a:gd name="T83" fmla="*/ 218 h 229"/>
                <a:gd name="T84" fmla="*/ 114 w 193"/>
                <a:gd name="T85" fmla="*/ 215 h 229"/>
                <a:gd name="T86" fmla="*/ 120 w 193"/>
                <a:gd name="T87" fmla="*/ 215 h 229"/>
                <a:gd name="T88" fmla="*/ 133 w 193"/>
                <a:gd name="T89" fmla="*/ 215 h 229"/>
                <a:gd name="T90" fmla="*/ 165 w 193"/>
                <a:gd name="T91" fmla="*/ 215 h 229"/>
                <a:gd name="T92" fmla="*/ 178 w 193"/>
                <a:gd name="T93" fmla="*/ 214 h 229"/>
                <a:gd name="T94" fmla="*/ 178 w 193"/>
                <a:gd name="T95" fmla="*/ 209 h 229"/>
                <a:gd name="T96" fmla="*/ 181 w 193"/>
                <a:gd name="T97" fmla="*/ 201 h 229"/>
                <a:gd name="T98" fmla="*/ 177 w 193"/>
                <a:gd name="T99" fmla="*/ 197 h 229"/>
                <a:gd name="T100" fmla="*/ 177 w 193"/>
                <a:gd name="T101" fmla="*/ 189 h 229"/>
                <a:gd name="T102" fmla="*/ 165 w 193"/>
                <a:gd name="T103" fmla="*/ 43 h 229"/>
                <a:gd name="T104" fmla="*/ 191 w 193"/>
                <a:gd name="T105" fmla="*/ 43 h 229"/>
                <a:gd name="T106" fmla="*/ 191 w 193"/>
                <a:gd name="T107" fmla="*/ 43 h 229"/>
                <a:gd name="T108" fmla="*/ 191 w 193"/>
                <a:gd name="T109" fmla="*/ 43 h 229"/>
                <a:gd name="T110" fmla="*/ 191 w 193"/>
                <a:gd name="T111" fmla="*/ 4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3" h="229">
                  <a:moveTo>
                    <a:pt x="191" y="43"/>
                  </a:moveTo>
                  <a:lnTo>
                    <a:pt x="193" y="43"/>
                  </a:lnTo>
                  <a:lnTo>
                    <a:pt x="136" y="0"/>
                  </a:lnTo>
                  <a:lnTo>
                    <a:pt x="134" y="15"/>
                  </a:lnTo>
                  <a:lnTo>
                    <a:pt x="133" y="24"/>
                  </a:lnTo>
                  <a:lnTo>
                    <a:pt x="133" y="25"/>
                  </a:lnTo>
                  <a:lnTo>
                    <a:pt x="81" y="25"/>
                  </a:lnTo>
                  <a:lnTo>
                    <a:pt x="80" y="71"/>
                  </a:lnTo>
                  <a:lnTo>
                    <a:pt x="70" y="75"/>
                  </a:lnTo>
                  <a:lnTo>
                    <a:pt x="64" y="79"/>
                  </a:lnTo>
                  <a:lnTo>
                    <a:pt x="63" y="80"/>
                  </a:lnTo>
                  <a:lnTo>
                    <a:pt x="63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100"/>
                  </a:lnTo>
                  <a:lnTo>
                    <a:pt x="63" y="101"/>
                  </a:lnTo>
                  <a:lnTo>
                    <a:pt x="63" y="105"/>
                  </a:lnTo>
                  <a:lnTo>
                    <a:pt x="61" y="109"/>
                  </a:lnTo>
                  <a:lnTo>
                    <a:pt x="4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" y="114"/>
                  </a:lnTo>
                  <a:lnTo>
                    <a:pt x="4" y="118"/>
                  </a:lnTo>
                  <a:lnTo>
                    <a:pt x="4" y="121"/>
                  </a:lnTo>
                  <a:lnTo>
                    <a:pt x="5" y="122"/>
                  </a:lnTo>
                  <a:lnTo>
                    <a:pt x="7" y="121"/>
                  </a:lnTo>
                  <a:lnTo>
                    <a:pt x="11" y="128"/>
                  </a:lnTo>
                  <a:lnTo>
                    <a:pt x="11" y="132"/>
                  </a:lnTo>
                  <a:lnTo>
                    <a:pt x="9" y="134"/>
                  </a:lnTo>
                  <a:lnTo>
                    <a:pt x="9" y="140"/>
                  </a:lnTo>
                  <a:lnTo>
                    <a:pt x="8" y="142"/>
                  </a:lnTo>
                  <a:lnTo>
                    <a:pt x="7" y="144"/>
                  </a:lnTo>
                  <a:lnTo>
                    <a:pt x="5" y="145"/>
                  </a:lnTo>
                  <a:lnTo>
                    <a:pt x="7" y="148"/>
                  </a:lnTo>
                  <a:lnTo>
                    <a:pt x="9" y="149"/>
                  </a:lnTo>
                  <a:lnTo>
                    <a:pt x="11" y="153"/>
                  </a:lnTo>
                  <a:lnTo>
                    <a:pt x="11" y="157"/>
                  </a:lnTo>
                  <a:lnTo>
                    <a:pt x="11" y="166"/>
                  </a:lnTo>
                  <a:lnTo>
                    <a:pt x="11" y="174"/>
                  </a:lnTo>
                  <a:lnTo>
                    <a:pt x="11" y="183"/>
                  </a:lnTo>
                  <a:lnTo>
                    <a:pt x="7" y="189"/>
                  </a:lnTo>
                  <a:lnTo>
                    <a:pt x="5" y="197"/>
                  </a:lnTo>
                  <a:lnTo>
                    <a:pt x="4" y="205"/>
                  </a:lnTo>
                  <a:lnTo>
                    <a:pt x="4" y="203"/>
                  </a:lnTo>
                  <a:lnTo>
                    <a:pt x="5" y="201"/>
                  </a:lnTo>
                  <a:lnTo>
                    <a:pt x="9" y="197"/>
                  </a:lnTo>
                  <a:lnTo>
                    <a:pt x="11" y="197"/>
                  </a:lnTo>
                  <a:lnTo>
                    <a:pt x="13" y="198"/>
                  </a:lnTo>
                  <a:lnTo>
                    <a:pt x="19" y="197"/>
                  </a:lnTo>
                  <a:lnTo>
                    <a:pt x="24" y="197"/>
                  </a:lnTo>
                  <a:lnTo>
                    <a:pt x="28" y="194"/>
                  </a:lnTo>
                  <a:lnTo>
                    <a:pt x="31" y="194"/>
                  </a:lnTo>
                  <a:lnTo>
                    <a:pt x="37" y="197"/>
                  </a:lnTo>
                  <a:lnTo>
                    <a:pt x="41" y="198"/>
                  </a:lnTo>
                  <a:lnTo>
                    <a:pt x="44" y="201"/>
                  </a:lnTo>
                  <a:lnTo>
                    <a:pt x="45" y="202"/>
                  </a:lnTo>
                  <a:lnTo>
                    <a:pt x="51" y="205"/>
                  </a:lnTo>
                  <a:lnTo>
                    <a:pt x="52" y="205"/>
                  </a:lnTo>
                  <a:lnTo>
                    <a:pt x="53" y="206"/>
                  </a:lnTo>
                  <a:lnTo>
                    <a:pt x="55" y="210"/>
                  </a:lnTo>
                  <a:lnTo>
                    <a:pt x="55" y="211"/>
                  </a:lnTo>
                  <a:lnTo>
                    <a:pt x="59" y="215"/>
                  </a:lnTo>
                  <a:lnTo>
                    <a:pt x="61" y="218"/>
                  </a:lnTo>
                  <a:lnTo>
                    <a:pt x="63" y="222"/>
                  </a:lnTo>
                  <a:lnTo>
                    <a:pt x="64" y="223"/>
                  </a:lnTo>
                  <a:lnTo>
                    <a:pt x="67" y="225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4" y="229"/>
                  </a:lnTo>
                  <a:lnTo>
                    <a:pt x="78" y="227"/>
                  </a:lnTo>
                  <a:lnTo>
                    <a:pt x="78" y="223"/>
                  </a:lnTo>
                  <a:lnTo>
                    <a:pt x="78" y="222"/>
                  </a:lnTo>
                  <a:lnTo>
                    <a:pt x="80" y="215"/>
                  </a:lnTo>
                  <a:lnTo>
                    <a:pt x="80" y="214"/>
                  </a:lnTo>
                  <a:lnTo>
                    <a:pt x="81" y="214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3" y="219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2" y="218"/>
                  </a:lnTo>
                  <a:lnTo>
                    <a:pt x="105" y="218"/>
                  </a:lnTo>
                  <a:lnTo>
                    <a:pt x="110" y="218"/>
                  </a:lnTo>
                  <a:lnTo>
                    <a:pt x="114" y="215"/>
                  </a:lnTo>
                  <a:lnTo>
                    <a:pt x="116" y="211"/>
                  </a:lnTo>
                  <a:lnTo>
                    <a:pt x="120" y="215"/>
                  </a:lnTo>
                  <a:lnTo>
                    <a:pt x="124" y="215"/>
                  </a:lnTo>
                  <a:lnTo>
                    <a:pt x="133" y="215"/>
                  </a:lnTo>
                  <a:lnTo>
                    <a:pt x="145" y="215"/>
                  </a:lnTo>
                  <a:lnTo>
                    <a:pt x="165" y="215"/>
                  </a:lnTo>
                  <a:lnTo>
                    <a:pt x="177" y="215"/>
                  </a:lnTo>
                  <a:lnTo>
                    <a:pt x="178" y="214"/>
                  </a:lnTo>
                  <a:lnTo>
                    <a:pt x="178" y="211"/>
                  </a:lnTo>
                  <a:lnTo>
                    <a:pt x="178" y="209"/>
                  </a:lnTo>
                  <a:lnTo>
                    <a:pt x="181" y="205"/>
                  </a:lnTo>
                  <a:lnTo>
                    <a:pt x="181" y="201"/>
                  </a:lnTo>
                  <a:lnTo>
                    <a:pt x="178" y="198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7" y="189"/>
                  </a:lnTo>
                  <a:lnTo>
                    <a:pt x="167" y="71"/>
                  </a:lnTo>
                  <a:lnTo>
                    <a:pt x="165" y="43"/>
                  </a:lnTo>
                  <a:lnTo>
                    <a:pt x="166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191" y="43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20" name="Freeform 93"/>
            <p:cNvSpPr>
              <a:spLocks/>
            </p:cNvSpPr>
            <p:nvPr/>
          </p:nvSpPr>
          <p:spPr bwMode="auto">
            <a:xfrm>
              <a:off x="2643855" y="2396307"/>
              <a:ext cx="191696" cy="160913"/>
            </a:xfrm>
            <a:custGeom>
              <a:avLst/>
              <a:gdLst>
                <a:gd name="T0" fmla="*/ 1 w 103"/>
                <a:gd name="T1" fmla="*/ 87 h 87"/>
                <a:gd name="T2" fmla="*/ 4 w 103"/>
                <a:gd name="T3" fmla="*/ 86 h 87"/>
                <a:gd name="T4" fmla="*/ 47 w 103"/>
                <a:gd name="T5" fmla="*/ 86 h 87"/>
                <a:gd name="T6" fmla="*/ 48 w 103"/>
                <a:gd name="T7" fmla="*/ 83 h 87"/>
                <a:gd name="T8" fmla="*/ 48 w 103"/>
                <a:gd name="T9" fmla="*/ 80 h 87"/>
                <a:gd name="T10" fmla="*/ 48 w 103"/>
                <a:gd name="T11" fmla="*/ 79 h 87"/>
                <a:gd name="T12" fmla="*/ 48 w 103"/>
                <a:gd name="T13" fmla="*/ 72 h 87"/>
                <a:gd name="T14" fmla="*/ 48 w 103"/>
                <a:gd name="T15" fmla="*/ 70 h 87"/>
                <a:gd name="T16" fmla="*/ 48 w 103"/>
                <a:gd name="T17" fmla="*/ 66 h 87"/>
                <a:gd name="T18" fmla="*/ 48 w 103"/>
                <a:gd name="T19" fmla="*/ 64 h 87"/>
                <a:gd name="T20" fmla="*/ 49 w 103"/>
                <a:gd name="T21" fmla="*/ 63 h 87"/>
                <a:gd name="T22" fmla="*/ 54 w 103"/>
                <a:gd name="T23" fmla="*/ 60 h 87"/>
                <a:gd name="T24" fmla="*/ 61 w 103"/>
                <a:gd name="T25" fmla="*/ 57 h 87"/>
                <a:gd name="T26" fmla="*/ 62 w 103"/>
                <a:gd name="T27" fmla="*/ 23 h 87"/>
                <a:gd name="T28" fmla="*/ 101 w 103"/>
                <a:gd name="T29" fmla="*/ 23 h 87"/>
                <a:gd name="T30" fmla="*/ 101 w 103"/>
                <a:gd name="T31" fmla="*/ 22 h 87"/>
                <a:gd name="T32" fmla="*/ 102 w 103"/>
                <a:gd name="T33" fmla="*/ 15 h 87"/>
                <a:gd name="T34" fmla="*/ 102 w 103"/>
                <a:gd name="T35" fmla="*/ 15 h 87"/>
                <a:gd name="T36" fmla="*/ 102 w 103"/>
                <a:gd name="T37" fmla="*/ 4 h 87"/>
                <a:gd name="T38" fmla="*/ 102 w 103"/>
                <a:gd name="T39" fmla="*/ 2 h 87"/>
                <a:gd name="T40" fmla="*/ 103 w 103"/>
                <a:gd name="T41" fmla="*/ 0 h 87"/>
                <a:gd name="T42" fmla="*/ 49 w 103"/>
                <a:gd name="T43" fmla="*/ 0 h 87"/>
                <a:gd name="T44" fmla="*/ 47 w 103"/>
                <a:gd name="T45" fmla="*/ 7 h 87"/>
                <a:gd name="T46" fmla="*/ 42 w 103"/>
                <a:gd name="T47" fmla="*/ 13 h 87"/>
                <a:gd name="T48" fmla="*/ 37 w 103"/>
                <a:gd name="T49" fmla="*/ 17 h 87"/>
                <a:gd name="T50" fmla="*/ 35 w 103"/>
                <a:gd name="T51" fmla="*/ 19 h 87"/>
                <a:gd name="T52" fmla="*/ 32 w 103"/>
                <a:gd name="T53" fmla="*/ 21 h 87"/>
                <a:gd name="T54" fmla="*/ 29 w 103"/>
                <a:gd name="T55" fmla="*/ 29 h 87"/>
                <a:gd name="T56" fmla="*/ 28 w 103"/>
                <a:gd name="T57" fmla="*/ 36 h 87"/>
                <a:gd name="T58" fmla="*/ 27 w 103"/>
                <a:gd name="T59" fmla="*/ 40 h 87"/>
                <a:gd name="T60" fmla="*/ 24 w 103"/>
                <a:gd name="T61" fmla="*/ 43 h 87"/>
                <a:gd name="T62" fmla="*/ 18 w 103"/>
                <a:gd name="T63" fmla="*/ 49 h 87"/>
                <a:gd name="T64" fmla="*/ 17 w 103"/>
                <a:gd name="T65" fmla="*/ 52 h 87"/>
                <a:gd name="T66" fmla="*/ 17 w 103"/>
                <a:gd name="T67" fmla="*/ 54 h 87"/>
                <a:gd name="T68" fmla="*/ 15 w 103"/>
                <a:gd name="T69" fmla="*/ 57 h 87"/>
                <a:gd name="T70" fmla="*/ 12 w 103"/>
                <a:gd name="T71" fmla="*/ 62 h 87"/>
                <a:gd name="T72" fmla="*/ 11 w 103"/>
                <a:gd name="T73" fmla="*/ 63 h 87"/>
                <a:gd name="T74" fmla="*/ 11 w 103"/>
                <a:gd name="T75" fmla="*/ 64 h 87"/>
                <a:gd name="T76" fmla="*/ 9 w 103"/>
                <a:gd name="T77" fmla="*/ 67 h 87"/>
                <a:gd name="T78" fmla="*/ 8 w 103"/>
                <a:gd name="T79" fmla="*/ 70 h 87"/>
                <a:gd name="T80" fmla="*/ 8 w 103"/>
                <a:gd name="T81" fmla="*/ 72 h 87"/>
                <a:gd name="T82" fmla="*/ 6 w 103"/>
                <a:gd name="T83" fmla="*/ 73 h 87"/>
                <a:gd name="T84" fmla="*/ 4 w 103"/>
                <a:gd name="T85" fmla="*/ 74 h 87"/>
                <a:gd name="T86" fmla="*/ 1 w 103"/>
                <a:gd name="T87" fmla="*/ 82 h 87"/>
                <a:gd name="T88" fmla="*/ 0 w 103"/>
                <a:gd name="T89" fmla="*/ 84 h 87"/>
                <a:gd name="T90" fmla="*/ 1 w 103"/>
                <a:gd name="T9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" h="87">
                  <a:moveTo>
                    <a:pt x="1" y="87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87"/>
                    <a:pt x="1" y="87"/>
                    <a:pt x="1" y="87"/>
                  </a:cubicBez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21" name="Freeform 112"/>
            <p:cNvSpPr>
              <a:spLocks/>
            </p:cNvSpPr>
            <p:nvPr/>
          </p:nvSpPr>
          <p:spPr bwMode="auto">
            <a:xfrm>
              <a:off x="3966131" y="3402358"/>
              <a:ext cx="172106" cy="344212"/>
            </a:xfrm>
            <a:custGeom>
              <a:avLst/>
              <a:gdLst>
                <a:gd name="T0" fmla="*/ 2 w 123"/>
                <a:gd name="T1" fmla="*/ 194 h 246"/>
                <a:gd name="T2" fmla="*/ 6 w 123"/>
                <a:gd name="T3" fmla="*/ 206 h 246"/>
                <a:gd name="T4" fmla="*/ 6 w 123"/>
                <a:gd name="T5" fmla="*/ 210 h 246"/>
                <a:gd name="T6" fmla="*/ 6 w 123"/>
                <a:gd name="T7" fmla="*/ 225 h 246"/>
                <a:gd name="T8" fmla="*/ 15 w 123"/>
                <a:gd name="T9" fmla="*/ 239 h 246"/>
                <a:gd name="T10" fmla="*/ 15 w 123"/>
                <a:gd name="T11" fmla="*/ 239 h 246"/>
                <a:gd name="T12" fmla="*/ 28 w 123"/>
                <a:gd name="T13" fmla="*/ 246 h 246"/>
                <a:gd name="T14" fmla="*/ 46 w 123"/>
                <a:gd name="T15" fmla="*/ 238 h 246"/>
                <a:gd name="T16" fmla="*/ 55 w 123"/>
                <a:gd name="T17" fmla="*/ 237 h 246"/>
                <a:gd name="T18" fmla="*/ 59 w 123"/>
                <a:gd name="T19" fmla="*/ 233 h 246"/>
                <a:gd name="T20" fmla="*/ 67 w 123"/>
                <a:gd name="T21" fmla="*/ 215 h 246"/>
                <a:gd name="T22" fmla="*/ 80 w 123"/>
                <a:gd name="T23" fmla="*/ 172 h 246"/>
                <a:gd name="T24" fmla="*/ 89 w 123"/>
                <a:gd name="T25" fmla="*/ 149 h 246"/>
                <a:gd name="T26" fmla="*/ 92 w 123"/>
                <a:gd name="T27" fmla="*/ 138 h 246"/>
                <a:gd name="T28" fmla="*/ 101 w 123"/>
                <a:gd name="T29" fmla="*/ 114 h 246"/>
                <a:gd name="T30" fmla="*/ 105 w 123"/>
                <a:gd name="T31" fmla="*/ 92 h 246"/>
                <a:gd name="T32" fmla="*/ 111 w 123"/>
                <a:gd name="T33" fmla="*/ 81 h 246"/>
                <a:gd name="T34" fmla="*/ 108 w 123"/>
                <a:gd name="T35" fmla="*/ 76 h 246"/>
                <a:gd name="T36" fmla="*/ 108 w 123"/>
                <a:gd name="T37" fmla="*/ 63 h 246"/>
                <a:gd name="T38" fmla="*/ 112 w 123"/>
                <a:gd name="T39" fmla="*/ 67 h 246"/>
                <a:gd name="T40" fmla="*/ 119 w 123"/>
                <a:gd name="T41" fmla="*/ 71 h 246"/>
                <a:gd name="T42" fmla="*/ 123 w 123"/>
                <a:gd name="T43" fmla="*/ 57 h 246"/>
                <a:gd name="T44" fmla="*/ 119 w 123"/>
                <a:gd name="T45" fmla="*/ 40 h 246"/>
                <a:gd name="T46" fmla="*/ 111 w 123"/>
                <a:gd name="T47" fmla="*/ 14 h 246"/>
                <a:gd name="T48" fmla="*/ 108 w 123"/>
                <a:gd name="T49" fmla="*/ 11 h 246"/>
                <a:gd name="T50" fmla="*/ 107 w 123"/>
                <a:gd name="T51" fmla="*/ 6 h 246"/>
                <a:gd name="T52" fmla="*/ 105 w 123"/>
                <a:gd name="T53" fmla="*/ 2 h 246"/>
                <a:gd name="T54" fmla="*/ 103 w 123"/>
                <a:gd name="T55" fmla="*/ 2 h 246"/>
                <a:gd name="T56" fmla="*/ 97 w 123"/>
                <a:gd name="T57" fmla="*/ 8 h 246"/>
                <a:gd name="T58" fmla="*/ 97 w 123"/>
                <a:gd name="T59" fmla="*/ 19 h 246"/>
                <a:gd name="T60" fmla="*/ 92 w 123"/>
                <a:gd name="T61" fmla="*/ 24 h 246"/>
                <a:gd name="T62" fmla="*/ 88 w 123"/>
                <a:gd name="T63" fmla="*/ 32 h 246"/>
                <a:gd name="T64" fmla="*/ 81 w 123"/>
                <a:gd name="T65" fmla="*/ 31 h 246"/>
                <a:gd name="T66" fmla="*/ 84 w 123"/>
                <a:gd name="T67" fmla="*/ 36 h 246"/>
                <a:gd name="T68" fmla="*/ 81 w 123"/>
                <a:gd name="T69" fmla="*/ 37 h 246"/>
                <a:gd name="T70" fmla="*/ 79 w 123"/>
                <a:gd name="T71" fmla="*/ 45 h 246"/>
                <a:gd name="T72" fmla="*/ 81 w 123"/>
                <a:gd name="T73" fmla="*/ 49 h 246"/>
                <a:gd name="T74" fmla="*/ 79 w 123"/>
                <a:gd name="T75" fmla="*/ 48 h 246"/>
                <a:gd name="T76" fmla="*/ 72 w 123"/>
                <a:gd name="T77" fmla="*/ 55 h 246"/>
                <a:gd name="T78" fmla="*/ 72 w 123"/>
                <a:gd name="T79" fmla="*/ 49 h 246"/>
                <a:gd name="T80" fmla="*/ 68 w 123"/>
                <a:gd name="T81" fmla="*/ 57 h 246"/>
                <a:gd name="T82" fmla="*/ 68 w 123"/>
                <a:gd name="T83" fmla="*/ 61 h 246"/>
                <a:gd name="T84" fmla="*/ 64 w 123"/>
                <a:gd name="T85" fmla="*/ 65 h 246"/>
                <a:gd name="T86" fmla="*/ 64 w 123"/>
                <a:gd name="T87" fmla="*/ 59 h 246"/>
                <a:gd name="T88" fmla="*/ 57 w 123"/>
                <a:gd name="T89" fmla="*/ 65 h 246"/>
                <a:gd name="T90" fmla="*/ 55 w 123"/>
                <a:gd name="T91" fmla="*/ 68 h 246"/>
                <a:gd name="T92" fmla="*/ 53 w 123"/>
                <a:gd name="T93" fmla="*/ 68 h 246"/>
                <a:gd name="T94" fmla="*/ 51 w 123"/>
                <a:gd name="T95" fmla="*/ 68 h 246"/>
                <a:gd name="T96" fmla="*/ 46 w 123"/>
                <a:gd name="T97" fmla="*/ 68 h 246"/>
                <a:gd name="T98" fmla="*/ 44 w 123"/>
                <a:gd name="T99" fmla="*/ 72 h 246"/>
                <a:gd name="T100" fmla="*/ 40 w 123"/>
                <a:gd name="T101" fmla="*/ 75 h 246"/>
                <a:gd name="T102" fmla="*/ 32 w 123"/>
                <a:gd name="T103" fmla="*/ 76 h 246"/>
                <a:gd name="T104" fmla="*/ 24 w 123"/>
                <a:gd name="T105" fmla="*/ 81 h 246"/>
                <a:gd name="T106" fmla="*/ 23 w 123"/>
                <a:gd name="T107" fmla="*/ 89 h 246"/>
                <a:gd name="T108" fmla="*/ 18 w 123"/>
                <a:gd name="T109" fmla="*/ 103 h 246"/>
                <a:gd name="T110" fmla="*/ 19 w 123"/>
                <a:gd name="T111" fmla="*/ 118 h 246"/>
                <a:gd name="T112" fmla="*/ 22 w 123"/>
                <a:gd name="T113" fmla="*/ 132 h 246"/>
                <a:gd name="T114" fmla="*/ 22 w 123"/>
                <a:gd name="T115" fmla="*/ 138 h 246"/>
                <a:gd name="T116" fmla="*/ 18 w 123"/>
                <a:gd name="T117" fmla="*/ 152 h 246"/>
                <a:gd name="T118" fmla="*/ 11 w 123"/>
                <a:gd name="T119" fmla="*/ 164 h 246"/>
                <a:gd name="T120" fmla="*/ 6 w 123"/>
                <a:gd name="T121" fmla="*/ 169 h 246"/>
                <a:gd name="T122" fmla="*/ 0 w 123"/>
                <a:gd name="T123" fmla="*/ 182 h 246"/>
                <a:gd name="T124" fmla="*/ 0 w 123"/>
                <a:gd name="T125" fmla="*/ 18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246">
                  <a:moveTo>
                    <a:pt x="0" y="182"/>
                  </a:moveTo>
                  <a:lnTo>
                    <a:pt x="0" y="182"/>
                  </a:lnTo>
                  <a:lnTo>
                    <a:pt x="0" y="190"/>
                  </a:lnTo>
                  <a:lnTo>
                    <a:pt x="2" y="194"/>
                  </a:lnTo>
                  <a:lnTo>
                    <a:pt x="4" y="198"/>
                  </a:lnTo>
                  <a:lnTo>
                    <a:pt x="4" y="198"/>
                  </a:lnTo>
                  <a:lnTo>
                    <a:pt x="4" y="202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7" y="207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3"/>
                  </a:lnTo>
                  <a:lnTo>
                    <a:pt x="4" y="217"/>
                  </a:lnTo>
                  <a:lnTo>
                    <a:pt x="6" y="225"/>
                  </a:lnTo>
                  <a:lnTo>
                    <a:pt x="6" y="225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11" y="237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4" y="239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22" y="242"/>
                  </a:lnTo>
                  <a:lnTo>
                    <a:pt x="22" y="242"/>
                  </a:lnTo>
                  <a:lnTo>
                    <a:pt x="24" y="243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2" y="246"/>
                  </a:lnTo>
                  <a:lnTo>
                    <a:pt x="38" y="243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51" y="238"/>
                  </a:lnTo>
                  <a:lnTo>
                    <a:pt x="51" y="238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7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84" y="162"/>
                  </a:lnTo>
                  <a:lnTo>
                    <a:pt x="88" y="150"/>
                  </a:lnTo>
                  <a:lnTo>
                    <a:pt x="88" y="150"/>
                  </a:lnTo>
                  <a:lnTo>
                    <a:pt x="89" y="149"/>
                  </a:lnTo>
                  <a:lnTo>
                    <a:pt x="89" y="145"/>
                  </a:lnTo>
                  <a:lnTo>
                    <a:pt x="89" y="145"/>
                  </a:lnTo>
                  <a:lnTo>
                    <a:pt x="92" y="141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01" y="114"/>
                  </a:lnTo>
                  <a:lnTo>
                    <a:pt x="103" y="105"/>
                  </a:lnTo>
                  <a:lnTo>
                    <a:pt x="103" y="105"/>
                  </a:lnTo>
                  <a:lnTo>
                    <a:pt x="103" y="95"/>
                  </a:lnTo>
                  <a:lnTo>
                    <a:pt x="105" y="92"/>
                  </a:lnTo>
                  <a:lnTo>
                    <a:pt x="107" y="88"/>
                  </a:lnTo>
                  <a:lnTo>
                    <a:pt x="107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1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08" y="76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67"/>
                  </a:lnTo>
                  <a:lnTo>
                    <a:pt x="108" y="63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5" y="68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9" y="71"/>
                  </a:lnTo>
                  <a:lnTo>
                    <a:pt x="120" y="67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57"/>
                  </a:lnTo>
                  <a:lnTo>
                    <a:pt x="120" y="53"/>
                  </a:lnTo>
                  <a:lnTo>
                    <a:pt x="120" y="53"/>
                  </a:lnTo>
                  <a:lnTo>
                    <a:pt x="119" y="48"/>
                  </a:lnTo>
                  <a:lnTo>
                    <a:pt x="119" y="40"/>
                  </a:lnTo>
                  <a:lnTo>
                    <a:pt x="119" y="40"/>
                  </a:lnTo>
                  <a:lnTo>
                    <a:pt x="116" y="27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7" y="6"/>
                  </a:lnTo>
                  <a:lnTo>
                    <a:pt x="107" y="4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3" y="2"/>
                  </a:lnTo>
                  <a:lnTo>
                    <a:pt x="101" y="6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9" y="10"/>
                  </a:lnTo>
                  <a:lnTo>
                    <a:pt x="99" y="14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5" y="23"/>
                  </a:lnTo>
                  <a:lnTo>
                    <a:pt x="93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4" y="28"/>
                  </a:lnTo>
                  <a:lnTo>
                    <a:pt x="81" y="27"/>
                  </a:lnTo>
                  <a:lnTo>
                    <a:pt x="81" y="31"/>
                  </a:lnTo>
                  <a:lnTo>
                    <a:pt x="81" y="31"/>
                  </a:lnTo>
                  <a:lnTo>
                    <a:pt x="81" y="32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9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6" y="52"/>
                  </a:lnTo>
                  <a:lnTo>
                    <a:pt x="75" y="53"/>
                  </a:lnTo>
                  <a:lnTo>
                    <a:pt x="72" y="55"/>
                  </a:lnTo>
                  <a:lnTo>
                    <a:pt x="72" y="55"/>
                  </a:lnTo>
                  <a:lnTo>
                    <a:pt x="75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2" y="49"/>
                  </a:lnTo>
                  <a:lnTo>
                    <a:pt x="72" y="53"/>
                  </a:lnTo>
                  <a:lnTo>
                    <a:pt x="72" y="53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57" y="65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3" y="68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1"/>
                  </a:lnTo>
                  <a:lnTo>
                    <a:pt x="42" y="72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24" y="85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18" y="95"/>
                  </a:lnTo>
                  <a:lnTo>
                    <a:pt x="15" y="99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8" y="109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9" y="118"/>
                  </a:lnTo>
                  <a:lnTo>
                    <a:pt x="19" y="124"/>
                  </a:lnTo>
                  <a:lnTo>
                    <a:pt x="19" y="124"/>
                  </a:lnTo>
                  <a:lnTo>
                    <a:pt x="19" y="128"/>
                  </a:lnTo>
                  <a:lnTo>
                    <a:pt x="22" y="132"/>
                  </a:lnTo>
                  <a:lnTo>
                    <a:pt x="22" y="132"/>
                  </a:lnTo>
                  <a:lnTo>
                    <a:pt x="23" y="136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42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1" y="160"/>
                  </a:lnTo>
                  <a:lnTo>
                    <a:pt x="11" y="160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6" y="169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4" y="177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22" name="Freeform 171"/>
            <p:cNvSpPr>
              <a:spLocks/>
            </p:cNvSpPr>
            <p:nvPr/>
          </p:nvSpPr>
          <p:spPr bwMode="auto">
            <a:xfrm>
              <a:off x="3284704" y="3212062"/>
              <a:ext cx="23787" cy="30783"/>
            </a:xfrm>
            <a:custGeom>
              <a:avLst/>
              <a:gdLst>
                <a:gd name="T0" fmla="*/ 15 w 17"/>
                <a:gd name="T1" fmla="*/ 1 h 22"/>
                <a:gd name="T2" fmla="*/ 15 w 17"/>
                <a:gd name="T3" fmla="*/ 1 h 22"/>
                <a:gd name="T4" fmla="*/ 13 w 17"/>
                <a:gd name="T5" fmla="*/ 0 h 22"/>
                <a:gd name="T6" fmla="*/ 11 w 17"/>
                <a:gd name="T7" fmla="*/ 0 h 22"/>
                <a:gd name="T8" fmla="*/ 9 w 17"/>
                <a:gd name="T9" fmla="*/ 0 h 22"/>
                <a:gd name="T10" fmla="*/ 8 w 17"/>
                <a:gd name="T11" fmla="*/ 1 h 22"/>
                <a:gd name="T12" fmla="*/ 4 w 17"/>
                <a:gd name="T13" fmla="*/ 5 h 22"/>
                <a:gd name="T14" fmla="*/ 0 w 17"/>
                <a:gd name="T15" fmla="*/ 9 h 22"/>
                <a:gd name="T16" fmla="*/ 0 w 17"/>
                <a:gd name="T17" fmla="*/ 10 h 22"/>
                <a:gd name="T18" fmla="*/ 0 w 17"/>
                <a:gd name="T19" fmla="*/ 13 h 22"/>
                <a:gd name="T20" fmla="*/ 1 w 17"/>
                <a:gd name="T21" fmla="*/ 14 h 22"/>
                <a:gd name="T22" fmla="*/ 1 w 17"/>
                <a:gd name="T23" fmla="*/ 18 h 22"/>
                <a:gd name="T24" fmla="*/ 1 w 17"/>
                <a:gd name="T25" fmla="*/ 19 h 22"/>
                <a:gd name="T26" fmla="*/ 1 w 17"/>
                <a:gd name="T27" fmla="*/ 22 h 22"/>
                <a:gd name="T28" fmla="*/ 4 w 17"/>
                <a:gd name="T29" fmla="*/ 22 h 22"/>
                <a:gd name="T30" fmla="*/ 5 w 17"/>
                <a:gd name="T31" fmla="*/ 19 h 22"/>
                <a:gd name="T32" fmla="*/ 8 w 17"/>
                <a:gd name="T33" fmla="*/ 18 h 22"/>
                <a:gd name="T34" fmla="*/ 8 w 17"/>
                <a:gd name="T35" fmla="*/ 17 h 22"/>
                <a:gd name="T36" fmla="*/ 8 w 17"/>
                <a:gd name="T37" fmla="*/ 13 h 22"/>
                <a:gd name="T38" fmla="*/ 5 w 17"/>
                <a:gd name="T39" fmla="*/ 10 h 22"/>
                <a:gd name="T40" fmla="*/ 8 w 17"/>
                <a:gd name="T41" fmla="*/ 9 h 22"/>
                <a:gd name="T42" fmla="*/ 15 w 17"/>
                <a:gd name="T43" fmla="*/ 4 h 22"/>
                <a:gd name="T44" fmla="*/ 15 w 17"/>
                <a:gd name="T45" fmla="*/ 4 h 22"/>
                <a:gd name="T46" fmla="*/ 15 w 17"/>
                <a:gd name="T47" fmla="*/ 4 h 22"/>
                <a:gd name="T48" fmla="*/ 17 w 17"/>
                <a:gd name="T49" fmla="*/ 2 h 22"/>
                <a:gd name="T50" fmla="*/ 15 w 17"/>
                <a:gd name="T51" fmla="*/ 1 h 22"/>
                <a:gd name="T52" fmla="*/ 15 w 17"/>
                <a:gd name="T53" fmla="*/ 1 h 22"/>
                <a:gd name="T54" fmla="*/ 15 w 17"/>
                <a:gd name="T55" fmla="*/ 1 h 22"/>
                <a:gd name="T56" fmla="*/ 15 w 17"/>
                <a:gd name="T57" fmla="*/ 1 h 22"/>
                <a:gd name="T58" fmla="*/ 15 w 17"/>
                <a:gd name="T59" fmla="*/ 1 h 22"/>
                <a:gd name="T60" fmla="*/ 15 w 17"/>
                <a:gd name="T61" fmla="*/ 1 h 22"/>
                <a:gd name="T62" fmla="*/ 15 w 17"/>
                <a:gd name="T6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2">
                  <a:moveTo>
                    <a:pt x="15" y="1"/>
                  </a:move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3"/>
                  </a:lnTo>
                  <a:lnTo>
                    <a:pt x="5" y="10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  <p:sp>
          <p:nvSpPr>
            <p:cNvPr id="223" name="Freeform 172"/>
            <p:cNvSpPr>
              <a:spLocks/>
            </p:cNvSpPr>
            <p:nvPr/>
          </p:nvSpPr>
          <p:spPr bwMode="auto">
            <a:xfrm>
              <a:off x="3262317" y="3004974"/>
              <a:ext cx="169308" cy="219680"/>
            </a:xfrm>
            <a:custGeom>
              <a:avLst/>
              <a:gdLst>
                <a:gd name="T0" fmla="*/ 109 w 121"/>
                <a:gd name="T1" fmla="*/ 3 h 157"/>
                <a:gd name="T2" fmla="*/ 96 w 121"/>
                <a:gd name="T3" fmla="*/ 3 h 157"/>
                <a:gd name="T4" fmla="*/ 88 w 121"/>
                <a:gd name="T5" fmla="*/ 4 h 157"/>
                <a:gd name="T6" fmla="*/ 84 w 121"/>
                <a:gd name="T7" fmla="*/ 21 h 157"/>
                <a:gd name="T8" fmla="*/ 81 w 121"/>
                <a:gd name="T9" fmla="*/ 25 h 157"/>
                <a:gd name="T10" fmla="*/ 81 w 121"/>
                <a:gd name="T11" fmla="*/ 36 h 157"/>
                <a:gd name="T12" fmla="*/ 65 w 121"/>
                <a:gd name="T13" fmla="*/ 29 h 157"/>
                <a:gd name="T14" fmla="*/ 52 w 121"/>
                <a:gd name="T15" fmla="*/ 27 h 157"/>
                <a:gd name="T16" fmla="*/ 39 w 121"/>
                <a:gd name="T17" fmla="*/ 27 h 157"/>
                <a:gd name="T18" fmla="*/ 35 w 121"/>
                <a:gd name="T19" fmla="*/ 31 h 157"/>
                <a:gd name="T20" fmla="*/ 33 w 121"/>
                <a:gd name="T21" fmla="*/ 44 h 157"/>
                <a:gd name="T22" fmla="*/ 48 w 121"/>
                <a:gd name="T23" fmla="*/ 40 h 157"/>
                <a:gd name="T24" fmla="*/ 53 w 121"/>
                <a:gd name="T25" fmla="*/ 49 h 157"/>
                <a:gd name="T26" fmla="*/ 48 w 121"/>
                <a:gd name="T27" fmla="*/ 56 h 157"/>
                <a:gd name="T28" fmla="*/ 44 w 121"/>
                <a:gd name="T29" fmla="*/ 69 h 157"/>
                <a:gd name="T30" fmla="*/ 48 w 121"/>
                <a:gd name="T31" fmla="*/ 73 h 157"/>
                <a:gd name="T32" fmla="*/ 53 w 121"/>
                <a:gd name="T33" fmla="*/ 77 h 157"/>
                <a:gd name="T34" fmla="*/ 53 w 121"/>
                <a:gd name="T35" fmla="*/ 87 h 157"/>
                <a:gd name="T36" fmla="*/ 52 w 121"/>
                <a:gd name="T37" fmla="*/ 96 h 157"/>
                <a:gd name="T38" fmla="*/ 52 w 121"/>
                <a:gd name="T39" fmla="*/ 101 h 157"/>
                <a:gd name="T40" fmla="*/ 48 w 121"/>
                <a:gd name="T41" fmla="*/ 110 h 157"/>
                <a:gd name="T42" fmla="*/ 43 w 121"/>
                <a:gd name="T43" fmla="*/ 104 h 157"/>
                <a:gd name="T44" fmla="*/ 35 w 121"/>
                <a:gd name="T45" fmla="*/ 109 h 157"/>
                <a:gd name="T46" fmla="*/ 31 w 121"/>
                <a:gd name="T47" fmla="*/ 108 h 157"/>
                <a:gd name="T48" fmla="*/ 27 w 121"/>
                <a:gd name="T49" fmla="*/ 100 h 157"/>
                <a:gd name="T50" fmla="*/ 24 w 121"/>
                <a:gd name="T51" fmla="*/ 105 h 157"/>
                <a:gd name="T52" fmla="*/ 16 w 121"/>
                <a:gd name="T53" fmla="*/ 109 h 157"/>
                <a:gd name="T54" fmla="*/ 8 w 121"/>
                <a:gd name="T55" fmla="*/ 113 h 157"/>
                <a:gd name="T56" fmla="*/ 9 w 121"/>
                <a:gd name="T57" fmla="*/ 121 h 157"/>
                <a:gd name="T58" fmla="*/ 13 w 121"/>
                <a:gd name="T59" fmla="*/ 128 h 157"/>
                <a:gd name="T60" fmla="*/ 8 w 121"/>
                <a:gd name="T61" fmla="*/ 132 h 157"/>
                <a:gd name="T62" fmla="*/ 3 w 121"/>
                <a:gd name="T63" fmla="*/ 134 h 157"/>
                <a:gd name="T64" fmla="*/ 9 w 121"/>
                <a:gd name="T65" fmla="*/ 148 h 157"/>
                <a:gd name="T66" fmla="*/ 13 w 121"/>
                <a:gd name="T67" fmla="*/ 157 h 157"/>
                <a:gd name="T68" fmla="*/ 21 w 121"/>
                <a:gd name="T69" fmla="*/ 150 h 157"/>
                <a:gd name="T70" fmla="*/ 27 w 121"/>
                <a:gd name="T71" fmla="*/ 148 h 157"/>
                <a:gd name="T72" fmla="*/ 31 w 121"/>
                <a:gd name="T73" fmla="*/ 149 h 157"/>
                <a:gd name="T74" fmla="*/ 35 w 121"/>
                <a:gd name="T75" fmla="*/ 153 h 157"/>
                <a:gd name="T76" fmla="*/ 43 w 121"/>
                <a:gd name="T77" fmla="*/ 150 h 157"/>
                <a:gd name="T78" fmla="*/ 48 w 121"/>
                <a:gd name="T79" fmla="*/ 148 h 157"/>
                <a:gd name="T80" fmla="*/ 53 w 121"/>
                <a:gd name="T81" fmla="*/ 145 h 157"/>
                <a:gd name="T82" fmla="*/ 53 w 121"/>
                <a:gd name="T83" fmla="*/ 154 h 157"/>
                <a:gd name="T84" fmla="*/ 60 w 121"/>
                <a:gd name="T85" fmla="*/ 153 h 157"/>
                <a:gd name="T86" fmla="*/ 70 w 121"/>
                <a:gd name="T87" fmla="*/ 140 h 157"/>
                <a:gd name="T88" fmla="*/ 81 w 121"/>
                <a:gd name="T89" fmla="*/ 132 h 157"/>
                <a:gd name="T90" fmla="*/ 82 w 121"/>
                <a:gd name="T91" fmla="*/ 108 h 157"/>
                <a:gd name="T92" fmla="*/ 88 w 121"/>
                <a:gd name="T93" fmla="*/ 100 h 157"/>
                <a:gd name="T94" fmla="*/ 104 w 121"/>
                <a:gd name="T95" fmla="*/ 80 h 157"/>
                <a:gd name="T96" fmla="*/ 108 w 121"/>
                <a:gd name="T97" fmla="*/ 65 h 157"/>
                <a:gd name="T98" fmla="*/ 110 w 121"/>
                <a:gd name="T99" fmla="*/ 43 h 157"/>
                <a:gd name="T100" fmla="*/ 114 w 121"/>
                <a:gd name="T101" fmla="*/ 21 h 157"/>
                <a:gd name="T102" fmla="*/ 121 w 121"/>
                <a:gd name="T103" fmla="*/ 3 h 157"/>
                <a:gd name="T104" fmla="*/ 118 w 121"/>
                <a:gd name="T105" fmla="*/ 0 h 157"/>
                <a:gd name="T106" fmla="*/ 118 w 121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1" h="157">
                  <a:moveTo>
                    <a:pt x="118" y="0"/>
                  </a:moveTo>
                  <a:lnTo>
                    <a:pt x="113" y="3"/>
                  </a:lnTo>
                  <a:lnTo>
                    <a:pt x="109" y="3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0" y="3"/>
                  </a:lnTo>
                  <a:lnTo>
                    <a:pt x="88" y="4"/>
                  </a:lnTo>
                  <a:lnTo>
                    <a:pt x="88" y="7"/>
                  </a:lnTo>
                  <a:lnTo>
                    <a:pt x="86" y="16"/>
                  </a:lnTo>
                  <a:lnTo>
                    <a:pt x="84" y="21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5"/>
                  </a:lnTo>
                  <a:lnTo>
                    <a:pt x="81" y="29"/>
                  </a:lnTo>
                  <a:lnTo>
                    <a:pt x="81" y="33"/>
                  </a:lnTo>
                  <a:lnTo>
                    <a:pt x="81" y="36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9"/>
                  </a:lnTo>
                  <a:lnTo>
                    <a:pt x="61" y="29"/>
                  </a:lnTo>
                  <a:lnTo>
                    <a:pt x="60" y="27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31"/>
                  </a:lnTo>
                  <a:lnTo>
                    <a:pt x="33" y="35"/>
                  </a:lnTo>
                  <a:lnTo>
                    <a:pt x="35" y="39"/>
                  </a:lnTo>
                  <a:lnTo>
                    <a:pt x="33" y="44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3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7" y="60"/>
                  </a:lnTo>
                  <a:lnTo>
                    <a:pt x="47" y="65"/>
                  </a:lnTo>
                  <a:lnTo>
                    <a:pt x="44" y="69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48" y="73"/>
                  </a:lnTo>
                  <a:lnTo>
                    <a:pt x="50" y="75"/>
                  </a:lnTo>
                  <a:lnTo>
                    <a:pt x="52" y="75"/>
                  </a:lnTo>
                  <a:lnTo>
                    <a:pt x="53" y="77"/>
                  </a:lnTo>
                  <a:lnTo>
                    <a:pt x="56" y="79"/>
                  </a:lnTo>
                  <a:lnTo>
                    <a:pt x="53" y="80"/>
                  </a:lnTo>
                  <a:lnTo>
                    <a:pt x="53" y="87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2" y="101"/>
                  </a:lnTo>
                  <a:lnTo>
                    <a:pt x="50" y="104"/>
                  </a:lnTo>
                  <a:lnTo>
                    <a:pt x="50" y="108"/>
                  </a:lnTo>
                  <a:lnTo>
                    <a:pt x="48" y="110"/>
                  </a:lnTo>
                  <a:lnTo>
                    <a:pt x="47" y="113"/>
                  </a:lnTo>
                  <a:lnTo>
                    <a:pt x="44" y="109"/>
                  </a:lnTo>
                  <a:lnTo>
                    <a:pt x="43" y="104"/>
                  </a:lnTo>
                  <a:lnTo>
                    <a:pt x="40" y="108"/>
                  </a:lnTo>
                  <a:lnTo>
                    <a:pt x="39" y="110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31" y="108"/>
                  </a:lnTo>
                  <a:lnTo>
                    <a:pt x="29" y="104"/>
                  </a:lnTo>
                  <a:lnTo>
                    <a:pt x="28" y="100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1" y="101"/>
                  </a:lnTo>
                  <a:lnTo>
                    <a:pt x="24" y="105"/>
                  </a:lnTo>
                  <a:lnTo>
                    <a:pt x="21" y="109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8" y="109"/>
                  </a:lnTo>
                  <a:lnTo>
                    <a:pt x="8" y="113"/>
                  </a:lnTo>
                  <a:lnTo>
                    <a:pt x="8" y="117"/>
                  </a:lnTo>
                  <a:lnTo>
                    <a:pt x="9" y="117"/>
                  </a:lnTo>
                  <a:lnTo>
                    <a:pt x="9" y="121"/>
                  </a:lnTo>
                  <a:lnTo>
                    <a:pt x="9" y="124"/>
                  </a:lnTo>
                  <a:lnTo>
                    <a:pt x="13" y="126"/>
                  </a:lnTo>
                  <a:lnTo>
                    <a:pt x="13" y="128"/>
                  </a:lnTo>
                  <a:lnTo>
                    <a:pt x="13" y="134"/>
                  </a:lnTo>
                  <a:lnTo>
                    <a:pt x="9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7" y="130"/>
                  </a:lnTo>
                  <a:lnTo>
                    <a:pt x="3" y="134"/>
                  </a:lnTo>
                  <a:lnTo>
                    <a:pt x="0" y="137"/>
                  </a:lnTo>
                  <a:lnTo>
                    <a:pt x="7" y="144"/>
                  </a:lnTo>
                  <a:lnTo>
                    <a:pt x="9" y="148"/>
                  </a:lnTo>
                  <a:lnTo>
                    <a:pt x="12" y="150"/>
                  </a:lnTo>
                  <a:lnTo>
                    <a:pt x="13" y="154"/>
                  </a:lnTo>
                  <a:lnTo>
                    <a:pt x="13" y="157"/>
                  </a:lnTo>
                  <a:lnTo>
                    <a:pt x="16" y="157"/>
                  </a:lnTo>
                  <a:lnTo>
                    <a:pt x="20" y="152"/>
                  </a:lnTo>
                  <a:lnTo>
                    <a:pt x="21" y="150"/>
                  </a:lnTo>
                  <a:lnTo>
                    <a:pt x="24" y="149"/>
                  </a:lnTo>
                  <a:lnTo>
                    <a:pt x="25" y="148"/>
                  </a:lnTo>
                  <a:lnTo>
                    <a:pt x="27" y="148"/>
                  </a:lnTo>
                  <a:lnTo>
                    <a:pt x="29" y="148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33" y="149"/>
                  </a:lnTo>
                  <a:lnTo>
                    <a:pt x="35" y="152"/>
                  </a:lnTo>
                  <a:lnTo>
                    <a:pt x="35" y="153"/>
                  </a:lnTo>
                  <a:lnTo>
                    <a:pt x="37" y="154"/>
                  </a:lnTo>
                  <a:lnTo>
                    <a:pt x="40" y="153"/>
                  </a:lnTo>
                  <a:lnTo>
                    <a:pt x="43" y="150"/>
                  </a:lnTo>
                  <a:lnTo>
                    <a:pt x="44" y="148"/>
                  </a:lnTo>
                  <a:lnTo>
                    <a:pt x="47" y="148"/>
                  </a:lnTo>
                  <a:lnTo>
                    <a:pt x="48" y="148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3" y="145"/>
                  </a:lnTo>
                  <a:lnTo>
                    <a:pt x="53" y="148"/>
                  </a:lnTo>
                  <a:lnTo>
                    <a:pt x="52" y="150"/>
                  </a:lnTo>
                  <a:lnTo>
                    <a:pt x="53" y="154"/>
                  </a:lnTo>
                  <a:lnTo>
                    <a:pt x="56" y="154"/>
                  </a:lnTo>
                  <a:lnTo>
                    <a:pt x="57" y="154"/>
                  </a:lnTo>
                  <a:lnTo>
                    <a:pt x="60" y="153"/>
                  </a:lnTo>
                  <a:lnTo>
                    <a:pt x="65" y="148"/>
                  </a:lnTo>
                  <a:lnTo>
                    <a:pt x="70" y="144"/>
                  </a:lnTo>
                  <a:lnTo>
                    <a:pt x="70" y="140"/>
                  </a:lnTo>
                  <a:lnTo>
                    <a:pt x="74" y="137"/>
                  </a:lnTo>
                  <a:lnTo>
                    <a:pt x="78" y="136"/>
                  </a:lnTo>
                  <a:lnTo>
                    <a:pt x="81" y="132"/>
                  </a:lnTo>
                  <a:lnTo>
                    <a:pt x="82" y="124"/>
                  </a:lnTo>
                  <a:lnTo>
                    <a:pt x="82" y="109"/>
                  </a:lnTo>
                  <a:lnTo>
                    <a:pt x="82" y="108"/>
                  </a:lnTo>
                  <a:lnTo>
                    <a:pt x="84" y="105"/>
                  </a:lnTo>
                  <a:lnTo>
                    <a:pt x="86" y="104"/>
                  </a:lnTo>
                  <a:lnTo>
                    <a:pt x="88" y="100"/>
                  </a:lnTo>
                  <a:lnTo>
                    <a:pt x="92" y="92"/>
                  </a:lnTo>
                  <a:lnTo>
                    <a:pt x="97" y="87"/>
                  </a:lnTo>
                  <a:lnTo>
                    <a:pt x="104" y="80"/>
                  </a:lnTo>
                  <a:lnTo>
                    <a:pt x="105" y="77"/>
                  </a:lnTo>
                  <a:lnTo>
                    <a:pt x="108" y="73"/>
                  </a:lnTo>
                  <a:lnTo>
                    <a:pt x="108" y="65"/>
                  </a:lnTo>
                  <a:lnTo>
                    <a:pt x="109" y="57"/>
                  </a:lnTo>
                  <a:lnTo>
                    <a:pt x="109" y="52"/>
                  </a:lnTo>
                  <a:lnTo>
                    <a:pt x="110" y="43"/>
                  </a:lnTo>
                  <a:lnTo>
                    <a:pt x="113" y="35"/>
                  </a:lnTo>
                  <a:lnTo>
                    <a:pt x="113" y="27"/>
                  </a:lnTo>
                  <a:lnTo>
                    <a:pt x="114" y="21"/>
                  </a:lnTo>
                  <a:lnTo>
                    <a:pt x="118" y="1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629999"/>
            </a:solidFill>
            <a:ln w="3175" cmpd="sng">
              <a:solidFill>
                <a:srgbClr val="CFD8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endParaRPr lang="en-GB" sz="1191">
                <a:solidFill>
                  <a:prstClr val="black"/>
                </a:solidFill>
              </a:endParaRPr>
            </a:p>
          </p:txBody>
        </p:sp>
      </p:grpSp>
      <p:sp>
        <p:nvSpPr>
          <p:cNvPr id="235" name="Rectangle 234"/>
          <p:cNvSpPr/>
          <p:nvPr/>
        </p:nvSpPr>
        <p:spPr>
          <a:xfrm>
            <a:off x="1798544" y="1376612"/>
            <a:ext cx="806824" cy="11632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97"/>
              </a:spcAft>
            </a:pPr>
            <a:r>
              <a:rPr lang="en-US" sz="794" b="1" dirty="0"/>
              <a:t>Burkina Faso</a:t>
            </a:r>
          </a:p>
          <a:p>
            <a:pPr>
              <a:spcAft>
                <a:spcPts val="397"/>
              </a:spcAft>
            </a:pPr>
            <a:r>
              <a:rPr lang="en-US" sz="794" b="1" dirty="0"/>
              <a:t>Ethiopia</a:t>
            </a:r>
          </a:p>
          <a:p>
            <a:pPr>
              <a:spcAft>
                <a:spcPts val="397"/>
              </a:spcAft>
            </a:pPr>
            <a:r>
              <a:rPr lang="en-US" sz="794" b="1" dirty="0"/>
              <a:t>Ghana</a:t>
            </a:r>
          </a:p>
          <a:p>
            <a:pPr>
              <a:spcAft>
                <a:spcPts val="397"/>
              </a:spcAft>
            </a:pPr>
            <a:r>
              <a:rPr lang="en-US" sz="794" b="1" dirty="0"/>
              <a:t>Mali</a:t>
            </a:r>
          </a:p>
          <a:p>
            <a:pPr>
              <a:spcAft>
                <a:spcPts val="397"/>
              </a:spcAft>
            </a:pPr>
            <a:r>
              <a:rPr lang="en-US" sz="794" b="1" dirty="0"/>
              <a:t>Nigeria</a:t>
            </a:r>
          </a:p>
          <a:p>
            <a:pPr>
              <a:spcAft>
                <a:spcPts val="397"/>
              </a:spcAft>
            </a:pPr>
            <a:r>
              <a:rPr lang="en-US" sz="794" b="1" dirty="0"/>
              <a:t>Tanzania</a:t>
            </a:r>
          </a:p>
          <a:p>
            <a:pPr>
              <a:spcAft>
                <a:spcPts val="397"/>
              </a:spcAft>
            </a:pPr>
            <a:r>
              <a:rPr lang="en-US" sz="794" b="1" dirty="0"/>
              <a:t>Uganda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1798544" y="3271512"/>
            <a:ext cx="806824" cy="5401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97"/>
              </a:spcAft>
            </a:pPr>
            <a:r>
              <a:rPr lang="en-US" sz="794" b="1" dirty="0"/>
              <a:t>Bangladesh</a:t>
            </a:r>
          </a:p>
          <a:p>
            <a:pPr>
              <a:spcAft>
                <a:spcPts val="397"/>
              </a:spcAft>
            </a:pPr>
            <a:r>
              <a:rPr lang="en-US" sz="794" b="1" dirty="0"/>
              <a:t>India (Bihar, Odisha, Uttar Pradesh)</a:t>
            </a:r>
          </a:p>
        </p:txBody>
      </p:sp>
      <p:pic>
        <p:nvPicPr>
          <p:cNvPr id="249" name="Picture 248" descr="Icon_Dairy_Oli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20" y="1517476"/>
            <a:ext cx="568811" cy="359689"/>
          </a:xfrm>
          <a:prstGeom prst="rect">
            <a:avLst/>
          </a:prstGeom>
        </p:spPr>
      </p:pic>
      <p:pic>
        <p:nvPicPr>
          <p:cNvPr id="251" name="Picture 250" descr="Icon_Ruminant_Oli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40" y="1474272"/>
            <a:ext cx="490145" cy="405120"/>
          </a:xfrm>
          <a:prstGeom prst="rect">
            <a:avLst/>
          </a:prstGeom>
        </p:spPr>
      </p:pic>
      <p:pic>
        <p:nvPicPr>
          <p:cNvPr id="253" name="Picture 252" descr="Icon_Poultry_Oliv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72" y="1465941"/>
            <a:ext cx="399378" cy="411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7691" y="4900074"/>
            <a:ext cx="1832553" cy="173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9" dirty="0"/>
              <a:t>1  For South Asia, we are also exploring water buffalo.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000000"/>
                </a:solidFill>
              </a:rPr>
              <a:t>© 2015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1560160" y="2168339"/>
          <a:ext cx="5779160" cy="214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38632" y="4603357"/>
            <a:ext cx="800688" cy="13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47540" tIns="23771" rIns="47540" bIns="23771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624" b="1" dirty="0">
                <a:solidFill>
                  <a:srgbClr val="5A471C"/>
                </a:solidFill>
              </a:rPr>
              <a:t>ILLUSTRATIVE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680109" y="551700"/>
            <a:ext cx="5917479" cy="658535"/>
          </a:xfrm>
          <a:prstGeom prst="rect">
            <a:avLst/>
          </a:prstGeom>
        </p:spPr>
        <p:txBody>
          <a:bodyPr vert="horz" lIns="0" tIns="0" rIns="0" bIns="0"/>
          <a:lstStyle>
            <a:lvl1pPr marL="0" algn="l" defTabSz="456438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en-US" sz="2400" b="0" kern="1200" dirty="0">
                <a:solidFill>
                  <a:srgbClr val="977C00">
                    <a:alpha val="99000"/>
                  </a:srgbClr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en-US" sz="1588" b="1" dirty="0">
                <a:solidFill>
                  <a:srgbClr val="987C00">
                    <a:alpha val="99000"/>
                  </a:srgbClr>
                </a:solidFill>
              </a:rPr>
              <a:t>Reducing mortality and morbidity is a critical lever to maximize livestock productivity and production.  </a:t>
            </a:r>
          </a:p>
          <a:p>
            <a:endParaRPr lang="en-US" sz="1324" b="1" dirty="0">
              <a:solidFill>
                <a:srgbClr val="987C00">
                  <a:alpha val="99000"/>
                </a:srgbClr>
              </a:solidFill>
            </a:endParaRPr>
          </a:p>
          <a:p>
            <a:endParaRPr lang="en-US" sz="1324" b="1" dirty="0">
              <a:solidFill>
                <a:srgbClr val="987C00">
                  <a:alpha val="99000"/>
                </a:srgbClr>
              </a:solidFill>
            </a:endParaRPr>
          </a:p>
          <a:p>
            <a:pPr marL="226931" indent="-226931">
              <a:buFont typeface="Arial" panose="020B0604020202020204" pitchFamily="34" charset="0"/>
              <a:buChar char="•"/>
            </a:pPr>
            <a:r>
              <a:rPr lang="en-US" sz="1324" b="1" dirty="0">
                <a:solidFill>
                  <a:schemeClr val="tx1">
                    <a:alpha val="99000"/>
                  </a:schemeClr>
                </a:solidFill>
              </a:rPr>
              <a:t>~25 - 30% losses due to preventable or treatable diseases and disorders</a:t>
            </a:r>
          </a:p>
          <a:p>
            <a:pPr marL="226931" indent="-226931">
              <a:buFont typeface="Arial" panose="020B0604020202020204" pitchFamily="34" charset="0"/>
              <a:buChar char="•"/>
            </a:pPr>
            <a:r>
              <a:rPr lang="en-US" sz="1324" b="1" dirty="0">
                <a:solidFill>
                  <a:schemeClr val="tx1">
                    <a:alpha val="99000"/>
                  </a:schemeClr>
                </a:solidFill>
              </a:rPr>
              <a:t>A primary lever for decision to invest in inputs</a:t>
            </a:r>
          </a:p>
        </p:txBody>
      </p:sp>
    </p:spTree>
    <p:extLst>
      <p:ext uri="{BB962C8B-B14F-4D97-AF65-F5344CB8AC3E}">
        <p14:creationId xmlns:p14="http://schemas.microsoft.com/office/powerpoint/2010/main" val="30580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ntent Placeholder 2"/>
          <p:cNvSpPr txBox="1">
            <a:spLocks/>
          </p:cNvSpPr>
          <p:nvPr/>
        </p:nvSpPr>
        <p:spPr>
          <a:xfrm>
            <a:off x="7392263" y="4923692"/>
            <a:ext cx="252132" cy="151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596"/>
              </a:spcAft>
              <a:buNone/>
            </a:pPr>
            <a:endParaRPr lang="en-US" sz="596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97155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40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98640" y="285750"/>
            <a:ext cx="7294941" cy="54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674221"/>
            <a:r>
              <a:rPr lang="en-US" sz="1191" b="1" kern="0" dirty="0">
                <a:solidFill>
                  <a:srgbClr val="987C00"/>
                </a:solidFill>
              </a:rPr>
              <a:t>Some of the significant losses seen today in sub-Saharan Africa hindering the potential of livestock productivity growth.</a:t>
            </a:r>
          </a:p>
          <a:p>
            <a:pPr marL="0" marR="0" lvl="0" indent="0" defTabSz="6742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91" b="1" i="0" u="none" strike="noStrike" kern="0" cap="none" spc="0" normalizeH="0" baseline="0" noProof="0" dirty="0" smtClean="0">
              <a:ln>
                <a:noFill/>
              </a:ln>
              <a:solidFill>
                <a:srgbClr val="D37D21"/>
              </a:solidFill>
              <a:effectLst/>
              <a:uLnTx/>
              <a:uFillTx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669475" y="741393"/>
            <a:ext cx="7454648" cy="4138679"/>
            <a:chOff x="933652" y="1151904"/>
            <a:chExt cx="10130545" cy="5797983"/>
          </a:xfrm>
        </p:grpSpPr>
        <p:sp>
          <p:nvSpPr>
            <p:cNvPr id="118" name="Rectangle 117"/>
            <p:cNvSpPr/>
            <p:nvPr/>
          </p:nvSpPr>
          <p:spPr>
            <a:xfrm>
              <a:off x="4239138" y="6319988"/>
              <a:ext cx="4534985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RVF is an acute viral disease in east and south Africa. Epidemics typically  occur during periods of unusually high rainfall. </a:t>
              </a:r>
              <a:br>
                <a:rPr kumimoji="0" lang="en-US" sz="53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53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RVF represents a significant zoonotic threat.  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612920" y="6319988"/>
              <a:ext cx="1626218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Rift Valley </a:t>
              </a:r>
              <a:br>
                <a:rPr kumimoji="0" lang="en-US" sz="53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53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Fever (RVF)*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933652" y="5161134"/>
              <a:ext cx="1626218" cy="1545140"/>
            </a:xfrm>
            <a:prstGeom prst="rect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8871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Low</a:t>
              </a:r>
              <a:b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Smallholder</a:t>
              </a:r>
              <a:b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Losses</a:t>
              </a:r>
            </a:p>
            <a:p>
              <a:pPr marL="38871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Below $400 </a:t>
              </a:r>
              <a:b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Million US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23307" y="1151904"/>
              <a:ext cx="8376893" cy="5508434"/>
            </a:xfrm>
            <a:prstGeom prst="rect">
              <a:avLst/>
            </a:prstGeom>
            <a:solidFill>
              <a:srgbClr val="D8E5E3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69203" tIns="34601" rIns="69203" bIns="34601" rtlCol="0" anchor="ctr"/>
            <a:lstStyle/>
            <a:p>
              <a:pPr marL="0" marR="0" lvl="0" indent="0" algn="ctr" defTabSz="2541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23307" y="1549701"/>
              <a:ext cx="8376893" cy="385306"/>
            </a:xfrm>
            <a:prstGeom prst="rect">
              <a:avLst/>
            </a:prstGeom>
            <a:solidFill>
              <a:srgbClr val="EEE7CF"/>
            </a:solidFill>
            <a:ln w="12700" cap="flat" cmpd="sng" algn="ctr">
              <a:noFill/>
              <a:prstDash val="solid"/>
            </a:ln>
            <a:effectLst/>
          </p:spPr>
          <p:txBody>
            <a:bodyPr lIns="69203" tIns="34601" rIns="69203" bIns="34601" rtlCol="0" anchor="ctr"/>
            <a:lstStyle/>
            <a:p>
              <a:pPr marL="0" marR="0" lvl="0" indent="0" algn="ctr" defTabSz="2541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623307" y="2367226"/>
              <a:ext cx="8376893" cy="385306"/>
            </a:xfrm>
            <a:prstGeom prst="rect">
              <a:avLst/>
            </a:prstGeom>
            <a:solidFill>
              <a:srgbClr val="EEE7CF"/>
            </a:solidFill>
            <a:ln w="12700" cap="flat" cmpd="sng" algn="ctr">
              <a:noFill/>
              <a:prstDash val="solid"/>
            </a:ln>
            <a:effectLst/>
          </p:spPr>
          <p:txBody>
            <a:bodyPr lIns="69203" tIns="34601" rIns="69203" bIns="34601" rtlCol="0" anchor="ctr"/>
            <a:lstStyle/>
            <a:p>
              <a:pPr marL="0" marR="0" lvl="0" indent="0" algn="ctr" defTabSz="2541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623307" y="3154463"/>
              <a:ext cx="8376893" cy="385306"/>
            </a:xfrm>
            <a:prstGeom prst="rect">
              <a:avLst/>
            </a:prstGeom>
            <a:solidFill>
              <a:srgbClr val="EEE7CF"/>
            </a:solidFill>
            <a:ln w="12700" cap="flat" cmpd="sng" algn="ctr">
              <a:noFill/>
              <a:prstDash val="solid"/>
            </a:ln>
            <a:effectLst/>
          </p:spPr>
          <p:txBody>
            <a:bodyPr lIns="69203" tIns="34601" rIns="69203" bIns="34601" rtlCol="0" anchor="ctr"/>
            <a:lstStyle/>
            <a:p>
              <a:pPr marL="0" marR="0" lvl="0" indent="0" algn="ctr" defTabSz="2541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623307" y="3918985"/>
              <a:ext cx="8376893" cy="385306"/>
            </a:xfrm>
            <a:prstGeom prst="rect">
              <a:avLst/>
            </a:prstGeom>
            <a:solidFill>
              <a:srgbClr val="EEE7CF"/>
            </a:solidFill>
            <a:ln w="12700" cap="flat" cmpd="sng" algn="ctr">
              <a:noFill/>
              <a:prstDash val="solid"/>
            </a:ln>
            <a:effectLst/>
          </p:spPr>
          <p:txBody>
            <a:bodyPr lIns="69203" tIns="34601" rIns="69203" bIns="34601" rtlCol="0" anchor="ctr"/>
            <a:lstStyle/>
            <a:p>
              <a:pPr marL="0" marR="0" lvl="0" indent="0" algn="ctr" defTabSz="2541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623307" y="4684936"/>
              <a:ext cx="8376893" cy="385306"/>
            </a:xfrm>
            <a:prstGeom prst="rect">
              <a:avLst/>
            </a:prstGeom>
            <a:solidFill>
              <a:srgbClr val="EEE7CF"/>
            </a:solidFill>
            <a:ln w="12700" cap="flat" cmpd="sng" algn="ctr">
              <a:noFill/>
              <a:prstDash val="solid"/>
            </a:ln>
            <a:effectLst/>
          </p:spPr>
          <p:txBody>
            <a:bodyPr lIns="69203" tIns="34601" rIns="69203" bIns="34601" rtlCol="0" anchor="ctr"/>
            <a:lstStyle/>
            <a:p>
              <a:pPr marL="0" marR="0" lvl="0" indent="0" algn="ctr" defTabSz="2541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623307" y="5509103"/>
              <a:ext cx="8376893" cy="385306"/>
            </a:xfrm>
            <a:prstGeom prst="rect">
              <a:avLst/>
            </a:prstGeom>
            <a:solidFill>
              <a:srgbClr val="EEE7CF"/>
            </a:solidFill>
            <a:ln w="12700" cap="flat" cmpd="sng" algn="ctr">
              <a:noFill/>
              <a:prstDash val="solid"/>
            </a:ln>
            <a:effectLst/>
          </p:spPr>
          <p:txBody>
            <a:bodyPr lIns="69203" tIns="34601" rIns="69203" bIns="34601" rtlCol="0" anchor="ctr"/>
            <a:lstStyle/>
            <a:p>
              <a:pPr marL="0" marR="0" lvl="0" indent="0" algn="ctr" defTabSz="2541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623307" y="6275033"/>
              <a:ext cx="8376893" cy="385306"/>
            </a:xfrm>
            <a:prstGeom prst="rect">
              <a:avLst/>
            </a:prstGeom>
            <a:solidFill>
              <a:srgbClr val="EEE7CF"/>
            </a:solidFill>
            <a:ln w="12700" cap="flat" cmpd="sng" algn="ctr">
              <a:noFill/>
              <a:prstDash val="solid"/>
            </a:ln>
            <a:effectLst/>
          </p:spPr>
          <p:txBody>
            <a:bodyPr lIns="69203" tIns="34601" rIns="69203" bIns="34601" rtlCol="0" anchor="ctr"/>
            <a:lstStyle/>
            <a:p>
              <a:pPr marL="0" marR="0" lvl="0" indent="0" algn="ctr" defTabSz="25414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259585" y="1208371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Greatest problem for village poultry, ND is a continual threat to smallholder flocks  and discourages additional smallholder investment in poultry.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623307" y="1208371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Newcastle </a:t>
              </a:r>
              <a:br>
                <a:rPr kumimoji="0" lang="en-US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Disease (ND</a:t>
              </a:r>
              <a:r>
                <a:rPr kumimoji="0" lang="en-US" sz="53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)</a:t>
              </a:r>
              <a:r>
                <a:rPr kumimoji="0" lang="en-US" sz="530" b="1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endParaRPr kumimoji="0" lang="en-US" sz="53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259585" y="1594656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Effective control of endoparasites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can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result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in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substantial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productivity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gains for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smallholder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farmers</a:t>
              </a:r>
              <a:r>
                <a:rPr kumimoji="0" lang="fr-FR" sz="59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.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623307" y="1594656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GI </a:t>
              </a:r>
              <a:r>
                <a:rPr kumimoji="0" lang="en-US" sz="642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Endoparasites</a:t>
              </a:r>
              <a:r>
                <a:rPr kumimoji="0" lang="en-US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br>
                <a:rPr kumimoji="0" lang="en-US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(</a:t>
              </a:r>
              <a:r>
                <a:rPr kumimoji="0" lang="en-US" sz="642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Helminths</a:t>
              </a:r>
              <a:r>
                <a:rPr kumimoji="0" lang="en-US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)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259585" y="1980940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In addition to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spreading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disease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, ectoparasites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reduce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livestock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productivity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through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reduced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weight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gain and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reduced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quality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for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hides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and </a:t>
              </a:r>
              <a:r>
                <a:rPr kumimoji="0" lang="fr-FR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fibers</a:t>
              </a:r>
              <a:r>
                <a:rPr kumimoji="0" lang="fr-FR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.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2623307" y="1980940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Ectoparasites</a:t>
              </a:r>
              <a:endParaRPr kumimoji="0" lang="fr-FR" sz="642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259585" y="2412182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PPR is a highly contagious viral disease with high mortality and morbidity resulting in heavy losses .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623307" y="2412182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Peste des Petits </a:t>
              </a:r>
              <a:br>
                <a:rPr kumimoji="0" lang="fr-FR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fr-FR" sz="642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Ruminants (PPR</a:t>
              </a:r>
              <a:r>
                <a:rPr kumimoji="0" lang="fr-FR" sz="53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)</a:t>
              </a:r>
              <a:endParaRPr kumimoji="0" lang="en-US" sz="53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259585" y="2798467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A serious, often fatal, tick-borne parasitic disease of cattle that causes major economic losses in eastern, central and southern Africa.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623307" y="2798467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East Coast </a:t>
              </a:r>
              <a:b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Fever (ECF)</a:t>
              </a:r>
              <a:endParaRPr kumimoji="0" lang="en-US" sz="642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259585" y="3184751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This parasitic disease caused by </a:t>
              </a:r>
              <a:r>
                <a:rPr kumimoji="0" lang="en-US" sz="642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Trypanosoma</a:t>
              </a: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and transmitted by tsetse flies is endemic in parts of Africa. The disease results in chronic illness, reduced productivity, and death.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623307" y="3184751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Animal African </a:t>
              </a:r>
              <a:r>
                <a:rPr kumimoji="0" lang="en-US" sz="642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Trypanosomiasis</a:t>
              </a: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(AAT)</a:t>
              </a:r>
              <a:r>
                <a:rPr kumimoji="0" lang="en-US" sz="642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endParaRPr kumimoji="0" lang="el-GR" sz="64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259585" y="3571037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CBPP is a highly contagious respiratory disease affecting cattle, considered the most economically important disease of cattle in Africa.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623307" y="3571037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Contagious Bovine </a:t>
              </a:r>
              <a:r>
                <a:rPr kumimoji="0" lang="en-US" sz="642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Pleuropneumonia</a:t>
              </a: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(CBPP) </a:t>
              </a:r>
              <a:endParaRPr kumimoji="0" lang="en-US" sz="642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259585" y="3957322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A highly contagious viral disease that restricts international trade, FMD results in rapid loss of condition and productivity. High mortality can be seen in young animals.</a:t>
              </a:r>
              <a:endParaRPr kumimoji="0" lang="el-GR" sz="64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623307" y="3957322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Foot and Mouth </a:t>
              </a:r>
              <a:b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Disease (FMD)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259585" y="4343607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Infections typically result in abortion and other reproductive disorders in livestock. Brucellosis represents a significant zoonotic threat. 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623307" y="4343607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Brucellosis (</a:t>
              </a:r>
              <a:r>
                <a:rPr kumimoji="0" lang="nb-NO" sz="642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B. abortus, </a:t>
              </a:r>
              <a:br>
                <a:rPr kumimoji="0" lang="nb-NO" sz="642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nb-NO" sz="642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B. melitensis</a:t>
              </a:r>
              <a:r>
                <a:rPr kumimoji="0" lang="nb-NO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)*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259585" y="4729892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CCPP is one of the most severe diseases of goats. CCPP causes major economic losses in Africa, Asia and the Middle East, where it is endemic.</a:t>
              </a:r>
              <a:endParaRPr kumimoji="0" lang="el-GR" sz="64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623307" y="4729892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Contagious </a:t>
              </a:r>
              <a:r>
                <a:rPr kumimoji="0" lang="en-US" sz="642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Caprine</a:t>
              </a: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r>
                <a:rPr kumimoji="0" lang="en-US" sz="642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Pleuropneumonia</a:t>
              </a: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(CCPP)</a:t>
              </a:r>
              <a:r>
                <a:rPr kumimoji="0" lang="en-US" sz="642" b="1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 </a:t>
              </a:r>
              <a:endParaRPr kumimoji="0" lang="en-US" sz="642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59585" y="5161133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These highly contagious viral diseases reduce flock productivity, decrease wool and skin quality, increase lamb and kid mortality, and restrict international trade.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623307" y="5161133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Goat Pox and </a:t>
              </a:r>
              <a:b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Sheep Pox (GP, SP)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259585" y="5547418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Bovine TB can cause slow growing chronic infection, emaciation and lost productivity.  Also a zoonotic threat.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623307" y="5547418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Bovine </a:t>
              </a:r>
              <a:b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Tuberculosis (TB)*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259585" y="5933704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LSD is an acute to chronic viral disease of cattle that is characterized by skin nodules</a:t>
              </a:r>
              <a:r>
                <a:rPr kumimoji="0" lang="en-US" sz="59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.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623307" y="5933704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Lumpy Skin </a:t>
              </a:r>
              <a:b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Disease (LSD)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933652" y="1208372"/>
              <a:ext cx="1636277" cy="1158855"/>
            </a:xfrm>
            <a:prstGeom prst="rect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8871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High </a:t>
              </a:r>
              <a:b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Smallholder </a:t>
              </a:r>
              <a:b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Losses</a:t>
              </a:r>
            </a:p>
            <a:p>
              <a:pPr marL="38871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Over $800 </a:t>
              </a:r>
              <a:b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Million US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933652" y="2412182"/>
              <a:ext cx="1636277" cy="2703994"/>
            </a:xfrm>
            <a:prstGeom prst="rect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8871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Medium</a:t>
              </a:r>
              <a:b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Smallholder</a:t>
              </a:r>
              <a:b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Losses</a:t>
              </a:r>
            </a:p>
            <a:p>
              <a:pPr marL="38871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9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$400-800 </a:t>
              </a:r>
              <a:b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</a:br>
              <a:r>
                <a:rPr kumimoji="0" lang="en-US" sz="728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56313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Million US</a:t>
              </a:r>
            </a:p>
          </p:txBody>
        </p:sp>
        <p:cxnSp>
          <p:nvCxnSpPr>
            <p:cNvPr id="173" name="Straight Connector 172"/>
            <p:cNvCxnSpPr/>
            <p:nvPr/>
          </p:nvCxnSpPr>
          <p:spPr>
            <a:xfrm>
              <a:off x="974761" y="2367226"/>
              <a:ext cx="10025439" cy="0"/>
            </a:xfrm>
            <a:prstGeom prst="line">
              <a:avLst/>
            </a:prstGeom>
            <a:noFill/>
            <a:ln w="76200" cap="flat" cmpd="sng" algn="ctr">
              <a:solidFill>
                <a:srgbClr val="756313"/>
              </a:solidFill>
              <a:prstDash val="soli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>
            <a:xfrm>
              <a:off x="974761" y="1163414"/>
              <a:ext cx="10025439" cy="0"/>
            </a:xfrm>
            <a:prstGeom prst="line">
              <a:avLst/>
            </a:prstGeom>
            <a:noFill/>
            <a:ln w="76200" cap="flat" cmpd="sng" algn="ctr">
              <a:solidFill>
                <a:srgbClr val="756313"/>
              </a:solidFill>
              <a:prstDash val="soli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>
            <a:xfrm>
              <a:off x="974761" y="5116176"/>
              <a:ext cx="10025439" cy="0"/>
            </a:xfrm>
            <a:prstGeom prst="line">
              <a:avLst/>
            </a:prstGeom>
            <a:noFill/>
            <a:ln w="76200" cap="flat" cmpd="sng" algn="ctr">
              <a:solidFill>
                <a:srgbClr val="756313"/>
              </a:solidFill>
              <a:prstDash val="soli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>
            <a:xfrm flipV="1">
              <a:off x="2623307" y="1549700"/>
              <a:ext cx="8375167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>
            <a:xfrm flipV="1">
              <a:off x="2623308" y="1935006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>
            <a:xfrm flipV="1">
              <a:off x="2623308" y="2752532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29" name="Straight Connector 228"/>
            <p:cNvCxnSpPr/>
            <p:nvPr/>
          </p:nvCxnSpPr>
          <p:spPr>
            <a:xfrm flipV="1">
              <a:off x="2623308" y="3154463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>
            <a:xfrm flipV="1">
              <a:off x="2623308" y="3539768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>
            <a:xfrm flipV="1">
              <a:off x="2675036" y="3918984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>
            <a:xfrm flipV="1">
              <a:off x="2623308" y="4298651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>
            <a:xfrm flipV="1">
              <a:off x="2623308" y="4684935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>
            <a:xfrm flipV="1">
              <a:off x="2623308" y="5505400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>
            <a:xfrm flipV="1">
              <a:off x="2623308" y="5894408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>
            <a:xfrm flipV="1">
              <a:off x="2623308" y="6275032"/>
              <a:ext cx="838916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cxnSp>
        <p:pic>
          <p:nvPicPr>
            <p:cNvPr id="238" name="Picture 237" descr="Icon_Poultry_Bla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549" y="1242698"/>
              <a:ext cx="247683" cy="208360"/>
            </a:xfrm>
            <a:prstGeom prst="rect">
              <a:avLst/>
            </a:prstGeom>
          </p:spPr>
        </p:pic>
        <p:pic>
          <p:nvPicPr>
            <p:cNvPr id="239" name="Picture 238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1667199"/>
              <a:ext cx="355759" cy="183803"/>
            </a:xfrm>
            <a:prstGeom prst="rect">
              <a:avLst/>
            </a:prstGeom>
          </p:spPr>
        </p:pic>
        <p:pic>
          <p:nvPicPr>
            <p:cNvPr id="240" name="Picture 239" descr="Icon_Poultry_Bla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549" y="1636577"/>
              <a:ext cx="247683" cy="208360"/>
            </a:xfrm>
            <a:prstGeom prst="rect">
              <a:avLst/>
            </a:prstGeom>
          </p:spPr>
        </p:pic>
        <p:pic>
          <p:nvPicPr>
            <p:cNvPr id="242" name="Picture 241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1645008"/>
              <a:ext cx="307627" cy="207740"/>
            </a:xfrm>
            <a:prstGeom prst="rect">
              <a:avLst/>
            </a:prstGeom>
          </p:spPr>
        </p:pic>
        <p:pic>
          <p:nvPicPr>
            <p:cNvPr id="243" name="Picture 242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2061078"/>
              <a:ext cx="355759" cy="183803"/>
            </a:xfrm>
            <a:prstGeom prst="rect">
              <a:avLst/>
            </a:prstGeom>
          </p:spPr>
        </p:pic>
        <p:pic>
          <p:nvPicPr>
            <p:cNvPr id="245" name="Picture 244" descr="Icon_Poultry_Bla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549" y="2030457"/>
              <a:ext cx="247683" cy="208360"/>
            </a:xfrm>
            <a:prstGeom prst="rect">
              <a:avLst/>
            </a:prstGeom>
          </p:spPr>
        </p:pic>
        <p:pic>
          <p:nvPicPr>
            <p:cNvPr id="248" name="Picture 247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2038887"/>
              <a:ext cx="307627" cy="207740"/>
            </a:xfrm>
            <a:prstGeom prst="rect">
              <a:avLst/>
            </a:prstGeom>
          </p:spPr>
        </p:pic>
        <p:pic>
          <p:nvPicPr>
            <p:cNvPr id="250" name="Picture 249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2432766"/>
              <a:ext cx="307627" cy="207740"/>
            </a:xfrm>
            <a:prstGeom prst="rect">
              <a:avLst/>
            </a:prstGeom>
          </p:spPr>
        </p:pic>
        <p:pic>
          <p:nvPicPr>
            <p:cNvPr id="252" name="Picture 251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2848836"/>
              <a:ext cx="355759" cy="183803"/>
            </a:xfrm>
            <a:prstGeom prst="rect">
              <a:avLst/>
            </a:prstGeom>
          </p:spPr>
        </p:pic>
        <p:pic>
          <p:nvPicPr>
            <p:cNvPr id="254" name="Picture 253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3242716"/>
              <a:ext cx="355759" cy="183803"/>
            </a:xfrm>
            <a:prstGeom prst="rect">
              <a:avLst/>
            </a:prstGeom>
          </p:spPr>
        </p:pic>
        <p:pic>
          <p:nvPicPr>
            <p:cNvPr id="255" name="Picture 254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3220525"/>
              <a:ext cx="307627" cy="207740"/>
            </a:xfrm>
            <a:prstGeom prst="rect">
              <a:avLst/>
            </a:prstGeom>
          </p:spPr>
        </p:pic>
        <p:pic>
          <p:nvPicPr>
            <p:cNvPr id="256" name="Picture 255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3636595"/>
              <a:ext cx="355759" cy="183803"/>
            </a:xfrm>
            <a:prstGeom prst="rect">
              <a:avLst/>
            </a:prstGeom>
          </p:spPr>
        </p:pic>
        <p:pic>
          <p:nvPicPr>
            <p:cNvPr id="257" name="Picture 256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4030474"/>
              <a:ext cx="355759" cy="183803"/>
            </a:xfrm>
            <a:prstGeom prst="rect">
              <a:avLst/>
            </a:prstGeom>
          </p:spPr>
        </p:pic>
        <p:pic>
          <p:nvPicPr>
            <p:cNvPr id="258" name="Picture 257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4008283"/>
              <a:ext cx="307627" cy="207740"/>
            </a:xfrm>
            <a:prstGeom prst="rect">
              <a:avLst/>
            </a:prstGeom>
          </p:spPr>
        </p:pic>
        <p:pic>
          <p:nvPicPr>
            <p:cNvPr id="259" name="Picture 258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4424353"/>
              <a:ext cx="355759" cy="183803"/>
            </a:xfrm>
            <a:prstGeom prst="rect">
              <a:avLst/>
            </a:prstGeom>
          </p:spPr>
        </p:pic>
        <p:pic>
          <p:nvPicPr>
            <p:cNvPr id="260" name="Picture 259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4402162"/>
              <a:ext cx="307627" cy="207740"/>
            </a:xfrm>
            <a:prstGeom prst="rect">
              <a:avLst/>
            </a:prstGeom>
          </p:spPr>
        </p:pic>
        <p:pic>
          <p:nvPicPr>
            <p:cNvPr id="261" name="Picture 260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4796041"/>
              <a:ext cx="307627" cy="207740"/>
            </a:xfrm>
            <a:prstGeom prst="rect">
              <a:avLst/>
            </a:prstGeom>
          </p:spPr>
        </p:pic>
        <p:pic>
          <p:nvPicPr>
            <p:cNvPr id="262" name="Picture 261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5189920"/>
              <a:ext cx="307627" cy="207740"/>
            </a:xfrm>
            <a:prstGeom prst="rect">
              <a:avLst/>
            </a:prstGeom>
          </p:spPr>
        </p:pic>
        <p:pic>
          <p:nvPicPr>
            <p:cNvPr id="263" name="Picture 262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5605991"/>
              <a:ext cx="355759" cy="183803"/>
            </a:xfrm>
            <a:prstGeom prst="rect">
              <a:avLst/>
            </a:prstGeom>
          </p:spPr>
        </p:pic>
        <p:pic>
          <p:nvPicPr>
            <p:cNvPr id="264" name="Picture 263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5999870"/>
              <a:ext cx="355759" cy="183803"/>
            </a:xfrm>
            <a:prstGeom prst="rect">
              <a:avLst/>
            </a:prstGeom>
          </p:spPr>
        </p:pic>
        <p:pic>
          <p:nvPicPr>
            <p:cNvPr id="265" name="Picture 264" descr="Icon_Dairy_Bla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346" y="6393754"/>
              <a:ext cx="355759" cy="183803"/>
            </a:xfrm>
            <a:prstGeom prst="rect">
              <a:avLst/>
            </a:prstGeom>
          </p:spPr>
        </p:pic>
        <p:pic>
          <p:nvPicPr>
            <p:cNvPr id="266" name="Picture 265" descr="Icon_Ruminant_Black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834" y="6371563"/>
              <a:ext cx="307627" cy="207740"/>
            </a:xfrm>
            <a:prstGeom prst="rect">
              <a:avLst/>
            </a:prstGeom>
          </p:spPr>
        </p:pic>
        <p:sp>
          <p:nvSpPr>
            <p:cNvPr id="267" name="Rectangle 266"/>
            <p:cNvSpPr/>
            <p:nvPr/>
          </p:nvSpPr>
          <p:spPr>
            <a:xfrm>
              <a:off x="4259585" y="6319988"/>
              <a:ext cx="456303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 pitchFamily="34" charset="0"/>
                </a:rPr>
                <a:t>An acute viral disease in east and south Africa.  Epidemics typically  occur during periods of unusually high rainfall.  RVF represents a significant zoonotic threat. </a:t>
              </a:r>
              <a:endParaRPr kumimoji="0" lang="en-US" sz="642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2623307" y="6319988"/>
              <a:ext cx="1636277" cy="3862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0" tIns="0" rIns="0" bIns="0" rtlCol="0" anchor="t" anchorCtr="0"/>
            <a:lstStyle/>
            <a:p>
              <a:pPr marL="37820" marR="0" lvl="0" indent="0" defTabSz="605093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2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Calibri"/>
                </a:rPr>
                <a:t>Rift Valley Fever (RVF)*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963613" y="6706274"/>
              <a:ext cx="2542642" cy="243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7422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/>
                </a:rPr>
                <a:t>*  Zoonotic disease that poses a threat to human health</a:t>
              </a:r>
              <a:endParaRPr kumimoji="0" lang="en-US" sz="53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5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697692" y="857250"/>
            <a:ext cx="2900069" cy="3829679"/>
          </a:xfrm>
          <a:prstGeom prst="rect">
            <a:avLst/>
          </a:prstGeom>
          <a:solidFill>
            <a:srgbClr val="EEE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03" tIns="34602" rIns="69203" bIns="34602" rtlCol="0" anchor="t" anchorCtr="0"/>
          <a:lstStyle/>
          <a:p>
            <a:pPr defTabSz="674258"/>
            <a:r>
              <a:rPr lang="en-US" altLang="en-US" sz="927" b="1" dirty="0">
                <a:solidFill>
                  <a:prstClr val="black"/>
                </a:solidFill>
                <a:cs typeface="Calibri"/>
              </a:rPr>
              <a:t>South Asia: Value of Production</a:t>
            </a:r>
            <a:r>
              <a:rPr lang="en-US" altLang="en-US" sz="927" dirty="0">
                <a:solidFill>
                  <a:prstClr val="black"/>
                </a:solidFill>
                <a:cs typeface="Calibri"/>
              </a:rPr>
              <a:t> ($ Billion)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4723280" y="857250"/>
            <a:ext cx="2900069" cy="3829679"/>
          </a:xfrm>
          <a:prstGeom prst="rect">
            <a:avLst/>
          </a:prstGeom>
          <a:solidFill>
            <a:srgbClr val="EEE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03" tIns="34602" rIns="69203" bIns="34602" rtlCol="0" anchor="t" anchorCtr="0"/>
          <a:lstStyle/>
          <a:p>
            <a:pPr defTabSz="674258"/>
            <a:r>
              <a:rPr lang="en-US" altLang="en-US" sz="927" b="1" dirty="0">
                <a:solidFill>
                  <a:prstClr val="black"/>
                </a:solidFill>
                <a:cs typeface="Calibri"/>
              </a:rPr>
              <a:t>Sub-Saharan Africa: Value of Production</a:t>
            </a:r>
            <a:r>
              <a:rPr lang="en-US" altLang="en-US" sz="927" dirty="0">
                <a:solidFill>
                  <a:prstClr val="black"/>
                </a:solidFill>
                <a:cs typeface="Calibri"/>
              </a:rPr>
              <a:t> ($ Billion)</a:t>
            </a:r>
          </a:p>
        </p:txBody>
      </p:sp>
      <p:grpSp>
        <p:nvGrpSpPr>
          <p:cNvPr id="257" name="Group 256"/>
          <p:cNvGrpSpPr/>
          <p:nvPr/>
        </p:nvGrpSpPr>
        <p:grpSpPr>
          <a:xfrm>
            <a:off x="1786211" y="1621968"/>
            <a:ext cx="5748618" cy="1975280"/>
            <a:chOff x="819563" y="2450974"/>
            <a:chExt cx="8686800" cy="2984868"/>
          </a:xfrm>
        </p:grpSpPr>
        <p:grpSp>
          <p:nvGrpSpPr>
            <p:cNvPr id="229" name="Group 228"/>
            <p:cNvGrpSpPr/>
            <p:nvPr/>
          </p:nvGrpSpPr>
          <p:grpSpPr>
            <a:xfrm>
              <a:off x="819563" y="5435842"/>
              <a:ext cx="8686800" cy="0"/>
              <a:chOff x="821064" y="5410200"/>
              <a:chExt cx="8686800" cy="0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/>
            <p:cNvGrpSpPr/>
            <p:nvPr/>
          </p:nvGrpSpPr>
          <p:grpSpPr>
            <a:xfrm>
              <a:off x="819563" y="5104190"/>
              <a:ext cx="8686800" cy="0"/>
              <a:chOff x="821064" y="5410200"/>
              <a:chExt cx="8686800" cy="0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/>
            <p:cNvGrpSpPr/>
            <p:nvPr/>
          </p:nvGrpSpPr>
          <p:grpSpPr>
            <a:xfrm>
              <a:off x="819563" y="4772538"/>
              <a:ext cx="8686800" cy="0"/>
              <a:chOff x="821064" y="5410200"/>
              <a:chExt cx="8686800" cy="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/>
          </p:nvGrpSpPr>
          <p:grpSpPr>
            <a:xfrm>
              <a:off x="819563" y="4440886"/>
              <a:ext cx="8686800" cy="0"/>
              <a:chOff x="821064" y="5410200"/>
              <a:chExt cx="8686800" cy="0"/>
            </a:xfrm>
          </p:grpSpPr>
          <p:cxnSp>
            <p:nvCxnSpPr>
              <p:cNvPr id="237" name="Straight Connector 236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 238"/>
            <p:cNvGrpSpPr/>
            <p:nvPr/>
          </p:nvGrpSpPr>
          <p:grpSpPr>
            <a:xfrm>
              <a:off x="819563" y="4109234"/>
              <a:ext cx="8686800" cy="0"/>
              <a:chOff x="821064" y="5410200"/>
              <a:chExt cx="8686800" cy="0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819563" y="3777582"/>
              <a:ext cx="8686800" cy="0"/>
              <a:chOff x="821064" y="5410200"/>
              <a:chExt cx="8686800" cy="0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/>
            <p:cNvGrpSpPr/>
            <p:nvPr/>
          </p:nvGrpSpPr>
          <p:grpSpPr>
            <a:xfrm>
              <a:off x="819563" y="3445930"/>
              <a:ext cx="8686800" cy="0"/>
              <a:chOff x="821064" y="5410200"/>
              <a:chExt cx="8686800" cy="0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/>
            <p:cNvGrpSpPr/>
            <p:nvPr/>
          </p:nvGrpSpPr>
          <p:grpSpPr>
            <a:xfrm>
              <a:off x="819563" y="3114278"/>
              <a:ext cx="8686800" cy="0"/>
              <a:chOff x="821064" y="5410200"/>
              <a:chExt cx="8686800" cy="0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819563" y="2782626"/>
              <a:ext cx="8686800" cy="0"/>
              <a:chOff x="821064" y="5410200"/>
              <a:chExt cx="8686800" cy="0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oup 253"/>
            <p:cNvGrpSpPr/>
            <p:nvPr/>
          </p:nvGrpSpPr>
          <p:grpSpPr>
            <a:xfrm>
              <a:off x="819563" y="2450974"/>
              <a:ext cx="8686800" cy="0"/>
              <a:chOff x="821064" y="5410200"/>
              <a:chExt cx="8686800" cy="0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821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5393064" y="5410200"/>
                <a:ext cx="4114800" cy="0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McK 5. Source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697691" y="4856236"/>
            <a:ext cx="1827224" cy="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marL="622300" indent="-622300"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1688" indent="-146050"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55675" indent="-152400"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5375" indent="-138113"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249363" indent="-152400"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06563" indent="-152400" defTabSz="9128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63763" indent="-152400" defTabSz="9128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620963" indent="-152400" defTabSz="9128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078163" indent="-152400" defTabSz="9128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74258"/>
            <a:r>
              <a:rPr lang="en-US" altLang="en-US" sz="529" dirty="0">
                <a:solidFill>
                  <a:srgbClr val="000000"/>
                </a:solidFill>
                <a:latin typeface="Calibri"/>
                <a:cs typeface="Calibri"/>
              </a:rPr>
              <a:t>Source: Harvest Choice</a:t>
            </a:r>
          </a:p>
        </p:txBody>
      </p:sp>
      <p:sp>
        <p:nvSpPr>
          <p:cNvPr id="53" name="Rectangle 54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 bwMode="gray">
          <a:xfrm>
            <a:off x="1697691" y="184648"/>
            <a:ext cx="5950324" cy="366511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The current value of </a:t>
            </a:r>
            <a: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livestock </a:t>
            </a:r>
            <a:r>
              <a:rPr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production will increase by an estimated </a:t>
            </a:r>
            <a: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/>
            </a:r>
            <a:b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</a:br>
            <a:r>
              <a:rPr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~$80</a:t>
            </a:r>
            <a: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 billion</a:t>
            </a:r>
            <a:r>
              <a:rPr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 by 2030, with most growth coming from ruminants</a:t>
            </a:r>
            <a:r>
              <a:rPr lang="en-US" altLang="en-US" sz="1191" b="1" dirty="0">
                <a:solidFill>
                  <a:srgbClr val="D37D21"/>
                </a:solidFill>
                <a:latin typeface="Calibri"/>
                <a:ea typeface="+mn-ea"/>
                <a:cs typeface="Calibri"/>
              </a:rPr>
              <a:t>.</a:t>
            </a:r>
            <a:endParaRPr altLang="en-US" sz="1191" b="1" dirty="0">
              <a:solidFill>
                <a:srgbClr val="D37D21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7392263" y="4923692"/>
            <a:ext cx="252132" cy="1512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596"/>
              </a:spcAft>
              <a:buNone/>
            </a:pPr>
            <a:endParaRPr lang="en-US" sz="596" dirty="0">
              <a:solidFill>
                <a:prstClr val="black"/>
              </a:solidFill>
            </a:endParaRPr>
          </a:p>
        </p:txBody>
      </p:sp>
      <p:sp>
        <p:nvSpPr>
          <p:cNvPr id="90" name="Legend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931843" y="1109333"/>
            <a:ext cx="252012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b="0" dirty="0">
                <a:solidFill>
                  <a:prstClr val="black"/>
                </a:solidFill>
                <a:latin typeface="Calibri"/>
                <a:cs typeface="Calibri"/>
              </a:rPr>
              <a:t>2005</a:t>
            </a:r>
          </a:p>
        </p:txBody>
      </p:sp>
      <p:sp>
        <p:nvSpPr>
          <p:cNvPr id="91" name="Oval 90"/>
          <p:cNvSpPr/>
          <p:nvPr/>
        </p:nvSpPr>
        <p:spPr>
          <a:xfrm>
            <a:off x="1780444" y="1128470"/>
            <a:ext cx="100853" cy="100853"/>
          </a:xfrm>
          <a:prstGeom prst="ellipse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92" name="Legend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77600" y="1109333"/>
            <a:ext cx="26009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b="0" dirty="0">
                <a:solidFill>
                  <a:prstClr val="black"/>
                </a:solidFill>
                <a:latin typeface="Calibri"/>
                <a:cs typeface="Calibri"/>
              </a:rPr>
              <a:t>2030e</a:t>
            </a:r>
          </a:p>
        </p:txBody>
      </p:sp>
      <p:sp>
        <p:nvSpPr>
          <p:cNvPr id="93" name="Oval 92"/>
          <p:cNvSpPr/>
          <p:nvPr/>
        </p:nvSpPr>
        <p:spPr>
          <a:xfrm>
            <a:off x="2226200" y="1121374"/>
            <a:ext cx="100853" cy="100853"/>
          </a:xfrm>
          <a:prstGeom prst="ellipse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256290" y="4336677"/>
            <a:ext cx="1782860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74258"/>
            <a:r>
              <a:rPr lang="en-US" altLang="en-US" sz="1191" b="1" dirty="0">
                <a:solidFill>
                  <a:srgbClr val="756313"/>
                </a:solidFill>
                <a:cs typeface="Calibri"/>
              </a:rPr>
              <a:t>Total Change </a:t>
            </a:r>
            <a:r>
              <a:rPr lang="en-US" altLang="en-US" sz="1191" b="1" dirty="0">
                <a:solidFill>
                  <a:srgbClr val="D37D21"/>
                </a:solidFill>
                <a:cs typeface="Calibri"/>
              </a:rPr>
              <a:t>+$58 Billion</a:t>
            </a:r>
          </a:p>
        </p:txBody>
      </p:sp>
      <p:sp>
        <p:nvSpPr>
          <p:cNvPr id="190" name="Legend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957432" y="1109333"/>
            <a:ext cx="252012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b="0" dirty="0">
                <a:solidFill>
                  <a:prstClr val="black"/>
                </a:solidFill>
                <a:latin typeface="Calibri"/>
                <a:cs typeface="Calibri"/>
              </a:rPr>
              <a:t>2005</a:t>
            </a:r>
          </a:p>
        </p:txBody>
      </p:sp>
      <p:sp>
        <p:nvSpPr>
          <p:cNvPr id="191" name="Oval 190"/>
          <p:cNvSpPr/>
          <p:nvPr/>
        </p:nvSpPr>
        <p:spPr>
          <a:xfrm>
            <a:off x="4806032" y="1128470"/>
            <a:ext cx="100853" cy="100853"/>
          </a:xfrm>
          <a:prstGeom prst="ellipse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92" name="Legend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403189" y="1109333"/>
            <a:ext cx="260093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b="0" dirty="0">
                <a:solidFill>
                  <a:prstClr val="black"/>
                </a:solidFill>
                <a:latin typeface="Calibri"/>
                <a:cs typeface="Calibri"/>
              </a:rPr>
              <a:t>2030e</a:t>
            </a:r>
          </a:p>
        </p:txBody>
      </p:sp>
      <p:sp>
        <p:nvSpPr>
          <p:cNvPr id="193" name="Oval 192"/>
          <p:cNvSpPr/>
          <p:nvPr/>
        </p:nvSpPr>
        <p:spPr>
          <a:xfrm>
            <a:off x="5251789" y="1121374"/>
            <a:ext cx="100853" cy="100853"/>
          </a:xfrm>
          <a:prstGeom prst="ellipse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281878" y="4336677"/>
            <a:ext cx="1782860" cy="2755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74258"/>
            <a:r>
              <a:rPr lang="en-US" altLang="en-US" sz="1191" b="1" dirty="0">
                <a:solidFill>
                  <a:srgbClr val="756313"/>
                </a:solidFill>
                <a:cs typeface="Calibri"/>
              </a:rPr>
              <a:t>Total Change </a:t>
            </a:r>
            <a:r>
              <a:rPr lang="en-US" altLang="en-US" sz="1191" b="1" dirty="0">
                <a:solidFill>
                  <a:srgbClr val="D37D21"/>
                </a:solidFill>
                <a:cs typeface="Calibri"/>
              </a:rPr>
              <a:t>+$20 Billion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992759" y="3530576"/>
            <a:ext cx="102870" cy="286148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162219" y="3090344"/>
            <a:ext cx="102870" cy="726380"/>
          </a:xfrm>
          <a:prstGeom prst="rect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669814" y="2341952"/>
            <a:ext cx="102870" cy="147477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839273" y="1659595"/>
            <a:ext cx="102870" cy="2157129"/>
          </a:xfrm>
          <a:prstGeom prst="rect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353927" y="3728678"/>
            <a:ext cx="102870" cy="88046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523387" y="3640632"/>
            <a:ext cx="102870" cy="176092"/>
          </a:xfrm>
          <a:prstGeom prst="rect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039642" y="3750689"/>
            <a:ext cx="102870" cy="66035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209101" y="3662643"/>
            <a:ext cx="102870" cy="154081"/>
          </a:xfrm>
          <a:prstGeom prst="rect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018348" y="3596609"/>
            <a:ext cx="102870" cy="220116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187807" y="3310459"/>
            <a:ext cx="102870" cy="506265"/>
          </a:xfrm>
          <a:prstGeom prst="rect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695402" y="3684655"/>
            <a:ext cx="102870" cy="132069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864861" y="3618620"/>
            <a:ext cx="102870" cy="198104"/>
          </a:xfrm>
          <a:prstGeom prst="rect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379516" y="3772701"/>
            <a:ext cx="102870" cy="44023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48975" y="3706667"/>
            <a:ext cx="102870" cy="110057"/>
          </a:xfrm>
          <a:prstGeom prst="rect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065230" y="3794712"/>
            <a:ext cx="102870" cy="22012"/>
          </a:xfrm>
          <a:prstGeom prst="rect">
            <a:avLst/>
          </a:prstGeom>
          <a:solidFill>
            <a:srgbClr val="62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234690" y="3772701"/>
            <a:ext cx="102870" cy="44023"/>
          </a:xfrm>
          <a:prstGeom prst="rect">
            <a:avLst/>
          </a:prstGeom>
          <a:solidFill>
            <a:srgbClr val="756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4258"/>
            <a:endParaRPr lang="en-US" sz="1324" dirty="0">
              <a:solidFill>
                <a:prstClr val="white"/>
              </a:solidFill>
            </a:endParaRPr>
          </a:p>
        </p:txBody>
      </p:sp>
      <p:sp>
        <p:nvSpPr>
          <p:cNvPr id="122" name="Legend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852800" y="3879743"/>
            <a:ext cx="554691" cy="2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Ruminant 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Meat</a:t>
            </a:r>
          </a:p>
        </p:txBody>
      </p:sp>
      <p:sp>
        <p:nvSpPr>
          <p:cNvPr id="170" name="Legend1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968597" y="3361706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13</a:t>
            </a:r>
          </a:p>
        </p:txBody>
      </p:sp>
      <p:sp>
        <p:nvSpPr>
          <p:cNvPr id="171" name="Legend1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137734" y="2924828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123" name="Legend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602813" y="3879743"/>
            <a:ext cx="403412" cy="2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Ruminant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Milk</a:t>
            </a:r>
          </a:p>
        </p:txBody>
      </p:sp>
      <p:sp>
        <p:nvSpPr>
          <p:cNvPr id="172" name="Legend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642970" y="2185752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67</a:t>
            </a:r>
          </a:p>
        </p:txBody>
      </p:sp>
      <p:sp>
        <p:nvSpPr>
          <p:cNvPr id="173" name="Legend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20429" y="1512787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98</a:t>
            </a:r>
          </a:p>
        </p:txBody>
      </p:sp>
      <p:sp>
        <p:nvSpPr>
          <p:cNvPr id="94" name="Legend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3211777" y="3879743"/>
            <a:ext cx="557469" cy="2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Non-Ruminant 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Meat</a:t>
            </a:r>
          </a:p>
        </p:txBody>
      </p:sp>
      <p:sp>
        <p:nvSpPr>
          <p:cNvPr id="174" name="Legend1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328962" y="3580144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75" name="Legend1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506421" y="3462600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96" name="Legend1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890640" y="3879737"/>
            <a:ext cx="560332" cy="3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Other 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Non-Ruminant 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Products</a:t>
            </a:r>
          </a:p>
        </p:txBody>
      </p:sp>
      <p:sp>
        <p:nvSpPr>
          <p:cNvPr id="176" name="Legend1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017579" y="3589453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77" name="Legend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4199690" y="3513532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1786211" y="3816723"/>
            <a:ext cx="272302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Legend1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4878389" y="3879743"/>
            <a:ext cx="554691" cy="2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Ruminant 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Meat</a:t>
            </a:r>
          </a:p>
        </p:txBody>
      </p:sp>
      <p:sp>
        <p:nvSpPr>
          <p:cNvPr id="222" name="Legend1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994185" y="3412153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223" name="Legend1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171644" y="3151591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23</a:t>
            </a:r>
          </a:p>
        </p:txBody>
      </p:sp>
      <p:sp>
        <p:nvSpPr>
          <p:cNvPr id="212" name="Legend1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5628401" y="3879743"/>
            <a:ext cx="403412" cy="2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Ruminant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Milk</a:t>
            </a:r>
          </a:p>
        </p:txBody>
      </p:sp>
      <p:sp>
        <p:nvSpPr>
          <p:cNvPr id="216" name="Legend1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5668558" y="3529697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17" name="Legend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846017" y="3462600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206" name="Legend1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237365" y="3879743"/>
            <a:ext cx="557469" cy="2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Non-Ruminant 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Meat</a:t>
            </a:r>
          </a:p>
        </p:txBody>
      </p:sp>
      <p:sp>
        <p:nvSpPr>
          <p:cNvPr id="210" name="Legend1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354550" y="3613942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11" name="Legend1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32009" y="3546345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200" name="Legend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916229" y="3879737"/>
            <a:ext cx="560332" cy="3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Other 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Non-Ruminant </a:t>
            </a:r>
            <a:b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Products</a:t>
            </a:r>
          </a:p>
        </p:txBody>
      </p:sp>
      <p:sp>
        <p:nvSpPr>
          <p:cNvPr id="204" name="Legend1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7034846" y="3622751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05" name="Legend1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212305" y="3597778"/>
            <a:ext cx="145639" cy="1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lnSpc>
                <a:spcPts val="2875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457200" indent="-228600" eaLnBrk="0" hangingPunct="0">
              <a:lnSpc>
                <a:spcPts val="2200"/>
              </a:lnSpc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682625" indent="-225425" eaLnBrk="0" hangingPunct="0">
              <a:lnSpc>
                <a:spcPts val="2900"/>
              </a:lnSpc>
              <a:buClr>
                <a:schemeClr val="accent2"/>
              </a:buClr>
              <a:buSzPct val="90000"/>
              <a:buFont typeface="Arial" pitchFamily="34" charset="0"/>
              <a:buChar char="−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371600" indent="-165100" eaLnBrk="0" hangingPunct="0">
              <a:lnSpc>
                <a:spcPts val="22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600" b="1">
                <a:solidFill>
                  <a:schemeClr val="tx1"/>
                </a:solidFill>
                <a:latin typeface="Arial" pitchFamily="34" charset="0"/>
              </a:defRPr>
            </a:lvl4pPr>
            <a:lvl5pPr marL="1828800" indent="-177800" eaLnBrk="0" hangingPunct="0">
              <a:lnSpc>
                <a:spcPts val="2000"/>
              </a:lnSpc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indent="-177800" defTabSz="912813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itchFamily="34" charset="0"/>
              <a:buChar char="◊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74258" eaLnBrk="1" hangingPunct="1">
              <a:lnSpc>
                <a:spcPct val="100000"/>
              </a:lnSpc>
              <a:spcAft>
                <a:spcPct val="0"/>
              </a:spcAft>
              <a:buClrTx/>
              <a:buNone/>
            </a:pPr>
            <a:r>
              <a:rPr lang="en-US" altLang="en-US" sz="662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</a:p>
        </p:txBody>
      </p:sp>
      <p:cxnSp>
        <p:nvCxnSpPr>
          <p:cNvPr id="224" name="Straight Connector 223"/>
          <p:cNvCxnSpPr/>
          <p:nvPr/>
        </p:nvCxnSpPr>
        <p:spPr>
          <a:xfrm>
            <a:off x="4811799" y="3816723"/>
            <a:ext cx="2723029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0E1C5-405E-44C2-B582-63790EAC2D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4&quot;&gt;&lt;elem m_fUsage=&quot;1.00000000000000000000E+000&quot;&gt;&lt;m_msothmcolidx val=&quot;0&quot;/&gt;&lt;m_rgb r=&quot;0&quot; g=&quot;80&quot; b=&quot;0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58&quot; g=&quot;70&quot; b=&quot;dc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58&quot; g=&quot;16&quot; b=&quot;a0&quot;/&gt;&lt;m_ppcolschidx tagver0=&quot;23004&quot; tagname0=&quot;m_ppcolschidxUNRECOGNIZED&quot; val=&quot;0&quot;/&gt;&lt;m_nBrightness val=&quot;0&quot;/&gt;&lt;/elem&gt;&lt;elem m_fUsage=&quot;7.29000000000000090000E-001&quot;&gt;&lt;m_msothmcolidx val=&quot;0&quot;/&gt;&lt;m_rgb r=&quot;38&quot; g=&quot;30&quot; b=&quot;5a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howZF53EGl8DGg7_kS_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AwJj9uW0mqdqshXavEr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7AkMgJUmf6ZWHxK_PV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AlLDjb_UuDkn71aomvn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HLWFO_USVT8ukdStj7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27jUSN9UubavFugw3Xl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CLUD7uxEKFb98GNgD9w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8b4kZl1UqeJ4uabg7aH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VEc75tokSe93WhglcXY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WgsLLhoUKyFbokjopTI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2L4ORv0atNePeQPlv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hSVAmhUU.0gfw5adcAJ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5pYJa3kiD1YRkMADA1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AwJj9uW0mqdqshXavEr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7AkMgJUmf6ZWHxK_PV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7FHT6Kh0ugeF4z8HjTK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zZ1XNNHEacA8qtyoqbr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wZnx9UfXuUiWVl0Qak4Nk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7FHT6Kh0ugeF4z8HjTK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ucZvirOEKpwSlWiNr8n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GPw5rSFUSrSvKgjepFp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qXJpRvek6aVqBOoSPn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ve2sqgg0C8U3W2qyHVM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AlLDjb_UuDkn71aomvn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HLWFO_USVT8ukdStj7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27jUSN9UubavFugw3Xl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CLUD7uxEKFb98GNgD9w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8b4kZl1UqeJ4uabg7aH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VEc75tokSe93WhglcX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WgsLLhoUKyFbokjopTI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2L4ORv0atNePeQPlvY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5pYJa3kiD1YRkMADA1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AwJj9uW0mqdqshXavEr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7AkMgJUmf6ZWHxK_PV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AlLDjb_UuDkn71aomvn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HLWFO_USVT8ukdStj7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27jUSN9UubavFugw3Xl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CLUD7uxEKFb98GNgD9w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8b4kZl1UqeJ4uabg7aH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VEc75tokSe93WhglcX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WgsLLhoUKyFbokjopTI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2L4ORv0atNePeQPlv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e.CRiDSk6WUg4H0XJm.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5pYJa3kiD1YRkMADA1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AwJj9uW0mqdqshXavEr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7AkMgJUmf6ZWHxK_PV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AlLDjb_UuDkn71aomvn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27jUSN9UubavFugw3Xl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CLUD7uxEKFb98GNgD9w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8b4kZl1UqeJ4uabg7aH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VEc75tokSe93WhglcX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WgsLLhoUKyFbokjopTI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2L4ORv0atNePeQPlv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5pYJa3kiD1YRkMADA1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AwJj9uW0mqdqshXavEr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7AkMgJUmf6ZWHxK_PV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HLWFO_USVT8ukdStj7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Text"/>
  <p:tag name="THINKCELLSHAPEDONOTDELETE" val="plQw9lviNSUKvnFVw7qP2k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nOTcdmSyd06.PLCHwJMiy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MI6bSb4Uy7UcOKQTjTw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uJCEU_skmFcZyoOj_U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CtByuRkOnduH_g8hEv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MI6bSb4Uy7UcOKQTjTw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RVs6WP90KqI8yQes0Ix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RVs6WP90KqI8yQes0Ix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B6zFM7rEaqJQ3Cnp40A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0EzbFj80SSk8cD8qGhp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1ZKSjHpU6GjPoGDFnhT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.3lRIxC0aOZY5C.FJt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howZF53EGl8DGg7_kS_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uJCEU_skmFcZyoOj_UI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MI6bSb4Uy7UcOKQTjTw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RVs6WP90KqI8yQes0Ix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B6zFM7rEaqJQ3Cnp40A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0EzbFj80SSk8cD8qGhp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hSVAmhUU.0gfw5adcAJ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1ZKSjHpU6GjPoGDFnhT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.3lRIxC0aOZY5C.FJtT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uJCEU_skmFcZyoOj_UI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RVs6WP90KqI8yQes0Ix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1ZKSjHpU6GjPoGDFnhT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.3lRIxC0aOZY5C.FJtT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zZ1XNNHEacA8qtyoqbr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1ZKSjHpU6GjPoGDFnhT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.3lRIxC0aOZY5C.FJtT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MI6bSb4Uy7UcOKQTjTw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RVs6WP90KqI8yQes0Ix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uJCEU_skmFcZyoOj_UI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.3lRIxC0aOZY5C.FJtT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ve2sqgg0C8U3W2qyHVM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.3lRIxC0aOZY5C.FJtT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e.CRiDSk6WUg4H0XJm.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RVs6WP90KqI8yQes0Ix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RVs6WP90KqI8yQes0Ix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RVs6WP90KqI8yQes0Ix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1ZKSjHpU6GjPoGDFnhT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.3lRIxC0aOZY5C.FJtT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KJy72N0kCvc_UAQmwOu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CtByuRkOnduH_g8hEv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JCp_WdokGKp4udR5uJk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1ZKSjHpU6GjPoGDFnhT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.3lRIxC0aOZY5C.FJtT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howZF53EGl8DGg7_kS_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hSVAmhUU.0gfw5adcA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zZ1XNNHEacA8qtyoqbr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ve2sqgg0C8U3W2qyHV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cK6ocPnUutnCo6wI2ui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cK6ocPnUutnCo6wI2ui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NkS5SbaEyReXNe52vGU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gZBb0iYFNEuVlu7VyTJdx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uowrWDGku7QzeQ2TI3S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wZnx9UfXuUiWVl0Qak4Nk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ucZvirOEKpwSlWiNr8n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GPw5rSFUSrSvKgjepFp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qXJpRvek6aVqBOoSPnV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Fy0bOQ20SoaGguCD6f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AlLDjb_UuDkn71aomv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e.CRiDSk6WUg4H0XJm.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HLWFO_USVT8ukdStj7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27jUSN9UubavFugw3Xl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CLUD7uxEKFb98GNgD9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8b4kZl1UqeJ4uabg7aH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VEc75tokSe93WhglcX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WgsLLhoUKyFbokjopTI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2L4ORv0atNePeQPlv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5pYJa3kiD1YRkMADA1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AwJj9uW0mqdqshXavEr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7AkMgJUmf6ZWHxK_P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AlLDjb_UuDkn71aomvn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HLWFO_USVT8ukdStj7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27jUSN9UubavFugw3Xl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CLUD7uxEKFb98GNgD9w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8b4kZl1UqeJ4uabg7aH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VEc75tokSe93WhglcX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WgsLLhoUKyFbokjopTI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2L4ORv0atNePeQPlvY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5pYJa3kiD1YRkMADA1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AwJj9uW0mqdqshXavE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CtByuRkOnduH_g8hEv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y7AkMgJUmf6ZWHxK_PV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AlLDjb_UuDkn71aomvn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6HLWFO_USVT8ukdStj7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27jUSN9UubavFugw3Xl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CLUD7uxEKFb98GNgD9w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8b4kZl1UqeJ4uabg7aH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VEc75tokSe93WhglcX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WgsLLhoUKyFbokjopTI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W2L4ORv0atNePeQPlvY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5pYJa3kiD1YRkMADA1g"/>
</p:tagLst>
</file>

<file path=ppt/theme/theme1.xml><?xml version="1.0" encoding="utf-8"?>
<a:theme xmlns:a="http://schemas.openxmlformats.org/drawingml/2006/main" name="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9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marL="171450" indent="-171450" algn="ctr">
          <a:buFont typeface="Arial" panose="020B0604020202020204" pitchFamily="34" charset="0"/>
          <a:buChar char="•"/>
          <a:defRPr sz="1000" b="1" dirty="0" smtClean="0">
            <a:solidFill>
              <a:schemeClr val="accent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ress Template_Feb 14 2014.potx [Read-Only]" id="{B7219BD7-471E-4A9B-AF18-B69EDD1B78E5}" vid="{0A08D436-D1F2-4CBD-A5C4-4B00D6224E5C}"/>
    </a:ext>
  </a:extLst>
</a:theme>
</file>

<file path=ppt/theme/theme11.xml><?xml version="1.0" encoding="utf-8"?>
<a:theme xmlns:a="http://schemas.openxmlformats.org/drawingml/2006/main" name="10_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NigeriaRF4 2 2015 JDedits_WS Edits.potx [Read-Only]" id="{0E49FDFF-14AB-4D28-B5AC-B207EC5515A7}" vid="{9029A481-74CA-4442-804D-596E8D58BADC}"/>
    </a:ext>
  </a:extLst>
</a:theme>
</file>

<file path=ppt/theme/theme12.xml><?xml version="1.0" encoding="utf-8"?>
<a:theme xmlns:a="http://schemas.openxmlformats.org/drawingml/2006/main" name="11_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NigeriaRF4 2 2015 JDedits_WS Edits.potx [Read-Only]" id="{0E49FDFF-14AB-4D28-B5AC-B207EC5515A7}" vid="{9029A481-74CA-4442-804D-596E8D58BADC}"/>
    </a:ext>
  </a:extLst>
</a:theme>
</file>

<file path=ppt/theme/theme13.xml><?xml version="1.0" encoding="utf-8"?>
<a:theme xmlns:a="http://schemas.openxmlformats.org/drawingml/2006/main" name="12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ress Template_Feb 14 2014.potx [Read-Only]" id="{B7219BD7-471E-4A9B-AF18-B69EDD1B78E5}" vid="{0A08D436-D1F2-4CBD-A5C4-4B00D6224E5C}"/>
    </a:ext>
  </a:extLst>
</a:theme>
</file>

<file path=ppt/theme/theme14.xml><?xml version="1.0" encoding="utf-8"?>
<a:theme xmlns:a="http://schemas.openxmlformats.org/drawingml/2006/main" name="13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Foundation_PowerPoint_Template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6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Express Template_Feb 14 2014.potx [Read-Only]" id="{B7219BD7-471E-4A9B-AF18-B69EDD1B78E5}" vid="{0A08D436-D1F2-4CBD-A5C4-4B00D6224E5C}"/>
    </a:ext>
  </a:extLst>
</a:theme>
</file>

<file path=ppt/theme/theme8.xml><?xml version="1.0" encoding="utf-8"?>
<a:theme xmlns:a="http://schemas.openxmlformats.org/drawingml/2006/main" name="7_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NigeriaRF4 2 2015 JDedits_WS Edits.potx [Read-Only]" id="{0E49FDFF-14AB-4D28-B5AC-B207EC5515A7}" vid="{9029A481-74CA-4442-804D-596E8D58BADC}"/>
    </a:ext>
  </a:extLst>
</a:theme>
</file>

<file path=ppt/theme/theme9.xml><?xml version="1.0" encoding="utf-8"?>
<a:theme xmlns:a="http://schemas.openxmlformats.org/drawingml/2006/main" name="8_Foundation Master Slides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3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853431A30B3419A19CE2CF82AA2EA" ma:contentTypeVersion="0" ma:contentTypeDescription="Create a new document." ma:contentTypeScope="" ma:versionID="d37ffe84e5c7b133d7d9c988d27523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FD80AB-E596-43AF-A157-A83A0DA7123C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783233-D23C-4478-880B-E6B6B664FE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95C380-D3D2-4B6D-BE75-D5543A9353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65861</TotalTime>
  <Words>1414</Words>
  <Application>Microsoft Office PowerPoint</Application>
  <PresentationFormat>On-screen Show (16:9)</PresentationFormat>
  <Paragraphs>322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Foundation Master Slides</vt:lpstr>
      <vt:lpstr>1_Foundation Master Slides</vt:lpstr>
      <vt:lpstr>2_Foundation Master Slides</vt:lpstr>
      <vt:lpstr>6_Foundation Master Slides</vt:lpstr>
      <vt:lpstr>3_Foundation Master Slides</vt:lpstr>
      <vt:lpstr>4_Foundation Master Slides</vt:lpstr>
      <vt:lpstr>5_Foundation Master Slides</vt:lpstr>
      <vt:lpstr>7_Foundation Master Slides</vt:lpstr>
      <vt:lpstr>8_Foundation Master Slides</vt:lpstr>
      <vt:lpstr>9_Foundation Master Slides</vt:lpstr>
      <vt:lpstr>10_Foundation Master Slides</vt:lpstr>
      <vt:lpstr>11_Foundation Master Slides</vt:lpstr>
      <vt:lpstr>12_Foundation Master Slides</vt:lpstr>
      <vt:lpstr>13_Foundation Master Slides</vt:lpstr>
      <vt:lpstr>Foundation_PowerPoint_Template</vt:lpstr>
      <vt:lpstr>Office Theme</vt:lpstr>
      <vt:lpstr>think-cell Slide</vt:lpstr>
      <vt:lpstr>PowerPoint Presentation</vt:lpstr>
      <vt:lpstr>PowerPoint Presentation</vt:lpstr>
      <vt:lpstr>To make quality veterinary medicines and vaccines available, accessible and affordable.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current value of livestock production will increase by an estimated  ~$80 billion by 2030, with most growth coming from ruminants.</vt:lpstr>
      <vt:lpstr>Yield gaps are another way of measuring growth potential, with total potential  for South Asia and sub-Saharan Africa at ~$300 Billion.</vt:lpstr>
      <vt:lpstr>However, adjusting yield gaps for agro-ecological zones of South Asia and  sub-Saharan Africa yields total potential growth of ~$120Bn.</vt:lpstr>
      <vt:lpstr>PowerPoint Presentation</vt:lpstr>
      <vt:lpstr>Why regulatory convergence important? from a livestock development perspective…. </vt:lpstr>
      <vt:lpstr>AU-IBAR report in 2004 “The Veterinary Pharmaceutical Industry in Africa” Grasswitz, et. al.   </vt:lpstr>
      <vt:lpstr>PowerPoint Presentation</vt:lpstr>
    </vt:vector>
  </TitlesOfParts>
  <Company>Bill and Melinda Gates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Large, active investments in nigeria today</dc:title>
  <dc:creator>Carlos Cuellar</dc:creator>
  <cp:lastModifiedBy>Sophie Frederickx</cp:lastModifiedBy>
  <cp:revision>1876</cp:revision>
  <cp:lastPrinted>2015-06-29T14:38:45Z</cp:lastPrinted>
  <dcterms:created xsi:type="dcterms:W3CDTF">2014-06-13T16:40:03Z</dcterms:created>
  <dcterms:modified xsi:type="dcterms:W3CDTF">2015-11-05T08:45:45Z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0x010100EF4853431A30B3419A19CE2CF82AA2EA</vt:lpwstr>
  </property>
  <property fmtid="{D5CDD505-2E9C-101B-9397-08002B2CF9AE}" pid="3" name="Office2010EditCount">
    <vt:lpwstr>1</vt:lpwstr>
  </property>
  <property fmtid="{D5CDD505-2E9C-101B-9397-08002B2CF9AE}" pid="4" name="Office2003EditCount">
    <vt:lpwstr>0</vt:lpwstr>
  </property>
  <property fmtid="{D5CDD505-2E9C-101B-9397-08002B2CF9AE}" pid="5" name="LastEditedOfficeVersion">
    <vt:lpwstr>Office2010</vt:lpwstr>
  </property>
  <property fmtid="{D5CDD505-2E9C-101B-9397-08002B2CF9AE}" pid="6" name="Office2010WasSaved">
    <vt:lpwstr>1</vt:lpwstr>
  </property>
</Properties>
</file>