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702" r:id="rId2"/>
    <p:sldMasterId id="2147483721" r:id="rId3"/>
    <p:sldMasterId id="2147483725" r:id="rId4"/>
  </p:sldMasterIdLst>
  <p:notesMasterIdLst>
    <p:notesMasterId r:id="rId23"/>
  </p:notesMasterIdLst>
  <p:sldIdLst>
    <p:sldId id="280" r:id="rId5"/>
    <p:sldId id="336" r:id="rId6"/>
    <p:sldId id="322" r:id="rId7"/>
    <p:sldId id="317" r:id="rId8"/>
    <p:sldId id="321" r:id="rId9"/>
    <p:sldId id="316" r:id="rId10"/>
    <p:sldId id="324" r:id="rId11"/>
    <p:sldId id="320" r:id="rId12"/>
    <p:sldId id="314" r:id="rId13"/>
    <p:sldId id="326" r:id="rId14"/>
    <p:sldId id="327" r:id="rId15"/>
    <p:sldId id="328" r:id="rId16"/>
    <p:sldId id="329" r:id="rId17"/>
    <p:sldId id="330" r:id="rId18"/>
    <p:sldId id="331" r:id="rId19"/>
    <p:sldId id="334" r:id="rId20"/>
    <p:sldId id="335" r:id="rId21"/>
    <p:sldId id="312" r:id="rId2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9681" autoAdjust="0"/>
  </p:normalViewPr>
  <p:slideViewPr>
    <p:cSldViewPr snapToGrid="0" snapToObjects="1">
      <p:cViewPr>
        <p:scale>
          <a:sx n="81" d="100"/>
          <a:sy n="81" d="100"/>
        </p:scale>
        <p:origin x="-1044"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0F176-827B-1841-8966-00E25AB6C0D6}" type="datetimeFigureOut">
              <a:rPr kumimoji="1" lang="ja-JP" altLang="en-US" smtClean="0"/>
              <a:t>2020/7/15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9211C4-0B3C-7240-A62D-FBBA2AAFC6B9}" type="slidenum">
              <a:rPr kumimoji="1" lang="ja-JP" altLang="en-US" smtClean="0"/>
              <a:t>‹N°›</a:t>
            </a:fld>
            <a:endParaRPr kumimoji="1" lang="ja-JP" altLang="en-US"/>
          </a:p>
        </p:txBody>
      </p:sp>
    </p:spTree>
    <p:extLst>
      <p:ext uri="{BB962C8B-B14F-4D97-AF65-F5344CB8AC3E}">
        <p14:creationId xmlns:p14="http://schemas.microsoft.com/office/powerpoint/2010/main" val="1196532688"/>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7114D05B-CC18-4C55-BE2C-AB985F1D036C}" type="slidenum">
              <a:rPr lang="nl-NL" altLang="en-US">
                <a:solidFill>
                  <a:prstClr val="black"/>
                </a:solidFill>
              </a:rPr>
              <a:pPr/>
              <a:t>1</a:t>
            </a:fld>
            <a:endParaRPr lang="nl-NL" altLang="en-US">
              <a:solidFill>
                <a:prstClr val="black"/>
              </a:solidFill>
            </a:endParaRPr>
          </a:p>
        </p:txBody>
      </p:sp>
    </p:spTree>
    <p:extLst>
      <p:ext uri="{BB962C8B-B14F-4D97-AF65-F5344CB8AC3E}">
        <p14:creationId xmlns:p14="http://schemas.microsoft.com/office/powerpoint/2010/main" val="348470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ja-JP" dirty="0" smtClean="0">
                <a:solidFill>
                  <a:srgbClr val="000000"/>
                </a:solidFill>
                <a:latin typeface="Arial" charset="0"/>
              </a:rPr>
              <a:t>Most batch safety tests in laboratory and/or target animals on final product can be considered as general safety tests. They apply to a broad group of vaccines and should provide some assurance that the product will be safe in the target species, i.e. it should reveal “abnormal local or systemic reactions” (European Pharmacopoeia) or “unfavorable reactions attributable to the biological product ...” (Title 9. United States Code of Federal Regulations) or “no abnormal changes” (Minimum Requirements for Veterinary Biological Products under the Pharmaceutical Affairs Law in Japan). </a:t>
            </a:r>
            <a:endParaRPr lang="ja-JP" altLang="en-US" dirty="0" smtClean="0"/>
          </a:p>
        </p:txBody>
      </p:sp>
      <p:sp>
        <p:nvSpPr>
          <p:cNvPr id="317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Lucida Sans Unicode" pitchFamily="34" charset="0"/>
                <a:ea typeface="ＭＳ Ｐゴシック" charset="-128"/>
              </a:defRPr>
            </a:lvl1pPr>
            <a:lvl2pPr marL="742950" indent="-285750">
              <a:defRPr kumimoji="1">
                <a:solidFill>
                  <a:schemeClr val="tx1"/>
                </a:solidFill>
                <a:latin typeface="Lucida Sans Unicode" pitchFamily="34" charset="0"/>
                <a:ea typeface="ＭＳ Ｐゴシック" charset="-128"/>
              </a:defRPr>
            </a:lvl2pPr>
            <a:lvl3pPr marL="1143000" indent="-228600">
              <a:defRPr kumimoji="1">
                <a:solidFill>
                  <a:schemeClr val="tx1"/>
                </a:solidFill>
                <a:latin typeface="Lucida Sans Unicode" pitchFamily="34" charset="0"/>
                <a:ea typeface="ＭＳ Ｐゴシック" charset="-128"/>
              </a:defRPr>
            </a:lvl3pPr>
            <a:lvl4pPr marL="1600200" indent="-228600">
              <a:defRPr kumimoji="1">
                <a:solidFill>
                  <a:schemeClr val="tx1"/>
                </a:solidFill>
                <a:latin typeface="Lucida Sans Unicode" pitchFamily="34" charset="0"/>
                <a:ea typeface="ＭＳ Ｐゴシック" charset="-128"/>
              </a:defRPr>
            </a:lvl4pPr>
            <a:lvl5pPr marL="2057400" indent="-228600">
              <a:defRPr kumimoji="1">
                <a:solidFill>
                  <a:schemeClr val="tx1"/>
                </a:solidFill>
                <a:latin typeface="Lucida Sans Unicode"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Lucida Sans Unicode"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Lucida Sans Unicode"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Lucida Sans Unicode"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Lucida Sans Unicode" pitchFamily="34" charset="0"/>
                <a:ea typeface="ＭＳ Ｐゴシック" charset="-128"/>
              </a:defRPr>
            </a:lvl9pPr>
          </a:lstStyle>
          <a:p>
            <a:fld id="{05BB87AE-8BB8-4D9A-8654-E9C4BC22F612}" type="slidenum">
              <a:rPr lang="ja-JP" altLang="en-US">
                <a:latin typeface="Calibri" pitchFamily="34" charset="0"/>
              </a:rPr>
              <a:pPr/>
              <a:t>4</a:t>
            </a:fld>
            <a:endParaRPr lang="ja-JP"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307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Lucida Sans Unicode" pitchFamily="34" charset="0"/>
                <a:ea typeface="ＭＳ Ｐゴシック" charset="-128"/>
              </a:defRPr>
            </a:lvl1pPr>
            <a:lvl2pPr marL="742950" indent="-285750">
              <a:defRPr kumimoji="1">
                <a:solidFill>
                  <a:schemeClr val="tx1"/>
                </a:solidFill>
                <a:latin typeface="Lucida Sans Unicode" pitchFamily="34" charset="0"/>
                <a:ea typeface="ＭＳ Ｐゴシック" charset="-128"/>
              </a:defRPr>
            </a:lvl2pPr>
            <a:lvl3pPr marL="1143000" indent="-228600">
              <a:defRPr kumimoji="1">
                <a:solidFill>
                  <a:schemeClr val="tx1"/>
                </a:solidFill>
                <a:latin typeface="Lucida Sans Unicode" pitchFamily="34" charset="0"/>
                <a:ea typeface="ＭＳ Ｐゴシック" charset="-128"/>
              </a:defRPr>
            </a:lvl3pPr>
            <a:lvl4pPr marL="1600200" indent="-228600">
              <a:defRPr kumimoji="1">
                <a:solidFill>
                  <a:schemeClr val="tx1"/>
                </a:solidFill>
                <a:latin typeface="Lucida Sans Unicode" pitchFamily="34" charset="0"/>
                <a:ea typeface="ＭＳ Ｐゴシック" charset="-128"/>
              </a:defRPr>
            </a:lvl4pPr>
            <a:lvl5pPr marL="2057400" indent="-228600">
              <a:defRPr kumimoji="1">
                <a:solidFill>
                  <a:schemeClr val="tx1"/>
                </a:solidFill>
                <a:latin typeface="Lucida Sans Unicode"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Lucida Sans Unicode"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Lucida Sans Unicode"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Lucida Sans Unicode"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Lucida Sans Unicode" pitchFamily="34" charset="0"/>
                <a:ea typeface="ＭＳ Ｐゴシック" charset="-128"/>
              </a:defRPr>
            </a:lvl9pPr>
          </a:lstStyle>
          <a:p>
            <a:fld id="{3C17B83B-C197-4DD8-845C-0B635F16639A}" type="slidenum">
              <a:rPr lang="ja-JP" altLang="en-US">
                <a:latin typeface="Calibri" pitchFamily="34" charset="0"/>
              </a:rPr>
              <a:pPr/>
              <a:t>6</a:t>
            </a:fld>
            <a:endParaRPr lang="ja-JP"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429184" y="4562542"/>
            <a:ext cx="5486400" cy="5207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600" b="0">
                <a:solidFill>
                  <a:schemeClr val="bg1"/>
                </a:solidFill>
                <a:latin typeface="Arial" panose="020B0604020202020204" pitchFamily="34" charset="0"/>
                <a:cs typeface="Arial" panose="020B0604020202020204" pitchFamily="34" charset="0"/>
              </a:defRPr>
            </a:lvl1pPr>
          </a:lstStyle>
          <a:p>
            <a:pPr lvl="0"/>
            <a:r>
              <a:rPr lang="en-US" smtClean="0"/>
              <a:t>Click to edit Master text styles</a:t>
            </a:r>
          </a:p>
          <a:p>
            <a:pPr lvl="1"/>
            <a:r>
              <a:rPr lang="en-US" smtClean="0"/>
              <a:t>Second level</a:t>
            </a:r>
          </a:p>
        </p:txBody>
      </p:sp>
      <p:sp>
        <p:nvSpPr>
          <p:cNvPr id="12" name="Text Placeholder 11"/>
          <p:cNvSpPr>
            <a:spLocks noGrp="1"/>
          </p:cNvSpPr>
          <p:nvPr>
            <p:ph type="body" sz="quarter" idx="14"/>
          </p:nvPr>
        </p:nvSpPr>
        <p:spPr>
          <a:xfrm>
            <a:off x="428625" y="5316538"/>
            <a:ext cx="5486400" cy="39398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bg1"/>
                </a:solidFill>
                <a:latin typeface="Arial" panose="020B0604020202020204" pitchFamily="34" charset="0"/>
                <a:cs typeface="Arial" panose="020B0604020202020204" pitchFamily="34" charset="0"/>
              </a:defRPr>
            </a:lvl1pPr>
          </a:lstStyle>
          <a:p>
            <a:pPr lvl="0"/>
            <a:r>
              <a:rPr lang="en-US" smtClean="0"/>
              <a:t>Click to edit Master text styles</a:t>
            </a:r>
          </a:p>
        </p:txBody>
      </p:sp>
      <p:sp>
        <p:nvSpPr>
          <p:cNvPr id="4" name="Slide Number Placeholder 5"/>
          <p:cNvSpPr>
            <a:spLocks noGrp="1"/>
          </p:cNvSpPr>
          <p:nvPr>
            <p:ph type="sldNum" sz="quarter" idx="15"/>
          </p:nvPr>
        </p:nvSpPr>
        <p:spPr/>
        <p:txBody>
          <a:bodyPr/>
          <a:lstStyle>
            <a:lvl1pPr>
              <a:defRPr/>
            </a:lvl1pPr>
          </a:lstStyle>
          <a:p>
            <a:fld id="{F42D6633-9D93-4190-948C-852F86A7C1AA}" type="slidenum">
              <a:rPr lang="en-US" altLang="en-US">
                <a:solidFill>
                  <a:prstClr val="white"/>
                </a:solidFill>
              </a:rPr>
              <a:pPr/>
              <a:t>‹N°›</a:t>
            </a:fld>
            <a:endParaRPr lang="en-US" altLang="en-US">
              <a:solidFill>
                <a:prstClr val="white"/>
              </a:solidFill>
            </a:endParaRPr>
          </a:p>
        </p:txBody>
      </p:sp>
    </p:spTree>
    <p:extLst>
      <p:ext uri="{BB962C8B-B14F-4D97-AF65-F5344CB8AC3E}">
        <p14:creationId xmlns:p14="http://schemas.microsoft.com/office/powerpoint/2010/main" val="1574802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53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3028677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eaLnBrk="0" fontAlgn="base" hangingPunct="0">
              <a:spcBef>
                <a:spcPct val="0"/>
              </a:spcBef>
              <a:spcAft>
                <a:spcPct val="0"/>
              </a:spcAft>
            </a:pPr>
            <a:fld id="{2684B2A0-CDF3-724A-B4AF-DE57B5D9B230}" type="datetime1">
              <a:rPr kumimoji="0" lang="ja-JP" altLang="en-US" smtClean="0">
                <a:latin typeface="Calibri" charset="0"/>
                <a:ea typeface="ＭＳ Ｐゴシック" charset="0"/>
              </a:rPr>
              <a:pPr eaLnBrk="0" fontAlgn="base" hangingPunct="0">
                <a:spcBef>
                  <a:spcPct val="0"/>
                </a:spcBef>
                <a:spcAft>
                  <a:spcPct val="0"/>
                </a:spcAft>
              </a:pPr>
              <a:t>2020/7/15</a:t>
            </a:fld>
            <a:endParaRPr kumimoji="0" lang="ja-JP" altLang="en-US" smtClean="0">
              <a:latin typeface="Calibri" charset="0"/>
              <a:ea typeface="ＭＳ Ｐゴシック" charset="0"/>
            </a:endParaRPr>
          </a:p>
        </p:txBody>
      </p:sp>
      <p:sp>
        <p:nvSpPr>
          <p:cNvPr id="5" name="フッター プレースホルダー 4"/>
          <p:cNvSpPr>
            <a:spLocks noGrp="1"/>
          </p:cNvSpPr>
          <p:nvPr>
            <p:ph type="ftr" sz="quarter" idx="11"/>
          </p:nvPr>
        </p:nvSpPr>
        <p:spPr/>
        <p:txBody>
          <a:bodyPr/>
          <a:lstStyle/>
          <a:p>
            <a:pPr eaLnBrk="0" fontAlgn="base" hangingPunct="0">
              <a:spcBef>
                <a:spcPct val="0"/>
              </a:spcBef>
              <a:spcAft>
                <a:spcPct val="0"/>
              </a:spcAft>
              <a:defRPr/>
            </a:pPr>
            <a:endParaRPr kumimoji="0" lang="ja-JP" altLang="en-US">
              <a:ea typeface="ＭＳ Ｐゴシック"/>
            </a:endParaRPr>
          </a:p>
        </p:txBody>
      </p:sp>
      <p:sp>
        <p:nvSpPr>
          <p:cNvPr id="6" name="スライド番号プレースホルダー 5"/>
          <p:cNvSpPr>
            <a:spLocks noGrp="1"/>
          </p:cNvSpPr>
          <p:nvPr>
            <p:ph type="sldNum" sz="quarter" idx="12"/>
          </p:nvPr>
        </p:nvSpPr>
        <p:spPr/>
        <p:txBody>
          <a:bodyPr/>
          <a:lstStyle/>
          <a:p>
            <a:pPr eaLnBrk="0" fontAlgn="base" hangingPunct="0">
              <a:spcBef>
                <a:spcPct val="0"/>
              </a:spcBef>
              <a:spcAft>
                <a:spcPct val="0"/>
              </a:spcAft>
            </a:pPr>
            <a:fld id="{F1EDCEA6-CDF6-E54F-9537-930F393A0970}" type="slidenum">
              <a:rPr kumimoji="0" lang="ja-JP" altLang="en-US" smtClean="0">
                <a:latin typeface="Calibri" charset="0"/>
                <a:ea typeface="ＭＳ Ｐゴシック" charset="0"/>
              </a:rPr>
              <a:pPr eaLnBrk="0" fontAlgn="base" hangingPunct="0">
                <a:spcBef>
                  <a:spcPct val="0"/>
                </a:spcBef>
                <a:spcAft>
                  <a:spcPct val="0"/>
                </a:spcAft>
              </a:pPr>
              <a:t>‹N°›</a:t>
            </a:fld>
            <a:endParaRPr kumimoji="0" lang="ja-JP" altLang="en-US" smtClean="0">
              <a:latin typeface="Calibri" charset="0"/>
              <a:ea typeface="ＭＳ Ｐゴシック" charset="0"/>
            </a:endParaRPr>
          </a:p>
        </p:txBody>
      </p:sp>
    </p:spTree>
    <p:extLst>
      <p:ext uri="{BB962C8B-B14F-4D97-AF65-F5344CB8AC3E}">
        <p14:creationId xmlns:p14="http://schemas.microsoft.com/office/powerpoint/2010/main" val="202407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3969729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489155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2374145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395577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901017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3524920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3592971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US" altLang="ja-JP"/>
              <a:t>         25 June 2014</a:t>
            </a:r>
            <a:endParaRPr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ltLang="ja-JP"/>
              <a:t>4</a:t>
            </a:r>
            <a:r>
              <a:rPr lang="en-US" altLang="ja-JP" baseline="30000"/>
              <a:t>th</a:t>
            </a:r>
            <a:r>
              <a:rPr lang="en-US" altLang="ja-JP"/>
              <a:t>  VICH Outreach Forum Meeting</a:t>
            </a: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4EC0B1-C933-4338-B14D-A0F654218556}" type="slidenum">
              <a:rPr lang="ja-JP" altLang="en-US"/>
              <a:pPr>
                <a:defRPr/>
              </a:pPr>
              <a:t>‹N°›</a:t>
            </a:fld>
            <a:endParaRPr lang="ja-JP" altLang="en-US"/>
          </a:p>
        </p:txBody>
      </p:sp>
    </p:spTree>
    <p:extLst>
      <p:ext uri="{BB962C8B-B14F-4D97-AF65-F5344CB8AC3E}">
        <p14:creationId xmlns:p14="http://schemas.microsoft.com/office/powerpoint/2010/main" val="4269695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369256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BD7177-C166-4189-98D0-350323EC18E9}" type="datetimeFigureOut">
              <a:rPr kumimoji="1" lang="ja-JP" altLang="en-US" smtClean="0"/>
              <a:t>2020/7/15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B1EA6A-F418-4835-9B47-5984561676B8}" type="slidenum">
              <a:rPr kumimoji="1" lang="ja-JP" altLang="en-US" smtClean="0"/>
              <a:t>‹N°›</a:t>
            </a:fld>
            <a:endParaRPr kumimoji="1" lang="ja-JP" altLang="en-US"/>
          </a:p>
        </p:txBody>
      </p:sp>
    </p:spTree>
    <p:extLst>
      <p:ext uri="{BB962C8B-B14F-4D97-AF65-F5344CB8AC3E}">
        <p14:creationId xmlns:p14="http://schemas.microsoft.com/office/powerpoint/2010/main" val="3767622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tandard with cow background">
    <p:spTree>
      <p:nvGrpSpPr>
        <p:cNvPr id="1" name=""/>
        <p:cNvGrpSpPr/>
        <p:nvPr/>
      </p:nvGrpSpPr>
      <p:grpSpPr>
        <a:xfrm>
          <a:off x="0" y="0"/>
          <a:ext cx="0" cy="0"/>
          <a:chOff x="0" y="0"/>
          <a:chExt cx="0" cy="0"/>
        </a:xfrm>
      </p:grpSpPr>
      <p:pic>
        <p:nvPicPr>
          <p:cNvPr id="4" name="Afbeelding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5675"/>
            <a:ext cx="9144000" cy="590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4" descr="triangle_VICH.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943600"/>
            <a:ext cx="31877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txBox="1">
            <a:spLocks/>
          </p:cNvSpPr>
          <p:nvPr userDrawn="1"/>
        </p:nvSpPr>
        <p:spPr>
          <a:xfrm>
            <a:off x="0" y="6383338"/>
            <a:ext cx="465138" cy="365125"/>
          </a:xfrm>
          <a:prstGeom prst="rect">
            <a:avLst/>
          </a:prstGeom>
        </p:spPr>
        <p:txBody>
          <a:bodyPr anchor="ct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r" fontAlgn="base">
              <a:spcBef>
                <a:spcPct val="0"/>
              </a:spcBef>
              <a:spcAft>
                <a:spcPct val="0"/>
              </a:spcAft>
            </a:pPr>
            <a:fld id="{1E04BA3F-36B1-DC4A-84B2-47481A776B1F}" type="slidenum">
              <a:rPr kumimoji="0" lang="en-US" sz="1200" smtClean="0">
                <a:solidFill>
                  <a:prstClr val="white"/>
                </a:solidFill>
              </a:rPr>
              <a:pPr algn="r" fontAlgn="base">
                <a:spcBef>
                  <a:spcPct val="0"/>
                </a:spcBef>
                <a:spcAft>
                  <a:spcPct val="0"/>
                </a:spcAft>
              </a:pPr>
              <a:t>‹N°›</a:t>
            </a:fld>
            <a:endParaRPr kumimoji="0" lang="en-US" sz="1200" smtClean="0">
              <a:solidFill>
                <a:prstClr val="white"/>
              </a:solidFill>
            </a:endParaRPr>
          </a:p>
        </p:txBody>
      </p:sp>
      <p:sp>
        <p:nvSpPr>
          <p:cNvPr id="9" name="Text Placeholder 8"/>
          <p:cNvSpPr>
            <a:spLocks noGrp="1"/>
          </p:cNvSpPr>
          <p:nvPr>
            <p:ph type="body" sz="quarter" idx="10"/>
          </p:nvPr>
        </p:nvSpPr>
        <p:spPr>
          <a:xfrm>
            <a:off x="404066" y="170610"/>
            <a:ext cx="7000781" cy="51911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bg1"/>
                </a:solidFill>
              </a:defRPr>
            </a:lvl1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1"/>
          </p:nvPr>
        </p:nvSpPr>
        <p:spPr>
          <a:xfrm>
            <a:off x="404813" y="1506538"/>
            <a:ext cx="8335962" cy="4419600"/>
          </a:xfrm>
          <a:prstGeom prst="rect">
            <a:avLst/>
          </a:prstGeom>
        </p:spPr>
        <p:txBody>
          <a:bodyPr/>
          <a:lstStyle>
            <a:lvl1pPr marL="228600" indent="-228600">
              <a:buClr>
                <a:schemeClr val="accent2"/>
              </a:buClr>
              <a:buFont typeface="Calibri" panose="020F0502020204030204" pitchFamily="34" charset="0"/>
              <a:buChar char="&gt;"/>
              <a:defRPr sz="2000">
                <a:solidFill>
                  <a:srgbClr val="218BA7"/>
                </a:solidFill>
                <a:latin typeface="Arial" panose="020B0604020202020204" pitchFamily="34" charset="0"/>
                <a:cs typeface="Arial" panose="020B0604020202020204" pitchFamily="34" charset="0"/>
              </a:defRPr>
            </a:lvl1pPr>
            <a:lvl2pPr marL="461963" indent="-231775">
              <a:buClr>
                <a:srgbClr val="218BA7"/>
              </a:buClr>
              <a:defRPr sz="1500">
                <a:solidFill>
                  <a:schemeClr val="accent2"/>
                </a:solidFill>
                <a:latin typeface="Arial" panose="020B0604020202020204" pitchFamily="34" charset="0"/>
                <a:cs typeface="Arial" panose="020B0604020202020204" pitchFamily="34" charset="0"/>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22312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US" altLang="ja-JP"/>
              <a:t>            25 June 2014</a:t>
            </a:r>
            <a:endParaRPr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ltLang="ja-JP"/>
              <a:t>4</a:t>
            </a:r>
            <a:r>
              <a:rPr lang="en-US" altLang="ja-JP" baseline="30000"/>
              <a:t>th</a:t>
            </a:r>
            <a:r>
              <a:rPr lang="en-US" altLang="ja-JP"/>
              <a:t>  VICH Outreach Forum Meeting</a:t>
            </a: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EBF4218-9A4F-4F0F-89C0-16DD4543F4F7}" type="slidenum">
              <a:rPr lang="ja-JP" altLang="en-US"/>
              <a:pPr>
                <a:defRPr/>
              </a:pPr>
              <a:t>‹N°›</a:t>
            </a:fld>
            <a:endParaRPr lang="ja-JP" altLang="en-US"/>
          </a:p>
        </p:txBody>
      </p:sp>
    </p:spTree>
    <p:extLst>
      <p:ext uri="{BB962C8B-B14F-4D97-AF65-F5344CB8AC3E}">
        <p14:creationId xmlns:p14="http://schemas.microsoft.com/office/powerpoint/2010/main" val="256827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without pic">
    <p:spTree>
      <p:nvGrpSpPr>
        <p:cNvPr id="1" name=""/>
        <p:cNvGrpSpPr/>
        <p:nvPr/>
      </p:nvGrpSpPr>
      <p:grpSpPr>
        <a:xfrm>
          <a:off x="0" y="0"/>
          <a:ext cx="0" cy="0"/>
          <a:chOff x="0" y="0"/>
          <a:chExt cx="0" cy="0"/>
        </a:xfrm>
      </p:grpSpPr>
      <p:pic>
        <p:nvPicPr>
          <p:cNvPr id="4" name="Afbeelding 4" descr="triangle_VICH.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43600"/>
            <a:ext cx="31877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5"/>
          <p:cNvSpPr txBox="1">
            <a:spLocks/>
          </p:cNvSpPr>
          <p:nvPr userDrawn="1"/>
        </p:nvSpPr>
        <p:spPr>
          <a:xfrm>
            <a:off x="0" y="6383338"/>
            <a:ext cx="465138" cy="365125"/>
          </a:xfrm>
          <a:prstGeom prst="rect">
            <a:avLst/>
          </a:prstGeom>
        </p:spPr>
        <p:txBody>
          <a:bodyPr anchor="ct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r" fontAlgn="base">
              <a:spcBef>
                <a:spcPct val="0"/>
              </a:spcBef>
              <a:spcAft>
                <a:spcPct val="0"/>
              </a:spcAft>
            </a:pPr>
            <a:fld id="{A39323E1-0937-2047-AC0D-44A0A9AA47C2}" type="slidenum">
              <a:rPr kumimoji="0" lang="en-US" sz="1200" smtClean="0">
                <a:solidFill>
                  <a:prstClr val="white"/>
                </a:solidFill>
              </a:rPr>
              <a:pPr algn="r" fontAlgn="base">
                <a:spcBef>
                  <a:spcPct val="0"/>
                </a:spcBef>
                <a:spcAft>
                  <a:spcPct val="0"/>
                </a:spcAft>
              </a:pPr>
              <a:t>‹N°›</a:t>
            </a:fld>
            <a:endParaRPr kumimoji="0" lang="en-US" sz="1200" smtClean="0">
              <a:solidFill>
                <a:prstClr val="white"/>
              </a:solidFill>
            </a:endParaRPr>
          </a:p>
        </p:txBody>
      </p:sp>
      <p:sp>
        <p:nvSpPr>
          <p:cNvPr id="9" name="Text Placeholder 8"/>
          <p:cNvSpPr>
            <a:spLocks noGrp="1"/>
          </p:cNvSpPr>
          <p:nvPr>
            <p:ph type="body" sz="quarter" idx="10"/>
          </p:nvPr>
        </p:nvSpPr>
        <p:spPr>
          <a:xfrm>
            <a:off x="404066" y="170610"/>
            <a:ext cx="7000781" cy="51911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bg1"/>
                </a:solidFill>
              </a:defRPr>
            </a:lvl1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1"/>
          </p:nvPr>
        </p:nvSpPr>
        <p:spPr>
          <a:xfrm>
            <a:off x="404813" y="1506538"/>
            <a:ext cx="8335962" cy="4419600"/>
          </a:xfrm>
          <a:prstGeom prst="rect">
            <a:avLst/>
          </a:prstGeom>
        </p:spPr>
        <p:txBody>
          <a:bodyPr/>
          <a:lstStyle>
            <a:lvl1pPr marL="228600" indent="-228600">
              <a:buClr>
                <a:schemeClr val="accent2"/>
              </a:buClr>
              <a:buFont typeface="Calibri" panose="020F0502020204030204" pitchFamily="34" charset="0"/>
              <a:buChar char="&gt;"/>
              <a:defRPr sz="2000">
                <a:solidFill>
                  <a:srgbClr val="218BA7"/>
                </a:solidFill>
                <a:latin typeface="Arial" panose="020B0604020202020204" pitchFamily="34" charset="0"/>
                <a:cs typeface="Arial" panose="020B0604020202020204" pitchFamily="34" charset="0"/>
              </a:defRPr>
            </a:lvl1pPr>
            <a:lvl2pPr marL="461963" indent="-231775">
              <a:buClr>
                <a:srgbClr val="218BA7"/>
              </a:buClr>
              <a:defRPr sz="1500">
                <a:solidFill>
                  <a:schemeClr val="accent2"/>
                </a:solidFill>
                <a:latin typeface="Arial" panose="020B0604020202020204" pitchFamily="34" charset="0"/>
                <a:cs typeface="Arial" panose="020B0604020202020204" pitchFamily="34" charset="0"/>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39161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with cow background">
    <p:spTree>
      <p:nvGrpSpPr>
        <p:cNvPr id="1" name=""/>
        <p:cNvGrpSpPr/>
        <p:nvPr/>
      </p:nvGrpSpPr>
      <p:grpSpPr>
        <a:xfrm>
          <a:off x="0" y="0"/>
          <a:ext cx="0" cy="0"/>
          <a:chOff x="0" y="0"/>
          <a:chExt cx="0" cy="0"/>
        </a:xfrm>
      </p:grpSpPr>
      <p:pic>
        <p:nvPicPr>
          <p:cNvPr id="4" name="Afbeelding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5675"/>
            <a:ext cx="9144000" cy="590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4" descr="triangle_VICH.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943600"/>
            <a:ext cx="31877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txBox="1">
            <a:spLocks/>
          </p:cNvSpPr>
          <p:nvPr userDrawn="1"/>
        </p:nvSpPr>
        <p:spPr>
          <a:xfrm>
            <a:off x="0" y="6383338"/>
            <a:ext cx="465138" cy="365125"/>
          </a:xfrm>
          <a:prstGeom prst="rect">
            <a:avLst/>
          </a:prstGeom>
        </p:spPr>
        <p:txBody>
          <a:bodyPr anchor="ct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r" fontAlgn="base">
              <a:spcBef>
                <a:spcPct val="0"/>
              </a:spcBef>
              <a:spcAft>
                <a:spcPct val="0"/>
              </a:spcAft>
            </a:pPr>
            <a:fld id="{1E04BA3F-36B1-DC4A-84B2-47481A776B1F}" type="slidenum">
              <a:rPr kumimoji="0" lang="en-US" sz="1200" smtClean="0">
                <a:solidFill>
                  <a:prstClr val="white"/>
                </a:solidFill>
              </a:rPr>
              <a:pPr algn="r" fontAlgn="base">
                <a:spcBef>
                  <a:spcPct val="0"/>
                </a:spcBef>
                <a:spcAft>
                  <a:spcPct val="0"/>
                </a:spcAft>
              </a:pPr>
              <a:t>‹N°›</a:t>
            </a:fld>
            <a:endParaRPr kumimoji="0" lang="en-US" sz="1200" smtClean="0">
              <a:solidFill>
                <a:prstClr val="white"/>
              </a:solidFill>
            </a:endParaRPr>
          </a:p>
        </p:txBody>
      </p:sp>
      <p:sp>
        <p:nvSpPr>
          <p:cNvPr id="9" name="Text Placeholder 8"/>
          <p:cNvSpPr>
            <a:spLocks noGrp="1"/>
          </p:cNvSpPr>
          <p:nvPr>
            <p:ph type="body" sz="quarter" idx="10"/>
          </p:nvPr>
        </p:nvSpPr>
        <p:spPr>
          <a:xfrm>
            <a:off x="404066" y="170610"/>
            <a:ext cx="7000781" cy="51911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bg1"/>
                </a:solidFill>
              </a:defRPr>
            </a:lvl1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1"/>
          </p:nvPr>
        </p:nvSpPr>
        <p:spPr>
          <a:xfrm>
            <a:off x="404813" y="1506538"/>
            <a:ext cx="8335962" cy="4419600"/>
          </a:xfrm>
          <a:prstGeom prst="rect">
            <a:avLst/>
          </a:prstGeom>
        </p:spPr>
        <p:txBody>
          <a:bodyPr/>
          <a:lstStyle>
            <a:lvl1pPr marL="228600" indent="-228600">
              <a:buClr>
                <a:schemeClr val="accent2"/>
              </a:buClr>
              <a:buFont typeface="Calibri" panose="020F0502020204030204" pitchFamily="34" charset="0"/>
              <a:buChar char="&gt;"/>
              <a:defRPr sz="2000">
                <a:solidFill>
                  <a:srgbClr val="218BA7"/>
                </a:solidFill>
                <a:latin typeface="Arial" panose="020B0604020202020204" pitchFamily="34" charset="0"/>
                <a:cs typeface="Arial" panose="020B0604020202020204" pitchFamily="34" charset="0"/>
              </a:defRPr>
            </a:lvl1pPr>
            <a:lvl2pPr marL="461963" indent="-231775">
              <a:buClr>
                <a:srgbClr val="218BA7"/>
              </a:buClr>
              <a:defRPr sz="1500">
                <a:solidFill>
                  <a:schemeClr val="accent2"/>
                </a:solidFill>
                <a:latin typeface="Arial" panose="020B0604020202020204" pitchFamily="34" charset="0"/>
                <a:cs typeface="Arial" panose="020B0604020202020204" pitchFamily="34" charset="0"/>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22312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with pig background">
    <p:spTree>
      <p:nvGrpSpPr>
        <p:cNvPr id="1" name=""/>
        <p:cNvGrpSpPr/>
        <p:nvPr/>
      </p:nvGrpSpPr>
      <p:grpSpPr>
        <a:xfrm>
          <a:off x="0" y="0"/>
          <a:ext cx="0" cy="0"/>
          <a:chOff x="0" y="0"/>
          <a:chExt cx="0" cy="0"/>
        </a:xfrm>
      </p:grpSpPr>
      <p:pic>
        <p:nvPicPr>
          <p:cNvPr id="4" name="Afbeelding 5" descr="image_1_TD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5675"/>
            <a:ext cx="9144000" cy="591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4" descr="triangle_VICH.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943600"/>
            <a:ext cx="31877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txBox="1">
            <a:spLocks/>
          </p:cNvSpPr>
          <p:nvPr userDrawn="1"/>
        </p:nvSpPr>
        <p:spPr>
          <a:xfrm>
            <a:off x="0" y="6383338"/>
            <a:ext cx="465138" cy="365125"/>
          </a:xfrm>
          <a:prstGeom prst="rect">
            <a:avLst/>
          </a:prstGeom>
        </p:spPr>
        <p:txBody>
          <a:bodyPr anchor="ct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r" fontAlgn="base">
              <a:spcBef>
                <a:spcPct val="0"/>
              </a:spcBef>
              <a:spcAft>
                <a:spcPct val="0"/>
              </a:spcAft>
            </a:pPr>
            <a:fld id="{B16CBFCD-EBBF-4943-99AE-BBF061CFD7A6}" type="slidenum">
              <a:rPr kumimoji="0" lang="en-US" sz="1200" smtClean="0">
                <a:solidFill>
                  <a:prstClr val="white"/>
                </a:solidFill>
              </a:rPr>
              <a:pPr algn="r" fontAlgn="base">
                <a:spcBef>
                  <a:spcPct val="0"/>
                </a:spcBef>
                <a:spcAft>
                  <a:spcPct val="0"/>
                </a:spcAft>
              </a:pPr>
              <a:t>‹N°›</a:t>
            </a:fld>
            <a:endParaRPr kumimoji="0" lang="en-US" sz="1200" smtClean="0">
              <a:solidFill>
                <a:prstClr val="white"/>
              </a:solidFill>
            </a:endParaRPr>
          </a:p>
        </p:txBody>
      </p:sp>
      <p:sp>
        <p:nvSpPr>
          <p:cNvPr id="9" name="Text Placeholder 8"/>
          <p:cNvSpPr>
            <a:spLocks noGrp="1"/>
          </p:cNvSpPr>
          <p:nvPr>
            <p:ph type="body" sz="quarter" idx="10"/>
          </p:nvPr>
        </p:nvSpPr>
        <p:spPr>
          <a:xfrm>
            <a:off x="404066" y="170610"/>
            <a:ext cx="7000781" cy="51911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bg1"/>
                </a:solidFill>
              </a:defRPr>
            </a:lvl1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1"/>
          </p:nvPr>
        </p:nvSpPr>
        <p:spPr>
          <a:xfrm>
            <a:off x="404813" y="1506538"/>
            <a:ext cx="8335962" cy="4419600"/>
          </a:xfrm>
          <a:prstGeom prst="rect">
            <a:avLst/>
          </a:prstGeom>
        </p:spPr>
        <p:txBody>
          <a:bodyPr/>
          <a:lstStyle>
            <a:lvl1pPr marL="228600" indent="-228600">
              <a:buClr>
                <a:schemeClr val="accent2"/>
              </a:buClr>
              <a:buFont typeface="Calibri" panose="020F0502020204030204" pitchFamily="34" charset="0"/>
              <a:buChar char="&gt;"/>
              <a:defRPr sz="2000">
                <a:solidFill>
                  <a:srgbClr val="218BA7"/>
                </a:solidFill>
                <a:latin typeface="Arial" panose="020B0604020202020204" pitchFamily="34" charset="0"/>
                <a:cs typeface="Arial" panose="020B0604020202020204" pitchFamily="34" charset="0"/>
              </a:defRPr>
            </a:lvl1pPr>
            <a:lvl2pPr marL="461963" indent="-231775">
              <a:buClr>
                <a:srgbClr val="218BA7"/>
              </a:buClr>
              <a:defRPr sz="1500">
                <a:solidFill>
                  <a:schemeClr val="accent2"/>
                </a:solidFill>
                <a:latin typeface="Arial" panose="020B0604020202020204" pitchFamily="34" charset="0"/>
                <a:cs typeface="Arial" panose="020B0604020202020204" pitchFamily="34" charset="0"/>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8642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with landscape background">
    <p:spTree>
      <p:nvGrpSpPr>
        <p:cNvPr id="1" name=""/>
        <p:cNvGrpSpPr/>
        <p:nvPr/>
      </p:nvGrpSpPr>
      <p:grpSpPr>
        <a:xfrm>
          <a:off x="0" y="0"/>
          <a:ext cx="0" cy="0"/>
          <a:chOff x="0" y="0"/>
          <a:chExt cx="0" cy="0"/>
        </a:xfrm>
      </p:grpSpPr>
      <p:pic>
        <p:nvPicPr>
          <p:cNvPr id="4" name="Afbeelding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68375"/>
            <a:ext cx="9144000" cy="589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4" descr="triangle_VICH.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943600"/>
            <a:ext cx="31877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txBox="1">
            <a:spLocks/>
          </p:cNvSpPr>
          <p:nvPr userDrawn="1"/>
        </p:nvSpPr>
        <p:spPr>
          <a:xfrm>
            <a:off x="0" y="6383338"/>
            <a:ext cx="465138" cy="365125"/>
          </a:xfrm>
          <a:prstGeom prst="rect">
            <a:avLst/>
          </a:prstGeom>
        </p:spPr>
        <p:txBody>
          <a:bodyPr anchor="ct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r" fontAlgn="base">
              <a:spcBef>
                <a:spcPct val="0"/>
              </a:spcBef>
              <a:spcAft>
                <a:spcPct val="0"/>
              </a:spcAft>
            </a:pPr>
            <a:fld id="{F0A3D310-A227-2148-BDB5-FCC3BA80101D}" type="slidenum">
              <a:rPr kumimoji="0" lang="en-US" sz="1200" smtClean="0">
                <a:solidFill>
                  <a:prstClr val="white"/>
                </a:solidFill>
              </a:rPr>
              <a:pPr algn="r" fontAlgn="base">
                <a:spcBef>
                  <a:spcPct val="0"/>
                </a:spcBef>
                <a:spcAft>
                  <a:spcPct val="0"/>
                </a:spcAft>
              </a:pPr>
              <a:t>‹N°›</a:t>
            </a:fld>
            <a:endParaRPr kumimoji="0" lang="en-US" sz="1200" smtClean="0">
              <a:solidFill>
                <a:prstClr val="white"/>
              </a:solidFill>
            </a:endParaRPr>
          </a:p>
        </p:txBody>
      </p:sp>
      <p:sp>
        <p:nvSpPr>
          <p:cNvPr id="9" name="Text Placeholder 8"/>
          <p:cNvSpPr>
            <a:spLocks noGrp="1"/>
          </p:cNvSpPr>
          <p:nvPr>
            <p:ph type="body" sz="quarter" idx="10"/>
          </p:nvPr>
        </p:nvSpPr>
        <p:spPr>
          <a:xfrm>
            <a:off x="404066" y="170610"/>
            <a:ext cx="7000781" cy="51911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bg1"/>
                </a:solidFill>
              </a:defRPr>
            </a:lvl1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1"/>
          </p:nvPr>
        </p:nvSpPr>
        <p:spPr>
          <a:xfrm>
            <a:off x="404813" y="1506538"/>
            <a:ext cx="8335962" cy="4419600"/>
          </a:xfrm>
          <a:prstGeom prst="rect">
            <a:avLst/>
          </a:prstGeom>
        </p:spPr>
        <p:txBody>
          <a:bodyPr/>
          <a:lstStyle>
            <a:lvl1pPr marL="228600" indent="-228600">
              <a:buClr>
                <a:schemeClr val="accent2"/>
              </a:buClr>
              <a:buFont typeface="Calibri" panose="020F0502020204030204" pitchFamily="34" charset="0"/>
              <a:buChar char="&gt;"/>
              <a:defRPr sz="2000">
                <a:solidFill>
                  <a:srgbClr val="218BA7"/>
                </a:solidFill>
                <a:latin typeface="Arial" panose="020B0604020202020204" pitchFamily="34" charset="0"/>
                <a:cs typeface="Arial" panose="020B0604020202020204" pitchFamily="34" charset="0"/>
              </a:defRPr>
            </a:lvl1pPr>
            <a:lvl2pPr marL="461963" indent="-231775">
              <a:buClr>
                <a:srgbClr val="218BA7"/>
              </a:buClr>
              <a:defRPr sz="1500">
                <a:solidFill>
                  <a:schemeClr val="accent2"/>
                </a:solidFill>
                <a:latin typeface="Arial" panose="020B0604020202020204" pitchFamily="34" charset="0"/>
                <a:cs typeface="Arial" panose="020B0604020202020204" pitchFamily="34" charset="0"/>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09580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ndard with dog background">
    <p:spTree>
      <p:nvGrpSpPr>
        <p:cNvPr id="1" name=""/>
        <p:cNvGrpSpPr/>
        <p:nvPr/>
      </p:nvGrpSpPr>
      <p:grpSpPr>
        <a:xfrm>
          <a:off x="0" y="0"/>
          <a:ext cx="0" cy="0"/>
          <a:chOff x="0" y="0"/>
          <a:chExt cx="0" cy="0"/>
        </a:xfrm>
      </p:grpSpPr>
      <p:pic>
        <p:nvPicPr>
          <p:cNvPr id="4" name="Afbeelding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5675"/>
            <a:ext cx="9144000" cy="590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4" descr="triangle_VICH.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943600"/>
            <a:ext cx="31877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txBox="1">
            <a:spLocks/>
          </p:cNvSpPr>
          <p:nvPr userDrawn="1"/>
        </p:nvSpPr>
        <p:spPr>
          <a:xfrm>
            <a:off x="0" y="6383338"/>
            <a:ext cx="465138" cy="365125"/>
          </a:xfrm>
          <a:prstGeom prst="rect">
            <a:avLst/>
          </a:prstGeom>
        </p:spPr>
        <p:txBody>
          <a:bodyPr anchor="ct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r" fontAlgn="base">
              <a:spcBef>
                <a:spcPct val="0"/>
              </a:spcBef>
              <a:spcAft>
                <a:spcPct val="0"/>
              </a:spcAft>
            </a:pPr>
            <a:fld id="{C137C77A-2088-6B42-946B-5799612262D9}" type="slidenum">
              <a:rPr kumimoji="0" lang="en-US" sz="1200" smtClean="0">
                <a:solidFill>
                  <a:prstClr val="white"/>
                </a:solidFill>
              </a:rPr>
              <a:pPr algn="r" fontAlgn="base">
                <a:spcBef>
                  <a:spcPct val="0"/>
                </a:spcBef>
                <a:spcAft>
                  <a:spcPct val="0"/>
                </a:spcAft>
              </a:pPr>
              <a:t>‹N°›</a:t>
            </a:fld>
            <a:endParaRPr kumimoji="0" lang="en-US" sz="1200" smtClean="0">
              <a:solidFill>
                <a:prstClr val="white"/>
              </a:solidFill>
            </a:endParaRPr>
          </a:p>
        </p:txBody>
      </p:sp>
      <p:sp>
        <p:nvSpPr>
          <p:cNvPr id="9" name="Text Placeholder 8"/>
          <p:cNvSpPr>
            <a:spLocks noGrp="1"/>
          </p:cNvSpPr>
          <p:nvPr>
            <p:ph type="body" sz="quarter" idx="10"/>
          </p:nvPr>
        </p:nvSpPr>
        <p:spPr>
          <a:xfrm>
            <a:off x="404066" y="170610"/>
            <a:ext cx="7000781" cy="51911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chemeClr val="bg1"/>
                </a:solidFill>
              </a:defRPr>
            </a:lvl1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1"/>
          </p:nvPr>
        </p:nvSpPr>
        <p:spPr>
          <a:xfrm>
            <a:off x="404813" y="1506538"/>
            <a:ext cx="8335962" cy="4419600"/>
          </a:xfrm>
          <a:prstGeom prst="rect">
            <a:avLst/>
          </a:prstGeom>
        </p:spPr>
        <p:txBody>
          <a:bodyPr/>
          <a:lstStyle>
            <a:lvl1pPr marL="228600" indent="-228600">
              <a:buClr>
                <a:schemeClr val="accent2"/>
              </a:buClr>
              <a:buFont typeface="Calibri" panose="020F0502020204030204" pitchFamily="34" charset="0"/>
              <a:buChar char="&gt;"/>
              <a:defRPr sz="2000" baseline="0">
                <a:solidFill>
                  <a:srgbClr val="218BA7"/>
                </a:solidFill>
                <a:latin typeface="Arial" panose="020B0604020202020204" pitchFamily="34" charset="0"/>
                <a:cs typeface="Arial" panose="020B0604020202020204" pitchFamily="34" charset="0"/>
              </a:defRPr>
            </a:lvl1pPr>
            <a:lvl2pPr marL="461963" indent="-231775">
              <a:buClr>
                <a:srgbClr val="218BA7"/>
              </a:buClr>
              <a:defRPr sz="1500">
                <a:solidFill>
                  <a:schemeClr val="accent2"/>
                </a:solidFill>
                <a:latin typeface="Arial" panose="020B0604020202020204" pitchFamily="34" charset="0"/>
                <a:cs typeface="Arial" panose="020B0604020202020204" pitchFamily="34" charset="0"/>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55767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898989"/>
                </a:solidFill>
                <a:cs typeface="ＭＳ Ｐゴシック" charset="0"/>
              </a:defRPr>
            </a:lvl1pPr>
          </a:lstStyle>
          <a:p>
            <a:pPr eaLnBrk="0" fontAlgn="base" hangingPunct="0">
              <a:spcBef>
                <a:spcPct val="0"/>
              </a:spcBef>
              <a:spcAft>
                <a:spcPct val="0"/>
              </a:spcAft>
            </a:pPr>
            <a:fld id="{2684B2A0-CDF3-724A-B4AF-DE57B5D9B230}" type="datetime1">
              <a:rPr kumimoji="0" lang="ja-JP" altLang="en-US" smtClean="0">
                <a:latin typeface="Calibri" charset="0"/>
                <a:ea typeface="ＭＳ Ｐゴシック" charset="0"/>
              </a:rPr>
              <a:pPr eaLnBrk="0" fontAlgn="base" hangingPunct="0">
                <a:spcBef>
                  <a:spcPct val="0"/>
                </a:spcBef>
                <a:spcAft>
                  <a:spcPct val="0"/>
                </a:spcAft>
              </a:pPr>
              <a:t>2020/7/15</a:t>
            </a:fld>
            <a:endParaRPr kumimoji="0" lang="ja-JP" altLang="en-US" smtClean="0">
              <a:latin typeface="Calibri" charset="0"/>
              <a:ea typeface="ＭＳ Ｐゴシック" charset="0"/>
            </a:endParaRPr>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898989"/>
                </a:solidFill>
                <a:latin typeface="Calibri" pitchFamily="34" charset="0"/>
                <a:ea typeface="+mn-ea"/>
              </a:defRPr>
            </a:lvl1pPr>
          </a:lstStyle>
          <a:p>
            <a:pPr eaLnBrk="0" fontAlgn="base" hangingPunct="0">
              <a:spcBef>
                <a:spcPct val="0"/>
              </a:spcBef>
              <a:spcAft>
                <a:spcPct val="0"/>
              </a:spcAft>
              <a:defRPr/>
            </a:pPr>
            <a:endParaRPr kumimoji="0" lang="ja-JP" altLang="en-US">
              <a:ea typeface="ＭＳ Ｐゴシック"/>
            </a:endParaRPr>
          </a:p>
        </p:txBody>
      </p:sp>
      <p:sp>
        <p:nvSpPr>
          <p:cNvPr id="6" name="スライド番号プレースホルダ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898989"/>
                </a:solidFill>
                <a:cs typeface="ＭＳ Ｐゴシック" charset="0"/>
              </a:defRPr>
            </a:lvl1pPr>
          </a:lstStyle>
          <a:p>
            <a:pPr eaLnBrk="0" fontAlgn="base" hangingPunct="0">
              <a:spcBef>
                <a:spcPct val="0"/>
              </a:spcBef>
              <a:spcAft>
                <a:spcPct val="0"/>
              </a:spcAft>
            </a:pPr>
            <a:fld id="{F1EDCEA6-CDF6-E54F-9537-930F393A0970}" type="slidenum">
              <a:rPr kumimoji="0" lang="ja-JP" altLang="en-US" smtClean="0">
                <a:latin typeface="Calibri" charset="0"/>
                <a:ea typeface="ＭＳ Ｐゴシック" charset="0"/>
              </a:rPr>
              <a:pPr eaLnBrk="0" fontAlgn="base" hangingPunct="0">
                <a:spcBef>
                  <a:spcPct val="0"/>
                </a:spcBef>
                <a:spcAft>
                  <a:spcPct val="0"/>
                </a:spcAft>
              </a:pPr>
              <a:t>‹N°›</a:t>
            </a:fld>
            <a:endParaRPr kumimoji="0" lang="ja-JP" altLang="en-US" smtClean="0">
              <a:latin typeface="Calibri" charset="0"/>
              <a:ea typeface="ＭＳ Ｐゴシック" charset="0"/>
            </a:endParaRPr>
          </a:p>
        </p:txBody>
      </p:sp>
    </p:spTree>
    <p:extLst>
      <p:ext uri="{BB962C8B-B14F-4D97-AF65-F5344CB8AC3E}">
        <p14:creationId xmlns:p14="http://schemas.microsoft.com/office/powerpoint/2010/main" val="4770887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4.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0" y="6383338"/>
            <a:ext cx="46513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fontAlgn="base">
              <a:spcBef>
                <a:spcPct val="0"/>
              </a:spcBef>
              <a:spcAft>
                <a:spcPct val="0"/>
              </a:spcAft>
            </a:pPr>
            <a:fld id="{10D1C2E6-8222-408E-AC16-B502C04A7138}" type="slidenum">
              <a:rPr kumimoji="0" lang="en-US" altLang="en-US" smtClean="0">
                <a:solidFill>
                  <a:prstClr val="white"/>
                </a:solidFill>
              </a:rPr>
              <a:pPr fontAlgn="base">
                <a:spcBef>
                  <a:spcPct val="0"/>
                </a:spcBef>
                <a:spcAft>
                  <a:spcPct val="0"/>
                </a:spcAft>
              </a:pPr>
              <a:t>‹N°›</a:t>
            </a:fld>
            <a:endParaRPr kumimoji="0" lang="en-US" altLang="en-US" smtClean="0">
              <a:solidFill>
                <a:prstClr val="white"/>
              </a:solidFill>
            </a:endParaRPr>
          </a:p>
        </p:txBody>
      </p:sp>
      <p:pic>
        <p:nvPicPr>
          <p:cNvPr id="1027" name="Picture 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6350"/>
            <a:ext cx="914400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8470748"/>
      </p:ext>
    </p:extLst>
  </p:cSld>
  <p:clrMap bg1="lt1" tx1="dk1" bg2="lt2" tx2="dk2" accent1="accent1" accent2="accent2" accent3="accent3" accent4="accent4" accent5="accent5" accent6="accent6" hlink="hlink" folHlink="folHlink"/>
  <p:sldLayoutIdLst>
    <p:sldLayoutId id="2147483673" r:id="rId1"/>
    <p:sldLayoutId id="2147483723" r:id="rId2"/>
    <p:sldLayoutId id="2147483724" r:id="rId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Afbeelding 3"/>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91440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026215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50"/>
            <a:ext cx="914400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5"/>
          <p:cNvSpPr txBox="1">
            <a:spLocks/>
          </p:cNvSpPr>
          <p:nvPr userDrawn="1"/>
        </p:nvSpPr>
        <p:spPr>
          <a:xfrm>
            <a:off x="0" y="6383338"/>
            <a:ext cx="465138" cy="365125"/>
          </a:xfrm>
          <a:prstGeom prst="rect">
            <a:avLst/>
          </a:prstGeom>
        </p:spPr>
        <p:txBody>
          <a:bodyPr anchor="ct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r" fontAlgn="base">
              <a:spcBef>
                <a:spcPct val="0"/>
              </a:spcBef>
              <a:spcAft>
                <a:spcPct val="0"/>
              </a:spcAft>
            </a:pPr>
            <a:fld id="{24AA45F5-9E96-FD40-ACA6-81C9E2720016}" type="slidenum">
              <a:rPr kumimoji="0" lang="en-US" sz="1200" smtClean="0">
                <a:solidFill>
                  <a:prstClr val="white"/>
                </a:solidFill>
              </a:rPr>
              <a:pPr algn="r" fontAlgn="base">
                <a:spcBef>
                  <a:spcPct val="0"/>
                </a:spcBef>
                <a:spcAft>
                  <a:spcPct val="0"/>
                </a:spcAft>
              </a:pPr>
              <a:t>‹N°›</a:t>
            </a:fld>
            <a:endParaRPr kumimoji="0" lang="en-US" sz="1200" smtClean="0">
              <a:solidFill>
                <a:prstClr val="white"/>
              </a:solidFill>
            </a:endParaRPr>
          </a:p>
        </p:txBody>
      </p:sp>
    </p:spTree>
    <p:extLst>
      <p:ext uri="{BB962C8B-B14F-4D97-AF65-F5344CB8AC3E}">
        <p14:creationId xmlns:p14="http://schemas.microsoft.com/office/powerpoint/2010/main" val="2454579175"/>
      </p:ext>
    </p:extLst>
  </p:cSld>
  <p:clrMap bg1="lt1" tx1="dk1" bg2="lt2" tx2="dk2" accent1="accent1" accent2="accent2" accent3="accent3" accent4="accent4" accent5="accent5" accent6="accent6" hlink="hlink" folHlink="folHlink"/>
  <p:sldLayoutIdLst>
    <p:sldLayoutId id="2147483722"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D7177-C166-4189-98D0-350323EC18E9}" type="datetimeFigureOut">
              <a:rPr kumimoji="1" lang="ja-JP" altLang="en-US" smtClean="0"/>
              <a:t>2020/7/15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10D1C2E6-8222-408E-AC16-B502C04A7138}" type="slidenum">
              <a:rPr kumimoji="0" lang="en-US" altLang="en-US" smtClean="0">
                <a:solidFill>
                  <a:prstClr val="white"/>
                </a:solidFill>
              </a:rPr>
              <a:pPr fontAlgn="base">
                <a:spcBef>
                  <a:spcPct val="0"/>
                </a:spcBef>
                <a:spcAft>
                  <a:spcPct val="0"/>
                </a:spcAft>
              </a:pPr>
              <a:t>‹N°›</a:t>
            </a:fld>
            <a:endParaRPr kumimoji="0" lang="en-US" altLang="en-US" smtClean="0">
              <a:solidFill>
                <a:prstClr val="white"/>
              </a:solidFill>
            </a:endParaRPr>
          </a:p>
        </p:txBody>
      </p:sp>
      <p:pic>
        <p:nvPicPr>
          <p:cNvPr id="7" name="Afbeelding 3"/>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0395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01038" y="2312893"/>
            <a:ext cx="7835269" cy="15634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altLang="ja-JP" sz="2800" b="1" dirty="0" smtClean="0">
                <a:solidFill>
                  <a:schemeClr val="bg1"/>
                </a:solidFill>
                <a:latin typeface="Arial" panose="020B0604020202020204" pitchFamily="34" charset="0"/>
                <a:cs typeface="Arial" panose="020B0604020202020204" pitchFamily="34" charset="0"/>
              </a:rPr>
              <a:t>Waiving Target Animal Batch Safety Testing </a:t>
            </a:r>
            <a:r>
              <a:rPr lang="en-US" altLang="ja-JP" sz="2800" b="1" dirty="0">
                <a:solidFill>
                  <a:schemeClr val="bg1"/>
                </a:solidFill>
                <a:latin typeface="Arial" panose="020B0604020202020204" pitchFamily="34" charset="0"/>
                <a:cs typeface="Arial" panose="020B0604020202020204" pitchFamily="34" charset="0"/>
              </a:rPr>
              <a:t>for vaccines </a:t>
            </a:r>
            <a:endParaRPr lang="en-US" altLang="ja-JP" sz="2800" b="1" dirty="0" smtClean="0">
              <a:solidFill>
                <a:schemeClr val="bg1"/>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701038" y="4847640"/>
            <a:ext cx="6629401" cy="121788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None/>
            </a:pPr>
            <a:r>
              <a:rPr kumimoji="1" lang="en-US" altLang="ja-JP" sz="2000" u="sng" dirty="0" smtClean="0">
                <a:solidFill>
                  <a:schemeClr val="bg1"/>
                </a:solidFill>
              </a:rPr>
              <a:t>Ken NODA, DVM PhD</a:t>
            </a:r>
          </a:p>
          <a:p>
            <a:pPr marL="0" indent="0" defTabSz="914400">
              <a:buNone/>
            </a:pPr>
            <a:r>
              <a:rPr kumimoji="0" lang="en-US" altLang="ja-JP" sz="2000" dirty="0" smtClean="0">
                <a:solidFill>
                  <a:schemeClr val="bg1"/>
                </a:solidFill>
              </a:rPr>
              <a:t>National Veterinary Assay Laboratory,</a:t>
            </a:r>
            <a:br>
              <a:rPr kumimoji="0" lang="en-US" altLang="ja-JP" sz="2000" dirty="0" smtClean="0">
                <a:solidFill>
                  <a:schemeClr val="bg1"/>
                </a:solidFill>
              </a:rPr>
            </a:br>
            <a:r>
              <a:rPr kumimoji="1" lang="en-US" altLang="ja-JP" sz="2000" dirty="0" smtClean="0">
                <a:solidFill>
                  <a:schemeClr val="bg1"/>
                </a:solidFill>
              </a:rPr>
              <a:t>Ministry of Agriculture, Forestry and Fisheries, Tokyo, Japan</a:t>
            </a:r>
          </a:p>
        </p:txBody>
      </p:sp>
      <p:sp>
        <p:nvSpPr>
          <p:cNvPr id="9" name="テキスト ボックス 8"/>
          <p:cNvSpPr txBox="1"/>
          <p:nvPr/>
        </p:nvSpPr>
        <p:spPr>
          <a:xfrm>
            <a:off x="4569808" y="6590640"/>
            <a:ext cx="3696781" cy="276999"/>
          </a:xfrm>
          <a:prstGeom prst="rect">
            <a:avLst/>
          </a:prstGeom>
          <a:noFill/>
        </p:spPr>
        <p:txBody>
          <a:bodyPr wrap="none" rtlCol="0">
            <a:spAutoFit/>
          </a:bodyPr>
          <a:lstStyle/>
          <a:p>
            <a:r>
              <a:rPr kumimoji="1" lang="en-US" altLang="ja-JP" sz="1200" dirty="0" smtClean="0">
                <a:solidFill>
                  <a:schemeClr val="bg1"/>
                </a:solidFill>
              </a:rPr>
              <a:t>Presented at VICH Training session in ASEAN, </a:t>
            </a:r>
            <a:r>
              <a:rPr lang="en-US" altLang="ja-JP" sz="1200" dirty="0" smtClean="0">
                <a:solidFill>
                  <a:schemeClr val="bg1"/>
                </a:solidFill>
              </a:rPr>
              <a:t>April, 2017</a:t>
            </a:r>
            <a:endParaRPr kumimoji="1" lang="ja-JP" altLang="en-US" sz="1200" dirty="0">
              <a:solidFill>
                <a:schemeClr val="bg1"/>
              </a:solidFill>
            </a:endParaRPr>
          </a:p>
        </p:txBody>
      </p:sp>
    </p:spTree>
    <p:extLst>
      <p:ext uri="{BB962C8B-B14F-4D97-AF65-F5344CB8AC3E}">
        <p14:creationId xmlns:p14="http://schemas.microsoft.com/office/powerpoint/2010/main" val="3556302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prstGeom prst="rect">
            <a:avLst/>
          </a:prstGeom>
          <a:noFill/>
        </p:spPr>
        <p:txBody>
          <a:bodyPr rtlCol="0">
            <a:normAutofit/>
            <a:scene3d>
              <a:camera prst="orthographicFront"/>
              <a:lightRig rig="soft" dir="t"/>
            </a:scene3d>
          </a:bodyPr>
          <a:lstStyle/>
          <a:p>
            <a:pPr fontAlgn="auto">
              <a:spcAft>
                <a:spcPts val="0"/>
              </a:spcAft>
              <a:defRPr/>
            </a:pPr>
            <a:r>
              <a:rPr lang="en-US" altLang="ja-JP" dirty="0" smtClean="0">
                <a:solidFill>
                  <a:schemeClr val="bg1"/>
                </a:solidFill>
              </a:rPr>
              <a:t>                 VICH-GL50</a:t>
            </a:r>
            <a:endParaRPr lang="ja-JP" altLang="en-US" dirty="0">
              <a:solidFill>
                <a:schemeClr val="bg1"/>
              </a:solidFill>
            </a:endParaRPr>
          </a:p>
        </p:txBody>
      </p:sp>
      <p:sp>
        <p:nvSpPr>
          <p:cNvPr id="2" name="コンテンツ プレースホルダー 1"/>
          <p:cNvSpPr>
            <a:spLocks noGrp="1"/>
          </p:cNvSpPr>
          <p:nvPr>
            <p:ph idx="1"/>
          </p:nvPr>
        </p:nvSpPr>
        <p:spPr>
          <a:xfrm>
            <a:off x="457200" y="1164922"/>
            <a:ext cx="8229600" cy="5498926"/>
          </a:xfrm>
          <a:solidFill>
            <a:schemeClr val="bg1"/>
          </a:solidFill>
        </p:spPr>
        <p:txBody>
          <a:bodyPr rtlCol="0">
            <a:normAutofit/>
          </a:bodyPr>
          <a:lstStyle/>
          <a:p>
            <a:pPr marL="0" indent="0" fontAlgn="auto">
              <a:lnSpc>
                <a:spcPct val="90000"/>
              </a:lnSpc>
              <a:spcAft>
                <a:spcPts val="0"/>
              </a:spcAft>
              <a:buNone/>
              <a:defRPr/>
            </a:pPr>
            <a:r>
              <a:rPr lang="de-AT" altLang="ja-JP" sz="3300" b="1" dirty="0" smtClean="0">
                <a:solidFill>
                  <a:srgbClr val="000000"/>
                </a:solidFill>
              </a:rPr>
              <a:t>2. GUIDELINE </a:t>
            </a:r>
            <a:endParaRPr lang="de-AT" altLang="ja-JP" sz="3300" b="1" i="1" dirty="0" smtClean="0">
              <a:solidFill>
                <a:srgbClr val="000000"/>
              </a:solidFill>
            </a:endParaRPr>
          </a:p>
          <a:p>
            <a:pPr marL="0" indent="0" fontAlgn="auto">
              <a:spcAft>
                <a:spcPts val="0"/>
              </a:spcAft>
              <a:buNone/>
              <a:defRPr/>
            </a:pPr>
            <a:r>
              <a:rPr lang="de-AT" altLang="ja-JP" sz="3300" b="1" i="1" dirty="0" smtClean="0"/>
              <a:t>2.1. Scope </a:t>
            </a:r>
            <a:endParaRPr lang="de-AT" altLang="ja-JP" sz="3300" dirty="0" smtClean="0"/>
          </a:p>
          <a:p>
            <a:pPr marL="901700" lvl="2" indent="0" fontAlgn="auto">
              <a:spcAft>
                <a:spcPts val="0"/>
              </a:spcAft>
              <a:buNone/>
              <a:defRPr/>
            </a:pPr>
            <a:r>
              <a:rPr lang="en-US" altLang="ja-JP" sz="2500" dirty="0" smtClean="0">
                <a:solidFill>
                  <a:srgbClr val="0070C0"/>
                </a:solidFill>
              </a:rPr>
              <a:t>This guideline is limited to the criteria on data requirements for waiving target animal batch safety tests (TABST) of inactivated veterinary vaccines. </a:t>
            </a:r>
          </a:p>
          <a:p>
            <a:pPr marL="0" indent="0" fontAlgn="auto">
              <a:lnSpc>
                <a:spcPct val="90000"/>
              </a:lnSpc>
              <a:spcAft>
                <a:spcPts val="0"/>
              </a:spcAft>
              <a:buNone/>
              <a:defRPr/>
            </a:pPr>
            <a:r>
              <a:rPr lang="de-AT" altLang="ja-JP" sz="3300" b="1" i="1" dirty="0" smtClean="0">
                <a:solidFill>
                  <a:srgbClr val="000000"/>
                </a:solidFill>
              </a:rPr>
              <a:t>2.2. Regional Requirements </a:t>
            </a:r>
          </a:p>
          <a:p>
            <a:pPr marL="457200" lvl="1" indent="0" fontAlgn="auto">
              <a:spcAft>
                <a:spcPts val="0"/>
              </a:spcAft>
              <a:buNone/>
              <a:defRPr/>
            </a:pPr>
            <a:r>
              <a:rPr lang="en-US" altLang="ja-JP" sz="2900" b="1" i="1" dirty="0" smtClean="0">
                <a:solidFill>
                  <a:srgbClr val="000000"/>
                </a:solidFill>
              </a:rPr>
              <a:t>2.2.1. General batch safety testing </a:t>
            </a:r>
          </a:p>
          <a:p>
            <a:pPr lvl="2" fontAlgn="auto">
              <a:spcAft>
                <a:spcPts val="0"/>
              </a:spcAft>
              <a:defRPr/>
            </a:pPr>
            <a:r>
              <a:rPr lang="en-GB" altLang="ja-JP" sz="2400" dirty="0" smtClean="0">
                <a:solidFill>
                  <a:srgbClr val="0070C0"/>
                </a:solidFill>
              </a:rPr>
              <a:t>Current procedure for TABST in VICH region.</a:t>
            </a:r>
            <a:endParaRPr lang="en-US" altLang="ja-JP" sz="2400" b="1" i="1" dirty="0" smtClean="0">
              <a:solidFill>
                <a:srgbClr val="0070C0"/>
              </a:solidFill>
            </a:endParaRPr>
          </a:p>
          <a:p>
            <a:pPr marL="457200" lvl="1" indent="0" fontAlgn="auto">
              <a:spcAft>
                <a:spcPts val="0"/>
              </a:spcAft>
              <a:buNone/>
              <a:defRPr/>
            </a:pPr>
            <a:r>
              <a:rPr lang="de-AT" altLang="ja-JP" sz="2900" b="1" i="1" dirty="0" smtClean="0">
                <a:solidFill>
                  <a:srgbClr val="000000"/>
                </a:solidFill>
              </a:rPr>
              <a:t>2.2.2. Other relevant requirements </a:t>
            </a:r>
          </a:p>
          <a:p>
            <a:pPr lvl="2" fontAlgn="auto">
              <a:spcAft>
                <a:spcPts val="0"/>
              </a:spcAft>
              <a:defRPr/>
            </a:pPr>
            <a:r>
              <a:rPr lang="de-AT" altLang="ja-JP" sz="2500" dirty="0" smtClean="0">
                <a:solidFill>
                  <a:srgbClr val="0070C0"/>
                </a:solidFill>
              </a:rPr>
              <a:t>Good Manufacturing Practice (GMP) </a:t>
            </a:r>
          </a:p>
          <a:p>
            <a:pPr lvl="2" fontAlgn="auto">
              <a:spcAft>
                <a:spcPts val="0"/>
              </a:spcAft>
              <a:defRPr/>
            </a:pPr>
            <a:r>
              <a:rPr lang="de-AT" altLang="ja-JP" sz="2500" dirty="0" smtClean="0">
                <a:solidFill>
                  <a:srgbClr val="0070C0"/>
                </a:solidFill>
              </a:rPr>
              <a:t>Seed lot system</a:t>
            </a:r>
          </a:p>
          <a:p>
            <a:pPr lvl="2" fontAlgn="auto">
              <a:spcAft>
                <a:spcPts val="0"/>
              </a:spcAft>
              <a:defRPr/>
            </a:pPr>
            <a:r>
              <a:rPr lang="de-AT" altLang="ja-JP" sz="2500" dirty="0" smtClean="0">
                <a:solidFill>
                  <a:srgbClr val="0070C0"/>
                </a:solidFill>
              </a:rPr>
              <a:t>Pharmacovigilance </a:t>
            </a:r>
          </a:p>
        </p:txBody>
      </p:sp>
    </p:spTree>
    <p:extLst>
      <p:ext uri="{BB962C8B-B14F-4D97-AF65-F5344CB8AC3E}">
        <p14:creationId xmlns:p14="http://schemas.microsoft.com/office/powerpoint/2010/main" val="2974871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prstGeom prst="rect">
            <a:avLst/>
          </a:prstGeom>
          <a:noFill/>
        </p:spPr>
        <p:txBody>
          <a:bodyPr rtlCol="0">
            <a:normAutofit/>
            <a:scene3d>
              <a:camera prst="orthographicFront"/>
              <a:lightRig rig="soft" dir="t"/>
            </a:scene3d>
          </a:bodyPr>
          <a:lstStyle/>
          <a:p>
            <a:pPr fontAlgn="auto">
              <a:spcAft>
                <a:spcPts val="0"/>
              </a:spcAft>
              <a:defRPr/>
            </a:pPr>
            <a:r>
              <a:rPr lang="en-US" altLang="ja-JP" dirty="0" smtClean="0">
                <a:solidFill>
                  <a:schemeClr val="bg1"/>
                </a:solidFill>
              </a:rPr>
              <a:t>                 VICH-GL50</a:t>
            </a:r>
            <a:endParaRPr lang="ja-JP" altLang="en-US" dirty="0">
              <a:solidFill>
                <a:schemeClr val="bg1"/>
              </a:solidFill>
            </a:endParaRPr>
          </a:p>
        </p:txBody>
      </p:sp>
      <p:sp>
        <p:nvSpPr>
          <p:cNvPr id="17411" name="コンテンツ プレースホルダー 1"/>
          <p:cNvSpPr>
            <a:spLocks noGrp="1"/>
          </p:cNvSpPr>
          <p:nvPr>
            <p:ph idx="1"/>
          </p:nvPr>
        </p:nvSpPr>
        <p:spPr>
          <a:xfrm>
            <a:off x="457200" y="1600200"/>
            <a:ext cx="8473858" cy="4525963"/>
          </a:xfrm>
        </p:spPr>
        <p:txBody>
          <a:bodyPr/>
          <a:lstStyle/>
          <a:p>
            <a:pPr marL="0" indent="0">
              <a:buNone/>
            </a:pPr>
            <a:r>
              <a:rPr lang="en-US" altLang="ja-JP" b="1" i="1" dirty="0" smtClean="0">
                <a:solidFill>
                  <a:srgbClr val="000000"/>
                </a:solidFill>
              </a:rPr>
              <a:t>2.3. Data requirements for waiving of target animal batch safety tests </a:t>
            </a:r>
          </a:p>
          <a:p>
            <a:pPr marL="457200" lvl="1" indent="0">
              <a:buNone/>
            </a:pPr>
            <a:r>
              <a:rPr lang="de-AT" altLang="ja-JP" b="1" i="1" dirty="0" smtClean="0">
                <a:solidFill>
                  <a:srgbClr val="000000"/>
                </a:solidFill>
              </a:rPr>
              <a:t>2.3.1. Introduction </a:t>
            </a:r>
          </a:p>
          <a:p>
            <a:pPr marL="457200" lvl="1" indent="0">
              <a:buNone/>
            </a:pPr>
            <a:r>
              <a:rPr lang="en-US" altLang="ja-JP" sz="2800" dirty="0" smtClean="0">
                <a:solidFill>
                  <a:srgbClr val="0070C0"/>
                </a:solidFill>
              </a:rPr>
              <a:t>The TABST may be waived by the regulatory authority when;</a:t>
            </a:r>
          </a:p>
          <a:p>
            <a:pPr lvl="1"/>
            <a:r>
              <a:rPr lang="en-US" altLang="ja-JP" sz="2800" dirty="0" smtClean="0">
                <a:solidFill>
                  <a:srgbClr val="0070C0"/>
                </a:solidFill>
              </a:rPr>
              <a:t>a sufficient number of consecutive production batches have been produced and</a:t>
            </a:r>
          </a:p>
          <a:p>
            <a:pPr lvl="1"/>
            <a:r>
              <a:rPr lang="en-US" altLang="ja-JP" sz="2800" dirty="0" smtClean="0">
                <a:solidFill>
                  <a:srgbClr val="0070C0"/>
                </a:solidFill>
              </a:rPr>
              <a:t>comply with the tests (on specification), thus </a:t>
            </a:r>
          </a:p>
          <a:p>
            <a:pPr lvl="1"/>
            <a:r>
              <a:rPr lang="en-US" altLang="ja-JP" sz="2800" dirty="0" smtClean="0">
                <a:solidFill>
                  <a:srgbClr val="0070C0"/>
                </a:solidFill>
              </a:rPr>
              <a:t>demonstrate consistency of the manufacturing process. </a:t>
            </a:r>
          </a:p>
          <a:p>
            <a:pPr>
              <a:buFont typeface="Wingdings 3" pitchFamily="18" charset="2"/>
              <a:buNone/>
            </a:pPr>
            <a:endParaRPr lang="ja-JP" altLang="en-US" dirty="0" smtClean="0">
              <a:solidFill>
                <a:srgbClr val="0070C0"/>
              </a:solidFill>
            </a:endParaRPr>
          </a:p>
        </p:txBody>
      </p:sp>
    </p:spTree>
    <p:extLst>
      <p:ext uri="{BB962C8B-B14F-4D97-AF65-F5344CB8AC3E}">
        <p14:creationId xmlns:p14="http://schemas.microsoft.com/office/powerpoint/2010/main" val="4172257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prstGeom prst="rect">
            <a:avLst/>
          </a:prstGeom>
          <a:noFill/>
        </p:spPr>
        <p:txBody>
          <a:bodyPr rtlCol="0">
            <a:normAutofit/>
            <a:scene3d>
              <a:camera prst="orthographicFront"/>
              <a:lightRig rig="soft" dir="t"/>
            </a:scene3d>
          </a:bodyPr>
          <a:lstStyle/>
          <a:p>
            <a:pPr fontAlgn="auto">
              <a:spcAft>
                <a:spcPts val="0"/>
              </a:spcAft>
              <a:defRPr/>
            </a:pPr>
            <a:r>
              <a:rPr lang="en-US" altLang="ja-JP" dirty="0" smtClean="0">
                <a:solidFill>
                  <a:schemeClr val="bg1"/>
                </a:solidFill>
              </a:rPr>
              <a:t>                 VICH-GL50</a:t>
            </a:r>
            <a:endParaRPr lang="ja-JP" altLang="en-US" dirty="0">
              <a:solidFill>
                <a:schemeClr val="bg1"/>
              </a:solidFill>
            </a:endParaRPr>
          </a:p>
        </p:txBody>
      </p:sp>
      <p:sp>
        <p:nvSpPr>
          <p:cNvPr id="18435" name="コンテンツ プレースホルダー 1"/>
          <p:cNvSpPr>
            <a:spLocks noGrp="1"/>
          </p:cNvSpPr>
          <p:nvPr>
            <p:ph idx="1"/>
          </p:nvPr>
        </p:nvSpPr>
        <p:spPr>
          <a:xfrm>
            <a:off x="457200" y="1600200"/>
            <a:ext cx="8229600" cy="4938386"/>
          </a:xfrm>
        </p:spPr>
        <p:txBody>
          <a:bodyPr/>
          <a:lstStyle/>
          <a:p>
            <a:pPr marL="0" indent="0">
              <a:buNone/>
            </a:pPr>
            <a:r>
              <a:rPr lang="en-US" altLang="ja-JP" b="1" i="1" dirty="0" smtClean="0">
                <a:solidFill>
                  <a:srgbClr val="000000"/>
                </a:solidFill>
              </a:rPr>
              <a:t>2.3.1.1. The characteristics of the product and its manufacture </a:t>
            </a:r>
          </a:p>
          <a:p>
            <a:pPr marL="820738" indent="-457200"/>
            <a:r>
              <a:rPr lang="en-US" altLang="ja-JP" dirty="0" smtClean="0">
                <a:solidFill>
                  <a:srgbClr val="0070C0"/>
                </a:solidFill>
              </a:rPr>
              <a:t>The manufacturer should demonstrate that the product is manufactured following the quality principles (e.g. seed lot system and GMP)</a:t>
            </a:r>
          </a:p>
          <a:p>
            <a:pPr marL="820738" indent="-457200"/>
            <a:endParaRPr lang="en-US" altLang="ja-JP" b="1" i="1" dirty="0">
              <a:solidFill>
                <a:srgbClr val="0606BA"/>
              </a:solidFill>
            </a:endParaRPr>
          </a:p>
          <a:p>
            <a:pPr marL="820738" indent="-457200"/>
            <a:r>
              <a:rPr lang="en-US" altLang="ja-JP" dirty="0" smtClean="0">
                <a:solidFill>
                  <a:srgbClr val="0070C0"/>
                </a:solidFill>
              </a:rPr>
              <a:t>When other</a:t>
            </a:r>
            <a:r>
              <a:rPr lang="en-US" altLang="ja-JP" i="1" dirty="0" smtClean="0">
                <a:solidFill>
                  <a:srgbClr val="0070C0"/>
                </a:solidFill>
              </a:rPr>
              <a:t> </a:t>
            </a:r>
            <a:r>
              <a:rPr lang="en-US" altLang="ja-JP" dirty="0" smtClean="0">
                <a:solidFill>
                  <a:srgbClr val="0070C0"/>
                </a:solidFill>
              </a:rPr>
              <a:t>batch </a:t>
            </a:r>
            <a:r>
              <a:rPr lang="en-US" altLang="ja-JP" dirty="0">
                <a:solidFill>
                  <a:srgbClr val="0070C0"/>
                </a:solidFill>
              </a:rPr>
              <a:t>tests </a:t>
            </a:r>
            <a:r>
              <a:rPr lang="en-US" altLang="ja-JP" dirty="0" smtClean="0">
                <a:solidFill>
                  <a:srgbClr val="0070C0"/>
                </a:solidFill>
              </a:rPr>
              <a:t>in </a:t>
            </a:r>
            <a:r>
              <a:rPr lang="en-US" altLang="ja-JP" dirty="0">
                <a:solidFill>
                  <a:srgbClr val="0070C0"/>
                </a:solidFill>
              </a:rPr>
              <a:t>target </a:t>
            </a:r>
            <a:r>
              <a:rPr lang="en-US" altLang="ja-JP" dirty="0" smtClean="0">
                <a:solidFill>
                  <a:srgbClr val="0070C0"/>
                </a:solidFill>
              </a:rPr>
              <a:t>animals </a:t>
            </a:r>
            <a:r>
              <a:rPr lang="en-US" altLang="ja-JP" dirty="0">
                <a:solidFill>
                  <a:srgbClr val="0070C0"/>
                </a:solidFill>
              </a:rPr>
              <a:t>(e.g. potency tests</a:t>
            </a:r>
            <a:r>
              <a:rPr lang="en-US" altLang="ja-JP" dirty="0" smtClean="0">
                <a:solidFill>
                  <a:srgbClr val="0070C0"/>
                </a:solidFill>
              </a:rPr>
              <a:t>)</a:t>
            </a:r>
            <a:r>
              <a:rPr lang="en-US" altLang="ja-JP" dirty="0">
                <a:solidFill>
                  <a:srgbClr val="0070C0"/>
                </a:solidFill>
              </a:rPr>
              <a:t> are conducted </a:t>
            </a:r>
            <a:r>
              <a:rPr lang="en-US" altLang="ja-JP" dirty="0" smtClean="0">
                <a:solidFill>
                  <a:srgbClr val="0070C0"/>
                </a:solidFill>
              </a:rPr>
              <a:t>during the manufacturing process, </a:t>
            </a:r>
            <a:r>
              <a:rPr lang="en-US" altLang="ja-JP" dirty="0">
                <a:solidFill>
                  <a:srgbClr val="0070C0"/>
                </a:solidFill>
              </a:rPr>
              <a:t>it is recommended </a:t>
            </a:r>
            <a:r>
              <a:rPr lang="en-US" altLang="ja-JP" dirty="0" smtClean="0">
                <a:solidFill>
                  <a:srgbClr val="0070C0"/>
                </a:solidFill>
              </a:rPr>
              <a:t>to </a:t>
            </a:r>
            <a:r>
              <a:rPr lang="en-US" altLang="ja-JP" dirty="0">
                <a:solidFill>
                  <a:srgbClr val="0070C0"/>
                </a:solidFill>
              </a:rPr>
              <a:t>gain additional safety </a:t>
            </a:r>
            <a:r>
              <a:rPr lang="en-US" altLang="ja-JP" dirty="0" smtClean="0">
                <a:solidFill>
                  <a:srgbClr val="0070C0"/>
                </a:solidFill>
              </a:rPr>
              <a:t>data of </a:t>
            </a:r>
            <a:r>
              <a:rPr lang="en-US" altLang="ja-JP" dirty="0">
                <a:solidFill>
                  <a:srgbClr val="0070C0"/>
                </a:solidFill>
              </a:rPr>
              <a:t>the </a:t>
            </a:r>
            <a:r>
              <a:rPr lang="en-US" altLang="ja-JP" dirty="0" smtClean="0">
                <a:solidFill>
                  <a:srgbClr val="0070C0"/>
                </a:solidFill>
              </a:rPr>
              <a:t>vaccine.</a:t>
            </a:r>
            <a:endParaRPr lang="ja-JP" altLang="en-US" dirty="0" smtClean="0">
              <a:solidFill>
                <a:srgbClr val="0070C0"/>
              </a:solidFill>
            </a:endParaRPr>
          </a:p>
        </p:txBody>
      </p:sp>
    </p:spTree>
    <p:extLst>
      <p:ext uri="{BB962C8B-B14F-4D97-AF65-F5344CB8AC3E}">
        <p14:creationId xmlns:p14="http://schemas.microsoft.com/office/powerpoint/2010/main" val="3302312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prstGeom prst="rect">
            <a:avLst/>
          </a:prstGeom>
          <a:noFill/>
        </p:spPr>
        <p:txBody>
          <a:bodyPr rtlCol="0">
            <a:normAutofit/>
            <a:scene3d>
              <a:camera prst="orthographicFront"/>
              <a:lightRig rig="soft" dir="t"/>
            </a:scene3d>
          </a:bodyPr>
          <a:lstStyle/>
          <a:p>
            <a:pPr fontAlgn="auto">
              <a:spcAft>
                <a:spcPts val="0"/>
              </a:spcAft>
              <a:tabLst>
                <a:tab pos="4313238" algn="l"/>
              </a:tabLst>
              <a:defRPr/>
            </a:pPr>
            <a:r>
              <a:rPr lang="en-US" altLang="ja-JP" dirty="0" smtClean="0"/>
              <a:t>                 </a:t>
            </a:r>
            <a:r>
              <a:rPr lang="en-US" altLang="ja-JP" dirty="0" smtClean="0">
                <a:solidFill>
                  <a:schemeClr val="bg1"/>
                </a:solidFill>
              </a:rPr>
              <a:t>VICH-GL50</a:t>
            </a:r>
            <a:endParaRPr lang="ja-JP" altLang="en-US" dirty="0">
              <a:solidFill>
                <a:schemeClr val="bg1"/>
              </a:solidFill>
            </a:endParaRPr>
          </a:p>
        </p:txBody>
      </p:sp>
      <p:sp>
        <p:nvSpPr>
          <p:cNvPr id="19459" name="コンテンツ プレースホルダー 1"/>
          <p:cNvSpPr>
            <a:spLocks noGrp="1"/>
          </p:cNvSpPr>
          <p:nvPr>
            <p:ph idx="1"/>
          </p:nvPr>
        </p:nvSpPr>
        <p:spPr>
          <a:xfrm>
            <a:off x="457200" y="1600200"/>
            <a:ext cx="8229600" cy="5013542"/>
          </a:xfrm>
        </p:spPr>
        <p:txBody>
          <a:bodyPr/>
          <a:lstStyle/>
          <a:p>
            <a:pPr marL="0" indent="0">
              <a:lnSpc>
                <a:spcPct val="90000"/>
              </a:lnSpc>
              <a:buNone/>
            </a:pPr>
            <a:r>
              <a:rPr lang="en-US" altLang="ja-JP" b="1" i="1" dirty="0" smtClean="0">
                <a:solidFill>
                  <a:srgbClr val="000000"/>
                </a:solidFill>
              </a:rPr>
              <a:t>2.3.1.2. Information available on the current batch safety test </a:t>
            </a:r>
            <a:endParaRPr lang="en-US" altLang="ja-JP" dirty="0" smtClean="0">
              <a:solidFill>
                <a:srgbClr val="000000"/>
              </a:solidFill>
            </a:endParaRPr>
          </a:p>
          <a:p>
            <a:pPr lvl="1"/>
            <a:r>
              <a:rPr lang="en-US" altLang="ja-JP" sz="2800" dirty="0" smtClean="0">
                <a:solidFill>
                  <a:srgbClr val="0070C0"/>
                </a:solidFill>
              </a:rPr>
              <a:t>The manufacturer should submit batch protocol data for a sufficient number of consecutive batches (Usually </a:t>
            </a:r>
            <a:r>
              <a:rPr lang="en-US" altLang="ja-JP" sz="2800" dirty="0">
                <a:solidFill>
                  <a:srgbClr val="0070C0"/>
                </a:solidFill>
              </a:rPr>
              <a:t>10 </a:t>
            </a:r>
            <a:r>
              <a:rPr lang="en-US" altLang="ja-JP" sz="2800" dirty="0" smtClean="0">
                <a:solidFill>
                  <a:srgbClr val="0070C0"/>
                </a:solidFill>
              </a:rPr>
              <a:t>batches) </a:t>
            </a:r>
          </a:p>
          <a:p>
            <a:pPr lvl="1"/>
            <a:r>
              <a:rPr lang="en-US" altLang="ja-JP" sz="2800" dirty="0" smtClean="0">
                <a:solidFill>
                  <a:srgbClr val="0070C0"/>
                </a:solidFill>
              </a:rPr>
              <a:t>to demonstrate that safe and consistent production has been established. </a:t>
            </a:r>
          </a:p>
          <a:p>
            <a:pPr lvl="2">
              <a:buFont typeface="Wingdings" panose="05000000000000000000" pitchFamily="2" charset="2"/>
              <a:buChar char="Ø"/>
            </a:pPr>
            <a:r>
              <a:rPr lang="en-US" altLang="ja-JP" sz="2800" dirty="0" smtClean="0">
                <a:solidFill>
                  <a:srgbClr val="0070C0"/>
                </a:solidFill>
              </a:rPr>
              <a:t>The conduct of the TABST shall be in accordance with the regional requirements. </a:t>
            </a:r>
          </a:p>
          <a:p>
            <a:pPr lvl="2">
              <a:buFont typeface="Wingdings" panose="05000000000000000000" pitchFamily="2" charset="2"/>
              <a:buChar char="Ø"/>
            </a:pPr>
            <a:r>
              <a:rPr lang="en-US" altLang="ja-JP" sz="2800" dirty="0" smtClean="0">
                <a:solidFill>
                  <a:srgbClr val="0070C0"/>
                </a:solidFill>
              </a:rPr>
              <a:t>Variety </a:t>
            </a:r>
            <a:r>
              <a:rPr lang="en-US" altLang="ja-JP" sz="2800" dirty="0">
                <a:solidFill>
                  <a:srgbClr val="0070C0"/>
                </a:solidFill>
              </a:rPr>
              <a:t>of local and systemic reactions </a:t>
            </a:r>
            <a:r>
              <a:rPr lang="en-US" altLang="ja-JP" sz="2800" dirty="0" smtClean="0">
                <a:solidFill>
                  <a:srgbClr val="0070C0"/>
                </a:solidFill>
              </a:rPr>
              <a:t>should be examined,</a:t>
            </a:r>
            <a:endParaRPr lang="en-US" altLang="ja-JP" sz="2800" dirty="0">
              <a:solidFill>
                <a:srgbClr val="0070C0"/>
              </a:solidFill>
            </a:endParaRPr>
          </a:p>
          <a:p>
            <a:pPr lvl="2">
              <a:buFont typeface="Wingdings" panose="05000000000000000000" pitchFamily="2" charset="2"/>
              <a:buChar char="Ø"/>
            </a:pPr>
            <a:r>
              <a:rPr lang="en-US" altLang="ja-JP" sz="2800" dirty="0">
                <a:solidFill>
                  <a:srgbClr val="0070C0"/>
                </a:solidFill>
              </a:rPr>
              <a:t>Summary and discussion should be </a:t>
            </a:r>
            <a:r>
              <a:rPr lang="en-US" altLang="ja-JP" sz="2800" dirty="0" smtClean="0">
                <a:solidFill>
                  <a:srgbClr val="0070C0"/>
                </a:solidFill>
              </a:rPr>
              <a:t>provided.</a:t>
            </a:r>
            <a:endParaRPr lang="en-US" altLang="ja-JP" sz="2800" dirty="0">
              <a:solidFill>
                <a:srgbClr val="0070C0"/>
              </a:solidFill>
            </a:endParaRPr>
          </a:p>
          <a:p>
            <a:pPr lvl="1"/>
            <a:endParaRPr lang="ja-JP" altLang="en-US" dirty="0" smtClean="0">
              <a:solidFill>
                <a:srgbClr val="0606BA"/>
              </a:solidFill>
            </a:endParaRPr>
          </a:p>
        </p:txBody>
      </p:sp>
    </p:spTree>
    <p:extLst>
      <p:ext uri="{BB962C8B-B14F-4D97-AF65-F5344CB8AC3E}">
        <p14:creationId xmlns:p14="http://schemas.microsoft.com/office/powerpoint/2010/main" val="1673161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prstGeom prst="rect">
            <a:avLst/>
          </a:prstGeom>
          <a:noFill/>
        </p:spPr>
        <p:txBody>
          <a:bodyPr rtlCol="0">
            <a:normAutofit/>
            <a:scene3d>
              <a:camera prst="orthographicFront"/>
              <a:lightRig rig="soft" dir="t"/>
            </a:scene3d>
          </a:bodyPr>
          <a:lstStyle/>
          <a:p>
            <a:pPr fontAlgn="auto">
              <a:spcAft>
                <a:spcPts val="0"/>
              </a:spcAft>
              <a:tabLst>
                <a:tab pos="4313238" algn="l"/>
              </a:tabLst>
              <a:defRPr/>
            </a:pPr>
            <a:r>
              <a:rPr lang="en-US" altLang="ja-JP" dirty="0" smtClean="0">
                <a:solidFill>
                  <a:schemeClr val="bg1"/>
                </a:solidFill>
              </a:rPr>
              <a:t>                 VICH-GL50</a:t>
            </a:r>
            <a:endParaRPr lang="ja-JP" altLang="en-US" dirty="0">
              <a:solidFill>
                <a:schemeClr val="bg1"/>
              </a:solidFill>
            </a:endParaRPr>
          </a:p>
        </p:txBody>
      </p:sp>
      <p:sp>
        <p:nvSpPr>
          <p:cNvPr id="20483" name="コンテンツ プレースホルダー 1"/>
          <p:cNvSpPr>
            <a:spLocks noGrp="1"/>
          </p:cNvSpPr>
          <p:nvPr>
            <p:ph idx="1"/>
          </p:nvPr>
        </p:nvSpPr>
        <p:spPr/>
        <p:txBody>
          <a:bodyPr/>
          <a:lstStyle/>
          <a:p>
            <a:pPr marL="0" indent="0">
              <a:buNone/>
            </a:pPr>
            <a:r>
              <a:rPr lang="de-AT" altLang="ja-JP" b="1" i="1" dirty="0" smtClean="0">
                <a:solidFill>
                  <a:srgbClr val="000000"/>
                </a:solidFill>
                <a:latin typeface="Calibri" panose="020F0502020204030204" pitchFamily="34" charset="0"/>
              </a:rPr>
              <a:t>2.3.1.3. Pharmacovigilance data </a:t>
            </a:r>
            <a:endParaRPr lang="de-AT" altLang="ja-JP" dirty="0" smtClean="0">
              <a:solidFill>
                <a:srgbClr val="000000"/>
              </a:solidFill>
              <a:latin typeface="Calibri" panose="020F0502020204030204" pitchFamily="34" charset="0"/>
            </a:endParaRPr>
          </a:p>
          <a:p>
            <a:pPr marL="444500" indent="-269875"/>
            <a:r>
              <a:rPr lang="en-US" altLang="ja-JP" dirty="0" smtClean="0">
                <a:solidFill>
                  <a:srgbClr val="0070C0"/>
                </a:solidFill>
                <a:latin typeface="Calibri" panose="020F0502020204030204" pitchFamily="34" charset="0"/>
              </a:rPr>
              <a:t>A pharmacovigilance system (in accordance with the VICH Guidelines) is </a:t>
            </a:r>
            <a:r>
              <a:rPr lang="en-US" altLang="ja-JP" sz="2800" dirty="0" smtClean="0">
                <a:solidFill>
                  <a:srgbClr val="0070C0"/>
                </a:solidFill>
                <a:latin typeface="Calibri" panose="020F0502020204030204" pitchFamily="34" charset="0"/>
              </a:rPr>
              <a:t>in place during the consecutive batches were on the market. </a:t>
            </a:r>
          </a:p>
          <a:p>
            <a:pPr marL="901700" lvl="1" indent="-269875"/>
            <a:endParaRPr lang="en-US" altLang="ja-JP" sz="2800" dirty="0">
              <a:solidFill>
                <a:srgbClr val="0070C0"/>
              </a:solidFill>
              <a:latin typeface="Calibri" panose="020F0502020204030204" pitchFamily="34" charset="0"/>
            </a:endParaRPr>
          </a:p>
          <a:p>
            <a:pPr marL="444500" indent="-269875"/>
            <a:r>
              <a:rPr lang="en-US" altLang="ja-JP" dirty="0" smtClean="0">
                <a:solidFill>
                  <a:srgbClr val="0070C0"/>
                </a:solidFill>
                <a:latin typeface="Calibri" panose="020F0502020204030204" pitchFamily="34" charset="0"/>
              </a:rPr>
              <a:t>The Data to demonstrating the consistent safe performance of the vaccine in the field should be provided.</a:t>
            </a:r>
          </a:p>
          <a:p>
            <a:endParaRPr lang="ja-JP" altLang="en-US" dirty="0" smtClean="0">
              <a:solidFill>
                <a:srgbClr val="0070C0"/>
              </a:solidFill>
              <a:latin typeface="Calibri" panose="020F0502020204030204" pitchFamily="34" charset="0"/>
            </a:endParaRPr>
          </a:p>
        </p:txBody>
      </p:sp>
    </p:spTree>
    <p:extLst>
      <p:ext uri="{BB962C8B-B14F-4D97-AF65-F5344CB8AC3E}">
        <p14:creationId xmlns:p14="http://schemas.microsoft.com/office/powerpoint/2010/main" val="4261337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prstGeom prst="rect">
            <a:avLst/>
          </a:prstGeom>
          <a:noFill/>
        </p:spPr>
        <p:txBody>
          <a:bodyPr rtlCol="0">
            <a:normAutofit/>
            <a:scene3d>
              <a:camera prst="orthographicFront"/>
              <a:lightRig rig="soft" dir="t"/>
            </a:scene3d>
          </a:bodyPr>
          <a:lstStyle/>
          <a:p>
            <a:pPr fontAlgn="auto">
              <a:spcAft>
                <a:spcPts val="0"/>
              </a:spcAft>
              <a:tabLst>
                <a:tab pos="4313238" algn="l"/>
              </a:tabLst>
              <a:defRPr/>
            </a:pPr>
            <a:r>
              <a:rPr lang="en-US" altLang="ja-JP" dirty="0" smtClean="0">
                <a:solidFill>
                  <a:schemeClr val="bg1"/>
                </a:solidFill>
              </a:rPr>
              <a:t>                 VICH-GL50</a:t>
            </a:r>
            <a:endParaRPr lang="ja-JP" altLang="en-US" dirty="0">
              <a:solidFill>
                <a:schemeClr val="bg1"/>
              </a:solidFill>
            </a:endParaRPr>
          </a:p>
        </p:txBody>
      </p:sp>
      <p:sp>
        <p:nvSpPr>
          <p:cNvPr id="2" name="コンテンツ プレースホルダー 1"/>
          <p:cNvSpPr>
            <a:spLocks noGrp="1"/>
          </p:cNvSpPr>
          <p:nvPr>
            <p:ph idx="1"/>
          </p:nvPr>
        </p:nvSpPr>
        <p:spPr>
          <a:xfrm>
            <a:off x="250521" y="1600200"/>
            <a:ext cx="8768219" cy="4525963"/>
          </a:xfrm>
        </p:spPr>
        <p:txBody>
          <a:bodyPr rtlCol="0">
            <a:normAutofit/>
          </a:bodyPr>
          <a:lstStyle/>
          <a:p>
            <a:pPr fontAlgn="auto">
              <a:spcAft>
                <a:spcPts val="0"/>
              </a:spcAft>
              <a:buFont typeface="Arial" panose="020B0604020202020204" pitchFamily="34" charset="0"/>
              <a:buChar char="•"/>
              <a:defRPr/>
            </a:pPr>
            <a:r>
              <a:rPr lang="en-US" altLang="ja-JP" sz="3000" b="1" i="1" dirty="0" smtClean="0">
                <a:solidFill>
                  <a:srgbClr val="000000"/>
                </a:solidFill>
              </a:rPr>
              <a:t>2.3.2. Procedure for waiving the target animal batch safety test </a:t>
            </a:r>
            <a:endParaRPr lang="en-US" altLang="ja-JP" sz="3000" dirty="0" smtClean="0">
              <a:solidFill>
                <a:srgbClr val="000000"/>
              </a:solidFill>
            </a:endParaRPr>
          </a:p>
          <a:p>
            <a:pPr lvl="1" fontAlgn="auto">
              <a:spcAft>
                <a:spcPts val="0"/>
              </a:spcAft>
              <a:defRPr/>
            </a:pPr>
            <a:r>
              <a:rPr lang="en-US" altLang="ja-JP" sz="2600" dirty="0" smtClean="0">
                <a:solidFill>
                  <a:srgbClr val="0070C0"/>
                </a:solidFill>
              </a:rPr>
              <a:t>A report should provide an overall assessment of the consistency of the product’s safety and </a:t>
            </a:r>
          </a:p>
          <a:p>
            <a:pPr lvl="1" fontAlgn="auto">
              <a:spcAft>
                <a:spcPts val="0"/>
              </a:spcAft>
              <a:defRPr/>
            </a:pPr>
            <a:r>
              <a:rPr lang="en-US" altLang="ja-JP" sz="2600" dirty="0" smtClean="0">
                <a:solidFill>
                  <a:srgbClr val="0070C0"/>
                </a:solidFill>
              </a:rPr>
              <a:t>would include; </a:t>
            </a:r>
          </a:p>
          <a:p>
            <a:pPr lvl="2" fontAlgn="auto">
              <a:spcAft>
                <a:spcPts val="0"/>
              </a:spcAft>
              <a:defRPr/>
            </a:pPr>
            <a:r>
              <a:rPr lang="en-US" altLang="ja-JP" sz="2400" dirty="0" smtClean="0">
                <a:solidFill>
                  <a:srgbClr val="0070C0"/>
                </a:solidFill>
              </a:rPr>
              <a:t>the number of batches manufactured, </a:t>
            </a:r>
          </a:p>
          <a:p>
            <a:pPr lvl="2" fontAlgn="auto">
              <a:spcAft>
                <a:spcPts val="0"/>
              </a:spcAft>
              <a:defRPr/>
            </a:pPr>
            <a:r>
              <a:rPr lang="en-US" altLang="ja-JP" sz="2400" dirty="0" smtClean="0">
                <a:solidFill>
                  <a:srgbClr val="0070C0"/>
                </a:solidFill>
              </a:rPr>
              <a:t>the number of years the product has been on the market, </a:t>
            </a:r>
          </a:p>
          <a:p>
            <a:pPr lvl="2" fontAlgn="auto">
              <a:spcAft>
                <a:spcPts val="0"/>
              </a:spcAft>
              <a:defRPr/>
            </a:pPr>
            <a:r>
              <a:rPr lang="en-US" altLang="ja-JP" sz="2400" dirty="0" smtClean="0">
                <a:solidFill>
                  <a:srgbClr val="0070C0"/>
                </a:solidFill>
              </a:rPr>
              <a:t>the number of doses sold, </a:t>
            </a:r>
          </a:p>
          <a:p>
            <a:pPr lvl="2" fontAlgn="auto">
              <a:spcAft>
                <a:spcPts val="0"/>
              </a:spcAft>
              <a:defRPr/>
            </a:pPr>
            <a:r>
              <a:rPr lang="en-US" altLang="ja-JP" sz="2400" dirty="0" smtClean="0">
                <a:solidFill>
                  <a:srgbClr val="0070C0"/>
                </a:solidFill>
              </a:rPr>
              <a:t>the frequency and seriousness of any adverse reactions, </a:t>
            </a:r>
            <a:endParaRPr lang="en-US" altLang="ja-JP" sz="2400" dirty="0">
              <a:solidFill>
                <a:srgbClr val="0070C0"/>
              </a:solidFill>
            </a:endParaRPr>
          </a:p>
          <a:p>
            <a:pPr lvl="2" fontAlgn="auto">
              <a:spcAft>
                <a:spcPts val="0"/>
              </a:spcAft>
              <a:defRPr/>
            </a:pPr>
            <a:r>
              <a:rPr lang="en-US" altLang="ja-JP" sz="2400" dirty="0" smtClean="0">
                <a:solidFill>
                  <a:srgbClr val="0070C0"/>
                </a:solidFill>
              </a:rPr>
              <a:t>investigations into the causes of these adverse reactions. </a:t>
            </a:r>
            <a:endParaRPr lang="ja-JP" altLang="en-US" sz="2400" dirty="0" smtClean="0">
              <a:solidFill>
                <a:srgbClr val="0070C0"/>
              </a:solidFill>
            </a:endParaRPr>
          </a:p>
        </p:txBody>
      </p:sp>
    </p:spTree>
    <p:extLst>
      <p:ext uri="{BB962C8B-B14F-4D97-AF65-F5344CB8AC3E}">
        <p14:creationId xmlns:p14="http://schemas.microsoft.com/office/powerpoint/2010/main" val="1177792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15152" y="274638"/>
            <a:ext cx="8229600" cy="1143000"/>
          </a:xfrm>
          <a:prstGeom prst="rect">
            <a:avLst/>
          </a:prstGeom>
          <a:noFill/>
        </p:spPr>
        <p:txBody>
          <a:bodyPr rtlCol="0">
            <a:normAutofit fontScale="90000"/>
            <a:scene3d>
              <a:camera prst="orthographicFront"/>
              <a:lightRig rig="soft" dir="t"/>
            </a:scene3d>
          </a:bodyPr>
          <a:lstStyle/>
          <a:p>
            <a:pPr fontAlgn="auto">
              <a:spcAft>
                <a:spcPts val="0"/>
              </a:spcAft>
              <a:defRPr/>
            </a:pPr>
            <a:r>
              <a:rPr lang="en-US" altLang="ja-JP" dirty="0" smtClean="0">
                <a:solidFill>
                  <a:schemeClr val="bg1"/>
                </a:solidFill>
              </a:rPr>
              <a:t> How is GL50 implemented in Japan ?</a:t>
            </a:r>
            <a:endParaRPr lang="ja-JP" altLang="en-US" dirty="0">
              <a:solidFill>
                <a:schemeClr val="bg1"/>
              </a:solidFill>
            </a:endParaRPr>
          </a:p>
        </p:txBody>
      </p:sp>
      <p:sp>
        <p:nvSpPr>
          <p:cNvPr id="2" name="コンテンツ プレースホルダー 1"/>
          <p:cNvSpPr>
            <a:spLocks noGrp="1"/>
          </p:cNvSpPr>
          <p:nvPr>
            <p:ph idx="1"/>
          </p:nvPr>
        </p:nvSpPr>
        <p:spPr>
          <a:xfrm>
            <a:off x="190100" y="1600200"/>
            <a:ext cx="8766010" cy="4525963"/>
          </a:xfrm>
        </p:spPr>
        <p:txBody>
          <a:bodyPr rtlCol="0">
            <a:normAutofit fontScale="92500"/>
          </a:bodyPr>
          <a:lstStyle/>
          <a:p>
            <a:pPr marL="0" indent="0" fontAlgn="auto">
              <a:lnSpc>
                <a:spcPct val="90000"/>
              </a:lnSpc>
              <a:spcAft>
                <a:spcPts val="0"/>
              </a:spcAft>
              <a:buNone/>
              <a:defRPr/>
            </a:pPr>
            <a:r>
              <a:rPr lang="en-US" altLang="ja-JP" dirty="0" smtClean="0"/>
              <a:t>GL50 has been implemented in Japan from Feb. 2014.</a:t>
            </a:r>
          </a:p>
          <a:p>
            <a:pPr marL="0" indent="0" fontAlgn="auto">
              <a:lnSpc>
                <a:spcPct val="90000"/>
              </a:lnSpc>
              <a:spcAft>
                <a:spcPts val="0"/>
              </a:spcAft>
              <a:buNone/>
              <a:defRPr/>
            </a:pPr>
            <a:endParaRPr lang="en-US" altLang="ja-JP" dirty="0" smtClean="0"/>
          </a:p>
          <a:p>
            <a:pPr marL="0" indent="0" fontAlgn="auto">
              <a:lnSpc>
                <a:spcPct val="90000"/>
              </a:lnSpc>
              <a:spcAft>
                <a:spcPts val="0"/>
              </a:spcAft>
              <a:buNone/>
              <a:defRPr/>
            </a:pPr>
            <a:r>
              <a:rPr lang="en-US" altLang="ja-JP" dirty="0" smtClean="0">
                <a:solidFill>
                  <a:srgbClr val="0606BA"/>
                </a:solidFill>
              </a:rPr>
              <a:t>1. Applicable vaccine</a:t>
            </a:r>
          </a:p>
          <a:p>
            <a:pPr marL="174625" indent="0" fontAlgn="auto">
              <a:lnSpc>
                <a:spcPct val="90000"/>
              </a:lnSpc>
              <a:spcAft>
                <a:spcPts val="0"/>
              </a:spcAft>
              <a:buNone/>
              <a:defRPr/>
            </a:pPr>
            <a:r>
              <a:rPr lang="en-US" altLang="ja-JP" dirty="0" smtClean="0"/>
              <a:t>The vaccine which is fulfilled all of following requirements.</a:t>
            </a:r>
          </a:p>
          <a:p>
            <a:pPr marL="981075" indent="-442913" fontAlgn="auto">
              <a:lnSpc>
                <a:spcPct val="90000"/>
              </a:lnSpc>
              <a:spcAft>
                <a:spcPts val="0"/>
              </a:spcAft>
              <a:buFont typeface="Wingdings 3" pitchFamily="18" charset="2"/>
              <a:buNone/>
              <a:defRPr/>
            </a:pPr>
            <a:r>
              <a:rPr lang="en-US" altLang="ja-JP" dirty="0" smtClean="0">
                <a:solidFill>
                  <a:srgbClr val="0070C0"/>
                </a:solidFill>
              </a:rPr>
              <a:t>(1) Inactivated vaccine for veterinary use.</a:t>
            </a:r>
          </a:p>
          <a:p>
            <a:pPr marL="981075" indent="-442913" fontAlgn="auto">
              <a:lnSpc>
                <a:spcPct val="90000"/>
              </a:lnSpc>
              <a:spcAft>
                <a:spcPts val="0"/>
              </a:spcAft>
              <a:buFont typeface="Wingdings 3" pitchFamily="18" charset="2"/>
              <a:buNone/>
              <a:defRPr/>
            </a:pPr>
            <a:r>
              <a:rPr lang="en-US" altLang="ja-JP" dirty="0" smtClean="0">
                <a:solidFill>
                  <a:srgbClr val="0070C0"/>
                </a:solidFill>
              </a:rPr>
              <a:t>(2) More than the last 10 batches were passed the TABST.</a:t>
            </a:r>
          </a:p>
          <a:p>
            <a:pPr marL="981075" indent="-442913" fontAlgn="auto">
              <a:lnSpc>
                <a:spcPct val="90000"/>
              </a:lnSpc>
              <a:spcAft>
                <a:spcPts val="0"/>
              </a:spcAft>
              <a:buFont typeface="Wingdings 3" pitchFamily="18" charset="2"/>
              <a:buNone/>
              <a:defRPr/>
            </a:pPr>
            <a:r>
              <a:rPr lang="en-US" altLang="ja-JP" dirty="0" smtClean="0">
                <a:solidFill>
                  <a:srgbClr val="0070C0"/>
                </a:solidFill>
              </a:rPr>
              <a:t>(3) Seed lot system-based product.</a:t>
            </a:r>
          </a:p>
          <a:p>
            <a:pPr marL="981075" indent="-442913" fontAlgn="auto">
              <a:spcAft>
                <a:spcPts val="0"/>
              </a:spcAft>
              <a:buNone/>
              <a:defRPr/>
            </a:pPr>
            <a:r>
              <a:rPr lang="en-US" altLang="ja-JP" dirty="0" smtClean="0">
                <a:solidFill>
                  <a:srgbClr val="0070C0"/>
                </a:solidFill>
              </a:rPr>
              <a:t>(4) Product which is not within the re-examination period </a:t>
            </a:r>
          </a:p>
          <a:p>
            <a:pPr marL="981075" indent="-442913" fontAlgn="auto">
              <a:spcBef>
                <a:spcPts val="600"/>
              </a:spcBef>
              <a:spcAft>
                <a:spcPts val="0"/>
              </a:spcAft>
              <a:buNone/>
              <a:defRPr/>
            </a:pPr>
            <a:r>
              <a:rPr lang="en-US" altLang="ja-JP" dirty="0">
                <a:solidFill>
                  <a:srgbClr val="0070C0"/>
                </a:solidFill>
              </a:rPr>
              <a:t> </a:t>
            </a:r>
            <a:r>
              <a:rPr lang="en-US" altLang="ja-JP" dirty="0" smtClean="0">
                <a:solidFill>
                  <a:srgbClr val="0070C0"/>
                </a:solidFill>
              </a:rPr>
              <a:t>      (6 </a:t>
            </a:r>
            <a:r>
              <a:rPr lang="en-US" altLang="ja-JP" dirty="0">
                <a:solidFill>
                  <a:srgbClr val="0070C0"/>
                </a:solidFill>
              </a:rPr>
              <a:t>years after </a:t>
            </a:r>
            <a:r>
              <a:rPr lang="en-US" altLang="ja-JP" dirty="0" smtClean="0">
                <a:solidFill>
                  <a:srgbClr val="0070C0"/>
                </a:solidFill>
              </a:rPr>
              <a:t>the approval).   </a:t>
            </a:r>
            <a:endParaRPr lang="ja-JP" altLang="en-US" dirty="0" smtClean="0">
              <a:solidFill>
                <a:srgbClr val="0070C0"/>
              </a:solidFill>
            </a:endParaRPr>
          </a:p>
        </p:txBody>
      </p:sp>
    </p:spTree>
    <p:extLst>
      <p:ext uri="{BB962C8B-B14F-4D97-AF65-F5344CB8AC3E}">
        <p14:creationId xmlns:p14="http://schemas.microsoft.com/office/powerpoint/2010/main" val="340761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7683" y="174430"/>
            <a:ext cx="8229600" cy="1143000"/>
          </a:xfrm>
          <a:prstGeom prst="rect">
            <a:avLst/>
          </a:prstGeom>
          <a:noFill/>
        </p:spPr>
        <p:txBody>
          <a:bodyPr rtlCol="0">
            <a:normAutofit fontScale="90000"/>
            <a:scene3d>
              <a:camera prst="orthographicFront"/>
              <a:lightRig rig="soft" dir="t"/>
            </a:scene3d>
          </a:bodyPr>
          <a:lstStyle/>
          <a:p>
            <a:pPr fontAlgn="auto">
              <a:spcAft>
                <a:spcPts val="0"/>
              </a:spcAft>
              <a:defRPr/>
            </a:pPr>
            <a:r>
              <a:rPr lang="en-US" altLang="ja-JP" dirty="0" smtClean="0">
                <a:solidFill>
                  <a:schemeClr val="bg1"/>
                </a:solidFill>
              </a:rPr>
              <a:t> How is GL50 implemented in Japan ?</a:t>
            </a:r>
            <a:endParaRPr lang="ja-JP" altLang="en-US" dirty="0">
              <a:solidFill>
                <a:schemeClr val="bg1"/>
              </a:solidFill>
            </a:endParaRPr>
          </a:p>
        </p:txBody>
      </p:sp>
      <p:sp>
        <p:nvSpPr>
          <p:cNvPr id="2" name="コンテンツ プレースホルダー 1"/>
          <p:cNvSpPr>
            <a:spLocks noGrp="1"/>
          </p:cNvSpPr>
          <p:nvPr>
            <p:ph idx="1"/>
          </p:nvPr>
        </p:nvSpPr>
        <p:spPr>
          <a:xfrm>
            <a:off x="87683" y="1600200"/>
            <a:ext cx="8956110" cy="4525963"/>
          </a:xfrm>
        </p:spPr>
        <p:txBody>
          <a:bodyPr rtlCol="0">
            <a:noAutofit/>
          </a:bodyPr>
          <a:lstStyle/>
          <a:p>
            <a:pPr marL="0" indent="0" fontAlgn="auto">
              <a:lnSpc>
                <a:spcPct val="90000"/>
              </a:lnSpc>
              <a:spcAft>
                <a:spcPts val="0"/>
              </a:spcAft>
              <a:buNone/>
              <a:defRPr/>
            </a:pPr>
            <a:r>
              <a:rPr lang="en-US" altLang="ja-JP" dirty="0" smtClean="0">
                <a:solidFill>
                  <a:srgbClr val="0606BA"/>
                </a:solidFill>
              </a:rPr>
              <a:t>2. Application Documents</a:t>
            </a:r>
          </a:p>
          <a:p>
            <a:pPr marL="174625" indent="0" fontAlgn="auto">
              <a:lnSpc>
                <a:spcPct val="90000"/>
              </a:lnSpc>
              <a:spcAft>
                <a:spcPts val="0"/>
              </a:spcAft>
              <a:buNone/>
              <a:defRPr/>
            </a:pPr>
            <a:r>
              <a:rPr lang="en-US" altLang="ja-JP" dirty="0" smtClean="0"/>
              <a:t>(1) Application for waiver of TABST</a:t>
            </a:r>
          </a:p>
          <a:p>
            <a:pPr marL="174625" indent="0" fontAlgn="auto">
              <a:lnSpc>
                <a:spcPct val="90000"/>
              </a:lnSpc>
              <a:spcAft>
                <a:spcPts val="0"/>
              </a:spcAft>
              <a:buNone/>
              <a:defRPr/>
            </a:pPr>
            <a:r>
              <a:rPr lang="en-US" altLang="ja-JP" dirty="0" smtClean="0"/>
              <a:t>(2) Accompanying materials: </a:t>
            </a:r>
          </a:p>
          <a:p>
            <a:pPr marL="457200" lvl="1" indent="0" fontAlgn="auto">
              <a:spcAft>
                <a:spcPts val="0"/>
              </a:spcAft>
              <a:buNone/>
              <a:defRPr/>
            </a:pPr>
            <a:r>
              <a:rPr lang="en-US" altLang="ja-JP" dirty="0" smtClean="0"/>
              <a:t>    </a:t>
            </a:r>
            <a:r>
              <a:rPr lang="en-US" altLang="ja-JP" dirty="0" smtClean="0">
                <a:solidFill>
                  <a:srgbClr val="0070C0"/>
                </a:solidFill>
              </a:rPr>
              <a:t>A. Manufacturing records (last 10 batches)</a:t>
            </a:r>
          </a:p>
          <a:p>
            <a:pPr marL="457200" lvl="1" indent="0" fontAlgn="auto">
              <a:spcAft>
                <a:spcPts val="0"/>
              </a:spcAft>
              <a:buNone/>
              <a:defRPr/>
            </a:pPr>
            <a:r>
              <a:rPr lang="en-US" altLang="ja-JP" dirty="0" smtClean="0">
                <a:solidFill>
                  <a:srgbClr val="0070C0"/>
                </a:solidFill>
              </a:rPr>
              <a:t>    B. Batch release test data (last 10 batches)</a:t>
            </a:r>
          </a:p>
          <a:p>
            <a:pPr marL="457200" lvl="1" indent="0" fontAlgn="auto">
              <a:spcAft>
                <a:spcPts val="0"/>
              </a:spcAft>
              <a:buNone/>
              <a:defRPr/>
            </a:pPr>
            <a:r>
              <a:rPr lang="en-US" altLang="ja-JP" dirty="0" smtClean="0">
                <a:solidFill>
                  <a:srgbClr val="0070C0"/>
                </a:solidFill>
              </a:rPr>
              <a:t>    C. Information on a defect batch (if any)</a:t>
            </a:r>
          </a:p>
          <a:p>
            <a:pPr marL="457200" lvl="1" indent="0" fontAlgn="auto">
              <a:spcAft>
                <a:spcPts val="0"/>
              </a:spcAft>
              <a:buNone/>
              <a:defRPr/>
            </a:pPr>
            <a:r>
              <a:rPr lang="en-US" altLang="ja-JP" dirty="0" smtClean="0">
                <a:solidFill>
                  <a:srgbClr val="0070C0"/>
                </a:solidFill>
              </a:rPr>
              <a:t>    D. Revision history of the dossier </a:t>
            </a:r>
          </a:p>
          <a:p>
            <a:pPr marL="457200" lvl="1" indent="0" fontAlgn="auto">
              <a:spcAft>
                <a:spcPts val="0"/>
              </a:spcAft>
              <a:buNone/>
              <a:defRPr/>
            </a:pPr>
            <a:r>
              <a:rPr lang="en-US" altLang="ja-JP" dirty="0" smtClean="0">
                <a:solidFill>
                  <a:srgbClr val="0070C0"/>
                </a:solidFill>
              </a:rPr>
              <a:t>    E. Rational explanation for waiving TABST (on A to D above)</a:t>
            </a:r>
          </a:p>
          <a:p>
            <a:pPr marL="989013" lvl="1" indent="-531813" fontAlgn="auto">
              <a:spcAft>
                <a:spcPts val="0"/>
              </a:spcAft>
              <a:buNone/>
              <a:defRPr/>
            </a:pPr>
            <a:r>
              <a:rPr lang="en-US" altLang="ja-JP" dirty="0" smtClean="0">
                <a:solidFill>
                  <a:srgbClr val="0070C0"/>
                </a:solidFill>
              </a:rPr>
              <a:t>    F. Overall safety assessment including  Pharmacovigilance data</a:t>
            </a:r>
          </a:p>
        </p:txBody>
      </p:sp>
    </p:spTree>
    <p:extLst>
      <p:ext uri="{BB962C8B-B14F-4D97-AF65-F5344CB8AC3E}">
        <p14:creationId xmlns:p14="http://schemas.microsoft.com/office/powerpoint/2010/main" val="1197582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0258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xmlns="" id="{79198F91-CF4F-4FE9-93B2-75A87247A60C}"/>
              </a:ext>
            </a:extLst>
          </p:cNvPr>
          <p:cNvSpPr>
            <a:spLocks noGrp="1"/>
          </p:cNvSpPr>
          <p:nvPr>
            <p:ph type="body" sz="quarter" idx="10"/>
          </p:nvPr>
        </p:nvSpPr>
        <p:spPr>
          <a:xfrm>
            <a:off x="404066" y="170610"/>
            <a:ext cx="7000781" cy="519112"/>
          </a:xfrm>
        </p:spPr>
        <p:txBody>
          <a:bodyPr/>
          <a:lstStyle/>
          <a:p>
            <a:r>
              <a:rPr lang="en-GB" dirty="0"/>
              <a:t>Disclaimer</a:t>
            </a:r>
          </a:p>
        </p:txBody>
      </p:sp>
      <p:sp>
        <p:nvSpPr>
          <p:cNvPr id="5" name="Text Placeholder 2">
            <a:extLst>
              <a:ext uri="{FF2B5EF4-FFF2-40B4-BE49-F238E27FC236}">
                <a16:creationId xmlns:a16="http://schemas.microsoft.com/office/drawing/2014/main" xmlns="" id="{BA9B6BB1-34A0-4782-9561-F00A4D699D32}"/>
              </a:ext>
            </a:extLst>
          </p:cNvPr>
          <p:cNvSpPr>
            <a:spLocks noGrp="1"/>
          </p:cNvSpPr>
          <p:nvPr>
            <p:ph type="body" sz="quarter" idx="11"/>
          </p:nvPr>
        </p:nvSpPr>
        <p:spPr>
          <a:xfrm>
            <a:off x="1537792" y="1959211"/>
            <a:ext cx="6068415" cy="4419600"/>
          </a:xfrm>
        </p:spPr>
        <p:txBody>
          <a:bodyPr/>
          <a:lstStyle/>
          <a:p>
            <a:r>
              <a:rPr lang="en-US" dirty="0"/>
              <a:t>These slides have been provided for training purposes only.  The presenter has made every attempt to ensure that they are consistent with relevant VICH guideline(s).</a:t>
            </a:r>
          </a:p>
          <a:p>
            <a:r>
              <a:rPr lang="en-US" dirty="0"/>
              <a:t>As always, the original Guideline(s) should be used as the primary source of information for working with regulators.</a:t>
            </a:r>
          </a:p>
          <a:p>
            <a:endParaRPr lang="en-GB" dirty="0"/>
          </a:p>
        </p:txBody>
      </p:sp>
    </p:spTree>
    <p:extLst>
      <p:ext uri="{BB962C8B-B14F-4D97-AF65-F5344CB8AC3E}">
        <p14:creationId xmlns:p14="http://schemas.microsoft.com/office/powerpoint/2010/main" val="261150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コンテンツ プレースホルダー 1"/>
          <p:cNvSpPr>
            <a:spLocks noGrp="1"/>
          </p:cNvSpPr>
          <p:nvPr>
            <p:ph type="body" sz="quarter" idx="10"/>
          </p:nvPr>
        </p:nvSpPr>
        <p:spPr>
          <a:xfrm>
            <a:off x="404066" y="1237131"/>
            <a:ext cx="8228946" cy="4101353"/>
          </a:xfrm>
        </p:spPr>
        <p:txBody>
          <a:bodyPr/>
          <a:lstStyle/>
          <a:p>
            <a:pPr marL="457200" indent="-457200">
              <a:buFont typeface="Arial" panose="020B0604020202020204" pitchFamily="34" charset="0"/>
              <a:buChar char="•"/>
            </a:pPr>
            <a:r>
              <a:rPr lang="en-GB" altLang="ja-JP" sz="3200" dirty="0" smtClean="0">
                <a:solidFill>
                  <a:schemeClr val="tx1"/>
                </a:solidFill>
                <a:ea typeface="ＭＳ 明朝" pitchFamily="49" charset="-128"/>
                <a:cs typeface="Times New Roman" pitchFamily="18" charset="0"/>
              </a:rPr>
              <a:t>At its 19</a:t>
            </a:r>
            <a:r>
              <a:rPr lang="en-GB" altLang="ja-JP" sz="3200" baseline="30000" dirty="0" smtClean="0">
                <a:solidFill>
                  <a:schemeClr val="tx1"/>
                </a:solidFill>
                <a:ea typeface="ＭＳ 明朝" pitchFamily="49" charset="-128"/>
                <a:cs typeface="Times New Roman" pitchFamily="18" charset="0"/>
              </a:rPr>
              <a:t>th</a:t>
            </a:r>
            <a:r>
              <a:rPr lang="en-GB" altLang="ja-JP" sz="3200" dirty="0" smtClean="0">
                <a:solidFill>
                  <a:schemeClr val="tx1"/>
                </a:solidFill>
                <a:ea typeface="ＭＳ 明朝" pitchFamily="49" charset="-128"/>
                <a:cs typeface="Times New Roman" pitchFamily="18" charset="0"/>
              </a:rPr>
              <a:t> meeting in 2007 in USA, the SC reiterated its ambition to minimise animal testing</a:t>
            </a:r>
          </a:p>
          <a:p>
            <a:pPr marL="457200" indent="-457200">
              <a:buFont typeface="Arial" panose="020B0604020202020204" pitchFamily="34" charset="0"/>
              <a:buChar char="•"/>
            </a:pPr>
            <a:r>
              <a:rPr lang="en-GB" altLang="ja-JP" sz="3200" dirty="0">
                <a:solidFill>
                  <a:schemeClr val="tx1"/>
                </a:solidFill>
                <a:ea typeface="ＭＳ 明朝" pitchFamily="49" charset="-128"/>
                <a:cs typeface="Times New Roman" pitchFamily="18" charset="0"/>
              </a:rPr>
              <a:t>S</a:t>
            </a:r>
            <a:r>
              <a:rPr lang="en-GB" altLang="ja-JP" sz="3200" dirty="0" smtClean="0">
                <a:solidFill>
                  <a:schemeClr val="tx1"/>
                </a:solidFill>
                <a:ea typeface="ＭＳ 明朝" pitchFamily="49" charset="-128"/>
                <a:cs typeface="Times New Roman" pitchFamily="18" charset="0"/>
              </a:rPr>
              <a:t>upport for the 3Rs principle</a:t>
            </a:r>
          </a:p>
          <a:p>
            <a:pPr lvl="1">
              <a:buFont typeface="Wingdings" panose="05000000000000000000" pitchFamily="2" charset="2"/>
              <a:buChar char="Ø"/>
            </a:pPr>
            <a:r>
              <a:rPr lang="en-GB" altLang="ja-JP" sz="3200" dirty="0" smtClean="0">
                <a:solidFill>
                  <a:schemeClr val="tx1"/>
                </a:solidFill>
                <a:ea typeface="ＭＳ 明朝" pitchFamily="49" charset="-128"/>
                <a:cs typeface="Times New Roman" pitchFamily="18" charset="0"/>
              </a:rPr>
              <a:t>replacement, refinement and reduction</a:t>
            </a:r>
          </a:p>
          <a:p>
            <a:pPr lvl="1">
              <a:buFont typeface="Wingdings" panose="05000000000000000000" pitchFamily="2" charset="2"/>
              <a:buChar char="Ø"/>
            </a:pPr>
            <a:endParaRPr lang="ja-JP" altLang="ja-JP" sz="3200" dirty="0" smtClean="0">
              <a:solidFill>
                <a:schemeClr val="tx1"/>
              </a:solidFill>
              <a:ea typeface="ＭＳ 明朝" pitchFamily="49" charset="-128"/>
              <a:cs typeface="Times New Roman" pitchFamily="18" charset="0"/>
            </a:endParaRPr>
          </a:p>
          <a:p>
            <a:pPr marL="801688" indent="-88900"/>
            <a:r>
              <a:rPr lang="en-US" altLang="ja-JP" sz="2400" dirty="0">
                <a:solidFill>
                  <a:schemeClr val="tx1"/>
                </a:solidFill>
              </a:rPr>
              <a:t>[</a:t>
            </a:r>
            <a:r>
              <a:rPr lang="en-US" altLang="ja-JP" sz="2400" dirty="0" smtClean="0">
                <a:solidFill>
                  <a:schemeClr val="tx1"/>
                </a:solidFill>
              </a:rPr>
              <a:t>Statement </a:t>
            </a:r>
            <a:r>
              <a:rPr lang="en-US" altLang="ja-JP" sz="2400" dirty="0">
                <a:solidFill>
                  <a:schemeClr val="tx1"/>
                </a:solidFill>
              </a:rPr>
              <a:t>of Principle for VICH - Alternatives to </a:t>
            </a:r>
            <a:r>
              <a:rPr lang="en-US" altLang="ja-JP" sz="2400" dirty="0" smtClean="0">
                <a:solidFill>
                  <a:schemeClr val="tx1"/>
                </a:solidFill>
              </a:rPr>
              <a:t>  Animal </a:t>
            </a:r>
            <a:r>
              <a:rPr lang="en-US" altLang="ja-JP" sz="2400" dirty="0">
                <a:solidFill>
                  <a:schemeClr val="tx1"/>
                </a:solidFill>
              </a:rPr>
              <a:t>Testing (VICH/07/038-Final; </a:t>
            </a:r>
            <a:r>
              <a:rPr lang="en-US" altLang="ja-JP" sz="2400">
                <a:solidFill>
                  <a:schemeClr val="tx1"/>
                </a:solidFill>
              </a:rPr>
              <a:t>18/09/2007</a:t>
            </a:r>
            <a:r>
              <a:rPr lang="en-US" altLang="ja-JP" sz="2400" smtClean="0">
                <a:solidFill>
                  <a:schemeClr val="tx1"/>
                </a:solidFill>
              </a:rPr>
              <a:t>)]</a:t>
            </a:r>
            <a:endParaRPr lang="en-US" altLang="ja-JP" sz="2400" dirty="0">
              <a:solidFill>
                <a:schemeClr val="tx1"/>
              </a:solidFill>
            </a:endParaRPr>
          </a:p>
        </p:txBody>
      </p:sp>
      <p:sp>
        <p:nvSpPr>
          <p:cNvPr id="3" name="タイトル 2"/>
          <p:cNvSpPr>
            <a:spLocks noGrp="1"/>
          </p:cNvSpPr>
          <p:nvPr>
            <p:ph type="title" idx="4294967295"/>
          </p:nvPr>
        </p:nvSpPr>
        <p:spPr>
          <a:xfrm>
            <a:off x="242047" y="134471"/>
            <a:ext cx="7086600" cy="714514"/>
          </a:xfrm>
          <a:prstGeom prst="rect">
            <a:avLst/>
          </a:prstGeom>
          <a:noFill/>
        </p:spPr>
        <p:txBody>
          <a:bodyPr rtlCol="0">
            <a:normAutofit/>
            <a:scene3d>
              <a:camera prst="orthographicFront"/>
              <a:lightRig rig="soft" dir="t"/>
            </a:scene3d>
          </a:bodyPr>
          <a:lstStyle/>
          <a:p>
            <a:pPr fontAlgn="auto">
              <a:spcAft>
                <a:spcPts val="0"/>
              </a:spcAft>
              <a:defRPr/>
            </a:pPr>
            <a:r>
              <a:rPr lang="en-US" altLang="ja-JP" dirty="0" smtClean="0">
                <a:solidFill>
                  <a:schemeClr val="bg1"/>
                </a:solidFill>
              </a:rPr>
              <a:t>VICH 3Rs Statement</a:t>
            </a:r>
            <a:endParaRPr lang="ja-JP" altLang="en-US" dirty="0">
              <a:solidFill>
                <a:schemeClr val="bg1"/>
              </a:solidFill>
            </a:endParaRPr>
          </a:p>
        </p:txBody>
      </p:sp>
    </p:spTree>
    <p:extLst>
      <p:ext uri="{BB962C8B-B14F-4D97-AF65-F5344CB8AC3E}">
        <p14:creationId xmlns:p14="http://schemas.microsoft.com/office/powerpoint/2010/main" val="2794690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コンテンツ プレースホルダー 1"/>
          <p:cNvSpPr>
            <a:spLocks noGrp="1"/>
          </p:cNvSpPr>
          <p:nvPr>
            <p:ph type="body" sz="quarter" idx="10"/>
          </p:nvPr>
        </p:nvSpPr>
        <p:spPr>
          <a:xfrm>
            <a:off x="457200" y="1255757"/>
            <a:ext cx="8211763" cy="4347533"/>
          </a:xfrm>
        </p:spPr>
        <p:txBody>
          <a:bodyPr/>
          <a:lstStyle/>
          <a:p>
            <a:pPr>
              <a:lnSpc>
                <a:spcPct val="100000"/>
              </a:lnSpc>
            </a:pPr>
            <a:r>
              <a:rPr lang="en-US" altLang="ja-JP" dirty="0" smtClean="0">
                <a:solidFill>
                  <a:schemeClr val="tx1"/>
                </a:solidFill>
              </a:rPr>
              <a:t>Tests in </a:t>
            </a:r>
            <a:r>
              <a:rPr lang="en-US" altLang="ja-JP" dirty="0">
                <a:solidFill>
                  <a:schemeClr val="tx1"/>
                </a:solidFill>
              </a:rPr>
              <a:t>target </a:t>
            </a:r>
            <a:r>
              <a:rPr lang="en-US" altLang="ja-JP" dirty="0" smtClean="0">
                <a:solidFill>
                  <a:schemeClr val="tx1"/>
                </a:solidFill>
              </a:rPr>
              <a:t>and/or laboratory animals  </a:t>
            </a:r>
          </a:p>
          <a:p>
            <a:pPr lvl="1">
              <a:lnSpc>
                <a:spcPct val="100000"/>
              </a:lnSpc>
            </a:pPr>
            <a:r>
              <a:rPr lang="en-US" altLang="ja-JP" dirty="0" smtClean="0"/>
              <a:t>For </a:t>
            </a:r>
            <a:r>
              <a:rPr lang="en-US" altLang="ja-JP" dirty="0"/>
              <a:t>F</a:t>
            </a:r>
            <a:r>
              <a:rPr lang="en-US" altLang="ja-JP" dirty="0" smtClean="0"/>
              <a:t>inal product of broad </a:t>
            </a:r>
            <a:r>
              <a:rPr lang="en-US" altLang="ja-JP" dirty="0"/>
              <a:t>group of vaccines</a:t>
            </a:r>
            <a:endParaRPr lang="en-US" altLang="ja-JP" dirty="0" smtClean="0"/>
          </a:p>
          <a:p>
            <a:pPr>
              <a:lnSpc>
                <a:spcPct val="100000"/>
              </a:lnSpc>
            </a:pPr>
            <a:r>
              <a:rPr lang="en-US" altLang="ja-JP" dirty="0" smtClean="0">
                <a:solidFill>
                  <a:schemeClr val="tx1"/>
                </a:solidFill>
              </a:rPr>
              <a:t>Considered as general safety tests</a:t>
            </a:r>
          </a:p>
          <a:p>
            <a:pPr lvl="1" indent="-174625">
              <a:lnSpc>
                <a:spcPct val="100000"/>
              </a:lnSpc>
            </a:pPr>
            <a:r>
              <a:rPr lang="en-US" altLang="ja-JP" dirty="0" smtClean="0"/>
              <a:t>Vaccines may change its safety/toxicity batch to batch</a:t>
            </a:r>
          </a:p>
          <a:p>
            <a:pPr lvl="1" indent="-174625">
              <a:lnSpc>
                <a:spcPct val="100000"/>
              </a:lnSpc>
            </a:pPr>
            <a:r>
              <a:rPr lang="en-US" altLang="ja-JP" dirty="0" smtClean="0"/>
              <a:t>Need assurance that a batch will be safe</a:t>
            </a:r>
          </a:p>
          <a:p>
            <a:pPr>
              <a:lnSpc>
                <a:spcPct val="100000"/>
              </a:lnSpc>
              <a:buClr>
                <a:srgbClr val="D34817"/>
              </a:buClr>
            </a:pPr>
            <a:r>
              <a:rPr lang="en-US" altLang="ja-JP" sz="2400" dirty="0" smtClean="0">
                <a:solidFill>
                  <a:schemeClr val="tx1"/>
                </a:solidFill>
              </a:rPr>
              <a:t>BST </a:t>
            </a:r>
            <a:r>
              <a:rPr lang="en-US" altLang="ja-JP" sz="2400" dirty="0">
                <a:solidFill>
                  <a:schemeClr val="tx1"/>
                </a:solidFill>
              </a:rPr>
              <a:t>should uncover; </a:t>
            </a:r>
            <a:endParaRPr lang="en-US" altLang="ja-JP" sz="2400" dirty="0" smtClean="0">
              <a:solidFill>
                <a:schemeClr val="tx1"/>
              </a:solidFill>
            </a:endParaRPr>
          </a:p>
          <a:p>
            <a:pPr lvl="1">
              <a:lnSpc>
                <a:spcPct val="100000"/>
              </a:lnSpc>
              <a:buClr>
                <a:srgbClr val="D34817"/>
              </a:buClr>
            </a:pPr>
            <a:r>
              <a:rPr lang="en-US" altLang="ja-JP" dirty="0" smtClean="0"/>
              <a:t>Abnormal </a:t>
            </a:r>
            <a:r>
              <a:rPr lang="en-US" altLang="ja-JP" dirty="0"/>
              <a:t>local or systemic reactions (EU)</a:t>
            </a:r>
          </a:p>
          <a:p>
            <a:pPr lvl="1">
              <a:lnSpc>
                <a:spcPct val="100000"/>
              </a:lnSpc>
              <a:buClr>
                <a:srgbClr val="D34817"/>
              </a:buClr>
            </a:pPr>
            <a:r>
              <a:rPr lang="en-US" altLang="ja-JP" dirty="0"/>
              <a:t>Unfavorable reactions (US)</a:t>
            </a:r>
          </a:p>
          <a:p>
            <a:pPr lvl="1">
              <a:lnSpc>
                <a:spcPct val="100000"/>
              </a:lnSpc>
              <a:buClr>
                <a:srgbClr val="D34817"/>
              </a:buClr>
            </a:pPr>
            <a:r>
              <a:rPr lang="en-US" altLang="ja-JP" dirty="0"/>
              <a:t>Abnormal changes (Japan</a:t>
            </a:r>
            <a:r>
              <a:rPr lang="en-US" altLang="ja-JP" dirty="0" smtClean="0"/>
              <a:t>)</a:t>
            </a:r>
          </a:p>
        </p:txBody>
      </p:sp>
      <p:sp>
        <p:nvSpPr>
          <p:cNvPr id="3" name="タイトル 2"/>
          <p:cNvSpPr>
            <a:spLocks noGrp="1"/>
          </p:cNvSpPr>
          <p:nvPr>
            <p:ph type="title" idx="4294967295"/>
          </p:nvPr>
        </p:nvSpPr>
        <p:spPr>
          <a:xfrm>
            <a:off x="134470" y="161364"/>
            <a:ext cx="7556500" cy="746685"/>
          </a:xfrm>
          <a:prstGeom prst="rect">
            <a:avLst/>
          </a:prstGeom>
          <a:noFill/>
        </p:spPr>
        <p:txBody>
          <a:bodyPr rtlCol="0">
            <a:normAutofit/>
            <a:scene3d>
              <a:camera prst="orthographicFront"/>
              <a:lightRig rig="soft" dir="t"/>
            </a:scene3d>
          </a:bodyPr>
          <a:lstStyle/>
          <a:p>
            <a:pPr fontAlgn="auto">
              <a:spcAft>
                <a:spcPts val="0"/>
              </a:spcAft>
              <a:defRPr/>
            </a:pPr>
            <a:r>
              <a:rPr lang="en-US" altLang="ja-JP" sz="3600" dirty="0" smtClean="0">
                <a:solidFill>
                  <a:schemeClr val="bg1"/>
                </a:solidFill>
                <a:latin typeface="+mn-lt"/>
              </a:rPr>
              <a:t>What is </a:t>
            </a:r>
            <a:r>
              <a:rPr lang="en-US" altLang="ja-JP" sz="3600" dirty="0">
                <a:solidFill>
                  <a:schemeClr val="bg1"/>
                </a:solidFill>
                <a:latin typeface="+mn-lt"/>
                <a:cs typeface="+mn-cs"/>
              </a:rPr>
              <a:t>batch safety </a:t>
            </a:r>
            <a:r>
              <a:rPr lang="en-US" altLang="ja-JP" sz="3600" dirty="0" smtClean="0">
                <a:solidFill>
                  <a:schemeClr val="bg1"/>
                </a:solidFill>
                <a:latin typeface="+mn-lt"/>
                <a:cs typeface="+mn-cs"/>
              </a:rPr>
              <a:t>test (</a:t>
            </a:r>
            <a:r>
              <a:rPr lang="en-US" altLang="ja-JP" sz="3600" dirty="0" smtClean="0">
                <a:solidFill>
                  <a:schemeClr val="bg1"/>
                </a:solidFill>
                <a:latin typeface="+mn-lt"/>
              </a:rPr>
              <a:t>BST</a:t>
            </a:r>
            <a:r>
              <a:rPr lang="en-US" altLang="ja-JP" sz="3600" dirty="0" smtClean="0">
                <a:solidFill>
                  <a:schemeClr val="bg1"/>
                </a:solidFill>
                <a:latin typeface="+mn-lt"/>
                <a:cs typeface="+mn-cs"/>
              </a:rPr>
              <a:t>) </a:t>
            </a:r>
            <a:r>
              <a:rPr lang="en-US" altLang="ja-JP" sz="3600" dirty="0" smtClean="0">
                <a:solidFill>
                  <a:schemeClr val="bg1"/>
                </a:solidFill>
                <a:latin typeface="+mn-lt"/>
              </a:rPr>
              <a:t>?</a:t>
            </a:r>
            <a:endParaRPr lang="ja-JP" altLang="en-US" sz="3600" dirty="0">
              <a:solidFill>
                <a:schemeClr val="bg1"/>
              </a:solidFill>
              <a:latin typeface="+mn-lt"/>
            </a:endParaRPr>
          </a:p>
        </p:txBody>
      </p:sp>
    </p:spTree>
    <p:extLst>
      <p:ext uri="{BB962C8B-B14F-4D97-AF65-F5344CB8AC3E}">
        <p14:creationId xmlns:p14="http://schemas.microsoft.com/office/powerpoint/2010/main" val="349661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コンテンツ プレースホルダー 1"/>
          <p:cNvSpPr>
            <a:spLocks noGrp="1"/>
          </p:cNvSpPr>
          <p:nvPr>
            <p:ph type="body" sz="quarter" idx="10"/>
          </p:nvPr>
        </p:nvSpPr>
        <p:spPr>
          <a:xfrm>
            <a:off x="296489" y="1324816"/>
            <a:ext cx="8269287" cy="555531"/>
          </a:xfrm>
          <a:noFill/>
        </p:spPr>
        <p:txBody>
          <a:bodyPr/>
          <a:lstStyle/>
          <a:p>
            <a:pPr marL="109538" indent="0">
              <a:buClr>
                <a:srgbClr val="D34817"/>
              </a:buClr>
              <a:buFont typeface="Wingdings 3" pitchFamily="18" charset="2"/>
              <a:buNone/>
            </a:pPr>
            <a:r>
              <a:rPr lang="en-US" altLang="ja-JP" dirty="0" smtClean="0">
                <a:solidFill>
                  <a:schemeClr val="tx1"/>
                </a:solidFill>
              </a:rPr>
              <a:t>Decreased concern on adverse reactions of vaccines</a:t>
            </a:r>
          </a:p>
        </p:txBody>
      </p:sp>
      <p:sp>
        <p:nvSpPr>
          <p:cNvPr id="3" name="タイトル 2"/>
          <p:cNvSpPr>
            <a:spLocks noGrp="1"/>
          </p:cNvSpPr>
          <p:nvPr>
            <p:ph type="title" idx="4294967295"/>
          </p:nvPr>
        </p:nvSpPr>
        <p:spPr>
          <a:xfrm>
            <a:off x="0" y="121024"/>
            <a:ext cx="7718612" cy="728289"/>
          </a:xfrm>
          <a:prstGeom prst="rect">
            <a:avLst/>
          </a:prstGeom>
          <a:noFill/>
        </p:spPr>
        <p:txBody>
          <a:bodyPr rtlCol="0">
            <a:normAutofit/>
            <a:scene3d>
              <a:camera prst="orthographicFront"/>
              <a:lightRig rig="soft" dir="t"/>
            </a:scene3d>
          </a:bodyPr>
          <a:lstStyle/>
          <a:p>
            <a:pPr fontAlgn="auto">
              <a:spcAft>
                <a:spcPts val="0"/>
              </a:spcAft>
              <a:defRPr/>
            </a:pPr>
            <a:r>
              <a:rPr lang="en-US" altLang="ja-JP" sz="3600" dirty="0" smtClean="0">
                <a:solidFill>
                  <a:schemeClr val="bg1"/>
                </a:solidFill>
                <a:latin typeface="+mn-lt"/>
              </a:rPr>
              <a:t>   Are BSTs for vaccines necessary?</a:t>
            </a:r>
            <a:endParaRPr lang="ja-JP" altLang="en-US" sz="3600" dirty="0">
              <a:solidFill>
                <a:schemeClr val="bg1"/>
              </a:solidFill>
              <a:latin typeface="+mn-lt"/>
            </a:endParaRPr>
          </a:p>
        </p:txBody>
      </p:sp>
      <p:sp>
        <p:nvSpPr>
          <p:cNvPr id="8" name="テキスト ボックス 7"/>
          <p:cNvSpPr txBox="1"/>
          <p:nvPr/>
        </p:nvSpPr>
        <p:spPr>
          <a:xfrm>
            <a:off x="954741" y="2041712"/>
            <a:ext cx="7032812" cy="2934137"/>
          </a:xfrm>
          <a:prstGeom prst="rect">
            <a:avLst/>
          </a:prstGeom>
          <a:noFill/>
          <a:ln>
            <a:solidFill>
              <a:schemeClr val="accent1"/>
            </a:solidFill>
          </a:ln>
        </p:spPr>
        <p:txBody>
          <a:bodyPr wrap="square">
            <a:spAutoFit/>
          </a:bodyPr>
          <a:lstStyle/>
          <a:p>
            <a:pPr marL="109728" eaLnBrk="1" fontAlgn="auto" hangingPunct="1">
              <a:spcBef>
                <a:spcPts val="400"/>
              </a:spcBef>
              <a:spcAft>
                <a:spcPts val="0"/>
              </a:spcAft>
              <a:buClr>
                <a:srgbClr val="D34817"/>
              </a:buClr>
              <a:buSzPct val="68000"/>
              <a:defRPr/>
            </a:pPr>
            <a:r>
              <a:rPr lang="en-US" altLang="ja-JP" sz="2800" dirty="0" smtClean="0">
                <a:solidFill>
                  <a:srgbClr val="FF0000"/>
                </a:solidFill>
              </a:rPr>
              <a:t>Due to the Improvements </a:t>
            </a:r>
            <a:r>
              <a:rPr lang="en-US" altLang="ja-JP" sz="2800" dirty="0" smtClean="0">
                <a:solidFill>
                  <a:prstClr val="black"/>
                </a:solidFill>
              </a:rPr>
              <a:t>in</a:t>
            </a:r>
            <a:endParaRPr lang="en-US" altLang="ja-JP" sz="2800" dirty="0">
              <a:solidFill>
                <a:prstClr val="black"/>
              </a:solidFill>
            </a:endParaRPr>
          </a:p>
          <a:p>
            <a:pPr marL="109538" indent="255588" eaLnBrk="1" fontAlgn="auto" hangingPunct="1">
              <a:spcBef>
                <a:spcPts val="400"/>
              </a:spcBef>
              <a:spcAft>
                <a:spcPts val="0"/>
              </a:spcAft>
              <a:buClr>
                <a:srgbClr val="D34817"/>
              </a:buClr>
              <a:buSzPct val="68000"/>
              <a:defRPr/>
            </a:pPr>
            <a:r>
              <a:rPr lang="en-US" altLang="ja-JP" sz="2800" dirty="0">
                <a:solidFill>
                  <a:prstClr val="black"/>
                </a:solidFill>
              </a:rPr>
              <a:t>-Quality of raw materials</a:t>
            </a:r>
          </a:p>
          <a:p>
            <a:pPr marL="109538" indent="255588" eaLnBrk="1" fontAlgn="auto" hangingPunct="1">
              <a:spcBef>
                <a:spcPts val="400"/>
              </a:spcBef>
              <a:spcAft>
                <a:spcPts val="0"/>
              </a:spcAft>
              <a:buClr>
                <a:srgbClr val="D34817"/>
              </a:buClr>
              <a:buSzPct val="68000"/>
              <a:defRPr/>
            </a:pPr>
            <a:r>
              <a:rPr lang="en-US" altLang="ja-JP" sz="2800" dirty="0">
                <a:solidFill>
                  <a:prstClr val="black"/>
                </a:solidFill>
              </a:rPr>
              <a:t>-Culture </a:t>
            </a:r>
            <a:r>
              <a:rPr lang="en-US" altLang="ja-JP" sz="2800" dirty="0" smtClean="0">
                <a:solidFill>
                  <a:prstClr val="black"/>
                </a:solidFill>
              </a:rPr>
              <a:t>/ Purification </a:t>
            </a:r>
            <a:r>
              <a:rPr lang="en-US" altLang="ja-JP" sz="2800" dirty="0">
                <a:solidFill>
                  <a:prstClr val="black"/>
                </a:solidFill>
              </a:rPr>
              <a:t>method</a:t>
            </a:r>
          </a:p>
          <a:p>
            <a:pPr marL="109538" indent="255588" eaLnBrk="1" fontAlgn="auto" hangingPunct="1">
              <a:spcBef>
                <a:spcPts val="400"/>
              </a:spcBef>
              <a:spcAft>
                <a:spcPts val="0"/>
              </a:spcAft>
              <a:buClr>
                <a:srgbClr val="D34817"/>
              </a:buClr>
              <a:buSzPct val="68000"/>
              <a:defRPr/>
            </a:pPr>
            <a:r>
              <a:rPr lang="en-US" altLang="ja-JP" sz="2800" dirty="0">
                <a:solidFill>
                  <a:prstClr val="black"/>
                </a:solidFill>
              </a:rPr>
              <a:t>-Assay </a:t>
            </a:r>
            <a:r>
              <a:rPr lang="en-US" altLang="ja-JP" sz="2800" dirty="0" smtClean="0">
                <a:solidFill>
                  <a:prstClr val="black"/>
                </a:solidFill>
              </a:rPr>
              <a:t>method</a:t>
            </a:r>
          </a:p>
          <a:p>
            <a:pPr marL="109538" indent="255588" eaLnBrk="1" fontAlgn="auto" hangingPunct="1">
              <a:spcBef>
                <a:spcPts val="400"/>
              </a:spcBef>
              <a:spcAft>
                <a:spcPts val="0"/>
              </a:spcAft>
              <a:buClr>
                <a:srgbClr val="D34817"/>
              </a:buClr>
              <a:buSzPct val="68000"/>
              <a:defRPr/>
            </a:pPr>
            <a:r>
              <a:rPr lang="en-US" altLang="ja-JP" sz="2800" dirty="0" smtClean="0">
                <a:solidFill>
                  <a:prstClr val="black"/>
                </a:solidFill>
              </a:rPr>
              <a:t>-Seed lot system / GMP standard</a:t>
            </a:r>
          </a:p>
          <a:p>
            <a:pPr marL="109538" indent="255588" eaLnBrk="1" fontAlgn="auto" hangingPunct="1">
              <a:spcBef>
                <a:spcPts val="400"/>
              </a:spcBef>
              <a:spcAft>
                <a:spcPts val="0"/>
              </a:spcAft>
              <a:buClr>
                <a:srgbClr val="D34817"/>
              </a:buClr>
              <a:buSzPct val="68000"/>
              <a:defRPr/>
            </a:pPr>
            <a:r>
              <a:rPr lang="en-US" altLang="ja-JP" sz="2800" dirty="0" smtClean="0">
                <a:solidFill>
                  <a:prstClr val="black"/>
                </a:solidFill>
              </a:rPr>
              <a:t>-Safety testing under GLP standard</a:t>
            </a:r>
            <a:endParaRPr lang="en-US" altLang="ja-JP" sz="2800" dirty="0">
              <a:solidFill>
                <a:prstClr val="black"/>
              </a:solidFill>
            </a:endParaRPr>
          </a:p>
        </p:txBody>
      </p:sp>
    </p:spTree>
    <p:extLst>
      <p:ext uri="{BB962C8B-B14F-4D97-AF65-F5344CB8AC3E}">
        <p14:creationId xmlns:p14="http://schemas.microsoft.com/office/powerpoint/2010/main" val="2723513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type="body" sz="quarter" idx="10"/>
          </p:nvPr>
        </p:nvSpPr>
        <p:spPr>
          <a:xfrm>
            <a:off x="201706" y="1246981"/>
            <a:ext cx="8817034" cy="4266313"/>
          </a:xfrm>
        </p:spPr>
        <p:txBody>
          <a:bodyPr rtlCol="0">
            <a:normAutofit/>
          </a:bodyPr>
          <a:lstStyle/>
          <a:p>
            <a:pPr marL="457200" indent="-457200">
              <a:buFont typeface="Arial" panose="020B0604020202020204" pitchFamily="34" charset="0"/>
              <a:buChar char="•"/>
              <a:defRPr/>
            </a:pPr>
            <a:r>
              <a:rPr lang="en-US" altLang="ja-JP" dirty="0" smtClean="0">
                <a:solidFill>
                  <a:schemeClr val="tx1"/>
                </a:solidFill>
              </a:rPr>
              <a:t>Formal name:</a:t>
            </a:r>
          </a:p>
          <a:p>
            <a:pPr lvl="1" indent="0">
              <a:buNone/>
              <a:defRPr/>
            </a:pPr>
            <a:r>
              <a:rPr lang="en-GB" altLang="ja-JP" b="1" cap="small" dirty="0">
                <a:solidFill>
                  <a:schemeClr val="tx1"/>
                </a:solidFill>
              </a:rPr>
              <a:t>Harmonisation of criteria to waive target animal batch safety testing for inactivated vaccines for veterinary </a:t>
            </a:r>
            <a:r>
              <a:rPr lang="en-GB" altLang="ja-JP" b="1" cap="small" dirty="0" smtClean="0">
                <a:solidFill>
                  <a:schemeClr val="tx1"/>
                </a:solidFill>
              </a:rPr>
              <a:t>use</a:t>
            </a:r>
            <a:endParaRPr lang="en-US" altLang="ja-JP" dirty="0">
              <a:solidFill>
                <a:schemeClr val="tx1"/>
              </a:solidFill>
              <a:latin typeface="Arial" charset="0"/>
            </a:endParaRPr>
          </a:p>
          <a:p>
            <a:pPr marL="457200" indent="-457200">
              <a:buFont typeface="Arial" panose="020B0604020202020204" pitchFamily="34" charset="0"/>
              <a:buChar char="•"/>
              <a:defRPr/>
            </a:pPr>
            <a:r>
              <a:rPr lang="en-US" altLang="ja-JP" dirty="0" smtClean="0">
                <a:solidFill>
                  <a:schemeClr val="tx1"/>
                </a:solidFill>
              </a:rPr>
              <a:t>Very exceptional in whole VICH GLs</a:t>
            </a:r>
          </a:p>
          <a:p>
            <a:pPr marL="901700" lvl="1" indent="-457200">
              <a:buFont typeface="Wingdings" panose="05000000000000000000" pitchFamily="2" charset="2"/>
              <a:buChar char="Ø"/>
              <a:defRPr/>
            </a:pPr>
            <a:r>
              <a:rPr lang="en-US" altLang="ja-JP" dirty="0" smtClean="0">
                <a:solidFill>
                  <a:schemeClr val="tx1"/>
                </a:solidFill>
              </a:rPr>
              <a:t>Usual GLs are test requirement for registration</a:t>
            </a:r>
          </a:p>
          <a:p>
            <a:pPr marL="901700" lvl="1" indent="-457200">
              <a:buFont typeface="Wingdings" panose="05000000000000000000" pitchFamily="2" charset="2"/>
              <a:buChar char="Ø"/>
              <a:defRPr/>
            </a:pPr>
            <a:r>
              <a:rPr lang="en-US" altLang="ja-JP" dirty="0" smtClean="0">
                <a:solidFill>
                  <a:schemeClr val="tx1"/>
                </a:solidFill>
              </a:rPr>
              <a:t>TABST GL is applied to </a:t>
            </a:r>
            <a:r>
              <a:rPr lang="en-US" altLang="ja-JP" dirty="0" smtClean="0"/>
              <a:t>vaccine already </a:t>
            </a:r>
            <a:r>
              <a:rPr lang="en-US" altLang="ja-JP" dirty="0" smtClean="0">
                <a:solidFill>
                  <a:schemeClr val="tx1"/>
                </a:solidFill>
              </a:rPr>
              <a:t>registered in the past</a:t>
            </a:r>
          </a:p>
          <a:p>
            <a:pPr marL="457200" indent="-457200">
              <a:buFont typeface="Arial" panose="020B0604020202020204" pitchFamily="34" charset="0"/>
              <a:buChar char="•"/>
              <a:defRPr/>
            </a:pPr>
            <a:r>
              <a:rPr lang="en-US" altLang="ja-JP" dirty="0" smtClean="0">
                <a:solidFill>
                  <a:schemeClr val="tx1"/>
                </a:solidFill>
              </a:rPr>
              <a:t>It shows how to discontinue TABST</a:t>
            </a:r>
          </a:p>
          <a:p>
            <a:pPr lvl="1">
              <a:buFont typeface="Wingdings" panose="05000000000000000000" pitchFamily="2" charset="2"/>
              <a:buChar char="Ø"/>
              <a:defRPr/>
            </a:pPr>
            <a:r>
              <a:rPr lang="en-US" altLang="ja-JP" dirty="0"/>
              <a:t> </a:t>
            </a:r>
            <a:r>
              <a:rPr lang="en-US" altLang="ja-JP" dirty="0" smtClean="0"/>
              <a:t>  An </a:t>
            </a:r>
            <a:r>
              <a:rPr lang="en-US" altLang="ja-JP" dirty="0"/>
              <a:t>a</a:t>
            </a:r>
            <a:r>
              <a:rPr lang="en-US" altLang="ja-JP" dirty="0" smtClean="0">
                <a:solidFill>
                  <a:schemeClr val="tx1"/>
                </a:solidFill>
              </a:rPr>
              <a:t>dministrative guidance</a:t>
            </a:r>
            <a:endParaRPr lang="en-US" altLang="ja-JP" dirty="0">
              <a:solidFill>
                <a:schemeClr val="tx1"/>
              </a:solidFill>
            </a:endParaRPr>
          </a:p>
          <a:p>
            <a:pPr marL="901700" lvl="1" indent="-457200">
              <a:buFont typeface="Wingdings" panose="05000000000000000000" pitchFamily="2" charset="2"/>
              <a:buChar char="Ø"/>
              <a:defRPr/>
            </a:pPr>
            <a:r>
              <a:rPr lang="en-US" altLang="ja-JP" dirty="0" smtClean="0">
                <a:solidFill>
                  <a:schemeClr val="tx1"/>
                </a:solidFill>
              </a:rPr>
              <a:t>The SC accepted this exception </a:t>
            </a:r>
            <a:r>
              <a:rPr lang="en-US" altLang="ja-JP" dirty="0" smtClean="0"/>
              <a:t>for the</a:t>
            </a:r>
            <a:r>
              <a:rPr lang="en-US" altLang="ja-JP" dirty="0" smtClean="0">
                <a:solidFill>
                  <a:schemeClr val="tx1"/>
                </a:solidFill>
              </a:rPr>
              <a:t> 3Rs principle</a:t>
            </a:r>
            <a:endParaRPr lang="ja-JP" altLang="en-US" dirty="0" smtClean="0">
              <a:solidFill>
                <a:schemeClr val="tx1"/>
              </a:solidFill>
            </a:endParaRPr>
          </a:p>
        </p:txBody>
      </p:sp>
      <p:sp>
        <p:nvSpPr>
          <p:cNvPr id="3" name="タイトル 2"/>
          <p:cNvSpPr>
            <a:spLocks noGrp="1"/>
          </p:cNvSpPr>
          <p:nvPr>
            <p:ph type="title" idx="4294967295"/>
          </p:nvPr>
        </p:nvSpPr>
        <p:spPr>
          <a:xfrm>
            <a:off x="404066" y="188259"/>
            <a:ext cx="5552981" cy="686454"/>
          </a:xfrm>
          <a:prstGeom prst="rect">
            <a:avLst/>
          </a:prstGeom>
          <a:noFill/>
        </p:spPr>
        <p:txBody>
          <a:bodyPr rtlCol="0">
            <a:normAutofit/>
            <a:scene3d>
              <a:camera prst="orthographicFront"/>
              <a:lightRig rig="soft" dir="t"/>
            </a:scene3d>
          </a:bodyPr>
          <a:lstStyle/>
          <a:p>
            <a:pPr fontAlgn="auto">
              <a:spcAft>
                <a:spcPts val="0"/>
              </a:spcAft>
              <a:defRPr/>
            </a:pPr>
            <a:r>
              <a:rPr lang="en-US" altLang="ja-JP" sz="3600" dirty="0" smtClean="0">
                <a:solidFill>
                  <a:schemeClr val="bg1"/>
                </a:solidFill>
                <a:latin typeface="+mn-lt"/>
                <a:cs typeface="Arial" panose="020B0604020202020204" pitchFamily="34" charset="0"/>
              </a:rPr>
              <a:t>What</a:t>
            </a:r>
            <a:r>
              <a:rPr lang="ja-JP" altLang="en-US" sz="3600" dirty="0" smtClean="0">
                <a:solidFill>
                  <a:schemeClr val="bg1"/>
                </a:solidFill>
                <a:latin typeface="+mn-lt"/>
                <a:cs typeface="Arial" panose="020B0604020202020204" pitchFamily="34" charset="0"/>
              </a:rPr>
              <a:t> </a:t>
            </a:r>
            <a:r>
              <a:rPr lang="en-US" altLang="ja-JP" sz="3600" dirty="0" smtClean="0">
                <a:solidFill>
                  <a:schemeClr val="bg1"/>
                </a:solidFill>
                <a:latin typeface="+mn-lt"/>
                <a:cs typeface="Arial" panose="020B0604020202020204" pitchFamily="34" charset="0"/>
              </a:rPr>
              <a:t>is TABST GL? </a:t>
            </a:r>
            <a:endParaRPr lang="ja-JP" altLang="en-US" sz="360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30184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a:xfrm>
            <a:off x="202360" y="197504"/>
            <a:ext cx="7193521" cy="519112"/>
          </a:xfrm>
        </p:spPr>
        <p:txBody>
          <a:bodyPr/>
          <a:lstStyle/>
          <a:p>
            <a:r>
              <a:rPr lang="en-US" altLang="ja-JP" sz="3600" dirty="0" smtClean="0"/>
              <a:t>Development of BST GLs: History</a:t>
            </a:r>
            <a:endParaRPr kumimoji="1" lang="ja-JP" altLang="en-US" sz="3600" dirty="0"/>
          </a:p>
        </p:txBody>
      </p:sp>
      <p:graphicFrame>
        <p:nvGraphicFramePr>
          <p:cNvPr id="4" name="表 3"/>
          <p:cNvGraphicFramePr>
            <a:graphicFrameLocks noGrp="1"/>
          </p:cNvGraphicFramePr>
          <p:nvPr>
            <p:extLst>
              <p:ext uri="{D42A27DB-BD31-4B8C-83A1-F6EECF244321}">
                <p14:modId xmlns:p14="http://schemas.microsoft.com/office/powerpoint/2010/main" val="1654404106"/>
              </p:ext>
            </p:extLst>
          </p:nvPr>
        </p:nvGraphicFramePr>
        <p:xfrm>
          <a:off x="417513" y="1031835"/>
          <a:ext cx="8349970" cy="5120640"/>
        </p:xfrm>
        <a:graphic>
          <a:graphicData uri="http://schemas.openxmlformats.org/drawingml/2006/table">
            <a:tbl>
              <a:tblPr firstRow="1" bandRow="1">
                <a:tableStyleId>{5940675A-B579-460E-94D1-54222C63F5DA}</a:tableStyleId>
              </a:tblPr>
              <a:tblGrid>
                <a:gridCol w="1128898"/>
                <a:gridCol w="7221072"/>
              </a:tblGrid>
              <a:tr h="1688951">
                <a:tc>
                  <a:txBody>
                    <a:bodyPr/>
                    <a:lstStyle/>
                    <a:p>
                      <a:r>
                        <a:rPr lang="en-US" altLang="ja-JP" sz="1800" b="1" dirty="0" smtClean="0"/>
                        <a:t>2008</a:t>
                      </a:r>
                      <a:endParaRPr kumimoji="1" lang="ja-JP" altLang="en-US"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363538" indent="-363538">
                        <a:buNone/>
                      </a:pPr>
                      <a:r>
                        <a:rPr lang="en-US" altLang="ja-JP" sz="2400" b="0" dirty="0" smtClean="0"/>
                        <a:t>EU proposed harmonization of BST</a:t>
                      </a:r>
                    </a:p>
                    <a:p>
                      <a:pPr marL="0" indent="0">
                        <a:buNone/>
                        <a:tabLst>
                          <a:tab pos="4935538" algn="l"/>
                        </a:tabLst>
                      </a:pPr>
                      <a:r>
                        <a:rPr lang="en-US" altLang="ja-JP" sz="2400" b="0" dirty="0" smtClean="0"/>
                        <a:t>SC concluded to adopt a step-wise approach </a:t>
                      </a:r>
                    </a:p>
                    <a:p>
                      <a:pPr marL="363538" indent="0">
                        <a:buNone/>
                        <a:tabLst>
                          <a:tab pos="4935538" algn="l"/>
                        </a:tabLst>
                      </a:pPr>
                      <a:r>
                        <a:rPr lang="en-US" altLang="ja-JP" sz="2400" b="0" dirty="0" smtClean="0"/>
                        <a:t>1</a:t>
                      </a:r>
                      <a:r>
                        <a:rPr lang="en-US" altLang="ja-JP" sz="2400" b="0" baseline="0" dirty="0" smtClean="0"/>
                        <a:t> : </a:t>
                      </a:r>
                      <a:r>
                        <a:rPr lang="en-US" altLang="ja-JP" sz="2400" b="0" dirty="0" smtClean="0"/>
                        <a:t>TABST for inactivated vaccines (GL50)</a:t>
                      </a:r>
                    </a:p>
                    <a:p>
                      <a:pPr marL="363538" marR="0" indent="0" algn="l" defTabSz="914400" rtl="0" eaLnBrk="1" fontAlgn="auto" latinLnBrk="0" hangingPunct="1">
                        <a:lnSpc>
                          <a:spcPct val="100000"/>
                        </a:lnSpc>
                        <a:spcBef>
                          <a:spcPts val="0"/>
                        </a:spcBef>
                        <a:spcAft>
                          <a:spcPts val="0"/>
                        </a:spcAft>
                        <a:buClrTx/>
                        <a:buSzTx/>
                        <a:buFontTx/>
                        <a:buNone/>
                        <a:tabLst>
                          <a:tab pos="4935538" algn="l"/>
                        </a:tabLst>
                        <a:defRPr/>
                      </a:pPr>
                      <a:r>
                        <a:rPr lang="en-US" altLang="ja-JP" sz="2400" b="0" dirty="0" smtClean="0"/>
                        <a:t>2 : TABST for live</a:t>
                      </a:r>
                      <a:r>
                        <a:rPr lang="en-US" altLang="ja-JP" sz="2400" b="0" baseline="0" dirty="0" smtClean="0"/>
                        <a:t> </a:t>
                      </a:r>
                      <a:r>
                        <a:rPr lang="en-US" altLang="ja-JP" sz="2400" b="0" dirty="0" smtClean="0"/>
                        <a:t>vaccines (GL55)</a:t>
                      </a:r>
                    </a:p>
                    <a:p>
                      <a:pPr marL="363538" indent="0">
                        <a:buNone/>
                        <a:tabLst>
                          <a:tab pos="4935538" algn="l"/>
                        </a:tabLst>
                      </a:pPr>
                      <a:r>
                        <a:rPr lang="en-US" altLang="ja-JP" sz="2400" b="0" dirty="0" smtClean="0"/>
                        <a:t>3</a:t>
                      </a:r>
                      <a:r>
                        <a:rPr lang="en-US" altLang="ja-JP" sz="2400" b="0" baseline="0" dirty="0" smtClean="0"/>
                        <a:t> : </a:t>
                      </a:r>
                      <a:r>
                        <a:rPr lang="en-US" altLang="ja-JP" sz="2400" b="0" dirty="0" smtClean="0"/>
                        <a:t>Laboratory Animal BST for</a:t>
                      </a:r>
                      <a:r>
                        <a:rPr lang="en-US" altLang="ja-JP" sz="2400" b="0" baseline="0" dirty="0" smtClean="0"/>
                        <a:t> all vaccines </a:t>
                      </a:r>
                      <a:endParaRPr lang="ja-JP" altLang="en-US" sz="2400" b="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48684">
                <a:tc>
                  <a:txBody>
                    <a:bodyPr/>
                    <a:lstStyle/>
                    <a:p>
                      <a:r>
                        <a:rPr lang="en-US" altLang="ja-JP" sz="1800" b="1" dirty="0" smtClean="0"/>
                        <a:t>2009 -12</a:t>
                      </a:r>
                      <a:endParaRPr kumimoji="1" lang="ja-JP" alt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2400" b="0" dirty="0" smtClean="0"/>
                        <a:t>BQM EWG–TABST subgroup elaborated draft GL50</a:t>
                      </a:r>
                      <a:endParaRPr lang="ja-JP" altLang="en-US" sz="2400" b="0" dirty="0" smtClean="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r>
              <a:tr h="448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t>2012 </a:t>
                      </a:r>
                      <a:endParaRPr lang="ja-JP" altLang="en-US" sz="18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2400" b="0" dirty="0" smtClean="0"/>
                        <a:t>SC</a:t>
                      </a:r>
                      <a:r>
                        <a:rPr lang="en-US" altLang="ja-JP" sz="2400" b="0" baseline="0" dirty="0" smtClean="0"/>
                        <a:t> </a:t>
                      </a:r>
                      <a:r>
                        <a:rPr lang="en-US" altLang="ja-JP" sz="2400" b="0" dirty="0" smtClean="0"/>
                        <a:t>approval</a:t>
                      </a:r>
                      <a:r>
                        <a:rPr lang="en-US" altLang="ja-JP" sz="2400" b="0" baseline="0" dirty="0" smtClean="0"/>
                        <a:t> </a:t>
                      </a:r>
                      <a:r>
                        <a:rPr lang="en-US" altLang="ja-JP" sz="2400" b="0" dirty="0" smtClean="0"/>
                        <a:t>draft GL50</a:t>
                      </a:r>
                      <a:r>
                        <a:rPr lang="ja-JP" altLang="en-US" sz="2400" b="0" baseline="0" dirty="0" smtClean="0"/>
                        <a:t> </a:t>
                      </a:r>
                      <a:r>
                        <a:rPr lang="en-US" altLang="ja-JP" sz="2400" b="0" dirty="0" smtClean="0"/>
                        <a:t>/</a:t>
                      </a:r>
                      <a:r>
                        <a:rPr lang="en-US" altLang="ja-JP" sz="2400" b="0" baseline="0" dirty="0" smtClean="0"/>
                        <a:t> </a:t>
                      </a:r>
                      <a:r>
                        <a:rPr lang="en-US" altLang="ja-JP" sz="2400" b="0" dirty="0" smtClean="0"/>
                        <a:t>Public consultation</a:t>
                      </a:r>
                      <a:endParaRPr lang="ja-JP" altLang="en-US" sz="2400" b="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448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t>2013 </a:t>
                      </a:r>
                      <a:endParaRPr lang="ja-JP" altLang="en-US" sz="18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2400" b="0" dirty="0" smtClean="0"/>
                        <a:t>Final GL50 published, giving 1 year for implementation. </a:t>
                      </a:r>
                      <a:endParaRPr lang="ja-JP" altLang="en-US" sz="2400" b="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448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t>2014 </a:t>
                      </a:r>
                      <a:endParaRPr lang="ja-JP" altLang="en-US" sz="18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2400" b="0" dirty="0" smtClean="0"/>
                        <a:t>VICH GL50 implemented</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448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t>2015</a:t>
                      </a:r>
                      <a:endParaRPr lang="ja-JP" altLang="en-US" sz="1800" b="1" dirty="0" smtClean="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400" b="0" dirty="0" smtClean="0">
                          <a:solidFill>
                            <a:schemeClr val="tx1"/>
                          </a:solidFill>
                        </a:rPr>
                        <a:t>The subgroup elaborated draft GL55</a:t>
                      </a:r>
                      <a:endParaRPr lang="en-US" altLang="ja-JP" sz="2400" dirty="0" smtClean="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r>
              <a:tr h="448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t>2016</a:t>
                      </a:r>
                      <a:endParaRPr lang="ja-JP" altLang="en-US" sz="1800" b="1"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400" b="0" dirty="0" smtClean="0">
                          <a:solidFill>
                            <a:schemeClr val="tx1"/>
                          </a:solidFill>
                        </a:rPr>
                        <a:t>SC</a:t>
                      </a:r>
                      <a:r>
                        <a:rPr lang="en-US" altLang="ja-JP" sz="2400" b="0" baseline="0" dirty="0" smtClean="0">
                          <a:solidFill>
                            <a:schemeClr val="tx1"/>
                          </a:solidFill>
                        </a:rPr>
                        <a:t> </a:t>
                      </a:r>
                      <a:r>
                        <a:rPr lang="en-US" altLang="ja-JP" sz="2400" b="0" dirty="0" smtClean="0">
                          <a:solidFill>
                            <a:schemeClr val="tx1"/>
                          </a:solidFill>
                        </a:rPr>
                        <a:t>approval</a:t>
                      </a:r>
                      <a:r>
                        <a:rPr lang="en-US" altLang="ja-JP" sz="2400" b="0" baseline="0" dirty="0" smtClean="0">
                          <a:solidFill>
                            <a:schemeClr val="tx1"/>
                          </a:solidFill>
                        </a:rPr>
                        <a:t> </a:t>
                      </a:r>
                      <a:r>
                        <a:rPr lang="en-US" altLang="ja-JP" sz="2400" b="0" dirty="0" smtClean="0">
                          <a:solidFill>
                            <a:schemeClr val="tx1"/>
                          </a:solidFill>
                        </a:rPr>
                        <a:t>draft GL55 /</a:t>
                      </a:r>
                      <a:r>
                        <a:rPr lang="en-US" altLang="ja-JP" sz="2400" b="0" baseline="0" dirty="0" smtClean="0">
                          <a:solidFill>
                            <a:schemeClr val="tx1"/>
                          </a:solidFill>
                        </a:rPr>
                        <a:t> </a:t>
                      </a:r>
                      <a:r>
                        <a:rPr lang="en-US" altLang="ja-JP" sz="2400" b="0" dirty="0" smtClean="0">
                          <a:solidFill>
                            <a:schemeClr val="tx1"/>
                          </a:solidFill>
                        </a:rPr>
                        <a:t>Public consultation</a:t>
                      </a:r>
                      <a:endParaRPr lang="ja-JP" altLang="en-US" sz="2400" b="0" dirty="0" smtClean="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r>
              <a:tr h="346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t>2017</a:t>
                      </a:r>
                      <a:endParaRPr lang="ja-JP" altLang="en-US" sz="1800" b="1"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400" b="0" dirty="0" smtClean="0">
                          <a:solidFill>
                            <a:schemeClr val="tx1"/>
                          </a:solidFill>
                        </a:rPr>
                        <a:t>Final GL55</a:t>
                      </a:r>
                      <a:r>
                        <a:rPr lang="en-US" altLang="ja-JP" sz="2400" b="0" baseline="0" dirty="0" smtClean="0">
                          <a:solidFill>
                            <a:schemeClr val="tx1"/>
                          </a:solidFill>
                        </a:rPr>
                        <a:t> </a:t>
                      </a:r>
                      <a:r>
                        <a:rPr lang="en-US" altLang="ja-JP" sz="2400" b="0" dirty="0" smtClean="0">
                          <a:solidFill>
                            <a:schemeClr val="tx1"/>
                          </a:solidFill>
                        </a:rPr>
                        <a:t>published soon </a:t>
                      </a:r>
                      <a:endParaRPr lang="ja-JP" altLang="en-US" sz="2400" b="0" dirty="0" smtClean="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r>
            </a:tbl>
          </a:graphicData>
        </a:graphic>
      </p:graphicFrame>
    </p:spTree>
    <p:extLst>
      <p:ext uri="{BB962C8B-B14F-4D97-AF65-F5344CB8AC3E}">
        <p14:creationId xmlns:p14="http://schemas.microsoft.com/office/powerpoint/2010/main" val="655332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94129" y="228600"/>
            <a:ext cx="7140388" cy="714468"/>
          </a:xfrm>
          <a:prstGeom prst="rect">
            <a:avLst/>
          </a:prstGeom>
          <a:noFill/>
        </p:spPr>
        <p:txBody>
          <a:bodyPr rtlCol="0">
            <a:normAutofit/>
            <a:scene3d>
              <a:camera prst="orthographicFront"/>
              <a:lightRig rig="soft" dir="t"/>
            </a:scene3d>
          </a:bodyPr>
          <a:lstStyle/>
          <a:p>
            <a:pPr fontAlgn="auto">
              <a:spcAft>
                <a:spcPts val="0"/>
              </a:spcAft>
              <a:defRPr/>
            </a:pPr>
            <a:r>
              <a:rPr lang="en-US" altLang="ja-JP" sz="3600" dirty="0" smtClean="0">
                <a:solidFill>
                  <a:schemeClr val="bg1"/>
                </a:solidFill>
                <a:latin typeface="+mn-lt"/>
              </a:rPr>
              <a:t>Categorization </a:t>
            </a:r>
            <a:r>
              <a:rPr lang="en-US" altLang="ja-JP" sz="3600" dirty="0">
                <a:solidFill>
                  <a:schemeClr val="bg1"/>
                </a:solidFill>
                <a:latin typeface="+mn-lt"/>
              </a:rPr>
              <a:t>of BST </a:t>
            </a:r>
            <a:r>
              <a:rPr lang="en-US" altLang="ja-JP" sz="3600" dirty="0" smtClean="0">
                <a:solidFill>
                  <a:schemeClr val="bg1"/>
                </a:solidFill>
                <a:latin typeface="+mn-lt"/>
              </a:rPr>
              <a:t>Waiver GLs</a:t>
            </a:r>
            <a:r>
              <a:rPr lang="en-US" altLang="ja-JP" sz="3600" dirty="0">
                <a:solidFill>
                  <a:schemeClr val="bg1"/>
                </a:solidFill>
                <a:latin typeface="+mn-lt"/>
              </a:rPr>
              <a:t>:</a:t>
            </a:r>
            <a:endParaRPr lang="ja-JP" altLang="en-US" sz="3600" dirty="0">
              <a:solidFill>
                <a:schemeClr val="bg1"/>
              </a:solidFill>
              <a:latin typeface="+mn-lt"/>
            </a:endParaRPr>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969084395"/>
              </p:ext>
            </p:extLst>
          </p:nvPr>
        </p:nvGraphicFramePr>
        <p:xfrm>
          <a:off x="524435" y="1452281"/>
          <a:ext cx="8229600" cy="3677699"/>
        </p:xfrm>
        <a:graphic>
          <a:graphicData uri="http://schemas.openxmlformats.org/drawingml/2006/table">
            <a:tbl>
              <a:tblPr firstRow="1" bandRow="1">
                <a:effectLst>
                  <a:innerShdw blurRad="63500" dist="50800" dir="5400000">
                    <a:prstClr val="black">
                      <a:alpha val="50000"/>
                    </a:prstClr>
                  </a:innerShdw>
                </a:effectLst>
                <a:tableStyleId>{5C22544A-7EE6-4342-B048-85BDC9FD1C3A}</a:tableStyleId>
              </a:tblPr>
              <a:tblGrid>
                <a:gridCol w="3388659"/>
                <a:gridCol w="2407024"/>
                <a:gridCol w="2433917"/>
              </a:tblGrid>
              <a:tr h="1102659">
                <a:tc>
                  <a:txBody>
                    <a:bodyPr/>
                    <a:lstStyle/>
                    <a:p>
                      <a:r>
                        <a:rPr kumimoji="1" lang="en-US" altLang="ja-JP" sz="2800" dirty="0" smtClean="0"/>
                        <a:t>Animal Species</a:t>
                      </a:r>
                      <a:endParaRPr kumimoji="1" lang="ja-JP" altLang="en-US" sz="2800" dirty="0"/>
                    </a:p>
                  </a:txBody>
                  <a:tcPr anchor="ctr"/>
                </a:tc>
                <a:tc>
                  <a:txBody>
                    <a:bodyPr/>
                    <a:lstStyle/>
                    <a:p>
                      <a:r>
                        <a:rPr kumimoji="1" lang="en-US" altLang="ja-JP" sz="2800" dirty="0" smtClean="0"/>
                        <a:t>Inactivated Vaccine</a:t>
                      </a:r>
                      <a:endParaRPr kumimoji="1" lang="ja-JP" altLang="en-US" sz="2800" dirty="0"/>
                    </a:p>
                  </a:txBody>
                  <a:tcPr/>
                </a:tc>
                <a:tc>
                  <a:txBody>
                    <a:bodyPr/>
                    <a:lstStyle/>
                    <a:p>
                      <a:r>
                        <a:rPr kumimoji="1" lang="en-US" altLang="ja-JP" sz="2800" dirty="0" smtClean="0"/>
                        <a:t>Live Vaccine</a:t>
                      </a:r>
                      <a:endParaRPr kumimoji="1" lang="ja-JP" altLang="en-US" sz="2800" dirty="0"/>
                    </a:p>
                  </a:txBody>
                  <a:tcPr/>
                </a:tc>
              </a:tr>
              <a:tr h="1183198">
                <a:tc>
                  <a:txBody>
                    <a:bodyPr/>
                    <a:lstStyle/>
                    <a:p>
                      <a:r>
                        <a:rPr kumimoji="1" lang="en-US" altLang="ja-JP" sz="2800" dirty="0" smtClean="0"/>
                        <a:t>Target Animals</a:t>
                      </a:r>
                    </a:p>
                  </a:txBody>
                  <a:tcPr anchor="ctr"/>
                </a:tc>
                <a:tc>
                  <a:txBody>
                    <a:bodyPr/>
                    <a:lstStyle/>
                    <a:p>
                      <a:pPr algn="ctr"/>
                      <a:r>
                        <a:rPr kumimoji="1" lang="en-US" altLang="ja-JP" sz="3200" dirty="0" smtClean="0"/>
                        <a:t>GL50</a:t>
                      </a:r>
                      <a:endParaRPr kumimoji="1" lang="ja-JP" altLang="en-US" sz="3200" dirty="0">
                        <a:solidFill>
                          <a:srgbClr val="0070C0"/>
                        </a:solidFill>
                      </a:endParaRPr>
                    </a:p>
                  </a:txBody>
                  <a:tcPr anchor="ctr"/>
                </a:tc>
                <a:tc>
                  <a:txBody>
                    <a:bodyPr/>
                    <a:lstStyle/>
                    <a:p>
                      <a:pPr algn="ctr"/>
                      <a:r>
                        <a:rPr kumimoji="1" lang="en-US" altLang="ja-JP" sz="3200" baseline="0" smtClean="0"/>
                        <a:t>GL55</a:t>
                      </a:r>
                      <a:endParaRPr kumimoji="1" lang="en-US" altLang="ja-JP" sz="3200" dirty="0" smtClean="0"/>
                    </a:p>
                  </a:txBody>
                  <a:tcPr anchor="ctr"/>
                </a:tc>
              </a:tr>
              <a:tr h="1391842">
                <a:tc>
                  <a:txBody>
                    <a:bodyPr/>
                    <a:lstStyle/>
                    <a:p>
                      <a:r>
                        <a:rPr kumimoji="1" lang="en-US" altLang="ja-JP" sz="2800" dirty="0" smtClean="0"/>
                        <a:t>Laboratory Animals</a:t>
                      </a:r>
                      <a:endParaRPr kumimoji="1" lang="ja-JP" altLang="en-US" sz="2800" dirty="0"/>
                    </a:p>
                  </a:txBody>
                  <a:tcPr anchor="ctr"/>
                </a:tc>
                <a:tc gridSpan="2">
                  <a:txBody>
                    <a:bodyPr/>
                    <a:lstStyle/>
                    <a:p>
                      <a:pPr algn="ctr"/>
                      <a:r>
                        <a:rPr kumimoji="1" lang="en-US" altLang="ja-JP" sz="3200" dirty="0" smtClean="0"/>
                        <a:t>On going</a:t>
                      </a:r>
                      <a:endParaRPr kumimoji="1" lang="ja-JP" altLang="en-US" sz="3200" dirty="0"/>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800" dirty="0"/>
                    </a:p>
                  </a:txBody>
                  <a:tcPr/>
                </a:tc>
              </a:tr>
            </a:tbl>
          </a:graphicData>
        </a:graphic>
      </p:graphicFrame>
    </p:spTree>
    <p:extLst>
      <p:ext uri="{BB962C8B-B14F-4D97-AF65-F5344CB8AC3E}">
        <p14:creationId xmlns:p14="http://schemas.microsoft.com/office/powerpoint/2010/main" val="897255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65" y="1490381"/>
            <a:ext cx="8650285" cy="4345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4676466"/>
      </p:ext>
    </p:extLst>
  </p:cSld>
  <p:clrMapOvr>
    <a:masterClrMapping/>
  </p:clrMapOvr>
</p:sld>
</file>

<file path=ppt/theme/theme1.xml><?xml version="1.0" encoding="utf-8"?>
<a:theme xmlns:a="http://schemas.openxmlformats.org/drawingml/2006/main" name="Cover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smtClean="0">
            <a:solidFill>
              <a:schemeClr val="bg1"/>
            </a:solidFill>
            <a:latin typeface="Arial"/>
            <a:cs typeface="Arial"/>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able of contents">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Closing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1304</TotalTime>
  <Words>1079</Words>
  <Application>Microsoft Office PowerPoint</Application>
  <PresentationFormat>Affichage à l'écran (4:3)</PresentationFormat>
  <Paragraphs>138</Paragraphs>
  <Slides>18</Slides>
  <Notes>3</Notes>
  <HiddenSlides>0</HiddenSlides>
  <MMClips>0</MMClips>
  <ScaleCrop>false</ScaleCrop>
  <HeadingPairs>
    <vt:vector size="4" baseType="variant">
      <vt:variant>
        <vt:lpstr>Thème</vt:lpstr>
      </vt:variant>
      <vt:variant>
        <vt:i4>4</vt:i4>
      </vt:variant>
      <vt:variant>
        <vt:lpstr>Titres des diapositives</vt:lpstr>
      </vt:variant>
      <vt:variant>
        <vt:i4>18</vt:i4>
      </vt:variant>
    </vt:vector>
  </HeadingPairs>
  <TitlesOfParts>
    <vt:vector size="22" baseType="lpstr">
      <vt:lpstr>Cover slide</vt:lpstr>
      <vt:lpstr>Table of contents</vt:lpstr>
      <vt:lpstr>Closing slide</vt:lpstr>
      <vt:lpstr>Office ​​テーマ</vt:lpstr>
      <vt:lpstr>Présentation PowerPoint</vt:lpstr>
      <vt:lpstr>Présentation PowerPoint</vt:lpstr>
      <vt:lpstr>VICH 3Rs Statement</vt:lpstr>
      <vt:lpstr>What is batch safety test (BST) ?</vt:lpstr>
      <vt:lpstr>   Are BSTs for vaccines necessary?</vt:lpstr>
      <vt:lpstr>What is TABST GL? </vt:lpstr>
      <vt:lpstr>Présentation PowerPoint</vt:lpstr>
      <vt:lpstr>Categorization of BST Waiver GLs:</vt:lpstr>
      <vt:lpstr>Présentation PowerPoint</vt:lpstr>
      <vt:lpstr>                 VICH-GL50</vt:lpstr>
      <vt:lpstr>                 VICH-GL50</vt:lpstr>
      <vt:lpstr>                 VICH-GL50</vt:lpstr>
      <vt:lpstr>                 VICH-GL50</vt:lpstr>
      <vt:lpstr>                 VICH-GL50</vt:lpstr>
      <vt:lpstr>                 VICH-GL50</vt:lpstr>
      <vt:lpstr> How is GL50 implemented in Japan ?</vt:lpstr>
      <vt:lpstr> How is GL50 implemented in Japan ?</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pestiviruses</dc:title>
  <dc:creator>Kozasa Takashi</dc:creator>
  <cp:lastModifiedBy>Sophie</cp:lastModifiedBy>
  <cp:revision>258</cp:revision>
  <dcterms:created xsi:type="dcterms:W3CDTF">2016-10-08T01:14:55Z</dcterms:created>
  <dcterms:modified xsi:type="dcterms:W3CDTF">2020-07-15T06:56:32Z</dcterms:modified>
</cp:coreProperties>
</file>