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slideLayouts/slideLayout11.xml" ContentType="application/vnd.openxmlformats-officedocument.presentationml.slideLayout+xml"/>
  <Override PartName="/ppt/theme/theme7.xml" ContentType="application/vnd.openxmlformats-officedocument.theme+xml"/>
  <Override PartName="/ppt/slideLayouts/slideLayout12.xml" ContentType="application/vnd.openxmlformats-officedocument.presentationml.slideLayout+xml"/>
  <Override PartName="/ppt/theme/theme8.xml" ContentType="application/vnd.openxmlformats-officedocument.theme+xml"/>
  <Override PartName="/ppt/slideLayouts/slideLayout1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4" r:id="rId2"/>
    <p:sldMasterId id="2147483676" r:id="rId3"/>
    <p:sldMasterId id="2147483678" r:id="rId4"/>
    <p:sldMasterId id="2147483680" r:id="rId5"/>
    <p:sldMasterId id="2147483662" r:id="rId6"/>
    <p:sldMasterId id="2147483668" r:id="rId7"/>
    <p:sldMasterId id="2147483670" r:id="rId8"/>
    <p:sldMasterId id="2147483672" r:id="rId9"/>
  </p:sldMasterIdLst>
  <p:notesMasterIdLst>
    <p:notesMasterId r:id="rId22"/>
  </p:notesMasterIdLst>
  <p:sldIdLst>
    <p:sldId id="275" r:id="rId10"/>
    <p:sldId id="287" r:id="rId11"/>
    <p:sldId id="278" r:id="rId12"/>
    <p:sldId id="283" r:id="rId13"/>
    <p:sldId id="279" r:id="rId14"/>
    <p:sldId id="277" r:id="rId15"/>
    <p:sldId id="281" r:id="rId16"/>
    <p:sldId id="276" r:id="rId17"/>
    <p:sldId id="285" r:id="rId18"/>
    <p:sldId id="286" r:id="rId19"/>
    <p:sldId id="284" r:id="rId20"/>
    <p:sldId id="270" r:id="rId21"/>
  </p:sldIdLst>
  <p:sldSz cx="9144000" cy="6858000" type="screen4x3"/>
  <p:notesSz cx="7010400" cy="92964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8B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4" autoAdjust="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1493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09FB07-BDF1-4244-A480-942FD133CE03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B0E07B-7506-4A32-A5FE-5740127CF756}">
      <dgm:prSet phldrT="[Texte]" custT="1"/>
      <dgm:spPr>
        <a:solidFill>
          <a:srgbClr val="218BA7"/>
        </a:solidFill>
        <a:ln w="38100">
          <a:solidFill>
            <a:schemeClr val="bg1"/>
          </a:solidFill>
        </a:ln>
      </dgm:spPr>
      <dgm:t>
        <a:bodyPr/>
        <a:lstStyle/>
        <a:p>
          <a:pPr algn="ctr">
            <a:spcAft>
              <a:spcPts val="0"/>
            </a:spcAft>
          </a:pPr>
          <a:r>
            <a:rPr lang="fr-FR" sz="2000" b="1" dirty="0"/>
            <a:t>VICH GL3</a:t>
          </a:r>
        </a:p>
        <a:p>
          <a:pPr algn="ctr">
            <a:spcAft>
              <a:spcPts val="0"/>
            </a:spcAft>
          </a:pPr>
          <a:r>
            <a:rPr lang="fr-FR" sz="2000" b="1" dirty="0"/>
            <a:t>(</a:t>
          </a:r>
          <a:r>
            <a:rPr lang="fr-FR" sz="2000" b="1" u="sng" dirty="0"/>
            <a:t>Parent guideline</a:t>
          </a:r>
          <a:r>
            <a:rPr lang="fr-FR" sz="2000" b="1" dirty="0"/>
            <a:t>) </a:t>
          </a:r>
        </a:p>
        <a:p>
          <a:pPr algn="ctr">
            <a:spcAft>
              <a:spcPct val="35000"/>
            </a:spcAft>
          </a:pPr>
          <a:r>
            <a:rPr lang="fr-FR" sz="1600" b="0" dirty="0"/>
            <a:t>«</a:t>
          </a:r>
          <a:r>
            <a:rPr lang="en-US" sz="1600" b="0" i="1" u="none" strike="noStrike" dirty="0">
              <a:effectLst/>
            </a:rPr>
            <a:t>Stability Testing of New Veterinary Drug Substances and Medicinal Products</a:t>
          </a:r>
          <a:r>
            <a:rPr lang="en-US" sz="1600" b="0" u="none" strike="noStrike" dirty="0">
              <a:effectLst/>
            </a:rPr>
            <a:t>”</a:t>
          </a:r>
          <a:r>
            <a:rPr lang="fr-FR" sz="1600" b="0" dirty="0"/>
            <a:t> </a:t>
          </a:r>
        </a:p>
        <a:p>
          <a:pPr algn="ctr">
            <a:spcAft>
              <a:spcPct val="35000"/>
            </a:spcAft>
          </a:pPr>
          <a:r>
            <a:rPr lang="fr-FR" sz="1100" b="0" dirty="0"/>
            <a:t>_________________________________</a:t>
          </a:r>
        </a:p>
        <a:p>
          <a:pPr algn="ctr">
            <a:spcAft>
              <a:spcPct val="35000"/>
            </a:spcAft>
          </a:pPr>
          <a:r>
            <a:rPr lang="fr-FR" sz="1600" b="1" dirty="0"/>
            <a:t>General </a:t>
          </a:r>
          <a:r>
            <a:rPr lang="fr-FR" sz="1600" b="1" dirty="0" err="1"/>
            <a:t>principles</a:t>
          </a:r>
          <a:r>
            <a:rPr lang="fr-FR" sz="1600" b="1" dirty="0"/>
            <a:t> for</a:t>
          </a:r>
          <a:r>
            <a:rPr lang="fr-FR" sz="1600" b="0" dirty="0"/>
            <a:t>:</a:t>
          </a:r>
        </a:p>
        <a:p>
          <a:pPr algn="l">
            <a:spcAft>
              <a:spcPct val="35000"/>
            </a:spcAft>
          </a:pPr>
          <a:r>
            <a:rPr lang="fr-FR" sz="1100" b="0" dirty="0"/>
            <a:t>¤  </a:t>
          </a:r>
          <a:r>
            <a:rPr lang="fr-FR" sz="1600" b="0" dirty="0"/>
            <a:t>Stress </a:t>
          </a:r>
          <a:r>
            <a:rPr lang="fr-FR" sz="1600" b="0" dirty="0" err="1"/>
            <a:t>testing</a:t>
          </a:r>
          <a:endParaRPr lang="fr-FR" sz="1600" b="0" dirty="0"/>
        </a:p>
        <a:p>
          <a:pPr algn="l">
            <a:spcAft>
              <a:spcPct val="35000"/>
            </a:spcAft>
          </a:pPr>
          <a:r>
            <a:rPr lang="fr-FR" sz="1600" b="0" dirty="0"/>
            <a:t>¤ </a:t>
          </a:r>
          <a:r>
            <a:rPr lang="fr-FR" sz="1600" b="0" dirty="0" err="1"/>
            <a:t>Selection</a:t>
          </a:r>
          <a:r>
            <a:rPr lang="fr-FR" sz="1600" b="0" dirty="0"/>
            <a:t> of </a:t>
          </a:r>
          <a:r>
            <a:rPr lang="fr-FR" sz="1600" b="0" dirty="0" err="1"/>
            <a:t>batches</a:t>
          </a:r>
          <a:endParaRPr lang="fr-FR" sz="1600" b="0" dirty="0"/>
        </a:p>
        <a:p>
          <a:pPr algn="l">
            <a:spcAft>
              <a:spcPct val="35000"/>
            </a:spcAft>
          </a:pPr>
          <a:r>
            <a:rPr lang="fr-FR" sz="1600" b="0" dirty="0"/>
            <a:t>¤ Design of </a:t>
          </a:r>
          <a:r>
            <a:rPr lang="fr-FR" sz="1600" b="0" dirty="0" err="1"/>
            <a:t>stability</a:t>
          </a:r>
          <a:r>
            <a:rPr lang="fr-FR" sz="1600" b="0" dirty="0"/>
            <a:t> </a:t>
          </a:r>
          <a:r>
            <a:rPr lang="fr-FR" sz="1600" b="0" dirty="0" err="1"/>
            <a:t>studies</a:t>
          </a:r>
          <a:endParaRPr lang="fr-FR" sz="1600" b="0" dirty="0"/>
        </a:p>
        <a:p>
          <a:pPr algn="l">
            <a:spcAft>
              <a:spcPct val="35000"/>
            </a:spcAft>
          </a:pPr>
          <a:r>
            <a:rPr lang="fr-FR" sz="1600" b="0" dirty="0"/>
            <a:t>¤ </a:t>
          </a:r>
          <a:r>
            <a:rPr lang="fr-FR" sz="1600" b="0" dirty="0" err="1"/>
            <a:t>Stability</a:t>
          </a:r>
          <a:r>
            <a:rPr lang="fr-FR" sz="1600" b="0" dirty="0"/>
            <a:t> </a:t>
          </a:r>
          <a:r>
            <a:rPr lang="fr-FR" sz="1600" b="0" dirty="0" err="1"/>
            <a:t>commitments</a:t>
          </a:r>
          <a:endParaRPr lang="fr-FR" sz="1600" b="0" dirty="0"/>
        </a:p>
        <a:p>
          <a:pPr algn="l">
            <a:spcAft>
              <a:spcPct val="35000"/>
            </a:spcAft>
          </a:pPr>
          <a:r>
            <a:rPr lang="fr-FR" sz="1600" b="0" dirty="0"/>
            <a:t>¤ Evaluation of data</a:t>
          </a:r>
        </a:p>
        <a:p>
          <a:pPr algn="l">
            <a:spcAft>
              <a:spcPct val="35000"/>
            </a:spcAft>
          </a:pPr>
          <a:r>
            <a:rPr lang="fr-FR" sz="1600" b="0" dirty="0"/>
            <a:t>¤ </a:t>
          </a:r>
          <a:r>
            <a:rPr lang="fr-FR" sz="1600" b="0" dirty="0" err="1"/>
            <a:t>Statements</a:t>
          </a:r>
          <a:r>
            <a:rPr lang="fr-FR" sz="1600" b="0" dirty="0"/>
            <a:t>/</a:t>
          </a:r>
          <a:r>
            <a:rPr lang="fr-FR" sz="1600" b="0" dirty="0" err="1"/>
            <a:t>Labeling</a:t>
          </a:r>
          <a:endParaRPr lang="fr-FR" sz="1600" b="0" dirty="0"/>
        </a:p>
        <a:p>
          <a:pPr algn="l">
            <a:spcAft>
              <a:spcPct val="35000"/>
            </a:spcAft>
          </a:pPr>
          <a:endParaRPr lang="fr-FR" sz="1100" b="0" dirty="0"/>
        </a:p>
        <a:p>
          <a:pPr algn="ctr">
            <a:spcAft>
              <a:spcPct val="35000"/>
            </a:spcAft>
          </a:pPr>
          <a:endParaRPr lang="en-US" sz="1100" dirty="0"/>
        </a:p>
      </dgm:t>
    </dgm:pt>
    <dgm:pt modelId="{39FCDF8A-A3F8-4981-81F4-3B1D17899802}" type="parTrans" cxnId="{21E8BE95-D31B-4282-B655-322D608BA8E6}">
      <dgm:prSet/>
      <dgm:spPr/>
      <dgm:t>
        <a:bodyPr/>
        <a:lstStyle/>
        <a:p>
          <a:endParaRPr lang="en-US"/>
        </a:p>
      </dgm:t>
    </dgm:pt>
    <dgm:pt modelId="{A45C2AB0-5657-436B-9FBF-F3CE48E1F49B}" type="sibTrans" cxnId="{21E8BE95-D31B-4282-B655-322D608BA8E6}">
      <dgm:prSet/>
      <dgm:spPr/>
      <dgm:t>
        <a:bodyPr/>
        <a:lstStyle/>
        <a:p>
          <a:endParaRPr lang="en-US"/>
        </a:p>
      </dgm:t>
    </dgm:pt>
    <dgm:pt modelId="{39E9D296-D5F7-4AC8-9E86-6C2AA32497D4}">
      <dgm:prSet phldrT="[Texte]" custT="1"/>
      <dgm:spPr>
        <a:solidFill>
          <a:srgbClr val="218BA7"/>
        </a:solidFill>
        <a:ln w="38100">
          <a:solidFill>
            <a:srgbClr val="002060"/>
          </a:solidFill>
        </a:ln>
      </dgm:spPr>
      <dgm:t>
        <a:bodyPr/>
        <a:lstStyle/>
        <a:p>
          <a:pPr algn="ctr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600" b="1" dirty="0"/>
            <a:t>VICH guideline GL 5</a:t>
          </a:r>
          <a:r>
            <a:rPr lang="fr-FR" sz="1600" dirty="0"/>
            <a:t>: « </a:t>
          </a:r>
          <a:r>
            <a:rPr lang="en-US" sz="1600" i="1" u="none" strike="noStrike" dirty="0">
              <a:effectLst/>
            </a:rPr>
            <a:t>Photostability Testing of New Drug Substances and Products</a:t>
          </a:r>
          <a:r>
            <a:rPr lang="en-US" sz="1600" u="none" strike="noStrike" dirty="0">
              <a:effectLst/>
            </a:rPr>
            <a:t>”</a:t>
          </a:r>
        </a:p>
        <a:p>
          <a:pPr algn="ctr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800" u="none" strike="noStrike" dirty="0">
              <a:effectLst/>
            </a:rPr>
            <a:t>________________________________________________________________________________________________</a:t>
          </a:r>
        </a:p>
        <a:p>
          <a:pPr algn="ctr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fr-FR" sz="800" u="none" strike="noStrike" dirty="0">
            <a:effectLst/>
          </a:endParaRPr>
        </a:p>
        <a:p>
          <a:pPr algn="l">
            <a:lnSpc>
              <a:spcPct val="90000"/>
            </a:lnSpc>
            <a:spcBef>
              <a:spcPts val="1200"/>
            </a:spcBef>
            <a:spcAft>
              <a:spcPct val="35000"/>
            </a:spcAft>
          </a:pPr>
          <a:r>
            <a:rPr lang="fr-FR" sz="1600" u="none" strike="noStrike" dirty="0">
              <a:effectLst/>
            </a:rPr>
            <a:t>¤ </a:t>
          </a:r>
          <a:r>
            <a:rPr lang="fr-FR" sz="1600" u="none" strike="noStrike" dirty="0" err="1">
              <a:effectLst/>
            </a:rPr>
            <a:t>Testing</a:t>
          </a:r>
          <a:r>
            <a:rPr lang="fr-FR" sz="1600" u="none" strike="noStrike" dirty="0">
              <a:effectLst/>
            </a:rPr>
            <a:t> </a:t>
          </a:r>
          <a:r>
            <a:rPr lang="fr-FR" sz="1600" u="none" strike="noStrike" dirty="0" err="1">
              <a:effectLst/>
            </a:rPr>
            <a:t>equipment</a:t>
          </a:r>
          <a:r>
            <a:rPr lang="fr-FR" sz="1600" u="none" strike="noStrike" dirty="0">
              <a:effectLst/>
            </a:rPr>
            <a:t> and </a:t>
          </a:r>
          <a:r>
            <a:rPr lang="fr-FR" sz="1600" u="none" strike="noStrike" dirty="0" err="1">
              <a:effectLst/>
            </a:rPr>
            <a:t>protocol</a:t>
          </a:r>
          <a:endParaRPr lang="fr-FR" sz="1600" u="none" strike="noStrike" dirty="0">
            <a:effectLst/>
          </a:endParaRPr>
        </a:p>
        <a:p>
          <a:pPr algn="just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u="none" strike="noStrike" dirty="0">
              <a:effectLst/>
            </a:rPr>
            <a:t>¤ </a:t>
          </a:r>
          <a:r>
            <a:rPr lang="fr-FR" sz="1600" u="none" strike="noStrike" dirty="0" err="1">
              <a:effectLst/>
            </a:rPr>
            <a:t>Stepwise</a:t>
          </a:r>
          <a:r>
            <a:rPr lang="fr-FR" sz="1600" u="none" strike="noStrike" dirty="0">
              <a:effectLst/>
            </a:rPr>
            <a:t> </a:t>
          </a:r>
          <a:r>
            <a:rPr lang="fr-FR" sz="1600" u="none" strike="noStrike" dirty="0" err="1">
              <a:effectLst/>
            </a:rPr>
            <a:t>procedure</a:t>
          </a:r>
          <a:r>
            <a:rPr lang="fr-FR" sz="1600" u="none" strike="noStrike" dirty="0">
              <a:effectLst/>
            </a:rPr>
            <a:t> for </a:t>
          </a:r>
          <a:r>
            <a:rPr lang="fr-FR" sz="1600" u="none" strike="noStrike" dirty="0" err="1">
              <a:effectLst/>
            </a:rPr>
            <a:t>photostability</a:t>
          </a:r>
          <a:r>
            <a:rPr lang="fr-FR" sz="1600" u="none" strike="noStrike" dirty="0">
              <a:effectLst/>
            </a:rPr>
            <a:t> </a:t>
          </a:r>
          <a:r>
            <a:rPr lang="fr-FR" sz="1600" u="none" strike="noStrike" dirty="0" err="1">
              <a:effectLst/>
            </a:rPr>
            <a:t>testing</a:t>
          </a:r>
          <a:r>
            <a:rPr lang="fr-FR" sz="1600" u="none" strike="noStrike" dirty="0">
              <a:effectLst/>
            </a:rPr>
            <a:t> </a:t>
          </a:r>
          <a:r>
            <a:rPr lang="fr-FR" sz="1600" u="none" strike="noStrike" dirty="0" err="1">
              <a:effectLst/>
            </a:rPr>
            <a:t>from</a:t>
          </a:r>
          <a:r>
            <a:rPr lang="fr-FR" sz="1600" u="none" strike="noStrike" dirty="0">
              <a:effectLst/>
            </a:rPr>
            <a:t> the API to the </a:t>
          </a:r>
          <a:r>
            <a:rPr lang="fr-FR" sz="1600" u="none" strike="noStrike" dirty="0" err="1">
              <a:effectLst/>
            </a:rPr>
            <a:t>packaged</a:t>
          </a:r>
          <a:r>
            <a:rPr lang="fr-FR" sz="1600" u="none" strike="noStrike" dirty="0">
              <a:effectLst/>
            </a:rPr>
            <a:t> </a:t>
          </a:r>
          <a:r>
            <a:rPr lang="fr-FR" sz="1600" u="none" strike="noStrike" dirty="0" err="1">
              <a:effectLst/>
              <a:sym typeface="Wingdings" panose="05000000000000000000" pitchFamily="2" charset="2"/>
            </a:rPr>
            <a:t>drug</a:t>
          </a:r>
          <a:r>
            <a:rPr lang="fr-FR" sz="1600" u="none" strike="noStrike" dirty="0">
              <a:effectLst/>
              <a:sym typeface="Wingdings" panose="05000000000000000000" pitchFamily="2" charset="2"/>
            </a:rPr>
            <a:t> </a:t>
          </a:r>
          <a:r>
            <a:rPr lang="fr-FR" sz="1600" u="none" strike="noStrike" dirty="0" err="1">
              <a:effectLst/>
              <a:sym typeface="Wingdings" panose="05000000000000000000" pitchFamily="2" charset="2"/>
            </a:rPr>
            <a:t>product</a:t>
          </a:r>
          <a:endParaRPr lang="en-US" sz="1800" dirty="0"/>
        </a:p>
      </dgm:t>
    </dgm:pt>
    <dgm:pt modelId="{44FDF331-827D-427E-8F0D-9F47915C56CB}" type="parTrans" cxnId="{083BD75B-9503-40DE-B142-1BEF3174537C}">
      <dgm:prSet/>
      <dgm:spPr>
        <a:ln w="25400">
          <a:noFill/>
        </a:ln>
      </dgm:spPr>
      <dgm:t>
        <a:bodyPr/>
        <a:lstStyle/>
        <a:p>
          <a:endParaRPr lang="en-US"/>
        </a:p>
      </dgm:t>
    </dgm:pt>
    <dgm:pt modelId="{DB85C4C8-86B0-4101-8B91-C9B965FD8AA9}" type="sibTrans" cxnId="{083BD75B-9503-40DE-B142-1BEF3174537C}">
      <dgm:prSet/>
      <dgm:spPr/>
      <dgm:t>
        <a:bodyPr/>
        <a:lstStyle/>
        <a:p>
          <a:endParaRPr lang="en-US"/>
        </a:p>
      </dgm:t>
    </dgm:pt>
    <dgm:pt modelId="{E44DD767-1EB5-4579-877A-4DDE919EDC9D}">
      <dgm:prSet phldrT="[Texte]" custT="1"/>
      <dgm:spPr>
        <a:solidFill>
          <a:srgbClr val="218BA7"/>
        </a:solidFill>
        <a:ln w="38100">
          <a:solidFill>
            <a:srgbClr val="C00000"/>
          </a:solidFill>
        </a:ln>
      </dgm:spPr>
      <dgm:t>
        <a:bodyPr/>
        <a:lstStyle/>
        <a:p>
          <a:pPr algn="just">
            <a:spcAft>
              <a:spcPts val="0"/>
            </a:spcAft>
          </a:pPr>
          <a:r>
            <a:rPr lang="fr-FR" sz="1600" b="1" dirty="0"/>
            <a:t>VICH guideline GL 45</a:t>
          </a:r>
          <a:r>
            <a:rPr lang="fr-FR" sz="1600" dirty="0"/>
            <a:t>: «</a:t>
          </a:r>
          <a:r>
            <a:rPr lang="en-US" sz="1600" i="1" u="none" strike="noStrike" dirty="0">
              <a:effectLst/>
            </a:rPr>
            <a:t>Bracketing and matrixing designs for stability testing of new veterinary drug substances and medicinal products</a:t>
          </a:r>
          <a:r>
            <a:rPr lang="en-US" sz="1600" u="none" strike="noStrike" dirty="0">
              <a:effectLst/>
            </a:rPr>
            <a:t>”</a:t>
          </a:r>
        </a:p>
        <a:p>
          <a:pPr algn="ctr">
            <a:spcAft>
              <a:spcPts val="0"/>
            </a:spcAft>
          </a:pPr>
          <a:r>
            <a:rPr lang="fr-FR" sz="800" u="none" strike="noStrike" dirty="0">
              <a:effectLst/>
            </a:rPr>
            <a:t>_______________________________________________________________________________________________</a:t>
          </a:r>
        </a:p>
        <a:p>
          <a:pPr algn="ctr">
            <a:spcAft>
              <a:spcPts val="0"/>
            </a:spcAft>
          </a:pPr>
          <a:endParaRPr lang="fr-FR" sz="800" u="none" strike="noStrike" dirty="0">
            <a:effectLst/>
          </a:endParaRPr>
        </a:p>
        <a:p>
          <a:pPr algn="l">
            <a:spcAft>
              <a:spcPct val="35000"/>
            </a:spcAft>
          </a:pPr>
          <a:r>
            <a:rPr lang="fr-FR" sz="1600" u="none" strike="noStrike" dirty="0">
              <a:effectLst/>
            </a:rPr>
            <a:t>¤ </a:t>
          </a:r>
          <a:r>
            <a:rPr lang="fr-FR" sz="1600" u="none" strike="noStrike" dirty="0" err="1">
              <a:effectLst/>
            </a:rPr>
            <a:t>Bracketing</a:t>
          </a:r>
          <a:r>
            <a:rPr lang="fr-FR" sz="1600" u="none" strike="noStrike" dirty="0">
              <a:effectLst/>
            </a:rPr>
            <a:t>: </a:t>
          </a:r>
          <a:r>
            <a:rPr lang="fr-FR" sz="1600" u="none" strike="noStrike" dirty="0" err="1">
              <a:effectLst/>
            </a:rPr>
            <a:t>methodology</a:t>
          </a:r>
          <a:r>
            <a:rPr lang="fr-FR" sz="1600" u="none" strike="noStrike" dirty="0">
              <a:effectLst/>
            </a:rPr>
            <a:t> and </a:t>
          </a:r>
          <a:r>
            <a:rPr lang="fr-FR" sz="1600" u="none" strike="noStrike" dirty="0" err="1">
              <a:effectLst/>
            </a:rPr>
            <a:t>interpretation</a:t>
          </a:r>
          <a:r>
            <a:rPr lang="fr-FR" sz="1600" u="none" strike="noStrike" dirty="0">
              <a:effectLst/>
            </a:rPr>
            <a:t> of data</a:t>
          </a:r>
        </a:p>
        <a:p>
          <a:pPr algn="l">
            <a:spcAft>
              <a:spcPct val="35000"/>
            </a:spcAft>
          </a:pPr>
          <a:r>
            <a:rPr lang="fr-FR" sz="1600" u="none" strike="noStrike" dirty="0">
              <a:effectLst/>
            </a:rPr>
            <a:t>¤ </a:t>
          </a:r>
          <a:r>
            <a:rPr lang="fr-FR" sz="1600" u="none" strike="noStrike" dirty="0" err="1">
              <a:effectLst/>
            </a:rPr>
            <a:t>Matrixing</a:t>
          </a:r>
          <a:r>
            <a:rPr lang="fr-FR" sz="1600" u="none" strike="noStrike" dirty="0">
              <a:effectLst/>
            </a:rPr>
            <a:t>: </a:t>
          </a:r>
          <a:r>
            <a:rPr lang="fr-FR" sz="1600" u="none" strike="noStrike" dirty="0" err="1">
              <a:effectLst/>
            </a:rPr>
            <a:t>methodology</a:t>
          </a:r>
          <a:r>
            <a:rPr lang="fr-FR" sz="1600" u="none" strike="noStrike" dirty="0">
              <a:effectLst/>
            </a:rPr>
            <a:t> and </a:t>
          </a:r>
          <a:r>
            <a:rPr lang="fr-FR" sz="1600" u="none" strike="noStrike" dirty="0" err="1">
              <a:effectLst/>
            </a:rPr>
            <a:t>interpretation</a:t>
          </a:r>
          <a:r>
            <a:rPr lang="fr-FR" sz="1600" u="none" strike="noStrike" dirty="0">
              <a:effectLst/>
            </a:rPr>
            <a:t> of data</a:t>
          </a:r>
          <a:endParaRPr lang="en-US" sz="1600" dirty="0"/>
        </a:p>
      </dgm:t>
    </dgm:pt>
    <dgm:pt modelId="{6197EAED-5314-46B7-96A6-2D0CF7319552}" type="parTrans" cxnId="{F40A6E38-C6F5-491F-8C84-F478F3B261BB}">
      <dgm:prSet/>
      <dgm:spPr>
        <a:ln w="25400">
          <a:noFill/>
        </a:ln>
      </dgm:spPr>
      <dgm:t>
        <a:bodyPr/>
        <a:lstStyle/>
        <a:p>
          <a:endParaRPr lang="en-US"/>
        </a:p>
      </dgm:t>
    </dgm:pt>
    <dgm:pt modelId="{6DCD3AB5-3876-48B4-A805-EB4E39B66833}" type="sibTrans" cxnId="{F40A6E38-C6F5-491F-8C84-F478F3B261BB}">
      <dgm:prSet/>
      <dgm:spPr/>
      <dgm:t>
        <a:bodyPr/>
        <a:lstStyle/>
        <a:p>
          <a:endParaRPr lang="en-US"/>
        </a:p>
      </dgm:t>
    </dgm:pt>
    <dgm:pt modelId="{E9212647-4703-49AF-AA01-388948AD4882}">
      <dgm:prSet custT="1"/>
      <dgm:spPr>
        <a:solidFill>
          <a:srgbClr val="218BA7"/>
        </a:solidFill>
        <a:ln w="38100">
          <a:solidFill>
            <a:srgbClr val="FFFF00"/>
          </a:solidFill>
        </a:ln>
      </dgm:spPr>
      <dgm:t>
        <a:bodyPr/>
        <a:lstStyle/>
        <a:p>
          <a:pPr algn="ctr">
            <a:spcAft>
              <a:spcPts val="0"/>
            </a:spcAft>
          </a:pPr>
          <a:r>
            <a:rPr lang="fr-FR" sz="1600" b="1" dirty="0"/>
            <a:t>VICH guideline GL 51</a:t>
          </a:r>
          <a:r>
            <a:rPr lang="fr-FR" sz="1600" dirty="0"/>
            <a:t>: «</a:t>
          </a:r>
          <a:r>
            <a:rPr lang="en-US" sz="1600" i="1" u="none" strike="noStrike" dirty="0">
              <a:effectLst/>
            </a:rPr>
            <a:t>Statistical evaluation of stability data</a:t>
          </a:r>
          <a:r>
            <a:rPr lang="en-US" sz="1600" u="none" strike="noStrike" dirty="0">
              <a:effectLst/>
            </a:rPr>
            <a:t>”</a:t>
          </a:r>
        </a:p>
        <a:p>
          <a:pPr algn="ctr">
            <a:spcAft>
              <a:spcPts val="0"/>
            </a:spcAft>
          </a:pPr>
          <a:r>
            <a:rPr lang="fr-FR" sz="800" u="none" strike="noStrike" dirty="0">
              <a:effectLst/>
            </a:rPr>
            <a:t>_______________________________________________________________________________________________</a:t>
          </a:r>
        </a:p>
        <a:p>
          <a:pPr algn="ctr">
            <a:spcAft>
              <a:spcPts val="0"/>
            </a:spcAft>
          </a:pPr>
          <a:endParaRPr lang="fr-FR" sz="800" u="none" strike="noStrike" dirty="0">
            <a:effectLst/>
          </a:endParaRPr>
        </a:p>
        <a:p>
          <a:pPr algn="l">
            <a:spcAft>
              <a:spcPct val="35000"/>
            </a:spcAft>
          </a:pPr>
          <a:r>
            <a:rPr lang="fr-FR" sz="1600" u="none" strike="noStrike" dirty="0">
              <a:effectLst/>
            </a:rPr>
            <a:t>¤ </a:t>
          </a:r>
          <a:r>
            <a:rPr lang="fr-FR" sz="1600" u="none" strike="noStrike" dirty="0" err="1">
              <a:effectLst/>
            </a:rPr>
            <a:t>Recommendations</a:t>
          </a:r>
          <a:r>
            <a:rPr lang="fr-FR" sz="1600" u="none" strike="noStrike" dirty="0">
              <a:effectLst/>
            </a:rPr>
            <a:t> for use of </a:t>
          </a:r>
          <a:r>
            <a:rPr lang="fr-FR" sz="1600" u="none" strike="noStrike" dirty="0" err="1">
              <a:effectLst/>
            </a:rPr>
            <a:t>statistical</a:t>
          </a:r>
          <a:r>
            <a:rPr lang="fr-FR" sz="1600" u="none" strike="noStrike" dirty="0">
              <a:effectLst/>
            </a:rPr>
            <a:t> </a:t>
          </a:r>
          <a:r>
            <a:rPr lang="fr-FR" sz="1600" u="none" strike="noStrike" dirty="0" err="1">
              <a:effectLst/>
            </a:rPr>
            <a:t>analysis</a:t>
          </a:r>
          <a:endParaRPr lang="fr-FR" sz="1600" u="none" strike="noStrike" dirty="0">
            <a:effectLst/>
          </a:endParaRPr>
        </a:p>
        <a:p>
          <a:pPr algn="just">
            <a:spcAft>
              <a:spcPct val="35000"/>
            </a:spcAft>
          </a:pPr>
          <a:r>
            <a:rPr lang="fr-FR" sz="1600" u="none" strike="noStrike" dirty="0">
              <a:effectLst/>
            </a:rPr>
            <a:t>¤ </a:t>
          </a:r>
          <a:r>
            <a:rPr lang="fr-FR" sz="1600" u="none" strike="noStrike" dirty="0" err="1">
              <a:effectLst/>
            </a:rPr>
            <a:t>Interpretation</a:t>
          </a:r>
          <a:r>
            <a:rPr lang="fr-FR" sz="1600" u="none" strike="noStrike" dirty="0">
              <a:effectLst/>
            </a:rPr>
            <a:t> of </a:t>
          </a:r>
          <a:r>
            <a:rPr lang="fr-FR" sz="1600" u="none" strike="noStrike" dirty="0" err="1">
              <a:effectLst/>
            </a:rPr>
            <a:t>stability</a:t>
          </a:r>
          <a:r>
            <a:rPr lang="fr-FR" sz="1600" u="none" strike="noStrike" dirty="0">
              <a:effectLst/>
            </a:rPr>
            <a:t> data in </a:t>
          </a:r>
          <a:r>
            <a:rPr lang="fr-FR" sz="1600" u="none" strike="noStrike" dirty="0" err="1">
              <a:effectLst/>
            </a:rPr>
            <a:t>accelerated</a:t>
          </a:r>
          <a:r>
            <a:rPr lang="fr-FR" sz="1600" u="none" strike="noStrike" dirty="0">
              <a:effectLst/>
            </a:rPr>
            <a:t> and </a:t>
          </a:r>
          <a:r>
            <a:rPr lang="fr-FR" sz="1600" u="none" strike="noStrike" dirty="0" err="1">
              <a:effectLst/>
            </a:rPr>
            <a:t>intermediate</a:t>
          </a:r>
          <a:r>
            <a:rPr lang="fr-FR" sz="1600" u="none" strike="noStrike" dirty="0">
              <a:effectLst/>
            </a:rPr>
            <a:t> conditions for extrapolation of data at the long-</a:t>
          </a:r>
          <a:r>
            <a:rPr lang="fr-FR" sz="1600" u="none" strike="noStrike" dirty="0" err="1">
              <a:effectLst/>
            </a:rPr>
            <a:t>term</a:t>
          </a:r>
          <a:r>
            <a:rPr lang="fr-FR" sz="1600" u="none" strike="noStrike" dirty="0">
              <a:effectLst/>
            </a:rPr>
            <a:t> condition</a:t>
          </a:r>
          <a:endParaRPr lang="en-US" sz="600" dirty="0"/>
        </a:p>
      </dgm:t>
    </dgm:pt>
    <dgm:pt modelId="{E3A3BD51-FB4D-4748-A579-3368C7DE8CF3}" type="parTrans" cxnId="{D7A6FB7A-B144-4CAE-9E5D-409BAF34E603}">
      <dgm:prSet/>
      <dgm:spPr>
        <a:ln w="25400">
          <a:noFill/>
        </a:ln>
      </dgm:spPr>
      <dgm:t>
        <a:bodyPr/>
        <a:lstStyle/>
        <a:p>
          <a:endParaRPr lang="en-US"/>
        </a:p>
      </dgm:t>
    </dgm:pt>
    <dgm:pt modelId="{5E4351BF-2BD9-4D50-91B6-C416A508A7FC}" type="sibTrans" cxnId="{D7A6FB7A-B144-4CAE-9E5D-409BAF34E603}">
      <dgm:prSet/>
      <dgm:spPr/>
      <dgm:t>
        <a:bodyPr/>
        <a:lstStyle/>
        <a:p>
          <a:endParaRPr lang="en-US"/>
        </a:p>
      </dgm:t>
    </dgm:pt>
    <dgm:pt modelId="{08C06403-0C0C-4253-B2CB-BF01A5849463}" type="pres">
      <dgm:prSet presAssocID="{E309FB07-BDF1-4244-A480-942FD133CE0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18074D9-C23A-4BA0-905B-67B3DC4F1BBB}" type="pres">
      <dgm:prSet presAssocID="{3FB0E07B-7506-4A32-A5FE-5740127CF756}" presName="root1" presStyleCnt="0"/>
      <dgm:spPr/>
    </dgm:pt>
    <dgm:pt modelId="{1FB49E59-5A18-4548-A730-F32F98428C2E}" type="pres">
      <dgm:prSet presAssocID="{3FB0E07B-7506-4A32-A5FE-5740127CF756}" presName="LevelOneTextNode" presStyleLbl="node0" presStyleIdx="0" presStyleCnt="1" custScaleX="150956" custScaleY="489845" custLinFactNeighborX="-423" custLinFactNeighborY="6126">
        <dgm:presLayoutVars>
          <dgm:chPref val="3"/>
        </dgm:presLayoutVars>
      </dgm:prSet>
      <dgm:spPr/>
    </dgm:pt>
    <dgm:pt modelId="{E862F29A-600C-44FE-95BE-5F8F7685FD11}" type="pres">
      <dgm:prSet presAssocID="{3FB0E07B-7506-4A32-A5FE-5740127CF756}" presName="level2hierChild" presStyleCnt="0"/>
      <dgm:spPr/>
    </dgm:pt>
    <dgm:pt modelId="{2E31AD5B-2067-4622-8A52-14F982D8CA9F}" type="pres">
      <dgm:prSet presAssocID="{44FDF331-827D-427E-8F0D-9F47915C56CB}" presName="conn2-1" presStyleLbl="parChTrans1D2" presStyleIdx="0" presStyleCnt="3"/>
      <dgm:spPr/>
    </dgm:pt>
    <dgm:pt modelId="{9902E103-B3CC-4827-B2A6-051659844151}" type="pres">
      <dgm:prSet presAssocID="{44FDF331-827D-427E-8F0D-9F47915C56CB}" presName="connTx" presStyleLbl="parChTrans1D2" presStyleIdx="0" presStyleCnt="3"/>
      <dgm:spPr/>
    </dgm:pt>
    <dgm:pt modelId="{F83671B8-68E5-4187-8FAE-3275435F2F99}" type="pres">
      <dgm:prSet presAssocID="{39E9D296-D5F7-4AC8-9E86-6C2AA32497D4}" presName="root2" presStyleCnt="0"/>
      <dgm:spPr/>
    </dgm:pt>
    <dgm:pt modelId="{162E6BD7-A8ED-4317-A5CF-23559BA964EA}" type="pres">
      <dgm:prSet presAssocID="{39E9D296-D5F7-4AC8-9E86-6C2AA32497D4}" presName="LevelTwoTextNode" presStyleLbl="node2" presStyleIdx="0" presStyleCnt="3" custScaleX="311002" custScaleY="177691" custLinFactNeighborX="305" custLinFactNeighborY="-28060">
        <dgm:presLayoutVars>
          <dgm:chPref val="3"/>
        </dgm:presLayoutVars>
      </dgm:prSet>
      <dgm:spPr/>
    </dgm:pt>
    <dgm:pt modelId="{BBC0737B-5733-473C-A657-865552975C55}" type="pres">
      <dgm:prSet presAssocID="{39E9D296-D5F7-4AC8-9E86-6C2AA32497D4}" presName="level3hierChild" presStyleCnt="0"/>
      <dgm:spPr/>
    </dgm:pt>
    <dgm:pt modelId="{CAFB9484-7608-4893-BB56-8DF2170A0E2D}" type="pres">
      <dgm:prSet presAssocID="{6197EAED-5314-46B7-96A6-2D0CF7319552}" presName="conn2-1" presStyleLbl="parChTrans1D2" presStyleIdx="1" presStyleCnt="3"/>
      <dgm:spPr/>
    </dgm:pt>
    <dgm:pt modelId="{F922AA21-2D6C-4CAF-93E6-91ABC5478264}" type="pres">
      <dgm:prSet presAssocID="{6197EAED-5314-46B7-96A6-2D0CF7319552}" presName="connTx" presStyleLbl="parChTrans1D2" presStyleIdx="1" presStyleCnt="3"/>
      <dgm:spPr/>
    </dgm:pt>
    <dgm:pt modelId="{3966D5DF-BAF5-4592-BB5D-3EF22E229BE4}" type="pres">
      <dgm:prSet presAssocID="{E44DD767-1EB5-4579-877A-4DDE919EDC9D}" presName="root2" presStyleCnt="0"/>
      <dgm:spPr/>
    </dgm:pt>
    <dgm:pt modelId="{8B6E9436-B1D4-4683-A4E9-4924C7E84175}" type="pres">
      <dgm:prSet presAssocID="{E44DD767-1EB5-4579-877A-4DDE919EDC9D}" presName="LevelTwoTextNode" presStyleLbl="node2" presStyleIdx="1" presStyleCnt="3" custScaleX="309872" custScaleY="186566" custLinFactNeighborX="-178" custLinFactNeighborY="-11000">
        <dgm:presLayoutVars>
          <dgm:chPref val="3"/>
        </dgm:presLayoutVars>
      </dgm:prSet>
      <dgm:spPr/>
    </dgm:pt>
    <dgm:pt modelId="{AC542E23-0D9A-4AA9-AB25-4FF3033FD3ED}" type="pres">
      <dgm:prSet presAssocID="{E44DD767-1EB5-4579-877A-4DDE919EDC9D}" presName="level3hierChild" presStyleCnt="0"/>
      <dgm:spPr/>
    </dgm:pt>
    <dgm:pt modelId="{8B145DE9-7F96-40C4-A8D1-EEF6BADC06E9}" type="pres">
      <dgm:prSet presAssocID="{E3A3BD51-FB4D-4748-A579-3368C7DE8CF3}" presName="conn2-1" presStyleLbl="parChTrans1D2" presStyleIdx="2" presStyleCnt="3"/>
      <dgm:spPr/>
    </dgm:pt>
    <dgm:pt modelId="{02E47D71-6B08-4D68-99E5-5EE388E63515}" type="pres">
      <dgm:prSet presAssocID="{E3A3BD51-FB4D-4748-A579-3368C7DE8CF3}" presName="connTx" presStyleLbl="parChTrans1D2" presStyleIdx="2" presStyleCnt="3"/>
      <dgm:spPr/>
    </dgm:pt>
    <dgm:pt modelId="{09B07A3F-1E55-4825-8B5C-4212F46EE992}" type="pres">
      <dgm:prSet presAssocID="{E9212647-4703-49AF-AA01-388948AD4882}" presName="root2" presStyleCnt="0"/>
      <dgm:spPr/>
    </dgm:pt>
    <dgm:pt modelId="{E2FA4C81-AC91-4D88-A0BB-9F26B41E2C8C}" type="pres">
      <dgm:prSet presAssocID="{E9212647-4703-49AF-AA01-388948AD4882}" presName="LevelTwoTextNode" presStyleLbl="node2" presStyleIdx="2" presStyleCnt="3" custScaleX="311691" custScaleY="181522" custLinFactNeighborX="546" custLinFactNeighborY="-14675">
        <dgm:presLayoutVars>
          <dgm:chPref val="3"/>
        </dgm:presLayoutVars>
      </dgm:prSet>
      <dgm:spPr/>
    </dgm:pt>
    <dgm:pt modelId="{AB50143D-B81B-4BC5-B43B-ABAD2EEC245E}" type="pres">
      <dgm:prSet presAssocID="{E9212647-4703-49AF-AA01-388948AD4882}" presName="level3hierChild" presStyleCnt="0"/>
      <dgm:spPr/>
    </dgm:pt>
  </dgm:ptLst>
  <dgm:cxnLst>
    <dgm:cxn modelId="{F62F301A-38E0-4E7F-93EB-119E96E7874A}" type="presOf" srcId="{39E9D296-D5F7-4AC8-9E86-6C2AA32497D4}" destId="{162E6BD7-A8ED-4317-A5CF-23559BA964EA}" srcOrd="0" destOrd="0" presId="urn:microsoft.com/office/officeart/2005/8/layout/hierarchy2"/>
    <dgm:cxn modelId="{C5DBE725-7A7A-4F25-9559-F2E0B93EC12C}" type="presOf" srcId="{E44DD767-1EB5-4579-877A-4DDE919EDC9D}" destId="{8B6E9436-B1D4-4683-A4E9-4924C7E84175}" srcOrd="0" destOrd="0" presId="urn:microsoft.com/office/officeart/2005/8/layout/hierarchy2"/>
    <dgm:cxn modelId="{F40A6E38-C6F5-491F-8C84-F478F3B261BB}" srcId="{3FB0E07B-7506-4A32-A5FE-5740127CF756}" destId="{E44DD767-1EB5-4579-877A-4DDE919EDC9D}" srcOrd="1" destOrd="0" parTransId="{6197EAED-5314-46B7-96A6-2D0CF7319552}" sibTransId="{6DCD3AB5-3876-48B4-A805-EB4E39B66833}"/>
    <dgm:cxn modelId="{083BD75B-9503-40DE-B142-1BEF3174537C}" srcId="{3FB0E07B-7506-4A32-A5FE-5740127CF756}" destId="{39E9D296-D5F7-4AC8-9E86-6C2AA32497D4}" srcOrd="0" destOrd="0" parTransId="{44FDF331-827D-427E-8F0D-9F47915C56CB}" sibTransId="{DB85C4C8-86B0-4101-8B91-C9B965FD8AA9}"/>
    <dgm:cxn modelId="{A8445241-676B-42A0-A16E-03D1A9824F2E}" type="presOf" srcId="{6197EAED-5314-46B7-96A6-2D0CF7319552}" destId="{CAFB9484-7608-4893-BB56-8DF2170A0E2D}" srcOrd="0" destOrd="0" presId="urn:microsoft.com/office/officeart/2005/8/layout/hierarchy2"/>
    <dgm:cxn modelId="{CDD6D84B-8F43-440A-804C-41BCE847D2EF}" type="presOf" srcId="{E9212647-4703-49AF-AA01-388948AD4882}" destId="{E2FA4C81-AC91-4D88-A0BB-9F26B41E2C8C}" srcOrd="0" destOrd="0" presId="urn:microsoft.com/office/officeart/2005/8/layout/hierarchy2"/>
    <dgm:cxn modelId="{71CFA078-A69A-423D-8587-E4BEC6DC6C1E}" type="presOf" srcId="{E309FB07-BDF1-4244-A480-942FD133CE03}" destId="{08C06403-0C0C-4253-B2CB-BF01A5849463}" srcOrd="0" destOrd="0" presId="urn:microsoft.com/office/officeart/2005/8/layout/hierarchy2"/>
    <dgm:cxn modelId="{D7A6FB7A-B144-4CAE-9E5D-409BAF34E603}" srcId="{3FB0E07B-7506-4A32-A5FE-5740127CF756}" destId="{E9212647-4703-49AF-AA01-388948AD4882}" srcOrd="2" destOrd="0" parTransId="{E3A3BD51-FB4D-4748-A579-3368C7DE8CF3}" sibTransId="{5E4351BF-2BD9-4D50-91B6-C416A508A7FC}"/>
    <dgm:cxn modelId="{21E8BE95-D31B-4282-B655-322D608BA8E6}" srcId="{E309FB07-BDF1-4244-A480-942FD133CE03}" destId="{3FB0E07B-7506-4A32-A5FE-5740127CF756}" srcOrd="0" destOrd="0" parTransId="{39FCDF8A-A3F8-4981-81F4-3B1D17899802}" sibTransId="{A45C2AB0-5657-436B-9FBF-F3CE48E1F49B}"/>
    <dgm:cxn modelId="{B96B7EA1-B400-49A0-BC5B-5409FC40CCC2}" type="presOf" srcId="{44FDF331-827D-427E-8F0D-9F47915C56CB}" destId="{9902E103-B3CC-4827-B2A6-051659844151}" srcOrd="1" destOrd="0" presId="urn:microsoft.com/office/officeart/2005/8/layout/hierarchy2"/>
    <dgm:cxn modelId="{E8FD9CA1-6910-4530-A123-90A54BD22EDB}" type="presOf" srcId="{E3A3BD51-FB4D-4748-A579-3368C7DE8CF3}" destId="{8B145DE9-7F96-40C4-A8D1-EEF6BADC06E9}" srcOrd="0" destOrd="0" presId="urn:microsoft.com/office/officeart/2005/8/layout/hierarchy2"/>
    <dgm:cxn modelId="{D5C2AABC-1CF0-4079-94ED-1E0C78AF9F9B}" type="presOf" srcId="{6197EAED-5314-46B7-96A6-2D0CF7319552}" destId="{F922AA21-2D6C-4CAF-93E6-91ABC5478264}" srcOrd="1" destOrd="0" presId="urn:microsoft.com/office/officeart/2005/8/layout/hierarchy2"/>
    <dgm:cxn modelId="{7526A5D8-C698-4D5E-A181-41B60126B75D}" type="presOf" srcId="{3FB0E07B-7506-4A32-A5FE-5740127CF756}" destId="{1FB49E59-5A18-4548-A730-F32F98428C2E}" srcOrd="0" destOrd="0" presId="urn:microsoft.com/office/officeart/2005/8/layout/hierarchy2"/>
    <dgm:cxn modelId="{246838E2-E597-4EF5-8668-2C579C28CBB7}" type="presOf" srcId="{E3A3BD51-FB4D-4748-A579-3368C7DE8CF3}" destId="{02E47D71-6B08-4D68-99E5-5EE388E63515}" srcOrd="1" destOrd="0" presId="urn:microsoft.com/office/officeart/2005/8/layout/hierarchy2"/>
    <dgm:cxn modelId="{A7F98AE8-5B79-46A8-82EF-64F35C7F594F}" type="presOf" srcId="{44FDF331-827D-427E-8F0D-9F47915C56CB}" destId="{2E31AD5B-2067-4622-8A52-14F982D8CA9F}" srcOrd="0" destOrd="0" presId="urn:microsoft.com/office/officeart/2005/8/layout/hierarchy2"/>
    <dgm:cxn modelId="{54290426-0FA6-43CF-8BE3-6857DCC7B52A}" type="presParOf" srcId="{08C06403-0C0C-4253-B2CB-BF01A5849463}" destId="{218074D9-C23A-4BA0-905B-67B3DC4F1BBB}" srcOrd="0" destOrd="0" presId="urn:microsoft.com/office/officeart/2005/8/layout/hierarchy2"/>
    <dgm:cxn modelId="{D0C4090A-B8D6-439F-8650-D9DFC0D2C7A5}" type="presParOf" srcId="{218074D9-C23A-4BA0-905B-67B3DC4F1BBB}" destId="{1FB49E59-5A18-4548-A730-F32F98428C2E}" srcOrd="0" destOrd="0" presId="urn:microsoft.com/office/officeart/2005/8/layout/hierarchy2"/>
    <dgm:cxn modelId="{A915F866-E61D-4745-8F2D-A112E0C4B875}" type="presParOf" srcId="{218074D9-C23A-4BA0-905B-67B3DC4F1BBB}" destId="{E862F29A-600C-44FE-95BE-5F8F7685FD11}" srcOrd="1" destOrd="0" presId="urn:microsoft.com/office/officeart/2005/8/layout/hierarchy2"/>
    <dgm:cxn modelId="{E6AF1E9B-CBEA-4F50-8C6A-56322346305F}" type="presParOf" srcId="{E862F29A-600C-44FE-95BE-5F8F7685FD11}" destId="{2E31AD5B-2067-4622-8A52-14F982D8CA9F}" srcOrd="0" destOrd="0" presId="urn:microsoft.com/office/officeart/2005/8/layout/hierarchy2"/>
    <dgm:cxn modelId="{23F4D32E-9342-4163-AEA4-AEB28F8A394E}" type="presParOf" srcId="{2E31AD5B-2067-4622-8A52-14F982D8CA9F}" destId="{9902E103-B3CC-4827-B2A6-051659844151}" srcOrd="0" destOrd="0" presId="urn:microsoft.com/office/officeart/2005/8/layout/hierarchy2"/>
    <dgm:cxn modelId="{467206B5-1F58-4F6D-85A1-5AB8E3A971F1}" type="presParOf" srcId="{E862F29A-600C-44FE-95BE-5F8F7685FD11}" destId="{F83671B8-68E5-4187-8FAE-3275435F2F99}" srcOrd="1" destOrd="0" presId="urn:microsoft.com/office/officeart/2005/8/layout/hierarchy2"/>
    <dgm:cxn modelId="{853380A0-44F8-42FA-B6C5-2A4848C6F6EC}" type="presParOf" srcId="{F83671B8-68E5-4187-8FAE-3275435F2F99}" destId="{162E6BD7-A8ED-4317-A5CF-23559BA964EA}" srcOrd="0" destOrd="0" presId="urn:microsoft.com/office/officeart/2005/8/layout/hierarchy2"/>
    <dgm:cxn modelId="{BE3DCC0C-29EA-4F8E-81EB-3443FC6E2DD4}" type="presParOf" srcId="{F83671B8-68E5-4187-8FAE-3275435F2F99}" destId="{BBC0737B-5733-473C-A657-865552975C55}" srcOrd="1" destOrd="0" presId="urn:microsoft.com/office/officeart/2005/8/layout/hierarchy2"/>
    <dgm:cxn modelId="{10F828E3-D192-4BB4-B48D-51CDD762FB54}" type="presParOf" srcId="{E862F29A-600C-44FE-95BE-5F8F7685FD11}" destId="{CAFB9484-7608-4893-BB56-8DF2170A0E2D}" srcOrd="2" destOrd="0" presId="urn:microsoft.com/office/officeart/2005/8/layout/hierarchy2"/>
    <dgm:cxn modelId="{BE7E608E-66E2-426E-8371-D718B7DFA371}" type="presParOf" srcId="{CAFB9484-7608-4893-BB56-8DF2170A0E2D}" destId="{F922AA21-2D6C-4CAF-93E6-91ABC5478264}" srcOrd="0" destOrd="0" presId="urn:microsoft.com/office/officeart/2005/8/layout/hierarchy2"/>
    <dgm:cxn modelId="{83A6537B-1A6A-409E-B471-46D1DDC70A08}" type="presParOf" srcId="{E862F29A-600C-44FE-95BE-5F8F7685FD11}" destId="{3966D5DF-BAF5-4592-BB5D-3EF22E229BE4}" srcOrd="3" destOrd="0" presId="urn:microsoft.com/office/officeart/2005/8/layout/hierarchy2"/>
    <dgm:cxn modelId="{CB6C102F-1FD6-4AE8-A3A8-C0B9820C72DF}" type="presParOf" srcId="{3966D5DF-BAF5-4592-BB5D-3EF22E229BE4}" destId="{8B6E9436-B1D4-4683-A4E9-4924C7E84175}" srcOrd="0" destOrd="0" presId="urn:microsoft.com/office/officeart/2005/8/layout/hierarchy2"/>
    <dgm:cxn modelId="{66392CCB-779D-4CED-8ED2-552DE662643F}" type="presParOf" srcId="{3966D5DF-BAF5-4592-BB5D-3EF22E229BE4}" destId="{AC542E23-0D9A-4AA9-AB25-4FF3033FD3ED}" srcOrd="1" destOrd="0" presId="urn:microsoft.com/office/officeart/2005/8/layout/hierarchy2"/>
    <dgm:cxn modelId="{781D8EAA-963F-46DC-8206-0A0EE0B98FD6}" type="presParOf" srcId="{E862F29A-600C-44FE-95BE-5F8F7685FD11}" destId="{8B145DE9-7F96-40C4-A8D1-EEF6BADC06E9}" srcOrd="4" destOrd="0" presId="urn:microsoft.com/office/officeart/2005/8/layout/hierarchy2"/>
    <dgm:cxn modelId="{9A36D82D-EFE5-4122-B354-62BA428F8698}" type="presParOf" srcId="{8B145DE9-7F96-40C4-A8D1-EEF6BADC06E9}" destId="{02E47D71-6B08-4D68-99E5-5EE388E63515}" srcOrd="0" destOrd="0" presId="urn:microsoft.com/office/officeart/2005/8/layout/hierarchy2"/>
    <dgm:cxn modelId="{5A0BFFB2-8E1F-4F88-BAAF-5FBCEEEAB52A}" type="presParOf" srcId="{E862F29A-600C-44FE-95BE-5F8F7685FD11}" destId="{09B07A3F-1E55-4825-8B5C-4212F46EE992}" srcOrd="5" destOrd="0" presId="urn:microsoft.com/office/officeart/2005/8/layout/hierarchy2"/>
    <dgm:cxn modelId="{94D1F942-6951-4E0F-AF2A-8A68B003C51F}" type="presParOf" srcId="{09B07A3F-1E55-4825-8B5C-4212F46EE992}" destId="{E2FA4C81-AC91-4D88-A0BB-9F26B41E2C8C}" srcOrd="0" destOrd="0" presId="urn:microsoft.com/office/officeart/2005/8/layout/hierarchy2"/>
    <dgm:cxn modelId="{14FC07F9-7BE3-4D16-8CB1-1673F8868A0B}" type="presParOf" srcId="{09B07A3F-1E55-4825-8B5C-4212F46EE992}" destId="{AB50143D-B81B-4BC5-B43B-ABAD2EEC245E}" srcOrd="1" destOrd="0" presId="urn:microsoft.com/office/officeart/2005/8/layout/hierarchy2"/>
  </dgm:cxnLst>
  <dgm:bg/>
  <dgm:whole>
    <a:ln w="25400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B49E59-5A18-4548-A730-F32F98428C2E}">
      <dsp:nvSpPr>
        <dsp:cNvPr id="0" name=""/>
        <dsp:cNvSpPr/>
      </dsp:nvSpPr>
      <dsp:spPr>
        <a:xfrm>
          <a:off x="2102" y="537650"/>
          <a:ext cx="2571725" cy="4172562"/>
        </a:xfrm>
        <a:prstGeom prst="roundRect">
          <a:avLst>
            <a:gd name="adj" fmla="val 10000"/>
          </a:avLst>
        </a:prstGeom>
        <a:solidFill>
          <a:srgbClr val="218BA7"/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2000" b="1" kern="1200" dirty="0"/>
            <a:t>VICH GL3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2000" b="1" kern="1200" dirty="0"/>
            <a:t>(</a:t>
          </a:r>
          <a:r>
            <a:rPr lang="fr-FR" sz="2000" b="1" u="sng" kern="1200" dirty="0"/>
            <a:t>Parent guideline</a:t>
          </a:r>
          <a:r>
            <a:rPr lang="fr-FR" sz="2000" b="1" kern="1200" dirty="0"/>
            <a:t>)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kern="1200" dirty="0"/>
            <a:t>«</a:t>
          </a:r>
          <a:r>
            <a:rPr lang="en-US" sz="1600" b="0" i="1" u="none" strike="noStrike" kern="1200" dirty="0">
              <a:effectLst/>
            </a:rPr>
            <a:t>Stability Testing of New Veterinary Drug Substances and Medicinal Products</a:t>
          </a:r>
          <a:r>
            <a:rPr lang="en-US" sz="1600" b="0" u="none" strike="noStrike" kern="1200" dirty="0">
              <a:effectLst/>
            </a:rPr>
            <a:t>”</a:t>
          </a:r>
          <a:r>
            <a:rPr lang="fr-FR" sz="1600" b="0" kern="1200" dirty="0"/>
            <a:t> 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0" kern="1200" dirty="0"/>
            <a:t>_________________________________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General </a:t>
          </a:r>
          <a:r>
            <a:rPr lang="fr-FR" sz="1600" b="1" kern="1200" dirty="0" err="1"/>
            <a:t>principles</a:t>
          </a:r>
          <a:r>
            <a:rPr lang="fr-FR" sz="1600" b="1" kern="1200" dirty="0"/>
            <a:t> for</a:t>
          </a:r>
          <a:r>
            <a:rPr lang="fr-FR" sz="1600" b="0" kern="1200" dirty="0"/>
            <a:t>: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0" kern="1200" dirty="0"/>
            <a:t>¤  </a:t>
          </a:r>
          <a:r>
            <a:rPr lang="fr-FR" sz="1600" b="0" kern="1200" dirty="0"/>
            <a:t>Stress </a:t>
          </a:r>
          <a:r>
            <a:rPr lang="fr-FR" sz="1600" b="0" kern="1200" dirty="0" err="1"/>
            <a:t>testing</a:t>
          </a:r>
          <a:endParaRPr lang="fr-FR" sz="1600" b="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kern="1200" dirty="0"/>
            <a:t>¤ </a:t>
          </a:r>
          <a:r>
            <a:rPr lang="fr-FR" sz="1600" b="0" kern="1200" dirty="0" err="1"/>
            <a:t>Selection</a:t>
          </a:r>
          <a:r>
            <a:rPr lang="fr-FR" sz="1600" b="0" kern="1200" dirty="0"/>
            <a:t> of </a:t>
          </a:r>
          <a:r>
            <a:rPr lang="fr-FR" sz="1600" b="0" kern="1200" dirty="0" err="1"/>
            <a:t>batches</a:t>
          </a:r>
          <a:endParaRPr lang="fr-FR" sz="1600" b="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kern="1200" dirty="0"/>
            <a:t>¤ Design of </a:t>
          </a:r>
          <a:r>
            <a:rPr lang="fr-FR" sz="1600" b="0" kern="1200" dirty="0" err="1"/>
            <a:t>stability</a:t>
          </a:r>
          <a:r>
            <a:rPr lang="fr-FR" sz="1600" b="0" kern="1200" dirty="0"/>
            <a:t> </a:t>
          </a:r>
          <a:r>
            <a:rPr lang="fr-FR" sz="1600" b="0" kern="1200" dirty="0" err="1"/>
            <a:t>studies</a:t>
          </a:r>
          <a:endParaRPr lang="fr-FR" sz="1600" b="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kern="1200" dirty="0"/>
            <a:t>¤ </a:t>
          </a:r>
          <a:r>
            <a:rPr lang="fr-FR" sz="1600" b="0" kern="1200" dirty="0" err="1"/>
            <a:t>Stability</a:t>
          </a:r>
          <a:r>
            <a:rPr lang="fr-FR" sz="1600" b="0" kern="1200" dirty="0"/>
            <a:t> </a:t>
          </a:r>
          <a:r>
            <a:rPr lang="fr-FR" sz="1600" b="0" kern="1200" dirty="0" err="1"/>
            <a:t>commitments</a:t>
          </a:r>
          <a:endParaRPr lang="fr-FR" sz="1600" b="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kern="1200" dirty="0"/>
            <a:t>¤ Evaluation of data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kern="1200" dirty="0"/>
            <a:t>¤ </a:t>
          </a:r>
          <a:r>
            <a:rPr lang="fr-FR" sz="1600" b="0" kern="1200" dirty="0" err="1"/>
            <a:t>Statements</a:t>
          </a:r>
          <a:r>
            <a:rPr lang="fr-FR" sz="1600" b="0" kern="1200" dirty="0"/>
            <a:t>/</a:t>
          </a:r>
          <a:r>
            <a:rPr lang="fr-FR" sz="1600" b="0" kern="1200" dirty="0" err="1"/>
            <a:t>Labeling</a:t>
          </a:r>
          <a:endParaRPr lang="fr-FR" sz="1600" b="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100" b="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77425" y="612973"/>
        <a:ext cx="2421079" cy="4021916"/>
      </dsp:txXfrm>
    </dsp:sp>
    <dsp:sp modelId="{2E31AD5B-2067-4622-8A52-14F982D8CA9F}">
      <dsp:nvSpPr>
        <dsp:cNvPr id="0" name=""/>
        <dsp:cNvSpPr/>
      </dsp:nvSpPr>
      <dsp:spPr>
        <a:xfrm rot="17423145">
          <a:off x="1924809" y="1675459"/>
          <a:ext cx="1991888" cy="29809"/>
        </a:xfrm>
        <a:custGeom>
          <a:avLst/>
          <a:gdLst/>
          <a:ahLst/>
          <a:cxnLst/>
          <a:rect l="0" t="0" r="0" b="0"/>
          <a:pathLst>
            <a:path>
              <a:moveTo>
                <a:pt x="0" y="14904"/>
              </a:moveTo>
              <a:lnTo>
                <a:pt x="1991888" y="14904"/>
              </a:lnTo>
            </a:path>
          </a:pathLst>
        </a:custGeom>
        <a:noFill/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2870956" y="1640567"/>
        <a:ext cx="99594" cy="99594"/>
      </dsp:txXfrm>
    </dsp:sp>
    <dsp:sp modelId="{162E6BD7-A8ED-4317-A5CF-23559BA964EA}">
      <dsp:nvSpPr>
        <dsp:cNvPr id="0" name=""/>
        <dsp:cNvSpPr/>
      </dsp:nvSpPr>
      <dsp:spPr>
        <a:xfrm>
          <a:off x="3267679" y="0"/>
          <a:ext cx="5298309" cy="1513594"/>
        </a:xfrm>
        <a:prstGeom prst="roundRect">
          <a:avLst>
            <a:gd name="adj" fmla="val 10000"/>
          </a:avLst>
        </a:prstGeom>
        <a:solidFill>
          <a:srgbClr val="218BA7"/>
        </a:solidFill>
        <a:ln w="381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1600" b="1" kern="1200" dirty="0"/>
            <a:t>VICH guideline GL 5</a:t>
          </a:r>
          <a:r>
            <a:rPr lang="fr-FR" sz="1600" kern="1200" dirty="0"/>
            <a:t>: « </a:t>
          </a:r>
          <a:r>
            <a:rPr lang="en-US" sz="1600" i="1" u="none" strike="noStrike" kern="1200" dirty="0">
              <a:effectLst/>
            </a:rPr>
            <a:t>Photostability Testing of New Drug Substances and Products</a:t>
          </a:r>
          <a:r>
            <a:rPr lang="en-US" sz="1600" u="none" strike="noStrike" kern="1200" dirty="0">
              <a:effectLst/>
            </a:rPr>
            <a:t>”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800" u="none" strike="noStrike" kern="1200" dirty="0">
              <a:effectLst/>
            </a:rPr>
            <a:t>________________________________________________________________________________________________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fr-FR" sz="800" u="none" strike="noStrike" kern="1200" dirty="0">
            <a:effectLst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u="none" strike="noStrike" kern="1200" dirty="0">
              <a:effectLst/>
            </a:rPr>
            <a:t>¤ </a:t>
          </a:r>
          <a:r>
            <a:rPr lang="fr-FR" sz="1600" u="none" strike="noStrike" kern="1200" dirty="0" err="1">
              <a:effectLst/>
            </a:rPr>
            <a:t>Testing</a:t>
          </a:r>
          <a:r>
            <a:rPr lang="fr-FR" sz="1600" u="none" strike="noStrike" kern="1200" dirty="0">
              <a:effectLst/>
            </a:rPr>
            <a:t> </a:t>
          </a:r>
          <a:r>
            <a:rPr lang="fr-FR" sz="1600" u="none" strike="noStrike" kern="1200" dirty="0" err="1">
              <a:effectLst/>
            </a:rPr>
            <a:t>equipment</a:t>
          </a:r>
          <a:r>
            <a:rPr lang="fr-FR" sz="1600" u="none" strike="noStrike" kern="1200" dirty="0">
              <a:effectLst/>
            </a:rPr>
            <a:t> and </a:t>
          </a:r>
          <a:r>
            <a:rPr lang="fr-FR" sz="1600" u="none" strike="noStrike" kern="1200" dirty="0" err="1">
              <a:effectLst/>
            </a:rPr>
            <a:t>protocol</a:t>
          </a:r>
          <a:endParaRPr lang="fr-FR" sz="1600" u="none" strike="noStrike" kern="1200" dirty="0">
            <a:effectLst/>
          </a:endParaRP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u="none" strike="noStrike" kern="1200" dirty="0">
              <a:effectLst/>
            </a:rPr>
            <a:t>¤ </a:t>
          </a:r>
          <a:r>
            <a:rPr lang="fr-FR" sz="1600" u="none" strike="noStrike" kern="1200" dirty="0" err="1">
              <a:effectLst/>
            </a:rPr>
            <a:t>Stepwise</a:t>
          </a:r>
          <a:r>
            <a:rPr lang="fr-FR" sz="1600" u="none" strike="noStrike" kern="1200" dirty="0">
              <a:effectLst/>
            </a:rPr>
            <a:t> </a:t>
          </a:r>
          <a:r>
            <a:rPr lang="fr-FR" sz="1600" u="none" strike="noStrike" kern="1200" dirty="0" err="1">
              <a:effectLst/>
            </a:rPr>
            <a:t>procedure</a:t>
          </a:r>
          <a:r>
            <a:rPr lang="fr-FR" sz="1600" u="none" strike="noStrike" kern="1200" dirty="0">
              <a:effectLst/>
            </a:rPr>
            <a:t> for </a:t>
          </a:r>
          <a:r>
            <a:rPr lang="fr-FR" sz="1600" u="none" strike="noStrike" kern="1200" dirty="0" err="1">
              <a:effectLst/>
            </a:rPr>
            <a:t>photostability</a:t>
          </a:r>
          <a:r>
            <a:rPr lang="fr-FR" sz="1600" u="none" strike="noStrike" kern="1200" dirty="0">
              <a:effectLst/>
            </a:rPr>
            <a:t> </a:t>
          </a:r>
          <a:r>
            <a:rPr lang="fr-FR" sz="1600" u="none" strike="noStrike" kern="1200" dirty="0" err="1">
              <a:effectLst/>
            </a:rPr>
            <a:t>testing</a:t>
          </a:r>
          <a:r>
            <a:rPr lang="fr-FR" sz="1600" u="none" strike="noStrike" kern="1200" dirty="0">
              <a:effectLst/>
            </a:rPr>
            <a:t> </a:t>
          </a:r>
          <a:r>
            <a:rPr lang="fr-FR" sz="1600" u="none" strike="noStrike" kern="1200" dirty="0" err="1">
              <a:effectLst/>
            </a:rPr>
            <a:t>from</a:t>
          </a:r>
          <a:r>
            <a:rPr lang="fr-FR" sz="1600" u="none" strike="noStrike" kern="1200" dirty="0">
              <a:effectLst/>
            </a:rPr>
            <a:t> the API to the </a:t>
          </a:r>
          <a:r>
            <a:rPr lang="fr-FR" sz="1600" u="none" strike="noStrike" kern="1200" dirty="0" err="1">
              <a:effectLst/>
            </a:rPr>
            <a:t>packaged</a:t>
          </a:r>
          <a:r>
            <a:rPr lang="fr-FR" sz="1600" u="none" strike="noStrike" kern="1200" dirty="0">
              <a:effectLst/>
            </a:rPr>
            <a:t> </a:t>
          </a:r>
          <a:r>
            <a:rPr lang="fr-FR" sz="1600" u="none" strike="noStrike" kern="1200" dirty="0" err="1">
              <a:effectLst/>
              <a:sym typeface="Wingdings" panose="05000000000000000000" pitchFamily="2" charset="2"/>
            </a:rPr>
            <a:t>drug</a:t>
          </a:r>
          <a:r>
            <a:rPr lang="fr-FR" sz="1600" u="none" strike="noStrike" kern="1200" dirty="0">
              <a:effectLst/>
              <a:sym typeface="Wingdings" panose="05000000000000000000" pitchFamily="2" charset="2"/>
            </a:rPr>
            <a:t> </a:t>
          </a:r>
          <a:r>
            <a:rPr lang="fr-FR" sz="1600" u="none" strike="noStrike" kern="1200" dirty="0" err="1">
              <a:effectLst/>
              <a:sym typeface="Wingdings" panose="05000000000000000000" pitchFamily="2" charset="2"/>
            </a:rPr>
            <a:t>product</a:t>
          </a:r>
          <a:endParaRPr lang="en-US" sz="1800" kern="1200" dirty="0"/>
        </a:p>
      </dsp:txBody>
      <dsp:txXfrm>
        <a:off x="3312011" y="44332"/>
        <a:ext cx="5209645" cy="1424930"/>
      </dsp:txXfrm>
    </dsp:sp>
    <dsp:sp modelId="{CAFB9484-7608-4893-BB56-8DF2170A0E2D}">
      <dsp:nvSpPr>
        <dsp:cNvPr id="0" name=""/>
        <dsp:cNvSpPr/>
      </dsp:nvSpPr>
      <dsp:spPr>
        <a:xfrm rot="20801415">
          <a:off x="2564365" y="2527927"/>
          <a:ext cx="704548" cy="29809"/>
        </a:xfrm>
        <a:custGeom>
          <a:avLst/>
          <a:gdLst/>
          <a:ahLst/>
          <a:cxnLst/>
          <a:rect l="0" t="0" r="0" b="0"/>
          <a:pathLst>
            <a:path>
              <a:moveTo>
                <a:pt x="0" y="14904"/>
              </a:moveTo>
              <a:lnTo>
                <a:pt x="704548" y="14904"/>
              </a:lnTo>
            </a:path>
          </a:pathLst>
        </a:custGeom>
        <a:noFill/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99025" y="2525218"/>
        <a:ext cx="35227" cy="35227"/>
      </dsp:txXfrm>
    </dsp:sp>
    <dsp:sp modelId="{8B6E9436-B1D4-4683-A4E9-4924C7E84175}">
      <dsp:nvSpPr>
        <dsp:cNvPr id="0" name=""/>
        <dsp:cNvSpPr/>
      </dsp:nvSpPr>
      <dsp:spPr>
        <a:xfrm>
          <a:off x="3259451" y="1667137"/>
          <a:ext cx="5279058" cy="1589193"/>
        </a:xfrm>
        <a:prstGeom prst="roundRect">
          <a:avLst>
            <a:gd name="adj" fmla="val 10000"/>
          </a:avLst>
        </a:prstGeom>
        <a:solidFill>
          <a:srgbClr val="218BA7"/>
        </a:solidFill>
        <a:ln w="381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1600" b="1" kern="1200" dirty="0"/>
            <a:t>VICH guideline GL 45</a:t>
          </a:r>
          <a:r>
            <a:rPr lang="fr-FR" sz="1600" kern="1200" dirty="0"/>
            <a:t>: «</a:t>
          </a:r>
          <a:r>
            <a:rPr lang="en-US" sz="1600" i="1" u="none" strike="noStrike" kern="1200" dirty="0">
              <a:effectLst/>
            </a:rPr>
            <a:t>Bracketing and matrixing designs for stability testing of new veterinary drug substances and medicinal products</a:t>
          </a:r>
          <a:r>
            <a:rPr lang="en-US" sz="1600" u="none" strike="noStrike" kern="1200" dirty="0">
              <a:effectLst/>
            </a:rPr>
            <a:t>”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800" u="none" strike="noStrike" kern="1200" dirty="0">
              <a:effectLst/>
            </a:rPr>
            <a:t>_______________________________________________________________________________________________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fr-FR" sz="800" u="none" strike="noStrike" kern="1200" dirty="0">
            <a:effectLst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u="none" strike="noStrike" kern="1200" dirty="0">
              <a:effectLst/>
            </a:rPr>
            <a:t>¤ </a:t>
          </a:r>
          <a:r>
            <a:rPr lang="fr-FR" sz="1600" u="none" strike="noStrike" kern="1200" dirty="0" err="1">
              <a:effectLst/>
            </a:rPr>
            <a:t>Bracketing</a:t>
          </a:r>
          <a:r>
            <a:rPr lang="fr-FR" sz="1600" u="none" strike="noStrike" kern="1200" dirty="0">
              <a:effectLst/>
            </a:rPr>
            <a:t>: </a:t>
          </a:r>
          <a:r>
            <a:rPr lang="fr-FR" sz="1600" u="none" strike="noStrike" kern="1200" dirty="0" err="1">
              <a:effectLst/>
            </a:rPr>
            <a:t>methodology</a:t>
          </a:r>
          <a:r>
            <a:rPr lang="fr-FR" sz="1600" u="none" strike="noStrike" kern="1200" dirty="0">
              <a:effectLst/>
            </a:rPr>
            <a:t> and </a:t>
          </a:r>
          <a:r>
            <a:rPr lang="fr-FR" sz="1600" u="none" strike="noStrike" kern="1200" dirty="0" err="1">
              <a:effectLst/>
            </a:rPr>
            <a:t>interpretation</a:t>
          </a:r>
          <a:r>
            <a:rPr lang="fr-FR" sz="1600" u="none" strike="noStrike" kern="1200" dirty="0">
              <a:effectLst/>
            </a:rPr>
            <a:t> of data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u="none" strike="noStrike" kern="1200" dirty="0">
              <a:effectLst/>
            </a:rPr>
            <a:t>¤ </a:t>
          </a:r>
          <a:r>
            <a:rPr lang="fr-FR" sz="1600" u="none" strike="noStrike" kern="1200" dirty="0" err="1">
              <a:effectLst/>
            </a:rPr>
            <a:t>Matrixing</a:t>
          </a:r>
          <a:r>
            <a:rPr lang="fr-FR" sz="1600" u="none" strike="noStrike" kern="1200" dirty="0">
              <a:effectLst/>
            </a:rPr>
            <a:t>: </a:t>
          </a:r>
          <a:r>
            <a:rPr lang="fr-FR" sz="1600" u="none" strike="noStrike" kern="1200" dirty="0" err="1">
              <a:effectLst/>
            </a:rPr>
            <a:t>methodology</a:t>
          </a:r>
          <a:r>
            <a:rPr lang="fr-FR" sz="1600" u="none" strike="noStrike" kern="1200" dirty="0">
              <a:effectLst/>
            </a:rPr>
            <a:t> and </a:t>
          </a:r>
          <a:r>
            <a:rPr lang="fr-FR" sz="1600" u="none" strike="noStrike" kern="1200" dirty="0" err="1">
              <a:effectLst/>
            </a:rPr>
            <a:t>interpretation</a:t>
          </a:r>
          <a:r>
            <a:rPr lang="fr-FR" sz="1600" u="none" strike="noStrike" kern="1200" dirty="0">
              <a:effectLst/>
            </a:rPr>
            <a:t> of data</a:t>
          </a:r>
          <a:endParaRPr lang="en-US" sz="1600" kern="1200" dirty="0"/>
        </a:p>
      </dsp:txBody>
      <dsp:txXfrm>
        <a:off x="3305997" y="1713683"/>
        <a:ext cx="5185966" cy="1496101"/>
      </dsp:txXfrm>
    </dsp:sp>
    <dsp:sp modelId="{8B145DE9-7F96-40C4-A8D1-EEF6BADC06E9}">
      <dsp:nvSpPr>
        <dsp:cNvPr id="0" name=""/>
        <dsp:cNvSpPr/>
      </dsp:nvSpPr>
      <dsp:spPr>
        <a:xfrm rot="3904565">
          <a:off x="2094692" y="3360016"/>
          <a:ext cx="1656227" cy="29809"/>
        </a:xfrm>
        <a:custGeom>
          <a:avLst/>
          <a:gdLst/>
          <a:ahLst/>
          <a:cxnLst/>
          <a:rect l="0" t="0" r="0" b="0"/>
          <a:pathLst>
            <a:path>
              <a:moveTo>
                <a:pt x="0" y="14904"/>
              </a:moveTo>
              <a:lnTo>
                <a:pt x="1656227" y="14904"/>
              </a:lnTo>
            </a:path>
          </a:pathLst>
        </a:custGeom>
        <a:noFill/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81400" y="3333515"/>
        <a:ext cx="82811" cy="82811"/>
      </dsp:txXfrm>
    </dsp:sp>
    <dsp:sp modelId="{E2FA4C81-AC91-4D88-A0BB-9F26B41E2C8C}">
      <dsp:nvSpPr>
        <dsp:cNvPr id="0" name=""/>
        <dsp:cNvSpPr/>
      </dsp:nvSpPr>
      <dsp:spPr>
        <a:xfrm>
          <a:off x="3271785" y="3352797"/>
          <a:ext cx="5310047" cy="1546227"/>
        </a:xfrm>
        <a:prstGeom prst="roundRect">
          <a:avLst>
            <a:gd name="adj" fmla="val 10000"/>
          </a:avLst>
        </a:prstGeom>
        <a:solidFill>
          <a:srgbClr val="218BA7"/>
        </a:solidFill>
        <a:ln w="3810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1600" b="1" kern="1200" dirty="0"/>
            <a:t>VICH guideline GL 51</a:t>
          </a:r>
          <a:r>
            <a:rPr lang="fr-FR" sz="1600" kern="1200" dirty="0"/>
            <a:t>: «</a:t>
          </a:r>
          <a:r>
            <a:rPr lang="en-US" sz="1600" i="1" u="none" strike="noStrike" kern="1200" dirty="0">
              <a:effectLst/>
            </a:rPr>
            <a:t>Statistical evaluation of stability data</a:t>
          </a:r>
          <a:r>
            <a:rPr lang="en-US" sz="1600" u="none" strike="noStrike" kern="1200" dirty="0">
              <a:effectLst/>
            </a:rPr>
            <a:t>”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800" u="none" strike="noStrike" kern="1200" dirty="0">
              <a:effectLst/>
            </a:rPr>
            <a:t>_______________________________________________________________________________________________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fr-FR" sz="800" u="none" strike="noStrike" kern="1200" dirty="0">
            <a:effectLst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u="none" strike="noStrike" kern="1200" dirty="0">
              <a:effectLst/>
            </a:rPr>
            <a:t>¤ </a:t>
          </a:r>
          <a:r>
            <a:rPr lang="fr-FR" sz="1600" u="none" strike="noStrike" kern="1200" dirty="0" err="1">
              <a:effectLst/>
            </a:rPr>
            <a:t>Recommendations</a:t>
          </a:r>
          <a:r>
            <a:rPr lang="fr-FR" sz="1600" u="none" strike="noStrike" kern="1200" dirty="0">
              <a:effectLst/>
            </a:rPr>
            <a:t> for use of </a:t>
          </a:r>
          <a:r>
            <a:rPr lang="fr-FR" sz="1600" u="none" strike="noStrike" kern="1200" dirty="0" err="1">
              <a:effectLst/>
            </a:rPr>
            <a:t>statistical</a:t>
          </a:r>
          <a:r>
            <a:rPr lang="fr-FR" sz="1600" u="none" strike="noStrike" kern="1200" dirty="0">
              <a:effectLst/>
            </a:rPr>
            <a:t> </a:t>
          </a:r>
          <a:r>
            <a:rPr lang="fr-FR" sz="1600" u="none" strike="noStrike" kern="1200" dirty="0" err="1">
              <a:effectLst/>
            </a:rPr>
            <a:t>analysis</a:t>
          </a:r>
          <a:endParaRPr lang="fr-FR" sz="1600" u="none" strike="noStrike" kern="1200" dirty="0">
            <a:effectLst/>
          </a:endParaRP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u="none" strike="noStrike" kern="1200" dirty="0">
              <a:effectLst/>
            </a:rPr>
            <a:t>¤ </a:t>
          </a:r>
          <a:r>
            <a:rPr lang="fr-FR" sz="1600" u="none" strike="noStrike" kern="1200" dirty="0" err="1">
              <a:effectLst/>
            </a:rPr>
            <a:t>Interpretation</a:t>
          </a:r>
          <a:r>
            <a:rPr lang="fr-FR" sz="1600" u="none" strike="noStrike" kern="1200" dirty="0">
              <a:effectLst/>
            </a:rPr>
            <a:t> of </a:t>
          </a:r>
          <a:r>
            <a:rPr lang="fr-FR" sz="1600" u="none" strike="noStrike" kern="1200" dirty="0" err="1">
              <a:effectLst/>
            </a:rPr>
            <a:t>stability</a:t>
          </a:r>
          <a:r>
            <a:rPr lang="fr-FR" sz="1600" u="none" strike="noStrike" kern="1200" dirty="0">
              <a:effectLst/>
            </a:rPr>
            <a:t> data in </a:t>
          </a:r>
          <a:r>
            <a:rPr lang="fr-FR" sz="1600" u="none" strike="noStrike" kern="1200" dirty="0" err="1">
              <a:effectLst/>
            </a:rPr>
            <a:t>accelerated</a:t>
          </a:r>
          <a:r>
            <a:rPr lang="fr-FR" sz="1600" u="none" strike="noStrike" kern="1200" dirty="0">
              <a:effectLst/>
            </a:rPr>
            <a:t> and </a:t>
          </a:r>
          <a:r>
            <a:rPr lang="fr-FR" sz="1600" u="none" strike="noStrike" kern="1200" dirty="0" err="1">
              <a:effectLst/>
            </a:rPr>
            <a:t>intermediate</a:t>
          </a:r>
          <a:r>
            <a:rPr lang="fr-FR" sz="1600" u="none" strike="noStrike" kern="1200" dirty="0">
              <a:effectLst/>
            </a:rPr>
            <a:t> conditions for extrapolation of data at the long-</a:t>
          </a:r>
          <a:r>
            <a:rPr lang="fr-FR" sz="1600" u="none" strike="noStrike" kern="1200" dirty="0" err="1">
              <a:effectLst/>
            </a:rPr>
            <a:t>term</a:t>
          </a:r>
          <a:r>
            <a:rPr lang="fr-FR" sz="1600" u="none" strike="noStrike" kern="1200" dirty="0">
              <a:effectLst/>
            </a:rPr>
            <a:t> condition</a:t>
          </a:r>
          <a:endParaRPr lang="en-US" sz="600" kern="1200" dirty="0"/>
        </a:p>
      </dsp:txBody>
      <dsp:txXfrm>
        <a:off x="3317072" y="3398084"/>
        <a:ext cx="5219473" cy="14556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B5B7B-362C-C34A-9C1D-F3D5B867F265}" type="datetimeFigureOut">
              <a:rPr lang="nl-NL" smtClean="0"/>
              <a:t>25-9-2020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1DEA9-BD42-994F-B31C-88F75DEDF0E7}" type="slidenum">
              <a:rPr lang="nl-NL" smtClean="0"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0329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48881-EF58-48FA-9CC9-F62F88E74B7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29184" y="4562542"/>
            <a:ext cx="5486400" cy="5207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600" b="1" dirty="0">
                <a:solidFill>
                  <a:schemeClr val="bg1"/>
                </a:solidFill>
                <a:latin typeface="Arial"/>
                <a:cs typeface="Arial"/>
              </a:rPr>
              <a:t>Presentation title</a:t>
            </a:r>
          </a:p>
          <a:p>
            <a:pPr lvl="0"/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625" y="5316538"/>
            <a:ext cx="5486400" cy="39398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000" dirty="0">
                <a:solidFill>
                  <a:schemeClr val="bg1"/>
                </a:solidFill>
                <a:latin typeface="Arial"/>
                <a:cs typeface="Arial"/>
              </a:rPr>
              <a:t>Subtitle or author’s name</a:t>
            </a:r>
          </a:p>
        </p:txBody>
      </p:sp>
    </p:spTree>
    <p:extLst>
      <p:ext uri="{BB962C8B-B14F-4D97-AF65-F5344CB8AC3E}">
        <p14:creationId xmlns:p14="http://schemas.microsoft.com/office/powerpoint/2010/main" val="2257124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with dog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5755"/>
            <a:ext cx="9144000" cy="5903458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04066" y="170610"/>
            <a:ext cx="7000781" cy="5191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4000" dirty="0">
                <a:solidFill>
                  <a:schemeClr val="bg1"/>
                </a:solidFill>
                <a:latin typeface="Arial"/>
                <a:cs typeface="Arial"/>
              </a:rPr>
              <a:t>Table of contents</a:t>
            </a:r>
          </a:p>
          <a:p>
            <a:pPr lvl="0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04813" y="1506538"/>
            <a:ext cx="8335962" cy="4419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2"/>
              </a:buClr>
              <a:buFont typeface="Calibri" panose="020F0502020204030204" pitchFamily="34" charset="0"/>
              <a:buChar char="&gt;"/>
              <a:defRPr sz="2000" baseline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231775">
              <a:buClr>
                <a:srgbClr val="218BA7"/>
              </a:buClr>
              <a:defRPr sz="15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Main bullet point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Afbeelding 4" descr="triangle_VICH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3187700" cy="914400"/>
          </a:xfrm>
          <a:prstGeom prst="rect">
            <a:avLst/>
          </a:prstGeom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0" y="6383618"/>
            <a:ext cx="465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48881-EF58-48FA-9CC9-F62F88E74B7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418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643640" y="3093604"/>
            <a:ext cx="6576723" cy="98886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4000" dirty="0">
                <a:solidFill>
                  <a:schemeClr val="bg1"/>
                </a:solidFill>
                <a:latin typeface="Arial"/>
                <a:cs typeface="Arial"/>
              </a:rPr>
              <a:t>Chapter 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803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71488" y="221095"/>
            <a:ext cx="7175500" cy="5365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218BA7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3000" dirty="0">
                <a:solidFill>
                  <a:srgbClr val="218BA7"/>
                </a:solidFill>
                <a:latin typeface="Arial"/>
                <a:cs typeface="Arial"/>
              </a:rPr>
              <a:t>Slide title</a:t>
            </a:r>
          </a:p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71488" y="1366838"/>
            <a:ext cx="8358187" cy="47196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3091015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1339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48881-EF58-48FA-9CC9-F62F88E74B7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29184" y="4562542"/>
            <a:ext cx="5486400" cy="5207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600" b="1" dirty="0">
                <a:solidFill>
                  <a:schemeClr val="bg1"/>
                </a:solidFill>
                <a:latin typeface="Arial"/>
                <a:cs typeface="Arial"/>
              </a:rPr>
              <a:t>Presentation title</a:t>
            </a:r>
          </a:p>
          <a:p>
            <a:pPr lvl="0"/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625" y="5316538"/>
            <a:ext cx="5486400" cy="39398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000" dirty="0">
                <a:solidFill>
                  <a:schemeClr val="bg1"/>
                </a:solidFill>
                <a:latin typeface="Arial"/>
                <a:cs typeface="Arial"/>
              </a:rPr>
              <a:t>Subtitle or author’s name</a:t>
            </a:r>
          </a:p>
        </p:txBody>
      </p:sp>
    </p:spTree>
    <p:extLst>
      <p:ext uri="{BB962C8B-B14F-4D97-AF65-F5344CB8AC3E}">
        <p14:creationId xmlns:p14="http://schemas.microsoft.com/office/powerpoint/2010/main" val="88893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48881-EF58-48FA-9CC9-F62F88E74B7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29184" y="4562542"/>
            <a:ext cx="5486400" cy="5207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600" b="1" dirty="0">
                <a:solidFill>
                  <a:schemeClr val="bg1"/>
                </a:solidFill>
                <a:latin typeface="Arial"/>
                <a:cs typeface="Arial"/>
              </a:rPr>
              <a:t>Presentation title</a:t>
            </a:r>
          </a:p>
          <a:p>
            <a:pPr lvl="0"/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625" y="5316538"/>
            <a:ext cx="5486400" cy="39398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000" dirty="0">
                <a:solidFill>
                  <a:schemeClr val="bg1"/>
                </a:solidFill>
                <a:latin typeface="Arial"/>
                <a:cs typeface="Arial"/>
              </a:rPr>
              <a:t>Subtitle or author’s name</a:t>
            </a:r>
          </a:p>
        </p:txBody>
      </p:sp>
    </p:spTree>
    <p:extLst>
      <p:ext uri="{BB962C8B-B14F-4D97-AF65-F5344CB8AC3E}">
        <p14:creationId xmlns:p14="http://schemas.microsoft.com/office/powerpoint/2010/main" val="2693863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48881-EF58-48FA-9CC9-F62F88E74B7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29184" y="4562542"/>
            <a:ext cx="5486400" cy="5207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600" b="1" dirty="0">
                <a:solidFill>
                  <a:schemeClr val="bg1"/>
                </a:solidFill>
                <a:latin typeface="Arial"/>
                <a:cs typeface="Arial"/>
              </a:rPr>
              <a:t>Presentation title</a:t>
            </a:r>
          </a:p>
          <a:p>
            <a:pPr lvl="0"/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625" y="5316538"/>
            <a:ext cx="5486400" cy="39398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000" dirty="0">
                <a:solidFill>
                  <a:schemeClr val="bg1"/>
                </a:solidFill>
                <a:latin typeface="Arial"/>
                <a:cs typeface="Arial"/>
              </a:rPr>
              <a:t>Subtitle or author’s name</a:t>
            </a:r>
          </a:p>
        </p:txBody>
      </p:sp>
    </p:spTree>
    <p:extLst>
      <p:ext uri="{BB962C8B-B14F-4D97-AF65-F5344CB8AC3E}">
        <p14:creationId xmlns:p14="http://schemas.microsoft.com/office/powerpoint/2010/main" val="422144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48881-EF58-48FA-9CC9-F62F88E74B7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29184" y="4562542"/>
            <a:ext cx="5486400" cy="5207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600" b="1" dirty="0">
                <a:solidFill>
                  <a:schemeClr val="bg1"/>
                </a:solidFill>
                <a:latin typeface="Arial"/>
                <a:cs typeface="Arial"/>
              </a:rPr>
              <a:t>Presentation title</a:t>
            </a:r>
          </a:p>
          <a:p>
            <a:pPr lvl="0"/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625" y="5316538"/>
            <a:ext cx="5486400" cy="39398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000" dirty="0">
                <a:solidFill>
                  <a:schemeClr val="bg1"/>
                </a:solidFill>
                <a:latin typeface="Arial"/>
                <a:cs typeface="Arial"/>
              </a:rPr>
              <a:t>Subtitle or author’s name</a:t>
            </a:r>
          </a:p>
        </p:txBody>
      </p:sp>
    </p:spTree>
    <p:extLst>
      <p:ext uri="{BB962C8B-B14F-4D97-AF65-F5344CB8AC3E}">
        <p14:creationId xmlns:p14="http://schemas.microsoft.com/office/powerpoint/2010/main" val="2153052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without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04066" y="170610"/>
            <a:ext cx="7000781" cy="5191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4000" dirty="0">
                <a:solidFill>
                  <a:schemeClr val="bg1"/>
                </a:solidFill>
                <a:latin typeface="Arial"/>
                <a:cs typeface="Arial"/>
              </a:rPr>
              <a:t>Table of contents</a:t>
            </a:r>
          </a:p>
          <a:p>
            <a:pPr lvl="0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04813" y="1506538"/>
            <a:ext cx="8335962" cy="4419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2"/>
              </a:buClr>
              <a:buFont typeface="Calibri" panose="020F0502020204030204" pitchFamily="34" charset="0"/>
              <a:buChar char="&gt;"/>
              <a:defRPr sz="200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231775">
              <a:buClr>
                <a:srgbClr val="218BA7"/>
              </a:buClr>
              <a:defRPr sz="15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Main bullet point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4" name="Afbeelding 4" descr="triangle_VICH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3187700" cy="914400"/>
          </a:xfrm>
          <a:prstGeom prst="rect">
            <a:avLst/>
          </a:prstGeom>
        </p:spPr>
      </p:pic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0" y="6383618"/>
            <a:ext cx="465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48881-EF58-48FA-9CC9-F62F88E74B7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664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with cow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5755"/>
            <a:ext cx="9144000" cy="5903458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04066" y="170610"/>
            <a:ext cx="7000781" cy="5191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4000" dirty="0">
                <a:solidFill>
                  <a:schemeClr val="bg1"/>
                </a:solidFill>
                <a:latin typeface="Arial"/>
                <a:cs typeface="Arial"/>
              </a:rPr>
              <a:t>Table of contents</a:t>
            </a:r>
          </a:p>
          <a:p>
            <a:pPr lvl="0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04813" y="1506538"/>
            <a:ext cx="8335962" cy="4419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2"/>
              </a:buClr>
              <a:buFont typeface="Calibri" panose="020F0502020204030204" pitchFamily="34" charset="0"/>
              <a:buChar char="&gt;"/>
              <a:defRPr sz="200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231775">
              <a:buClr>
                <a:srgbClr val="218BA7"/>
              </a:buClr>
              <a:defRPr sz="15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Main bullet point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Afbeelding 4" descr="triangle_VICH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3187700" cy="914400"/>
          </a:xfrm>
          <a:prstGeom prst="rect">
            <a:avLst/>
          </a:prstGeom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0" y="6383618"/>
            <a:ext cx="465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48881-EF58-48FA-9CC9-F62F88E74B7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472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with pig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5" descr="image_1_TD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5754"/>
            <a:ext cx="9144000" cy="5916159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04066" y="170610"/>
            <a:ext cx="7000781" cy="5191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4000" dirty="0">
                <a:solidFill>
                  <a:schemeClr val="bg1"/>
                </a:solidFill>
                <a:latin typeface="Arial"/>
                <a:cs typeface="Arial"/>
              </a:rPr>
              <a:t>Table of contents</a:t>
            </a:r>
          </a:p>
          <a:p>
            <a:pPr lvl="0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04813" y="1506538"/>
            <a:ext cx="8335962" cy="4419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2"/>
              </a:buClr>
              <a:buFont typeface="Calibri" panose="020F0502020204030204" pitchFamily="34" charset="0"/>
              <a:buChar char="&gt;"/>
              <a:defRPr sz="200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231775">
              <a:buClr>
                <a:srgbClr val="218BA7"/>
              </a:buClr>
              <a:defRPr sz="15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Main bullet point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Afbeelding 4" descr="triangle_VICH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3187700" cy="914400"/>
          </a:xfrm>
          <a:prstGeom prst="rect">
            <a:avLst/>
          </a:prstGeom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0" y="6383618"/>
            <a:ext cx="465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48881-EF58-48FA-9CC9-F62F88E74B7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53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with landscap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8455"/>
            <a:ext cx="9144000" cy="5890757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04066" y="170610"/>
            <a:ext cx="7000781" cy="5191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4000" dirty="0">
                <a:solidFill>
                  <a:schemeClr val="bg1"/>
                </a:solidFill>
                <a:latin typeface="Arial"/>
                <a:cs typeface="Arial"/>
              </a:rPr>
              <a:t>Table of contents</a:t>
            </a:r>
          </a:p>
          <a:p>
            <a:pPr lvl="0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04813" y="1506538"/>
            <a:ext cx="8335962" cy="4419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2"/>
              </a:buClr>
              <a:buFont typeface="Calibri" panose="020F0502020204030204" pitchFamily="34" charset="0"/>
              <a:buChar char="&gt;"/>
              <a:defRPr sz="200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231775">
              <a:buClr>
                <a:srgbClr val="218BA7"/>
              </a:buClr>
              <a:defRPr sz="15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Main bullet point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Afbeelding 4" descr="triangle_VICH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3187700" cy="914400"/>
          </a:xfrm>
          <a:prstGeom prst="rect">
            <a:avLst/>
          </a:prstGeom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0" y="6383618"/>
            <a:ext cx="465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48881-EF58-48FA-9CC9-F62F88E74B7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919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9.jp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1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83618"/>
            <a:ext cx="465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9148881-EF58-48FA-9CC9-F62F88E74B7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3"/>
            <a:ext cx="9144000" cy="684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02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83618"/>
            <a:ext cx="465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9148881-EF58-48FA-9CC9-F62F88E74B7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01" r="29409" b="2174"/>
          <a:stretch/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5" descr="triangle_VICH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0534"/>
            <a:ext cx="3187700" cy="914400"/>
          </a:xfrm>
          <a:prstGeom prst="rect">
            <a:avLst/>
          </a:prstGeom>
        </p:spPr>
      </p:pic>
      <p:pic>
        <p:nvPicPr>
          <p:cNvPr id="7" name="75BFF09E-E638-4F40-9AC6-EB85DE5E701B" descr="6D9D3164-4440-447E-B53E-75E01F3A8D3E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071" y="304405"/>
            <a:ext cx="1559858" cy="97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ccarlisle\Desktop\Vich.png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1" b="9415"/>
          <a:stretch/>
        </p:blipFill>
        <p:spPr bwMode="auto">
          <a:xfrm>
            <a:off x="2845909" y="215155"/>
            <a:ext cx="4294480" cy="83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104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8" t="23017" r="18544" b="2174"/>
          <a:stretch/>
        </p:blipFill>
        <p:spPr bwMode="auto">
          <a:xfrm>
            <a:off x="0" y="1"/>
            <a:ext cx="9169044" cy="6874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83618"/>
            <a:ext cx="465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9148881-EF58-48FA-9CC9-F62F88E74B7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5" name="Afbeelding 5" descr="triangle_VICH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0534"/>
            <a:ext cx="3187700" cy="914400"/>
          </a:xfrm>
          <a:prstGeom prst="rect">
            <a:avLst/>
          </a:prstGeom>
        </p:spPr>
      </p:pic>
      <p:pic>
        <p:nvPicPr>
          <p:cNvPr id="7" name="75BFF09E-E638-4F40-9AC6-EB85DE5E701B" descr="6D9D3164-4440-447E-B53E-75E01F3A8D3E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071" y="304405"/>
            <a:ext cx="1559858" cy="97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Users\ccarlisle\Desktop\Vich.png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1" b="9415"/>
          <a:stretch/>
        </p:blipFill>
        <p:spPr bwMode="auto">
          <a:xfrm>
            <a:off x="2845909" y="215155"/>
            <a:ext cx="4294480" cy="83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64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9" r="30761" b="193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83618"/>
            <a:ext cx="465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9148881-EF58-48FA-9CC9-F62F88E74B7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5" name="Afbeelding 5" descr="triangle_VICH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0534"/>
            <a:ext cx="3187700" cy="914400"/>
          </a:xfrm>
          <a:prstGeom prst="rect">
            <a:avLst/>
          </a:prstGeom>
        </p:spPr>
      </p:pic>
      <p:pic>
        <p:nvPicPr>
          <p:cNvPr id="7" name="75BFF09E-E638-4F40-9AC6-EB85DE5E701B" descr="6D9D3164-4440-447E-B53E-75E01F3A8D3E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071" y="304405"/>
            <a:ext cx="1559858" cy="97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ccarlisle\Desktop\Vich.png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1" b="9415"/>
          <a:stretch/>
        </p:blipFill>
        <p:spPr bwMode="auto">
          <a:xfrm>
            <a:off x="2845909" y="215155"/>
            <a:ext cx="4294480" cy="83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747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4553" r="37912" b="10340"/>
          <a:stretch/>
        </p:blipFill>
        <p:spPr bwMode="auto">
          <a:xfrm>
            <a:off x="0" y="-17011"/>
            <a:ext cx="9144000" cy="689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83618"/>
            <a:ext cx="465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9148881-EF58-48FA-9CC9-F62F88E74B7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5" name="Afbeelding 5" descr="triangle_VICH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0534"/>
            <a:ext cx="3187700" cy="914400"/>
          </a:xfrm>
          <a:prstGeom prst="rect">
            <a:avLst/>
          </a:prstGeom>
        </p:spPr>
      </p:pic>
      <p:pic>
        <p:nvPicPr>
          <p:cNvPr id="7" name="75BFF09E-E638-4F40-9AC6-EB85DE5E701B" descr="6D9D3164-4440-447E-B53E-75E01F3A8D3E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071" y="304405"/>
            <a:ext cx="1559858" cy="97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ccarlisle\Desktop\Vich.png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1" b="9415"/>
          <a:stretch/>
        </p:blipFill>
        <p:spPr bwMode="auto">
          <a:xfrm>
            <a:off x="2845909" y="215155"/>
            <a:ext cx="4294480" cy="83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117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5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299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3"/>
            <a:ext cx="9144000" cy="6846513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0" y="6383618"/>
            <a:ext cx="465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48881-EF58-48FA-9CC9-F62F88E74B7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34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54190"/>
          </a:xfrm>
          <a:prstGeom prst="rect">
            <a:avLst/>
          </a:prstGeom>
        </p:spPr>
      </p:pic>
      <p:pic>
        <p:nvPicPr>
          <p:cNvPr id="9" name="Afbeelding 5" descr="triangle_VICH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0534"/>
            <a:ext cx="3187700" cy="914400"/>
          </a:xfrm>
          <a:prstGeom prst="rect">
            <a:avLst/>
          </a:prstGeom>
        </p:spPr>
      </p:pic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0" y="6383618"/>
            <a:ext cx="465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48881-EF58-48FA-9CC9-F62F88E74B7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14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3"/>
            <a:ext cx="9144000" cy="6846513"/>
          </a:xfrm>
          <a:prstGeom prst="rect">
            <a:avLst/>
          </a:prstGeom>
        </p:spPr>
      </p:pic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0" y="6383618"/>
            <a:ext cx="465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48881-EF58-48FA-9CC9-F62F88E74B7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948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19684" y="1552641"/>
            <a:ext cx="5486400" cy="895283"/>
          </a:xfrm>
        </p:spPr>
        <p:txBody>
          <a:bodyPr/>
          <a:lstStyle/>
          <a:p>
            <a:r>
              <a:rPr lang="en-GB" b="1" dirty="0"/>
              <a:t>VICH Guidelines on stability: 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04825" y="5710518"/>
            <a:ext cx="5486400" cy="39398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6073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368744-20DB-4660-8220-0AA8DD6043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011AB1-5AF5-4D65-B25B-5637178234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EB73F9-0103-4F42-A390-F606F7228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357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448907E-6D2D-4EE3-BC51-0DD60061C6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25FC172-1219-479E-A520-13F31C9094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19EE7C-1385-4B82-9AD7-7FE2DA6B4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25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9219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588F9643-579F-4628-8AC3-358FC41692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4066" y="170610"/>
            <a:ext cx="7000781" cy="519112"/>
          </a:xfrm>
        </p:spPr>
        <p:txBody>
          <a:bodyPr/>
          <a:lstStyle/>
          <a:p>
            <a:r>
              <a:rPr lang="en-GB" dirty="0"/>
              <a:t>Disclaimer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0E153C8-A62E-41AD-BAC1-5E4F420392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37792" y="1959211"/>
            <a:ext cx="6068415" cy="4419600"/>
          </a:xfrm>
        </p:spPr>
        <p:txBody>
          <a:bodyPr/>
          <a:lstStyle/>
          <a:p>
            <a:r>
              <a:rPr lang="en-US" dirty="0"/>
              <a:t>These slides have been provided for training purposes only.  The presenter has made every attempt to ensure that they are consistent with relevant VICH guideline(s).</a:t>
            </a:r>
          </a:p>
          <a:p>
            <a:r>
              <a:rPr lang="en-US" dirty="0"/>
              <a:t>As always, the original Guideline(s) should be used as the primary source of information for working with regulators.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419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7CDCD5-0034-4465-A160-17F077E3AC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0058" y="207189"/>
            <a:ext cx="7616665" cy="519112"/>
          </a:xfrm>
        </p:spPr>
        <p:txBody>
          <a:bodyPr/>
          <a:lstStyle/>
          <a:p>
            <a:r>
              <a:rPr lang="en-GB" dirty="0"/>
              <a:t>VICH Stability guidance: objective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C159B1-DD91-4C52-9FA3-BAC7C41078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8215" y="1258876"/>
            <a:ext cx="8278585" cy="4419600"/>
          </a:xfrm>
        </p:spPr>
        <p:txBody>
          <a:bodyPr/>
          <a:lstStyle/>
          <a:p>
            <a:pPr marL="0" indent="0" algn="just">
              <a:buNone/>
            </a:pPr>
            <a:r>
              <a:rPr lang="en-GB" sz="2400" dirty="0"/>
              <a:t>What is the objective of VICH stability guidelines?</a:t>
            </a:r>
          </a:p>
          <a:p>
            <a:pPr algn="just">
              <a:spcBef>
                <a:spcPts val="3000"/>
              </a:spcBef>
              <a:buFont typeface="Wingdings" panose="05000000000000000000" pitchFamily="2" charset="2"/>
              <a:buChar char="Ø"/>
            </a:pPr>
            <a:r>
              <a:rPr lang="en-US" sz="2400" dirty="0"/>
              <a:t> </a:t>
            </a:r>
            <a:r>
              <a:rPr lang="en-US" dirty="0"/>
              <a:t>Provide guidance for conducting the stability studies of new drug substances or medicinal products that will support a re-test period (drug substance), a shelf life (drug substance/medicinal product) and recommended storage conditions.</a:t>
            </a:r>
          </a:p>
          <a:p>
            <a:pPr algn="just">
              <a:spcBef>
                <a:spcPts val="3000"/>
              </a:spcBef>
              <a:buFont typeface="Wingdings" panose="05000000000000000000" pitchFamily="2" charset="2"/>
              <a:buChar char="Ø"/>
            </a:pPr>
            <a:r>
              <a:rPr lang="en-US" dirty="0"/>
              <a:t> Define the stability data package for a new drug substance or medicinal product that is sufficient for a registration application.</a:t>
            </a:r>
          </a:p>
          <a:p>
            <a:pPr algn="just">
              <a:spcBef>
                <a:spcPts val="3000"/>
              </a:spcBef>
              <a:buFont typeface="Wingdings" panose="05000000000000000000" pitchFamily="2" charset="2"/>
              <a:buChar char="Ø"/>
            </a:pPr>
            <a:r>
              <a:rPr lang="fr-FR" dirty="0"/>
              <a:t> </a:t>
            </a:r>
            <a:r>
              <a:rPr lang="fr-FR" dirty="0" err="1"/>
              <a:t>Provide</a:t>
            </a:r>
            <a:r>
              <a:rPr lang="fr-FR" dirty="0"/>
              <a:t> </a:t>
            </a:r>
            <a:r>
              <a:rPr lang="fr-FR" dirty="0" err="1"/>
              <a:t>recommendations</a:t>
            </a:r>
            <a:r>
              <a:rPr lang="fr-FR" dirty="0"/>
              <a:t> for the </a:t>
            </a:r>
            <a:r>
              <a:rPr lang="fr-FR" dirty="0" err="1"/>
              <a:t>evaluation</a:t>
            </a:r>
            <a:r>
              <a:rPr lang="fr-FR" dirty="0"/>
              <a:t> of </a:t>
            </a:r>
            <a:r>
              <a:rPr lang="fr-FR" dirty="0" err="1"/>
              <a:t>stability</a:t>
            </a:r>
            <a:r>
              <a:rPr lang="fr-FR" dirty="0"/>
              <a:t> data</a:t>
            </a:r>
            <a:endParaRPr lang="en-US" dirty="0"/>
          </a:p>
          <a:p>
            <a:pPr algn="just">
              <a:buFont typeface="Wingdings" panose="05000000000000000000" pitchFamily="2" charset="2"/>
              <a:buChar char="Ø"/>
            </a:pP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6201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7CDCD5-0034-4465-A160-17F077E3AC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4066" y="85560"/>
            <a:ext cx="7000781" cy="519112"/>
          </a:xfrm>
        </p:spPr>
        <p:txBody>
          <a:bodyPr/>
          <a:lstStyle/>
          <a:p>
            <a:pPr algn="ctr"/>
            <a:r>
              <a:rPr lang="en-GB" dirty="0"/>
              <a:t>Structure of VICH Stability guidance: </a:t>
            </a:r>
          </a:p>
          <a:p>
            <a:pPr algn="ctr">
              <a:spcBef>
                <a:spcPts val="0"/>
              </a:spcBef>
            </a:pPr>
            <a:r>
              <a:rPr lang="en-GB" u="sng" dirty="0"/>
              <a:t>Guidance on the stability studies to conduct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C159B1-DD91-4C52-9FA3-BAC7C41078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4813" y="1258888"/>
            <a:ext cx="8335962" cy="4419600"/>
          </a:xfrm>
        </p:spPr>
        <p:txBody>
          <a:bodyPr/>
          <a:lstStyle/>
          <a:p>
            <a:pPr algn="just"/>
            <a:r>
              <a:rPr lang="en-GB" dirty="0"/>
              <a:t>What are the stability guidelines applicable to new drug substances and new medicinal products according to their type?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dirty="0"/>
          </a:p>
        </p:txBody>
      </p:sp>
      <p:grpSp>
        <p:nvGrpSpPr>
          <p:cNvPr id="5" name="Groupe 4"/>
          <p:cNvGrpSpPr/>
          <p:nvPr/>
        </p:nvGrpSpPr>
        <p:grpSpPr>
          <a:xfrm>
            <a:off x="643873" y="2054765"/>
            <a:ext cx="8096902" cy="4075956"/>
            <a:chOff x="390403" y="2334314"/>
            <a:chExt cx="8096902" cy="4075956"/>
          </a:xfrm>
          <a:solidFill>
            <a:srgbClr val="218BA7"/>
          </a:solidFill>
        </p:grpSpPr>
        <p:sp>
          <p:nvSpPr>
            <p:cNvPr id="6" name="Forme libre 5"/>
            <p:cNvSpPr/>
            <p:nvPr/>
          </p:nvSpPr>
          <p:spPr>
            <a:xfrm>
              <a:off x="3820635" y="3194200"/>
              <a:ext cx="894086" cy="97500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894086" y="0"/>
                  </a:moveTo>
                  <a:lnTo>
                    <a:pt x="894086" y="975001"/>
                  </a:lnTo>
                  <a:lnTo>
                    <a:pt x="0" y="975001"/>
                  </a:ln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7" name="Forme libre 6"/>
            <p:cNvSpPr/>
            <p:nvPr/>
          </p:nvSpPr>
          <p:spPr>
            <a:xfrm>
              <a:off x="4714722" y="3194200"/>
              <a:ext cx="1631714" cy="208365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845843"/>
                  </a:lnTo>
                  <a:lnTo>
                    <a:pt x="1631714" y="1845843"/>
                  </a:lnTo>
                  <a:lnTo>
                    <a:pt x="1631714" y="2083651"/>
                  </a:ln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8" name="Forme libre 7"/>
            <p:cNvSpPr/>
            <p:nvPr/>
          </p:nvSpPr>
          <p:spPr>
            <a:xfrm>
              <a:off x="3039828" y="3194200"/>
              <a:ext cx="1674893" cy="208365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674893" y="0"/>
                  </a:moveTo>
                  <a:lnTo>
                    <a:pt x="1674893" y="1845843"/>
                  </a:lnTo>
                  <a:lnTo>
                    <a:pt x="0" y="1845843"/>
                  </a:lnTo>
                  <a:lnTo>
                    <a:pt x="0" y="2083651"/>
                  </a:ln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9" name="Forme libre 8"/>
            <p:cNvSpPr/>
            <p:nvPr/>
          </p:nvSpPr>
          <p:spPr>
            <a:xfrm>
              <a:off x="390403" y="2334314"/>
              <a:ext cx="8096901" cy="859885"/>
            </a:xfrm>
            <a:custGeom>
              <a:avLst/>
              <a:gdLst>
                <a:gd name="connsiteX0" fmla="*/ 0 w 6225112"/>
                <a:gd name="connsiteY0" fmla="*/ 0 h 1132419"/>
                <a:gd name="connsiteX1" fmla="*/ 6225112 w 6225112"/>
                <a:gd name="connsiteY1" fmla="*/ 0 h 1132419"/>
                <a:gd name="connsiteX2" fmla="*/ 6225112 w 6225112"/>
                <a:gd name="connsiteY2" fmla="*/ 1132419 h 1132419"/>
                <a:gd name="connsiteX3" fmla="*/ 0 w 6225112"/>
                <a:gd name="connsiteY3" fmla="*/ 1132419 h 1132419"/>
                <a:gd name="connsiteX4" fmla="*/ 0 w 6225112"/>
                <a:gd name="connsiteY4" fmla="*/ 0 h 113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5112" h="1132419">
                  <a:moveTo>
                    <a:pt x="0" y="0"/>
                  </a:moveTo>
                  <a:lnTo>
                    <a:pt x="6225112" y="0"/>
                  </a:lnTo>
                  <a:lnTo>
                    <a:pt x="6225112" y="1132419"/>
                  </a:lnTo>
                  <a:lnTo>
                    <a:pt x="0" y="1132419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b="1" u="sng" kern="1200" dirty="0"/>
                <a:t>PARENT GUIDELINE</a:t>
              </a:r>
              <a:r>
                <a:rPr lang="fr-FR" sz="1800" kern="1200" dirty="0"/>
                <a:t>: </a:t>
              </a:r>
              <a:r>
                <a:rPr lang="fr-FR" sz="1800" b="1" kern="1200" dirty="0"/>
                <a:t>VICH GL3 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b="0" kern="1200" dirty="0"/>
                <a:t>«</a:t>
              </a:r>
              <a:r>
                <a:rPr lang="en-US" sz="1800" b="0" i="1" u="none" strike="noStrike" kern="1200" dirty="0">
                  <a:effectLst/>
                </a:rPr>
                <a:t>Stability Testing of New Veterinary Drug Substances and Medicinal Products</a:t>
              </a:r>
              <a:r>
                <a:rPr lang="en-US" sz="1800" b="0" u="none" strike="noStrike" kern="1200" dirty="0">
                  <a:effectLst/>
                </a:rPr>
                <a:t>”</a:t>
              </a:r>
              <a:r>
                <a:rPr lang="fr-FR" sz="1800" b="0" kern="1200" dirty="0"/>
                <a:t> </a:t>
              </a:r>
              <a:endParaRPr lang="en-US" sz="1800" b="0" kern="1200" dirty="0"/>
            </a:p>
          </p:txBody>
        </p:sp>
        <p:sp>
          <p:nvSpPr>
            <p:cNvPr id="10" name="Forme libre 9"/>
            <p:cNvSpPr/>
            <p:nvPr/>
          </p:nvSpPr>
          <p:spPr>
            <a:xfrm>
              <a:off x="390403" y="5277851"/>
              <a:ext cx="4043332" cy="1132419"/>
            </a:xfrm>
            <a:custGeom>
              <a:avLst/>
              <a:gdLst>
                <a:gd name="connsiteX0" fmla="*/ 0 w 2787812"/>
                <a:gd name="connsiteY0" fmla="*/ 0 h 1132419"/>
                <a:gd name="connsiteX1" fmla="*/ 2787812 w 2787812"/>
                <a:gd name="connsiteY1" fmla="*/ 0 h 1132419"/>
                <a:gd name="connsiteX2" fmla="*/ 2787812 w 2787812"/>
                <a:gd name="connsiteY2" fmla="*/ 1132419 h 1132419"/>
                <a:gd name="connsiteX3" fmla="*/ 0 w 2787812"/>
                <a:gd name="connsiteY3" fmla="*/ 1132419 h 1132419"/>
                <a:gd name="connsiteX4" fmla="*/ 0 w 2787812"/>
                <a:gd name="connsiteY4" fmla="*/ 0 h 113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7812" h="1132419">
                  <a:moveTo>
                    <a:pt x="0" y="0"/>
                  </a:moveTo>
                  <a:lnTo>
                    <a:pt x="2787812" y="0"/>
                  </a:lnTo>
                  <a:lnTo>
                    <a:pt x="2787812" y="1132419"/>
                  </a:lnTo>
                  <a:lnTo>
                    <a:pt x="0" y="1132419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kern="1200" dirty="0" err="1"/>
                <a:t>Further</a:t>
              </a:r>
              <a:r>
                <a:rPr lang="fr-FR" sz="1800" kern="1200" dirty="0"/>
                <a:t> guidance for </a:t>
              </a:r>
              <a:r>
                <a:rPr lang="fr-FR" sz="1800" kern="1200" dirty="0" err="1"/>
                <a:t>medicated</a:t>
              </a:r>
              <a:r>
                <a:rPr lang="fr-FR" sz="1800" kern="1200" dirty="0"/>
                <a:t> </a:t>
              </a:r>
              <a:r>
                <a:rPr lang="fr-FR" sz="1800" kern="1200" dirty="0" err="1"/>
                <a:t>premixes</a:t>
              </a:r>
              <a:r>
                <a:rPr lang="fr-FR" sz="1800" kern="1200" dirty="0"/>
                <a:t>: 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kern="1200" dirty="0"/>
                <a:t>VICH guideline GL 8</a:t>
              </a:r>
              <a:endParaRPr lang="en-US" sz="1800" kern="1200" dirty="0"/>
            </a:p>
          </p:txBody>
        </p:sp>
        <p:sp>
          <p:nvSpPr>
            <p:cNvPr id="11" name="Forme libre 10"/>
            <p:cNvSpPr/>
            <p:nvPr/>
          </p:nvSpPr>
          <p:spPr>
            <a:xfrm>
              <a:off x="4909351" y="5277851"/>
              <a:ext cx="3577954" cy="1132419"/>
            </a:xfrm>
            <a:custGeom>
              <a:avLst/>
              <a:gdLst>
                <a:gd name="connsiteX0" fmla="*/ 0 w 2874170"/>
                <a:gd name="connsiteY0" fmla="*/ 0 h 1132419"/>
                <a:gd name="connsiteX1" fmla="*/ 2874170 w 2874170"/>
                <a:gd name="connsiteY1" fmla="*/ 0 h 1132419"/>
                <a:gd name="connsiteX2" fmla="*/ 2874170 w 2874170"/>
                <a:gd name="connsiteY2" fmla="*/ 1132419 h 1132419"/>
                <a:gd name="connsiteX3" fmla="*/ 0 w 2874170"/>
                <a:gd name="connsiteY3" fmla="*/ 1132419 h 1132419"/>
                <a:gd name="connsiteX4" fmla="*/ 0 w 2874170"/>
                <a:gd name="connsiteY4" fmla="*/ 0 h 113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4170" h="1132419">
                  <a:moveTo>
                    <a:pt x="0" y="0"/>
                  </a:moveTo>
                  <a:lnTo>
                    <a:pt x="2874170" y="0"/>
                  </a:lnTo>
                  <a:lnTo>
                    <a:pt x="2874170" y="1132419"/>
                  </a:lnTo>
                  <a:lnTo>
                    <a:pt x="0" y="1132419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kern="1200" dirty="0" err="1"/>
                <a:t>Further</a:t>
              </a:r>
              <a:r>
                <a:rPr lang="fr-FR" sz="1800" kern="1200" dirty="0"/>
                <a:t> guidance for </a:t>
              </a:r>
              <a:r>
                <a:rPr lang="en-US" sz="1800" kern="1200" dirty="0"/>
                <a:t>biotechnological/biological products</a:t>
              </a:r>
              <a:r>
                <a:rPr lang="fr-FR" sz="1800" kern="1200" dirty="0"/>
                <a:t>: 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kern="1200" dirty="0"/>
                <a:t>VICH guideline GL 17</a:t>
              </a:r>
              <a:endParaRPr lang="en-US" sz="1800" kern="1200" dirty="0"/>
            </a:p>
          </p:txBody>
        </p:sp>
        <p:sp>
          <p:nvSpPr>
            <p:cNvPr id="12" name="Forme libre 11"/>
            <p:cNvSpPr/>
            <p:nvPr/>
          </p:nvSpPr>
          <p:spPr>
            <a:xfrm>
              <a:off x="390404" y="3723453"/>
              <a:ext cx="3867785" cy="891497"/>
            </a:xfrm>
            <a:custGeom>
              <a:avLst/>
              <a:gdLst>
                <a:gd name="connsiteX0" fmla="*/ 0 w 3430233"/>
                <a:gd name="connsiteY0" fmla="*/ 0 h 891497"/>
                <a:gd name="connsiteX1" fmla="*/ 3430233 w 3430233"/>
                <a:gd name="connsiteY1" fmla="*/ 0 h 891497"/>
                <a:gd name="connsiteX2" fmla="*/ 3430233 w 3430233"/>
                <a:gd name="connsiteY2" fmla="*/ 891497 h 891497"/>
                <a:gd name="connsiteX3" fmla="*/ 0 w 3430233"/>
                <a:gd name="connsiteY3" fmla="*/ 891497 h 891497"/>
                <a:gd name="connsiteX4" fmla="*/ 0 w 3430233"/>
                <a:gd name="connsiteY4" fmla="*/ 0 h 891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30233" h="891497">
                  <a:moveTo>
                    <a:pt x="0" y="0"/>
                  </a:moveTo>
                  <a:lnTo>
                    <a:pt x="3430233" y="0"/>
                  </a:lnTo>
                  <a:lnTo>
                    <a:pt x="3430233" y="891497"/>
                  </a:lnTo>
                  <a:lnTo>
                    <a:pt x="0" y="89149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kern="1200" dirty="0"/>
                <a:t>Annex: guideline GL 4 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kern="1200" dirty="0"/>
                <a:t>«</a:t>
              </a:r>
              <a:r>
                <a:rPr lang="en-US" sz="1800" i="1" u="none" strike="noStrike" kern="1200" dirty="0">
                  <a:effectLst/>
                </a:rPr>
                <a:t>Requirements for New Dosage Forms </a:t>
              </a:r>
              <a:r>
                <a:rPr lang="en-US" sz="1800" u="none" strike="noStrike" kern="1200" dirty="0">
                  <a:effectLst/>
                </a:rPr>
                <a:t>“</a:t>
              </a:r>
              <a:endParaRPr lang="en-US" sz="1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682019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76A260-E509-4162-919D-57E76B5686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DEFINITIONS (1/2)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DBE5E5-A60E-4362-AF32-87117E55F9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4451" y="1326925"/>
            <a:ext cx="8348048" cy="44196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GB" b="1" dirty="0"/>
              <a:t> New dosage form</a:t>
            </a:r>
            <a:r>
              <a:rPr lang="en-GB" dirty="0"/>
              <a:t>: a</a:t>
            </a:r>
            <a:r>
              <a:rPr lang="en-US" dirty="0"/>
              <a:t> new dosage form is defined as a drug product which is a different pharmaceutical product type, but contains the same active substance as included in the existing drug product approved by the pertinent regulatory authority. </a:t>
            </a:r>
          </a:p>
          <a:p>
            <a:pPr marL="233363" lvl="1" indent="0" algn="just">
              <a:spcBef>
                <a:spcPts val="1200"/>
              </a:spcBef>
              <a:buNone/>
            </a:pPr>
            <a:r>
              <a:rPr lang="en-US" sz="2000" dirty="0">
                <a:solidFill>
                  <a:srgbClr val="218BA7"/>
                </a:solidFill>
              </a:rPr>
              <a:t>Such pharmaceutical product types include products of different administration route (e.g., oral to parenteral), new specific functionality/delivery systems (e.g., immediate release tablet to modified release tablet) and different dosage forms of the same administration route (e.g. capsule to tablet, solution to suspension).</a:t>
            </a:r>
          </a:p>
        </p:txBody>
      </p:sp>
    </p:spTree>
    <p:extLst>
      <p:ext uri="{BB962C8B-B14F-4D97-AF65-F5344CB8AC3E}">
        <p14:creationId xmlns:p14="http://schemas.microsoft.com/office/powerpoint/2010/main" val="742771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F72743-60BC-4E76-A1CC-5BE0AA1A22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DEFINITIONS (2/2)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0DBE5E5-A60E-4362-AF32-87117E55F9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9766" y="1218067"/>
            <a:ext cx="8335962" cy="44196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fr-FR" b="1" dirty="0" err="1"/>
              <a:t>Medicated</a:t>
            </a:r>
            <a:r>
              <a:rPr lang="fr-FR" b="1" dirty="0"/>
              <a:t> </a:t>
            </a:r>
            <a:r>
              <a:rPr lang="fr-FR" b="1" dirty="0" err="1"/>
              <a:t>premix</a:t>
            </a:r>
            <a:r>
              <a:rPr lang="fr-FR" dirty="0"/>
              <a:t> </a:t>
            </a:r>
            <a:r>
              <a:rPr lang="en-US" dirty="0"/>
              <a:t>(Type A Medicated Article): a medicated premix is a veterinary medicinal product consisting of a mixture of one or more drug substances, generally with a carrier, that is prepared to facilitate oral administration of the drug to animals when mixed with feed.</a:t>
            </a:r>
          </a:p>
          <a:p>
            <a:pPr marL="0" indent="0" algn="just">
              <a:buNone/>
            </a:pPr>
            <a:endParaRPr lang="en-US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b="1" dirty="0"/>
              <a:t>Biotechnological/biological product (scope of VICH GL17)</a:t>
            </a:r>
            <a:r>
              <a:rPr lang="en-US" dirty="0"/>
              <a:t>: well-characterized proteins and polypeptides, and their derivatives which are isolated from issues, body fluids, cell cultures, or produced using recombinant deoxyribonucleic acid (r-DNA) technology. The guideline does not cover antibiotics, heparins, vitamins, cell metabolites, DNA products, allergenic extracts, conventional vaccines, cells, whole blood, and cellular blood   components.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5293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7CDCD5-0034-4465-A160-17F077E3AC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4066" y="70998"/>
            <a:ext cx="7000781" cy="776508"/>
          </a:xfrm>
        </p:spPr>
        <p:txBody>
          <a:bodyPr/>
          <a:lstStyle/>
          <a:p>
            <a:pPr algn="ctr"/>
            <a:r>
              <a:rPr lang="en-GB" dirty="0"/>
              <a:t>Structure of VICH Stability guidance: </a:t>
            </a:r>
          </a:p>
          <a:p>
            <a:pPr algn="ctr">
              <a:spcBef>
                <a:spcPts val="0"/>
              </a:spcBef>
            </a:pPr>
            <a:r>
              <a:rPr lang="en-GB" u="sng" dirty="0"/>
              <a:t>General methodology for protocols and data analysis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C159B1-DD91-4C52-9FA3-BAC7C41078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2999" y="1047310"/>
            <a:ext cx="8335962" cy="4419600"/>
          </a:xfrm>
        </p:spPr>
        <p:txBody>
          <a:bodyPr/>
          <a:lstStyle/>
          <a:p>
            <a:pPr algn="just"/>
            <a:r>
              <a:rPr lang="en-GB" dirty="0"/>
              <a:t>Where to find general recommendations for designing the protocol of stability studies and evaluating data?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dirty="0"/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2040314919"/>
              </p:ext>
            </p:extLst>
          </p:nvPr>
        </p:nvGraphicFramePr>
        <p:xfrm>
          <a:off x="270060" y="1701801"/>
          <a:ext cx="8581840" cy="5143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457200" y="4089183"/>
            <a:ext cx="2336800" cy="2921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4435037"/>
            <a:ext cx="2336800" cy="590549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" y="5320860"/>
            <a:ext cx="2336800" cy="2921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necteur droit avec flèche 9"/>
          <p:cNvCxnSpPr>
            <a:stCxn id="6" idx="3"/>
          </p:cNvCxnSpPr>
          <p:nvPr/>
        </p:nvCxnSpPr>
        <p:spPr>
          <a:xfrm flipV="1">
            <a:off x="2794000" y="3174783"/>
            <a:ext cx="749300" cy="106045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2794000" y="4730311"/>
            <a:ext cx="749300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>
            <a:stCxn id="8" idx="3"/>
          </p:cNvCxnSpPr>
          <p:nvPr/>
        </p:nvCxnSpPr>
        <p:spPr>
          <a:xfrm>
            <a:off x="2794000" y="5466910"/>
            <a:ext cx="749300" cy="654491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540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9193FC-B1F1-42BB-BD6C-6F59A29947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59510"/>
            <a:ext cx="7927134" cy="519112"/>
          </a:xfrm>
        </p:spPr>
        <p:txBody>
          <a:bodyPr/>
          <a:lstStyle/>
          <a:p>
            <a:r>
              <a:rPr lang="en-GB" dirty="0"/>
              <a:t>Link to the presentations of VICH stability guidelines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094229"/>
              </p:ext>
            </p:extLst>
          </p:nvPr>
        </p:nvGraphicFramePr>
        <p:xfrm>
          <a:off x="561808" y="1162744"/>
          <a:ext cx="8020384" cy="49036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3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16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8288"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Title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68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VICH Guidelines on stability: OVERVIEW (</a:t>
                      </a: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this presentation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!)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8027929"/>
                  </a:ext>
                </a:extLst>
              </a:tr>
              <a:tr h="64968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u="none" strike="noStrike" dirty="0">
                          <a:effectLst/>
                        </a:rPr>
                        <a:t>GL 3 and </a:t>
                      </a:r>
                      <a:r>
                        <a:rPr lang="en-US" sz="1600" u="none" strike="noStrike" dirty="0">
                          <a:effectLst/>
                        </a:rPr>
                        <a:t>GL 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u="none" strike="noStrike" dirty="0">
                          <a:effectLst/>
                        </a:rPr>
                        <a:t>Stability Testing of New Veterinary Drug Substances and Medicinal Products</a:t>
                      </a:r>
                    </a:p>
                    <a:p>
                      <a:pPr marL="457200" marR="0" lvl="1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</a:rPr>
                        <a:t>and</a:t>
                      </a:r>
                      <a:endParaRPr lang="en-US" sz="1600" b="0" u="none" strike="noStrike" dirty="0">
                        <a:effectLst/>
                      </a:endParaRPr>
                    </a:p>
                    <a:p>
                      <a:pPr marL="457200" marR="0" lvl="1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</a:rPr>
                        <a:t>Requirements for New Dosage Forms (Annex to VICH GL 3)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68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GL 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600" u="none" strike="noStrike" dirty="0">
                          <a:effectLst/>
                        </a:rPr>
                        <a:t>Stability Testing: Photo-stability Testing of New Drug Substances and Products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68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GL 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600" u="none" strike="noStrike" dirty="0">
                          <a:effectLst/>
                        </a:rPr>
                        <a:t>Stability Testing for Medicated Premixes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968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GL 45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600" u="none" strike="noStrike" dirty="0">
                          <a:effectLst/>
                        </a:rPr>
                        <a:t>Bracketing and matrixing designs for stability testing of new veterinary drug substances and medicinal products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418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GL 51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600" u="none" strike="noStrike" dirty="0">
                          <a:effectLst/>
                        </a:rPr>
                        <a:t>Statistical evaluation of stability data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4189"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GL17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600" dirty="0"/>
                        <a:t>Stability testing of new biotechnological/biological veterinary medicinal products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4663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21022C6-23E1-44BF-9A4F-1B1F4C710F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BE" dirty="0"/>
              <a:t>Access to the guidelines and training </a:t>
            </a:r>
            <a:r>
              <a:rPr lang="fr-BE" dirty="0" err="1"/>
              <a:t>material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D22E51-C6EE-4C8C-BE95-A0BE6A7A90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BE" dirty="0"/>
              <a:t>VICH </a:t>
            </a:r>
            <a:r>
              <a:rPr lang="fr-BE" dirty="0" err="1"/>
              <a:t>website</a:t>
            </a:r>
            <a:endParaRPr lang="fr-BE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A05222-8BAC-450D-9676-E212E793C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" y="2038350"/>
            <a:ext cx="8753475" cy="1390650"/>
          </a:xfrm>
          <a:prstGeom prst="rect">
            <a:avLst/>
          </a:prstGeom>
        </p:spPr>
      </p:pic>
      <p:sp>
        <p:nvSpPr>
          <p:cNvPr id="5" name="Arrow: Up 4">
            <a:extLst>
              <a:ext uri="{FF2B5EF4-FFF2-40B4-BE49-F238E27FC236}">
                <a16:creationId xmlns:a16="http://schemas.microsoft.com/office/drawing/2014/main" id="{4D029F12-83C6-4FAE-8B08-76E4E53F315B}"/>
              </a:ext>
            </a:extLst>
          </p:cNvPr>
          <p:cNvSpPr/>
          <p:nvPr/>
        </p:nvSpPr>
        <p:spPr>
          <a:xfrm>
            <a:off x="3619500" y="2857500"/>
            <a:ext cx="666750" cy="9715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C66DA80C-0C7F-4FD4-AC14-A84FC7FBE6E1}"/>
              </a:ext>
            </a:extLst>
          </p:cNvPr>
          <p:cNvSpPr/>
          <p:nvPr/>
        </p:nvSpPr>
        <p:spPr>
          <a:xfrm>
            <a:off x="6256337" y="2924175"/>
            <a:ext cx="666750" cy="9048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39497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 smtClean="0">
            <a:solidFill>
              <a:schemeClr val="bg1"/>
            </a:solidFill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over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 smtClean="0">
            <a:solidFill>
              <a:schemeClr val="bg1"/>
            </a:solidFill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over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 smtClean="0">
            <a:solidFill>
              <a:schemeClr val="bg1"/>
            </a:solidFill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over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 smtClean="0">
            <a:solidFill>
              <a:schemeClr val="bg1"/>
            </a:solidFill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over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 smtClean="0">
            <a:solidFill>
              <a:schemeClr val="bg1"/>
            </a:solidFill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able of contents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hapter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ontent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Closing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</TotalTime>
  <Words>760</Words>
  <Application>Microsoft Office PowerPoint</Application>
  <PresentationFormat>Affichage à l'écran (4:3)</PresentationFormat>
  <Paragraphs>78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9</vt:i4>
      </vt:variant>
      <vt:variant>
        <vt:lpstr>Titres des diapositives</vt:lpstr>
      </vt:variant>
      <vt:variant>
        <vt:i4>12</vt:i4>
      </vt:variant>
    </vt:vector>
  </HeadingPairs>
  <TitlesOfParts>
    <vt:vector size="24" baseType="lpstr">
      <vt:lpstr>Arial</vt:lpstr>
      <vt:lpstr>Calibri</vt:lpstr>
      <vt:lpstr>Wingdings</vt:lpstr>
      <vt:lpstr>Cover slide</vt:lpstr>
      <vt:lpstr>1_Cover slide</vt:lpstr>
      <vt:lpstr>2_Cover slide</vt:lpstr>
      <vt:lpstr>3_Cover slide</vt:lpstr>
      <vt:lpstr>4_Cover slide</vt:lpstr>
      <vt:lpstr>Table of contents</vt:lpstr>
      <vt:lpstr>Chapter slide</vt:lpstr>
      <vt:lpstr>Content slide</vt:lpstr>
      <vt:lpstr>Closing slide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M2M</dc:creator>
  <cp:lastModifiedBy>Sophie</cp:lastModifiedBy>
  <cp:revision>96</cp:revision>
  <cp:lastPrinted>2019-05-02T09:19:31Z</cp:lastPrinted>
  <dcterms:created xsi:type="dcterms:W3CDTF">2014-10-28T11:07:40Z</dcterms:created>
  <dcterms:modified xsi:type="dcterms:W3CDTF">2020-09-25T06:20:50Z</dcterms:modified>
</cp:coreProperties>
</file>