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76" r:id="rId3"/>
    <p:sldMasterId id="2147483678" r:id="rId4"/>
    <p:sldMasterId id="2147483680" r:id="rId5"/>
    <p:sldMasterId id="2147483662" r:id="rId6"/>
    <p:sldMasterId id="2147483668" r:id="rId7"/>
    <p:sldMasterId id="2147483670" r:id="rId8"/>
    <p:sldMasterId id="2147483672" r:id="rId9"/>
  </p:sldMasterIdLst>
  <p:notesMasterIdLst>
    <p:notesMasterId r:id="rId68"/>
  </p:notesMasterIdLst>
  <p:sldIdLst>
    <p:sldId id="274" r:id="rId10"/>
    <p:sldId id="334" r:id="rId11"/>
    <p:sldId id="269" r:id="rId12"/>
    <p:sldId id="276" r:id="rId13"/>
    <p:sldId id="332" r:id="rId14"/>
    <p:sldId id="281" r:id="rId15"/>
    <p:sldId id="278" r:id="rId16"/>
    <p:sldId id="282" r:id="rId17"/>
    <p:sldId id="283" r:id="rId18"/>
    <p:sldId id="279" r:id="rId19"/>
    <p:sldId id="280" r:id="rId20"/>
    <p:sldId id="286" r:id="rId21"/>
    <p:sldId id="287" r:id="rId22"/>
    <p:sldId id="284" r:id="rId23"/>
    <p:sldId id="285" r:id="rId24"/>
    <p:sldId id="288" r:id="rId25"/>
    <p:sldId id="289" r:id="rId26"/>
    <p:sldId id="290" r:id="rId27"/>
    <p:sldId id="326" r:id="rId28"/>
    <p:sldId id="291" r:id="rId29"/>
    <p:sldId id="292" r:id="rId30"/>
    <p:sldId id="293" r:id="rId31"/>
    <p:sldId id="294" r:id="rId32"/>
    <p:sldId id="295" r:id="rId33"/>
    <p:sldId id="296" r:id="rId34"/>
    <p:sldId id="298" r:id="rId35"/>
    <p:sldId id="297" r:id="rId36"/>
    <p:sldId id="299" r:id="rId37"/>
    <p:sldId id="318" r:id="rId38"/>
    <p:sldId id="323" r:id="rId39"/>
    <p:sldId id="300" r:id="rId40"/>
    <p:sldId id="301" r:id="rId41"/>
    <p:sldId id="302" r:id="rId42"/>
    <p:sldId id="325" r:id="rId43"/>
    <p:sldId id="317" r:id="rId44"/>
    <p:sldId id="327" r:id="rId45"/>
    <p:sldId id="329" r:id="rId46"/>
    <p:sldId id="330" r:id="rId47"/>
    <p:sldId id="331" r:id="rId48"/>
    <p:sldId id="303" r:id="rId49"/>
    <p:sldId id="328" r:id="rId50"/>
    <p:sldId id="305" r:id="rId51"/>
    <p:sldId id="306" r:id="rId52"/>
    <p:sldId id="307" r:id="rId53"/>
    <p:sldId id="309" r:id="rId54"/>
    <p:sldId id="308" r:id="rId55"/>
    <p:sldId id="310" r:id="rId56"/>
    <p:sldId id="311" r:id="rId57"/>
    <p:sldId id="319" r:id="rId58"/>
    <p:sldId id="321" r:id="rId59"/>
    <p:sldId id="333" r:id="rId60"/>
    <p:sldId id="322" r:id="rId61"/>
    <p:sldId id="312" r:id="rId62"/>
    <p:sldId id="313" r:id="rId63"/>
    <p:sldId id="314" r:id="rId64"/>
    <p:sldId id="316" r:id="rId65"/>
    <p:sldId id="315" r:id="rId66"/>
    <p:sldId id="270" r:id="rId67"/>
  </p:sldIdLst>
  <p:sldSz cx="9144000" cy="6858000" type="screen4x3"/>
  <p:notesSz cx="7010400" cy="92964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0BE"/>
    <a:srgbClr val="269FBC"/>
    <a:srgbClr val="28AAC8"/>
    <a:srgbClr val="218BA7"/>
    <a:srgbClr val="E37D31"/>
    <a:srgbClr val="F99C1C"/>
    <a:srgbClr val="0F6C83"/>
    <a:srgbClr val="157B96"/>
    <a:srgbClr val="DCEBE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90" autoAdjust="0"/>
    <p:restoredTop sz="94660"/>
  </p:normalViewPr>
  <p:slideViewPr>
    <p:cSldViewPr snapToGrid="0" snapToObjects="1">
      <p:cViewPr varScale="1">
        <p:scale>
          <a:sx n="81" d="100"/>
          <a:sy n="81" d="100"/>
        </p:scale>
        <p:origin x="15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nl-NL"/>
          </a:p>
        </p:txBody>
      </p:sp>
      <p:sp>
        <p:nvSpPr>
          <p:cNvPr id="3" name="Tijdelijke aanduiding voor datum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78B5B7B-362C-C34A-9C1D-F3D5B867F265}" type="datetimeFigureOut">
              <a:rPr lang="nl-NL" smtClean="0"/>
              <a:t>25-9-2020</a:t>
            </a:fld>
            <a:endParaRPr lang="nl-NL"/>
          </a:p>
        </p:txBody>
      </p:sp>
      <p:sp>
        <p:nvSpPr>
          <p:cNvPr id="4" name="Tijdelijke aanduiding voor dia-afbeelding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nl-NL"/>
          </a:p>
        </p:txBody>
      </p:sp>
      <p:sp>
        <p:nvSpPr>
          <p:cNvPr id="5" name="Tijdelijke aanduiding voor notities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6" name="Tijdelijke aanduiding voor voettekst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331DEA9-BD42-994F-B31C-88F75DEDF0E7}" type="slidenum">
              <a:rPr lang="nl-NL" smtClean="0"/>
              <a:t>‹N°›</a:t>
            </a:fld>
            <a:endParaRPr lang="nl-NL"/>
          </a:p>
        </p:txBody>
      </p:sp>
    </p:spTree>
    <p:extLst>
      <p:ext uri="{BB962C8B-B14F-4D97-AF65-F5344CB8AC3E}">
        <p14:creationId xmlns:p14="http://schemas.microsoft.com/office/powerpoint/2010/main" val="33403296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8331DEA9-BD42-994F-B31C-88F75DEDF0E7}" type="slidenum">
              <a:rPr lang="nl-NL" smtClean="0"/>
              <a:t>28</a:t>
            </a:fld>
            <a:endParaRPr lang="nl-NL"/>
          </a:p>
        </p:txBody>
      </p:sp>
    </p:spTree>
    <p:extLst>
      <p:ext uri="{BB962C8B-B14F-4D97-AF65-F5344CB8AC3E}">
        <p14:creationId xmlns:p14="http://schemas.microsoft.com/office/powerpoint/2010/main" val="1532597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8331DEA9-BD42-994F-B31C-88F75DEDF0E7}" type="slidenum">
              <a:rPr lang="nl-NL" smtClean="0"/>
              <a:t>44</a:t>
            </a:fld>
            <a:endParaRPr lang="nl-NL"/>
          </a:p>
        </p:txBody>
      </p:sp>
    </p:spTree>
    <p:extLst>
      <p:ext uri="{BB962C8B-B14F-4D97-AF65-F5344CB8AC3E}">
        <p14:creationId xmlns:p14="http://schemas.microsoft.com/office/powerpoint/2010/main" val="827968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8331DEA9-BD42-994F-B31C-88F75DEDF0E7}" type="slidenum">
              <a:rPr lang="nl-NL" smtClean="0"/>
              <a:t>48</a:t>
            </a:fld>
            <a:endParaRPr lang="nl-NL"/>
          </a:p>
        </p:txBody>
      </p:sp>
    </p:spTree>
    <p:extLst>
      <p:ext uri="{BB962C8B-B14F-4D97-AF65-F5344CB8AC3E}">
        <p14:creationId xmlns:p14="http://schemas.microsoft.com/office/powerpoint/2010/main" val="195096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8331DEA9-BD42-994F-B31C-88F75DEDF0E7}" type="slidenum">
              <a:rPr lang="nl-NL" smtClean="0"/>
              <a:t>50</a:t>
            </a:fld>
            <a:endParaRPr lang="nl-NL"/>
          </a:p>
        </p:txBody>
      </p:sp>
    </p:spTree>
    <p:extLst>
      <p:ext uri="{BB962C8B-B14F-4D97-AF65-F5344CB8AC3E}">
        <p14:creationId xmlns:p14="http://schemas.microsoft.com/office/powerpoint/2010/main" val="82183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8331DEA9-BD42-994F-B31C-88F75DEDF0E7}" type="slidenum">
              <a:rPr lang="nl-NL" smtClean="0"/>
              <a:t>51</a:t>
            </a:fld>
            <a:endParaRPr lang="nl-NL"/>
          </a:p>
        </p:txBody>
      </p:sp>
    </p:spTree>
    <p:extLst>
      <p:ext uri="{BB962C8B-B14F-4D97-AF65-F5344CB8AC3E}">
        <p14:creationId xmlns:p14="http://schemas.microsoft.com/office/powerpoint/2010/main" val="2905232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8331DEA9-BD42-994F-B31C-88F75DEDF0E7}" type="slidenum">
              <a:rPr lang="nl-NL" smtClean="0"/>
              <a:t>54</a:t>
            </a:fld>
            <a:endParaRPr lang="nl-NL"/>
          </a:p>
        </p:txBody>
      </p:sp>
    </p:spTree>
    <p:extLst>
      <p:ext uri="{BB962C8B-B14F-4D97-AF65-F5344CB8AC3E}">
        <p14:creationId xmlns:p14="http://schemas.microsoft.com/office/powerpoint/2010/main" val="1846045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8331DEA9-BD42-994F-B31C-88F75DEDF0E7}" type="slidenum">
              <a:rPr lang="nl-NL" smtClean="0"/>
              <a:t>55</a:t>
            </a:fld>
            <a:endParaRPr lang="nl-NL"/>
          </a:p>
        </p:txBody>
      </p:sp>
    </p:spTree>
    <p:extLst>
      <p:ext uri="{BB962C8B-B14F-4D97-AF65-F5344CB8AC3E}">
        <p14:creationId xmlns:p14="http://schemas.microsoft.com/office/powerpoint/2010/main" val="3748580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8331DEA9-BD42-994F-B31C-88F75DEDF0E7}" type="slidenum">
              <a:rPr lang="nl-NL" smtClean="0"/>
              <a:t>56</a:t>
            </a:fld>
            <a:endParaRPr lang="nl-NL"/>
          </a:p>
        </p:txBody>
      </p:sp>
    </p:spTree>
    <p:extLst>
      <p:ext uri="{BB962C8B-B14F-4D97-AF65-F5344CB8AC3E}">
        <p14:creationId xmlns:p14="http://schemas.microsoft.com/office/powerpoint/2010/main" val="1306564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8331DEA9-BD42-994F-B31C-88F75DEDF0E7}" type="slidenum">
              <a:rPr lang="nl-NL" smtClean="0"/>
              <a:t>57</a:t>
            </a:fld>
            <a:endParaRPr lang="nl-NL"/>
          </a:p>
        </p:txBody>
      </p:sp>
    </p:spTree>
    <p:extLst>
      <p:ext uri="{BB962C8B-B14F-4D97-AF65-F5344CB8AC3E}">
        <p14:creationId xmlns:p14="http://schemas.microsoft.com/office/powerpoint/2010/main" val="4209523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‹N°›</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225712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with dog background">
    <p:spTree>
      <p:nvGrpSpPr>
        <p:cNvPr id="1" name=""/>
        <p:cNvGrpSpPr/>
        <p:nvPr/>
      </p:nvGrpSpPr>
      <p:grpSpPr>
        <a:xfrm>
          <a:off x="0" y="0"/>
          <a:ext cx="0" cy="0"/>
          <a:chOff x="0" y="0"/>
          <a:chExt cx="0" cy="0"/>
        </a:xfrm>
      </p:grpSpPr>
      <p:pic>
        <p:nvPicPr>
          <p:cNvPr id="7"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baseline="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295341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643640" y="3093604"/>
            <a:ext cx="6576723" cy="98886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Chapter title</a:t>
            </a:r>
          </a:p>
          <a:p>
            <a:pPr lvl="0"/>
            <a:endParaRPr lang="en-US" dirty="0"/>
          </a:p>
        </p:txBody>
      </p:sp>
    </p:spTree>
    <p:extLst>
      <p:ext uri="{BB962C8B-B14F-4D97-AF65-F5344CB8AC3E}">
        <p14:creationId xmlns:p14="http://schemas.microsoft.com/office/powerpoint/2010/main" val="2420803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with pig background">
    <p:spTree>
      <p:nvGrpSpPr>
        <p:cNvPr id="1" name=""/>
        <p:cNvGrpSpPr/>
        <p:nvPr/>
      </p:nvGrpSpPr>
      <p:grpSpPr>
        <a:xfrm>
          <a:off x="0" y="0"/>
          <a:ext cx="0" cy="0"/>
          <a:chOff x="0" y="0"/>
          <a:chExt cx="0" cy="0"/>
        </a:xfrm>
      </p:grpSpPr>
      <p:pic>
        <p:nvPicPr>
          <p:cNvPr id="7" name="Afbeelding 5" descr="image_1_TD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4"/>
            <a:ext cx="9144000" cy="5916159"/>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582825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71488" y="221095"/>
            <a:ext cx="7175500" cy="536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rgbClr val="218BA7"/>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3000" dirty="0">
                <a:solidFill>
                  <a:srgbClr val="218BA7"/>
                </a:solidFill>
                <a:latin typeface="Arial"/>
                <a:cs typeface="Arial"/>
              </a:rPr>
              <a:t>Slide title</a:t>
            </a:r>
          </a:p>
          <a:p>
            <a:pPr lvl="0"/>
            <a:endParaRPr lang="en-US" dirty="0"/>
          </a:p>
        </p:txBody>
      </p:sp>
      <p:sp>
        <p:nvSpPr>
          <p:cNvPr id="10" name="Text Placeholder 9"/>
          <p:cNvSpPr>
            <a:spLocks noGrp="1"/>
          </p:cNvSpPr>
          <p:nvPr>
            <p:ph type="body" sz="quarter" idx="11" hasCustomPrompt="1"/>
          </p:nvPr>
        </p:nvSpPr>
        <p:spPr>
          <a:xfrm>
            <a:off x="471488" y="1366838"/>
            <a:ext cx="8358187" cy="47196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lumMod val="50000"/>
                    <a:lumOff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1500" dirty="0">
                <a:solidFill>
                  <a:schemeClr val="tx1">
                    <a:lumMod val="50000"/>
                    <a:lumOff val="50000"/>
                  </a:schemeClr>
                </a:solidFill>
                <a:latin typeface="Arial"/>
                <a:cs typeface="Arial"/>
              </a:rPr>
              <a:t>Body text</a:t>
            </a:r>
          </a:p>
        </p:txBody>
      </p:sp>
    </p:spTree>
    <p:extLst>
      <p:ext uri="{BB962C8B-B14F-4D97-AF65-F5344CB8AC3E}">
        <p14:creationId xmlns:p14="http://schemas.microsoft.com/office/powerpoint/2010/main" val="3091015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33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‹N°›</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88893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‹N°›</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2693863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‹N°›</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42214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‹N°›</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2153052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without pic">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14" name="Afbeelding 4" descr="triangle_VIC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15"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1537664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with cow background">
    <p:spTree>
      <p:nvGrpSpPr>
        <p:cNvPr id="1" name=""/>
        <p:cNvGrpSpPr/>
        <p:nvPr/>
      </p:nvGrpSpPr>
      <p:grpSpPr>
        <a:xfrm>
          <a:off x="0" y="0"/>
          <a:ext cx="0" cy="0"/>
          <a:chOff x="0" y="0"/>
          <a:chExt cx="0" cy="0"/>
        </a:xfrm>
      </p:grpSpPr>
      <p:pic>
        <p:nvPicPr>
          <p:cNvPr id="4"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260047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with pig background">
    <p:spTree>
      <p:nvGrpSpPr>
        <p:cNvPr id="1" name=""/>
        <p:cNvGrpSpPr/>
        <p:nvPr/>
      </p:nvGrpSpPr>
      <p:grpSpPr>
        <a:xfrm>
          <a:off x="0" y="0"/>
          <a:ext cx="0" cy="0"/>
          <a:chOff x="0" y="0"/>
          <a:chExt cx="0" cy="0"/>
        </a:xfrm>
      </p:grpSpPr>
      <p:pic>
        <p:nvPicPr>
          <p:cNvPr id="7" name="Afbeelding 5" descr="image_1_TD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4"/>
            <a:ext cx="9144000" cy="5916159"/>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409053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with landscape background">
    <p:spTree>
      <p:nvGrpSpPr>
        <p:cNvPr id="1" name=""/>
        <p:cNvGrpSpPr/>
        <p:nvPr/>
      </p:nvGrpSpPr>
      <p:grpSpPr>
        <a:xfrm>
          <a:off x="0" y="0"/>
          <a:ext cx="0" cy="0"/>
          <a:chOff x="0" y="0"/>
          <a:chExt cx="0" cy="0"/>
        </a:xfrm>
      </p:grpSpPr>
      <p:pic>
        <p:nvPicPr>
          <p:cNvPr id="8"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68455"/>
            <a:ext cx="9144000" cy="5890757"/>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27409190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6.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4.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theme" Target="../theme/theme8.xml"/><Relationship Id="rId1" Type="http://schemas.openxmlformats.org/officeDocument/2006/relationships/slideLayout" Target="../slideLayouts/slideLayout13.xml"/><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theme" Target="../theme/theme9.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‹N°›</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Tree>
    <p:extLst>
      <p:ext uri="{BB962C8B-B14F-4D97-AF65-F5344CB8AC3E}">
        <p14:creationId xmlns:p14="http://schemas.microsoft.com/office/powerpoint/2010/main" val="230902926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‹N°›</a:t>
            </a:fld>
            <a:endParaRPr lang="en-US" dirty="0"/>
          </a:p>
        </p:txBody>
      </p:sp>
      <p:pic>
        <p:nvPicPr>
          <p:cNvPr id="1026"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3401" r="29409" b="2174"/>
          <a:stretch/>
        </p:blipFill>
        <p:spPr bwMode="auto">
          <a:xfrm>
            <a:off x="0" y="0"/>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104488"/>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9498" t="23017" r="18544" b="2174"/>
          <a:stretch/>
        </p:blipFill>
        <p:spPr bwMode="auto">
          <a:xfrm>
            <a:off x="0" y="1"/>
            <a:ext cx="9169044" cy="6874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‹N°›</a:t>
            </a:fld>
            <a:endParaRPr lang="en-US" dirty="0"/>
          </a:p>
        </p:txBody>
      </p:sp>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647284"/>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5819" r="30761" b="1932"/>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‹N°›</a:t>
            </a:fld>
            <a:endParaRPr lang="en-US" dirty="0"/>
          </a:p>
        </p:txBody>
      </p:sp>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747202"/>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 t="24553" r="37912" b="10340"/>
          <a:stretch/>
        </p:blipFill>
        <p:spPr bwMode="auto">
          <a:xfrm>
            <a:off x="0" y="-17011"/>
            <a:ext cx="9144000" cy="6891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‹N°›</a:t>
            </a:fld>
            <a:endParaRPr lang="en-US" dirty="0"/>
          </a:p>
        </p:txBody>
      </p:sp>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117106"/>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955754"/>
          </a:xfrm>
          <a:prstGeom prst="rect">
            <a:avLst/>
          </a:prstGeom>
        </p:spPr>
      </p:pic>
    </p:spTree>
    <p:extLst>
      <p:ext uri="{BB962C8B-B14F-4D97-AF65-F5344CB8AC3E}">
        <p14:creationId xmlns:p14="http://schemas.microsoft.com/office/powerpoint/2010/main" val="20092995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
        <p:nvSpPr>
          <p:cNvPr id="8"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430341529"/>
      </p:ext>
    </p:extLst>
  </p:cSld>
  <p:clrMap bg1="lt1" tx1="dk1" bg2="lt2" tx2="dk2" accent1="accent1" accent2="accent2" accent3="accent3" accent4="accent4" accent5="accent5" accent6="accent6" hlink="hlink" folHlink="folHlink"/>
  <p:sldLayoutIdLst>
    <p:sldLayoutId id="2147483669" r:id="rId1"/>
    <p:sldLayoutId id="214748368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654190"/>
          </a:xfrm>
          <a:prstGeom prst="rect">
            <a:avLst/>
          </a:prstGeom>
        </p:spPr>
      </p:pic>
      <p:pic>
        <p:nvPicPr>
          <p:cNvPr id="9"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sp>
        <p:nvSpPr>
          <p:cNvPr id="4"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1654149035"/>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
        <p:nvSpPr>
          <p:cNvPr id="4"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211294815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18589" y="1954042"/>
            <a:ext cx="7800415" cy="1070816"/>
          </a:xfrm>
        </p:spPr>
        <p:txBody>
          <a:bodyPr/>
          <a:lstStyle/>
          <a:p>
            <a:r>
              <a:rPr lang="en-GB" b="1" dirty="0"/>
              <a:t>GL3 (R) – </a:t>
            </a:r>
            <a:r>
              <a:rPr lang="en-US" sz="2400" b="1" dirty="0"/>
              <a:t>Stability Testing of New Veterinary Drug Substances and Medicinal Products</a:t>
            </a:r>
          </a:p>
        </p:txBody>
      </p:sp>
      <p:sp>
        <p:nvSpPr>
          <p:cNvPr id="3" name="Text Placeholder 2"/>
          <p:cNvSpPr>
            <a:spLocks noGrp="1"/>
          </p:cNvSpPr>
          <p:nvPr>
            <p:ph type="body" sz="quarter" idx="14"/>
          </p:nvPr>
        </p:nvSpPr>
        <p:spPr>
          <a:xfrm>
            <a:off x="886066" y="5504000"/>
            <a:ext cx="7278877" cy="393980"/>
          </a:xfrm>
        </p:spPr>
        <p:txBody>
          <a:bodyPr/>
          <a:lstStyle/>
          <a:p>
            <a:r>
              <a:rPr lang="en-GB" dirty="0"/>
              <a:t>(+ Annex GL 4 - Requirements for New Dosage Forms)</a:t>
            </a:r>
          </a:p>
        </p:txBody>
      </p:sp>
    </p:spTree>
    <p:extLst>
      <p:ext uri="{BB962C8B-B14F-4D97-AF65-F5344CB8AC3E}">
        <p14:creationId xmlns:p14="http://schemas.microsoft.com/office/powerpoint/2010/main" val="1043954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6A260-E509-4162-919D-57E76B56864A}"/>
              </a:ext>
            </a:extLst>
          </p:cNvPr>
          <p:cNvSpPr>
            <a:spLocks noGrp="1"/>
          </p:cNvSpPr>
          <p:nvPr>
            <p:ph type="body" sz="quarter" idx="10"/>
          </p:nvPr>
        </p:nvSpPr>
        <p:spPr>
          <a:xfrm>
            <a:off x="204041" y="169770"/>
            <a:ext cx="7673134" cy="781890"/>
          </a:xfrm>
        </p:spPr>
        <p:txBody>
          <a:bodyPr/>
          <a:lstStyle/>
          <a:p>
            <a:r>
              <a:rPr lang="fr-FR" sz="2400" dirty="0"/>
              <a:t>General </a:t>
            </a:r>
            <a:r>
              <a:rPr lang="fr-FR" sz="2400" dirty="0" err="1"/>
              <a:t>principles</a:t>
            </a:r>
            <a:r>
              <a:rPr lang="fr-FR" sz="2400" dirty="0"/>
              <a:t> for </a:t>
            </a:r>
            <a:r>
              <a:rPr lang="fr-FR" sz="2400" dirty="0" err="1"/>
              <a:t>designing</a:t>
            </a:r>
            <a:r>
              <a:rPr lang="fr-FR" sz="2400" dirty="0"/>
              <a:t> </a:t>
            </a:r>
            <a:r>
              <a:rPr lang="fr-FR" sz="2400" dirty="0" err="1"/>
              <a:t>stability</a:t>
            </a:r>
            <a:r>
              <a:rPr lang="fr-FR" sz="2400" dirty="0"/>
              <a:t> </a:t>
            </a:r>
            <a:r>
              <a:rPr lang="fr-FR" sz="2400" dirty="0" err="1"/>
              <a:t>studies</a:t>
            </a:r>
            <a:r>
              <a:rPr lang="fr-FR" sz="2400" dirty="0"/>
              <a:t> and </a:t>
            </a:r>
            <a:r>
              <a:rPr lang="fr-FR" sz="2400" dirty="0" err="1"/>
              <a:t>evaluating</a:t>
            </a:r>
            <a:r>
              <a:rPr lang="fr-FR" sz="2400" dirty="0"/>
              <a:t> data for </a:t>
            </a:r>
            <a:r>
              <a:rPr lang="fr-FR" sz="2400" dirty="0" err="1"/>
              <a:t>drug</a:t>
            </a:r>
            <a:r>
              <a:rPr lang="fr-FR" sz="2400" dirty="0"/>
              <a:t> substances and </a:t>
            </a:r>
            <a:r>
              <a:rPr lang="fr-FR" sz="2400" dirty="0" err="1"/>
              <a:t>medicinal</a:t>
            </a:r>
            <a:r>
              <a:rPr lang="fr-FR" sz="2400" dirty="0"/>
              <a:t> </a:t>
            </a:r>
            <a:r>
              <a:rPr lang="fr-FR" sz="2400" dirty="0" err="1"/>
              <a:t>products</a:t>
            </a:r>
            <a:endParaRPr lang="en-GB" sz="2400" dirty="0"/>
          </a:p>
        </p:txBody>
      </p:sp>
      <p:sp>
        <p:nvSpPr>
          <p:cNvPr id="3" name="Text Placeholder 2">
            <a:extLst>
              <a:ext uri="{FF2B5EF4-FFF2-40B4-BE49-F238E27FC236}">
                <a16:creationId xmlns:a16="http://schemas.microsoft.com/office/drawing/2014/main" id="{30DBE5E5-A60E-4362-AF32-87117E55F96C}"/>
              </a:ext>
            </a:extLst>
          </p:cNvPr>
          <p:cNvSpPr>
            <a:spLocks noGrp="1"/>
          </p:cNvSpPr>
          <p:nvPr>
            <p:ph type="body" sz="quarter" idx="11"/>
          </p:nvPr>
        </p:nvSpPr>
        <p:spPr>
          <a:xfrm>
            <a:off x="719138" y="1258887"/>
            <a:ext cx="7605712" cy="4903787"/>
          </a:xfrm>
        </p:spPr>
        <p:txBody>
          <a:bodyPr/>
          <a:lstStyle/>
          <a:p>
            <a:pPr marL="0" indent="0" algn="just">
              <a:buNone/>
            </a:pPr>
            <a:r>
              <a:rPr lang="en-GB" sz="2400" b="1" dirty="0"/>
              <a:t>For both drug substances and medicinal products, the guideline addresses recommendations for:</a:t>
            </a:r>
          </a:p>
          <a:p>
            <a:pPr marL="342900" lvl="1" indent="-342900" algn="just">
              <a:spcBef>
                <a:spcPts val="1200"/>
              </a:spcBef>
              <a:buClr>
                <a:schemeClr val="accent2"/>
              </a:buClr>
              <a:buFont typeface="Wingdings" panose="05000000000000000000" pitchFamily="2" charset="2"/>
              <a:buChar char="Ø"/>
            </a:pPr>
            <a:r>
              <a:rPr lang="en-GB" sz="2000" dirty="0">
                <a:solidFill>
                  <a:srgbClr val="218BA7"/>
                </a:solidFill>
              </a:rPr>
              <a:t>Stress testing</a:t>
            </a:r>
          </a:p>
          <a:p>
            <a:pPr marL="342900" lvl="1" indent="-342900" algn="just">
              <a:spcBef>
                <a:spcPts val="1200"/>
              </a:spcBef>
              <a:spcAft>
                <a:spcPts val="300"/>
              </a:spcAft>
              <a:buClr>
                <a:schemeClr val="accent2"/>
              </a:buClr>
              <a:buFont typeface="Wingdings" panose="05000000000000000000" pitchFamily="2" charset="2"/>
              <a:buChar char="Ø"/>
            </a:pPr>
            <a:r>
              <a:rPr lang="en-GB" sz="2000" dirty="0">
                <a:solidFill>
                  <a:srgbClr val="218BA7"/>
                </a:solidFill>
              </a:rPr>
              <a:t>Design of formal stability studies:</a:t>
            </a:r>
          </a:p>
          <a:p>
            <a:pPr marL="714375" lvl="1" indent="-352425" algn="just">
              <a:spcBef>
                <a:spcPts val="0"/>
              </a:spcBef>
              <a:spcAft>
                <a:spcPts val="300"/>
              </a:spcAft>
              <a:buFont typeface="Wingdings" panose="05000000000000000000" pitchFamily="2" charset="2"/>
              <a:buChar char="v"/>
            </a:pPr>
            <a:r>
              <a:rPr lang="en-GB" sz="1800" dirty="0"/>
              <a:t>Selection of batches</a:t>
            </a:r>
          </a:p>
          <a:p>
            <a:pPr marL="714375" lvl="1" indent="-352425" algn="just">
              <a:spcBef>
                <a:spcPts val="0"/>
              </a:spcBef>
              <a:spcAft>
                <a:spcPts val="300"/>
              </a:spcAft>
              <a:buFont typeface="Wingdings" panose="05000000000000000000" pitchFamily="2" charset="2"/>
              <a:buChar char="v"/>
            </a:pPr>
            <a:r>
              <a:rPr lang="en-GB" sz="1800" dirty="0"/>
              <a:t>Container closure system</a:t>
            </a:r>
          </a:p>
          <a:p>
            <a:pPr marL="714375" lvl="1" indent="-352425" algn="just">
              <a:spcBef>
                <a:spcPts val="0"/>
              </a:spcBef>
              <a:spcAft>
                <a:spcPts val="300"/>
              </a:spcAft>
              <a:buFont typeface="Wingdings" panose="05000000000000000000" pitchFamily="2" charset="2"/>
              <a:buChar char="v"/>
            </a:pPr>
            <a:r>
              <a:rPr lang="en-GB" sz="1800" dirty="0"/>
              <a:t>Specification</a:t>
            </a:r>
          </a:p>
          <a:p>
            <a:pPr marL="714375" lvl="1" indent="-352425" algn="just">
              <a:spcBef>
                <a:spcPts val="0"/>
              </a:spcBef>
              <a:spcAft>
                <a:spcPts val="300"/>
              </a:spcAft>
              <a:buFont typeface="Wingdings" panose="05000000000000000000" pitchFamily="2" charset="2"/>
              <a:buChar char="v"/>
            </a:pPr>
            <a:r>
              <a:rPr lang="en-GB" sz="1800" dirty="0"/>
              <a:t>Storage conditions</a:t>
            </a:r>
          </a:p>
          <a:p>
            <a:pPr marL="714375" lvl="1" indent="-352425" algn="just">
              <a:spcBef>
                <a:spcPts val="0"/>
              </a:spcBef>
              <a:spcAft>
                <a:spcPts val="300"/>
              </a:spcAft>
              <a:buFont typeface="Wingdings" panose="05000000000000000000" pitchFamily="2" charset="2"/>
              <a:buChar char="v"/>
            </a:pPr>
            <a:r>
              <a:rPr lang="en-GB" sz="1800" dirty="0"/>
              <a:t>Testing frequency</a:t>
            </a:r>
          </a:p>
          <a:p>
            <a:pPr marL="714375" lvl="1" indent="-352425" algn="just">
              <a:spcBef>
                <a:spcPts val="0"/>
              </a:spcBef>
              <a:buFont typeface="Wingdings" panose="05000000000000000000" pitchFamily="2" charset="2"/>
              <a:buChar char="v"/>
            </a:pPr>
            <a:r>
              <a:rPr lang="fr-FR" sz="1800" dirty="0" err="1"/>
              <a:t>Products</a:t>
            </a:r>
            <a:r>
              <a:rPr lang="fr-FR" sz="1800" dirty="0"/>
              <a:t> to </a:t>
            </a:r>
            <a:r>
              <a:rPr lang="fr-FR" sz="1800" dirty="0" err="1"/>
              <a:t>be</a:t>
            </a:r>
            <a:r>
              <a:rPr lang="fr-FR" sz="1800" dirty="0"/>
              <a:t> </a:t>
            </a:r>
            <a:r>
              <a:rPr lang="fr-FR" sz="1800" dirty="0" err="1"/>
              <a:t>constituted</a:t>
            </a:r>
            <a:r>
              <a:rPr lang="fr-FR" sz="1800" dirty="0"/>
              <a:t>/</a:t>
            </a:r>
            <a:r>
              <a:rPr lang="fr-FR" sz="1800" dirty="0" err="1"/>
              <a:t>diluted</a:t>
            </a:r>
            <a:r>
              <a:rPr lang="fr-FR" sz="1800" dirty="0"/>
              <a:t> </a:t>
            </a:r>
            <a:r>
              <a:rPr lang="fr-FR" sz="1800" dirty="0" err="1"/>
              <a:t>before</a:t>
            </a:r>
            <a:r>
              <a:rPr lang="fr-FR" sz="1800" dirty="0"/>
              <a:t> use</a:t>
            </a:r>
            <a:endParaRPr lang="en-GB" sz="1800" dirty="0"/>
          </a:p>
          <a:p>
            <a:pPr marL="342900" lvl="1" indent="-342900" algn="just">
              <a:spcBef>
                <a:spcPts val="1200"/>
              </a:spcBef>
              <a:buClr>
                <a:schemeClr val="accent2"/>
              </a:buClr>
              <a:buFont typeface="Wingdings" panose="05000000000000000000" pitchFamily="2" charset="2"/>
              <a:buChar char="Ø"/>
            </a:pPr>
            <a:r>
              <a:rPr lang="en-GB" sz="2000" dirty="0">
                <a:solidFill>
                  <a:srgbClr val="218BA7"/>
                </a:solidFill>
              </a:rPr>
              <a:t>Stability commitment to authorities</a:t>
            </a:r>
          </a:p>
          <a:p>
            <a:pPr marL="342900" lvl="1" indent="-342900" algn="just">
              <a:spcBef>
                <a:spcPts val="1200"/>
              </a:spcBef>
              <a:buClr>
                <a:schemeClr val="accent2"/>
              </a:buClr>
              <a:buFont typeface="Wingdings" panose="05000000000000000000" pitchFamily="2" charset="2"/>
              <a:buChar char="Ø"/>
            </a:pPr>
            <a:r>
              <a:rPr lang="en-GB" sz="2000" dirty="0">
                <a:solidFill>
                  <a:srgbClr val="218BA7"/>
                </a:solidFill>
              </a:rPr>
              <a:t>Evaluation of stability data</a:t>
            </a:r>
          </a:p>
          <a:p>
            <a:pPr marL="342900" lvl="1" indent="-342900" algn="just">
              <a:spcBef>
                <a:spcPts val="1200"/>
              </a:spcBef>
              <a:buClr>
                <a:schemeClr val="accent2"/>
              </a:buClr>
              <a:buFont typeface="Wingdings" panose="05000000000000000000" pitchFamily="2" charset="2"/>
              <a:buChar char="Ø"/>
            </a:pPr>
            <a:r>
              <a:rPr lang="en-GB" sz="2000" dirty="0">
                <a:solidFill>
                  <a:srgbClr val="218BA7"/>
                </a:solidFill>
              </a:rPr>
              <a:t>Statements/</a:t>
            </a:r>
            <a:r>
              <a:rPr lang="en-GB" sz="2000" dirty="0" err="1">
                <a:solidFill>
                  <a:srgbClr val="218BA7"/>
                </a:solidFill>
              </a:rPr>
              <a:t>Labeling</a:t>
            </a:r>
            <a:endParaRPr lang="en-GB" sz="2000" dirty="0">
              <a:solidFill>
                <a:srgbClr val="218BA7"/>
              </a:solidFill>
            </a:endParaRPr>
          </a:p>
          <a:p>
            <a:pPr marL="0" indent="0">
              <a:buNone/>
            </a:pPr>
            <a:endParaRPr lang="en-GB" dirty="0"/>
          </a:p>
        </p:txBody>
      </p:sp>
    </p:spTree>
    <p:extLst>
      <p:ext uri="{BB962C8B-B14F-4D97-AF65-F5344CB8AC3E}">
        <p14:creationId xmlns:p14="http://schemas.microsoft.com/office/powerpoint/2010/main" val="742771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1454818" y="3024940"/>
            <a:ext cx="5536532" cy="976964"/>
          </a:xfrm>
        </p:spPr>
        <p:txBody>
          <a:bodyPr>
            <a:noAutofit/>
          </a:bodyPr>
          <a:lstStyle/>
          <a:p>
            <a:pPr marL="457200" lvl="1" indent="0" algn="just">
              <a:spcBef>
                <a:spcPts val="1200"/>
              </a:spcBef>
              <a:buNone/>
            </a:pPr>
            <a:r>
              <a:rPr lang="en-GB" sz="2800" b="1" dirty="0">
                <a:solidFill>
                  <a:schemeClr val="bg1"/>
                </a:solidFill>
              </a:rPr>
              <a:t>Stress testing to carry out before the formal stability studies</a:t>
            </a:r>
            <a:endParaRPr lang="en-GB" sz="2800" dirty="0">
              <a:solidFill>
                <a:schemeClr val="bg1"/>
              </a:solidFill>
            </a:endParaRPr>
          </a:p>
        </p:txBody>
      </p:sp>
    </p:spTree>
    <p:extLst>
      <p:ext uri="{BB962C8B-B14F-4D97-AF65-F5344CB8AC3E}">
        <p14:creationId xmlns:p14="http://schemas.microsoft.com/office/powerpoint/2010/main" val="1552785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0" y="309382"/>
            <a:ext cx="7531768" cy="555170"/>
          </a:xfrm>
        </p:spPr>
        <p:txBody>
          <a:bodyPr/>
          <a:lstStyle/>
          <a:p>
            <a:pPr marL="457200" lvl="1" indent="0" algn="just">
              <a:spcBef>
                <a:spcPts val="1200"/>
              </a:spcBef>
              <a:buNone/>
            </a:pPr>
            <a:r>
              <a:rPr lang="en-GB" sz="2800" dirty="0">
                <a:solidFill>
                  <a:schemeClr val="bg1"/>
                </a:solidFill>
              </a:rPr>
              <a:t>Stress testing: WHY?</a:t>
            </a:r>
          </a:p>
        </p:txBody>
      </p:sp>
      <p:sp>
        <p:nvSpPr>
          <p:cNvPr id="6" name="Text Placeholder 2">
            <a:extLst>
              <a:ext uri="{FF2B5EF4-FFF2-40B4-BE49-F238E27FC236}">
                <a16:creationId xmlns:a16="http://schemas.microsoft.com/office/drawing/2014/main" id="{6E1E6D7D-F219-4570-A15B-B10FC02CBFB1}"/>
              </a:ext>
            </a:extLst>
          </p:cNvPr>
          <p:cNvSpPr>
            <a:spLocks noGrp="1"/>
          </p:cNvSpPr>
          <p:nvPr>
            <p:ph type="body" sz="quarter" idx="11"/>
          </p:nvPr>
        </p:nvSpPr>
        <p:spPr>
          <a:xfrm>
            <a:off x="573707" y="1300077"/>
            <a:ext cx="7417768" cy="4950134"/>
          </a:xfrm>
        </p:spPr>
        <p:txBody>
          <a:bodyPr/>
          <a:lstStyle/>
          <a:p>
            <a:pPr marL="0" indent="0" algn="just">
              <a:spcBef>
                <a:spcPts val="1200"/>
              </a:spcBef>
              <a:buNone/>
            </a:pPr>
            <a:r>
              <a:rPr lang="en-GB" sz="2400" b="1" dirty="0"/>
              <a:t>Forced degradation studies are necessary to:</a:t>
            </a:r>
          </a:p>
          <a:p>
            <a:pPr marL="342900" lvl="1" indent="-342900" algn="just">
              <a:spcBef>
                <a:spcPts val="1200"/>
              </a:spcBef>
              <a:buClr>
                <a:schemeClr val="accent2"/>
              </a:buClr>
              <a:buFont typeface="Wingdings" panose="05000000000000000000" pitchFamily="2" charset="2"/>
              <a:buChar char="Ø"/>
            </a:pPr>
            <a:r>
              <a:rPr lang="en-GB" sz="2000" dirty="0">
                <a:solidFill>
                  <a:srgbClr val="218BA7"/>
                </a:solidFill>
              </a:rPr>
              <a:t>Identify the likely degradation products and help establish the degradation pathways and the intrinsic stability of drug substances.</a:t>
            </a:r>
          </a:p>
          <a:p>
            <a:pPr marL="342900" lvl="1" indent="-342900" algn="just">
              <a:spcBef>
                <a:spcPts val="1200"/>
              </a:spcBef>
              <a:buClr>
                <a:schemeClr val="accent2"/>
              </a:buClr>
              <a:buFont typeface="Wingdings" panose="05000000000000000000" pitchFamily="2" charset="2"/>
              <a:buChar char="Ø"/>
            </a:pPr>
            <a:r>
              <a:rPr lang="en-GB" sz="2000" dirty="0">
                <a:solidFill>
                  <a:srgbClr val="218BA7"/>
                </a:solidFill>
              </a:rPr>
              <a:t>Assess the risk of degradation of the active substance as raw material &amp; as component of the drug product, and assess the need for precautionary measures (e.g. for protection from oxidation, humidity, light exposure).</a:t>
            </a:r>
          </a:p>
          <a:p>
            <a:pPr marL="342900" lvl="1" indent="-342900" algn="just">
              <a:spcBef>
                <a:spcPts val="1200"/>
              </a:spcBef>
              <a:buClr>
                <a:schemeClr val="accent2"/>
              </a:buClr>
              <a:buFont typeface="Wingdings" panose="05000000000000000000" pitchFamily="2" charset="2"/>
              <a:buChar char="Ø"/>
            </a:pPr>
            <a:r>
              <a:rPr lang="en-GB" sz="2000" dirty="0">
                <a:solidFill>
                  <a:srgbClr val="218BA7"/>
                </a:solidFill>
              </a:rPr>
              <a:t>Develop suitable stability indicating analytical procedures for both drug substances and medicinal products.</a:t>
            </a:r>
          </a:p>
        </p:txBody>
      </p:sp>
    </p:spTree>
    <p:extLst>
      <p:ext uri="{BB962C8B-B14F-4D97-AF65-F5344CB8AC3E}">
        <p14:creationId xmlns:p14="http://schemas.microsoft.com/office/powerpoint/2010/main" val="2916782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0" y="0"/>
            <a:ext cx="7531768" cy="864552"/>
          </a:xfrm>
        </p:spPr>
        <p:txBody>
          <a:bodyPr/>
          <a:lstStyle/>
          <a:p>
            <a:pPr marL="457200" lvl="1" indent="0" algn="just">
              <a:spcBef>
                <a:spcPts val="1200"/>
              </a:spcBef>
              <a:buNone/>
            </a:pPr>
            <a:r>
              <a:rPr lang="en-GB" sz="2800" dirty="0">
                <a:solidFill>
                  <a:schemeClr val="bg1"/>
                </a:solidFill>
              </a:rPr>
              <a:t>Stress/Forced degradation testing: </a:t>
            </a:r>
          </a:p>
          <a:p>
            <a:pPr marL="457200" lvl="1" indent="0" algn="just">
              <a:spcBef>
                <a:spcPts val="600"/>
              </a:spcBef>
              <a:buNone/>
            </a:pPr>
            <a:r>
              <a:rPr lang="en-GB" sz="2800" dirty="0">
                <a:solidFill>
                  <a:schemeClr val="bg1"/>
                </a:solidFill>
              </a:rPr>
              <a:t>WHAT? HOW?</a:t>
            </a:r>
          </a:p>
        </p:txBody>
      </p:sp>
      <p:graphicFrame>
        <p:nvGraphicFramePr>
          <p:cNvPr id="5" name="Tableau 4"/>
          <p:cNvGraphicFramePr>
            <a:graphicFrameLocks noGrp="1"/>
          </p:cNvGraphicFramePr>
          <p:nvPr>
            <p:extLst>
              <p:ext uri="{D42A27DB-BD31-4B8C-83A1-F6EECF244321}">
                <p14:modId xmlns:p14="http://schemas.microsoft.com/office/powerpoint/2010/main" val="2787414142"/>
              </p:ext>
            </p:extLst>
          </p:nvPr>
        </p:nvGraphicFramePr>
        <p:xfrm>
          <a:off x="431540" y="1170564"/>
          <a:ext cx="8280920" cy="5224264"/>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532859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tblGrid>
              <a:tr h="576064">
                <a:tc>
                  <a:txBody>
                    <a:bodyPr/>
                    <a:lstStyle/>
                    <a:p>
                      <a:endParaRPr lang="en-US"/>
                    </a:p>
                  </a:txBody>
                  <a:tcPr>
                    <a:solidFill>
                      <a:schemeClr val="bg1"/>
                    </a:solidFill>
                  </a:tcPr>
                </a:tc>
                <a:tc>
                  <a:txBody>
                    <a:bodyPr/>
                    <a:lstStyle/>
                    <a:p>
                      <a:pPr algn="ctr"/>
                      <a:r>
                        <a:rPr lang="fr-FR" dirty="0" err="1"/>
                        <a:t>Studies</a:t>
                      </a:r>
                      <a:r>
                        <a:rPr lang="fr-FR" dirty="0"/>
                        <a:t> to </a:t>
                      </a:r>
                      <a:r>
                        <a:rPr lang="fr-FR" dirty="0" err="1"/>
                        <a:t>perform</a:t>
                      </a:r>
                      <a:endParaRPr lang="fr-FR" dirty="0"/>
                    </a:p>
                  </a:txBody>
                  <a:tcPr anchor="ctr">
                    <a:solidFill>
                      <a:srgbClr val="28A0BE"/>
                    </a:solidFill>
                  </a:tcPr>
                </a:tc>
                <a:tc>
                  <a:txBody>
                    <a:bodyPr/>
                    <a:lstStyle/>
                    <a:p>
                      <a:pPr algn="ctr"/>
                      <a:r>
                        <a:rPr lang="fr-FR" dirty="0"/>
                        <a:t>Section</a:t>
                      </a:r>
                      <a:endParaRPr lang="en-US" dirty="0"/>
                    </a:p>
                  </a:txBody>
                  <a:tcPr anchor="ctr">
                    <a:solidFill>
                      <a:srgbClr val="28A0BE"/>
                    </a:solidFill>
                  </a:tcPr>
                </a:tc>
                <a:extLst>
                  <a:ext uri="{0D108BD9-81ED-4DB2-BD59-A6C34878D82A}">
                    <a16:rowId xmlns:a16="http://schemas.microsoft.com/office/drawing/2014/main" val="10000"/>
                  </a:ext>
                </a:extLst>
              </a:tr>
              <a:tr h="1440160">
                <a:tc>
                  <a:txBody>
                    <a:bodyPr/>
                    <a:lstStyle/>
                    <a:p>
                      <a:r>
                        <a:rPr lang="fr-FR" dirty="0"/>
                        <a:t>Drug Substances</a:t>
                      </a:r>
                      <a:endParaRPr lang="en-US" dirty="0"/>
                    </a:p>
                  </a:txBody>
                  <a:tcPr/>
                </a:tc>
                <a:tc>
                  <a:txBody>
                    <a:bodyPr/>
                    <a:lstStyle/>
                    <a:p>
                      <a:pPr algn="just"/>
                      <a:r>
                        <a:rPr lang="fr-FR" sz="1600" dirty="0"/>
                        <a:t>Stress </a:t>
                      </a:r>
                      <a:r>
                        <a:rPr lang="fr-FR" sz="1600" dirty="0" err="1"/>
                        <a:t>testing</a:t>
                      </a:r>
                      <a:r>
                        <a:rPr lang="fr-FR" sz="1600" dirty="0"/>
                        <a:t> </a:t>
                      </a:r>
                      <a:r>
                        <a:rPr lang="fr-FR" sz="1600" dirty="0" err="1"/>
                        <a:t>is</a:t>
                      </a:r>
                      <a:r>
                        <a:rPr lang="fr-FR" sz="1600" dirty="0"/>
                        <a:t> </a:t>
                      </a:r>
                      <a:r>
                        <a:rPr lang="fr-FR" sz="1600" dirty="0" err="1"/>
                        <a:t>likely</a:t>
                      </a:r>
                      <a:r>
                        <a:rPr lang="fr-FR" sz="1600" dirty="0"/>
                        <a:t> to </a:t>
                      </a:r>
                      <a:r>
                        <a:rPr lang="fr-FR" sz="1600" dirty="0" err="1"/>
                        <a:t>be</a:t>
                      </a:r>
                      <a:r>
                        <a:rPr lang="fr-FR" sz="1600" dirty="0"/>
                        <a:t> </a:t>
                      </a:r>
                      <a:r>
                        <a:rPr lang="fr-FR" sz="1600" dirty="0" err="1"/>
                        <a:t>carried</a:t>
                      </a:r>
                      <a:r>
                        <a:rPr lang="fr-FR" sz="1600" dirty="0"/>
                        <a:t> out </a:t>
                      </a:r>
                      <a:r>
                        <a:rPr lang="fr-FR" sz="1600" u="sng" dirty="0"/>
                        <a:t>on a single batch</a:t>
                      </a:r>
                      <a:r>
                        <a:rPr lang="fr-FR" sz="1600" dirty="0"/>
                        <a:t>. It</a:t>
                      </a:r>
                      <a:r>
                        <a:rPr lang="fr-FR" sz="1600" baseline="0" dirty="0"/>
                        <a:t> </a:t>
                      </a:r>
                      <a:r>
                        <a:rPr lang="fr-FR" sz="1600" baseline="0" dirty="0" err="1"/>
                        <a:t>s</a:t>
                      </a:r>
                      <a:r>
                        <a:rPr lang="fr-FR" sz="1600" dirty="0" err="1"/>
                        <a:t>hould</a:t>
                      </a:r>
                      <a:r>
                        <a:rPr lang="fr-FR" sz="1600" dirty="0"/>
                        <a:t> </a:t>
                      </a:r>
                      <a:r>
                        <a:rPr lang="fr-FR" sz="1600" dirty="0" err="1"/>
                        <a:t>include</a:t>
                      </a:r>
                      <a:r>
                        <a:rPr lang="fr-FR" sz="1600" dirty="0"/>
                        <a:t> the </a:t>
                      </a:r>
                      <a:r>
                        <a:rPr lang="fr-FR" sz="1600" dirty="0" err="1"/>
                        <a:t>effect</a:t>
                      </a:r>
                      <a:r>
                        <a:rPr lang="fr-FR" sz="1600" dirty="0"/>
                        <a:t> of </a:t>
                      </a:r>
                      <a:r>
                        <a:rPr lang="fr-FR" sz="1600" dirty="0" err="1"/>
                        <a:t>temperature</a:t>
                      </a:r>
                      <a:r>
                        <a:rPr lang="fr-FR" sz="1600" dirty="0"/>
                        <a:t> (in 10°C </a:t>
                      </a:r>
                      <a:r>
                        <a:rPr lang="fr-FR" sz="1600" dirty="0" err="1"/>
                        <a:t>increments</a:t>
                      </a:r>
                      <a:r>
                        <a:rPr lang="fr-FR" sz="1600" baseline="0" dirty="0"/>
                        <a:t> </a:t>
                      </a:r>
                      <a:r>
                        <a:rPr lang="fr-FR" sz="1600" baseline="0" dirty="0" err="1"/>
                        <a:t>above</a:t>
                      </a:r>
                      <a:r>
                        <a:rPr lang="fr-FR" sz="1600" baseline="0" dirty="0"/>
                        <a:t> </a:t>
                      </a:r>
                      <a:r>
                        <a:rPr lang="fr-FR" sz="1600" baseline="0" dirty="0" err="1"/>
                        <a:t>that</a:t>
                      </a:r>
                      <a:r>
                        <a:rPr lang="fr-FR" sz="1600" baseline="0" dirty="0"/>
                        <a:t> of </a:t>
                      </a:r>
                      <a:r>
                        <a:rPr lang="fr-FR" sz="1600" baseline="0" dirty="0" err="1"/>
                        <a:t>accelerated</a:t>
                      </a:r>
                      <a:r>
                        <a:rPr lang="fr-FR" sz="1600" baseline="0" dirty="0"/>
                        <a:t> </a:t>
                      </a:r>
                      <a:r>
                        <a:rPr lang="fr-FR" sz="1600" baseline="0" dirty="0" err="1"/>
                        <a:t>testing</a:t>
                      </a:r>
                      <a:r>
                        <a:rPr lang="fr-FR" sz="1600" baseline="0" dirty="0"/>
                        <a:t>), </a:t>
                      </a:r>
                      <a:r>
                        <a:rPr lang="fr-FR" sz="1600" baseline="0" dirty="0" err="1"/>
                        <a:t>humidity</a:t>
                      </a:r>
                      <a:r>
                        <a:rPr lang="fr-FR" sz="1600" baseline="0" dirty="0"/>
                        <a:t> </a:t>
                      </a:r>
                      <a:r>
                        <a:rPr lang="fr-FR" sz="1600" baseline="0" dirty="0" err="1"/>
                        <a:t>where</a:t>
                      </a:r>
                      <a:r>
                        <a:rPr lang="fr-FR" sz="1600" baseline="0" dirty="0"/>
                        <a:t> </a:t>
                      </a:r>
                      <a:r>
                        <a:rPr lang="fr-FR" sz="1600" baseline="0" dirty="0" err="1"/>
                        <a:t>appropriate</a:t>
                      </a:r>
                      <a:r>
                        <a:rPr lang="fr-FR" sz="1600" baseline="0" dirty="0"/>
                        <a:t> (75%²RH or </a:t>
                      </a:r>
                      <a:r>
                        <a:rPr lang="fr-FR" sz="1600" baseline="0" dirty="0" err="1"/>
                        <a:t>higher</a:t>
                      </a:r>
                      <a:r>
                        <a:rPr lang="fr-FR" sz="1600" baseline="0" dirty="0"/>
                        <a:t>), </a:t>
                      </a:r>
                      <a:r>
                        <a:rPr lang="fr-FR" sz="1600" baseline="0" dirty="0" err="1"/>
                        <a:t>oxidation</a:t>
                      </a:r>
                      <a:r>
                        <a:rPr lang="fr-FR" sz="1600" baseline="0" dirty="0"/>
                        <a:t> and </a:t>
                      </a:r>
                      <a:r>
                        <a:rPr lang="fr-FR" sz="1600" baseline="0" dirty="0" err="1"/>
                        <a:t>photolysis</a:t>
                      </a:r>
                      <a:r>
                        <a:rPr lang="fr-FR" sz="1600" baseline="0" dirty="0"/>
                        <a:t> (as per VICH GL 5), </a:t>
                      </a:r>
                      <a:r>
                        <a:rPr lang="fr-FR" sz="1600" baseline="0" dirty="0" err="1"/>
                        <a:t>hydrolysis</a:t>
                      </a:r>
                      <a:r>
                        <a:rPr lang="fr-FR" sz="1600" baseline="0" dirty="0"/>
                        <a:t> </a:t>
                      </a:r>
                      <a:r>
                        <a:rPr lang="fr-FR" sz="1600" baseline="0" dirty="0" err="1"/>
                        <a:t>across</a:t>
                      </a:r>
                      <a:r>
                        <a:rPr lang="fr-FR" sz="1600" baseline="0" dirty="0"/>
                        <a:t> a </a:t>
                      </a:r>
                      <a:r>
                        <a:rPr lang="fr-FR" sz="1600" baseline="0" dirty="0" err="1"/>
                        <a:t>wide</a:t>
                      </a:r>
                      <a:r>
                        <a:rPr lang="fr-FR" sz="1600" baseline="0" dirty="0"/>
                        <a:t> range of pH </a:t>
                      </a:r>
                      <a:r>
                        <a:rPr lang="fr-FR" sz="1600" baseline="0" dirty="0" err="1"/>
                        <a:t>when</a:t>
                      </a:r>
                      <a:r>
                        <a:rPr lang="fr-FR" sz="1600" baseline="0" dirty="0"/>
                        <a:t> in solution or suspension.</a:t>
                      </a:r>
                    </a:p>
                    <a:p>
                      <a:pPr marL="0" indent="0" algn="just">
                        <a:spcBef>
                          <a:spcPts val="600"/>
                        </a:spcBef>
                        <a:buFont typeface="Wingdings" panose="05000000000000000000" pitchFamily="2" charset="2"/>
                        <a:buNone/>
                      </a:pPr>
                      <a:r>
                        <a:rPr lang="fr-FR" sz="1600" b="1" baseline="0" dirty="0" err="1">
                          <a:sym typeface="Wingdings" panose="05000000000000000000" pitchFamily="2" charset="2"/>
                        </a:rPr>
                        <a:t>Results</a:t>
                      </a:r>
                      <a:r>
                        <a:rPr lang="fr-FR" sz="1600" b="1" baseline="0" dirty="0">
                          <a:sym typeface="Wingdings" panose="05000000000000000000" pitchFamily="2" charset="2"/>
                        </a:rPr>
                        <a:t> of </a:t>
                      </a:r>
                      <a:r>
                        <a:rPr lang="fr-FR" sz="1600" b="1" baseline="0" dirty="0" err="1">
                          <a:sym typeface="Wingdings" panose="05000000000000000000" pitchFamily="2" charset="2"/>
                        </a:rPr>
                        <a:t>these</a:t>
                      </a:r>
                      <a:r>
                        <a:rPr lang="fr-FR" sz="1600" b="1" baseline="0" dirty="0">
                          <a:sym typeface="Wingdings" panose="05000000000000000000" pitchFamily="2" charset="2"/>
                        </a:rPr>
                        <a:t> </a:t>
                      </a:r>
                      <a:r>
                        <a:rPr lang="fr-FR" sz="1600" b="1" baseline="0" dirty="0" err="1">
                          <a:sym typeface="Wingdings" panose="05000000000000000000" pitchFamily="2" charset="2"/>
                        </a:rPr>
                        <a:t>studies</a:t>
                      </a:r>
                      <a:r>
                        <a:rPr lang="fr-FR" sz="1600" b="1" baseline="0" dirty="0">
                          <a:sym typeface="Wingdings" panose="05000000000000000000" pitchFamily="2" charset="2"/>
                        </a:rPr>
                        <a:t> </a:t>
                      </a:r>
                      <a:r>
                        <a:rPr lang="fr-FR" sz="1600" b="1" baseline="0" dirty="0" err="1">
                          <a:sym typeface="Wingdings" panose="05000000000000000000" pitchFamily="2" charset="2"/>
                        </a:rPr>
                        <a:t>form</a:t>
                      </a:r>
                      <a:r>
                        <a:rPr lang="fr-FR" sz="1600" b="1" baseline="0" dirty="0">
                          <a:sym typeface="Wingdings" panose="05000000000000000000" pitchFamily="2" charset="2"/>
                        </a:rPr>
                        <a:t> an </a:t>
                      </a:r>
                      <a:r>
                        <a:rPr lang="fr-FR" sz="1600" b="1" baseline="0" dirty="0" err="1">
                          <a:sym typeface="Wingdings" panose="05000000000000000000" pitchFamily="2" charset="2"/>
                        </a:rPr>
                        <a:t>integral</a:t>
                      </a:r>
                      <a:r>
                        <a:rPr lang="fr-FR" sz="1600" b="1" baseline="0" dirty="0">
                          <a:sym typeface="Wingdings" panose="05000000000000000000" pitchFamily="2" charset="2"/>
                        </a:rPr>
                        <a:t> part of the information </a:t>
                      </a:r>
                      <a:r>
                        <a:rPr lang="fr-FR" sz="1600" b="1" baseline="0" dirty="0" err="1">
                          <a:sym typeface="Wingdings" panose="05000000000000000000" pitchFamily="2" charset="2"/>
                        </a:rPr>
                        <a:t>provided</a:t>
                      </a:r>
                      <a:r>
                        <a:rPr lang="fr-FR" sz="1600" b="1" baseline="0" dirty="0">
                          <a:sym typeface="Wingdings" panose="05000000000000000000" pitchFamily="2" charset="2"/>
                        </a:rPr>
                        <a:t> to </a:t>
                      </a:r>
                      <a:r>
                        <a:rPr lang="fr-FR" sz="1600" b="1" baseline="0" dirty="0" err="1">
                          <a:sym typeface="Wingdings" panose="05000000000000000000" pitchFamily="2" charset="2"/>
                        </a:rPr>
                        <a:t>regulatory</a:t>
                      </a:r>
                      <a:r>
                        <a:rPr lang="fr-FR" sz="1600" b="1" baseline="0" dirty="0">
                          <a:sym typeface="Wingdings" panose="05000000000000000000" pitchFamily="2" charset="2"/>
                        </a:rPr>
                        <a:t> </a:t>
                      </a:r>
                      <a:r>
                        <a:rPr lang="fr-FR" sz="1600" b="1" baseline="0" dirty="0" err="1">
                          <a:sym typeface="Wingdings" panose="05000000000000000000" pitchFamily="2" charset="2"/>
                        </a:rPr>
                        <a:t>authorities</a:t>
                      </a:r>
                      <a:r>
                        <a:rPr lang="fr-FR" sz="1600" b="1" baseline="0" dirty="0">
                          <a:sym typeface="Wingdings" panose="05000000000000000000" pitchFamily="2" charset="2"/>
                        </a:rPr>
                        <a:t>.</a:t>
                      </a:r>
                      <a:endParaRPr lang="en-US" sz="1600" b="1" dirty="0"/>
                    </a:p>
                  </a:txBody>
                  <a:tcPr/>
                </a:tc>
                <a:tc>
                  <a:txBody>
                    <a:bodyPr/>
                    <a:lstStyle/>
                    <a:p>
                      <a:r>
                        <a:rPr lang="fr-FR"/>
                        <a:t>2.1.2</a:t>
                      </a:r>
                      <a:endParaRPr lang="en-US"/>
                    </a:p>
                  </a:txBody>
                  <a:tcPr/>
                </a:tc>
                <a:extLst>
                  <a:ext uri="{0D108BD9-81ED-4DB2-BD59-A6C34878D82A}">
                    <a16:rowId xmlns:a16="http://schemas.microsoft.com/office/drawing/2014/main" val="10001"/>
                  </a:ext>
                </a:extLst>
              </a:tr>
              <a:tr h="1440160">
                <a:tc>
                  <a:txBody>
                    <a:bodyPr/>
                    <a:lstStyle/>
                    <a:p>
                      <a:r>
                        <a:rPr lang="fr-FR" dirty="0"/>
                        <a:t>Medicinal </a:t>
                      </a:r>
                      <a:r>
                        <a:rPr lang="fr-FR" dirty="0" err="1"/>
                        <a:t>products</a:t>
                      </a:r>
                      <a:endParaRPr lang="en-US" dirty="0"/>
                    </a:p>
                  </a:txBody>
                  <a:tcPr/>
                </a:tc>
                <a:tc>
                  <a:txBody>
                    <a:bodyPr/>
                    <a:lstStyle/>
                    <a:p>
                      <a:pPr algn="just"/>
                      <a:r>
                        <a:rPr lang="fr-FR" sz="1600" dirty="0" err="1"/>
                        <a:t>Photostability</a:t>
                      </a:r>
                      <a:r>
                        <a:rPr lang="fr-FR" sz="1600" dirty="0"/>
                        <a:t> </a:t>
                      </a:r>
                      <a:r>
                        <a:rPr lang="fr-FR" sz="1600" dirty="0" err="1"/>
                        <a:t>testing</a:t>
                      </a:r>
                      <a:r>
                        <a:rPr lang="fr-FR" sz="1600" dirty="0"/>
                        <a:t> </a:t>
                      </a:r>
                      <a:r>
                        <a:rPr lang="fr-FR" sz="1600" dirty="0" err="1"/>
                        <a:t>should</a:t>
                      </a:r>
                      <a:r>
                        <a:rPr lang="fr-FR" sz="1600" baseline="0" dirty="0"/>
                        <a:t> </a:t>
                      </a:r>
                      <a:r>
                        <a:rPr lang="fr-FR" sz="1600" baseline="0" dirty="0" err="1"/>
                        <a:t>be</a:t>
                      </a:r>
                      <a:r>
                        <a:rPr lang="fr-FR" sz="1600" baseline="0" dirty="0"/>
                        <a:t> </a:t>
                      </a:r>
                      <a:r>
                        <a:rPr lang="fr-FR" sz="1600" baseline="0" dirty="0" err="1"/>
                        <a:t>conducted</a:t>
                      </a:r>
                      <a:r>
                        <a:rPr lang="fr-FR" sz="1600" baseline="0" dirty="0"/>
                        <a:t> on </a:t>
                      </a:r>
                      <a:r>
                        <a:rPr lang="fr-FR" sz="1600" u="sng" baseline="0" dirty="0"/>
                        <a:t>at least one </a:t>
                      </a:r>
                      <a:r>
                        <a:rPr lang="fr-FR" sz="1600" u="sng" baseline="0" dirty="0" err="1"/>
                        <a:t>primary</a:t>
                      </a:r>
                      <a:r>
                        <a:rPr lang="fr-FR" sz="1600" u="sng" baseline="0" dirty="0"/>
                        <a:t> batch</a:t>
                      </a:r>
                      <a:r>
                        <a:rPr lang="fr-FR" sz="1600" baseline="0" dirty="0"/>
                        <a:t> of </a:t>
                      </a:r>
                      <a:r>
                        <a:rPr lang="fr-FR" sz="1600" baseline="0" dirty="0" err="1"/>
                        <a:t>medicinal</a:t>
                      </a:r>
                      <a:r>
                        <a:rPr lang="fr-FR" sz="1600" baseline="0" dirty="0"/>
                        <a:t> </a:t>
                      </a:r>
                      <a:r>
                        <a:rPr lang="fr-FR" sz="1600" baseline="0" dirty="0" err="1"/>
                        <a:t>product</a:t>
                      </a:r>
                      <a:r>
                        <a:rPr lang="fr-FR" sz="1600" baseline="0" dirty="0"/>
                        <a:t> if </a:t>
                      </a:r>
                      <a:r>
                        <a:rPr lang="fr-FR" sz="1600" baseline="0" dirty="0" err="1"/>
                        <a:t>appropriate</a:t>
                      </a:r>
                      <a:endParaRPr lang="fr-FR" sz="1600" baseline="0" dirty="0"/>
                    </a:p>
                    <a:p>
                      <a:pPr algn="just"/>
                      <a:endParaRPr lang="fr-FR" sz="1600" baseline="0" dirty="0"/>
                    </a:p>
                    <a:p>
                      <a:pPr algn="just"/>
                      <a:r>
                        <a:rPr lang="fr-FR" sz="1600" baseline="0" dirty="0"/>
                        <a:t>The </a:t>
                      </a:r>
                      <a:r>
                        <a:rPr lang="fr-FR" sz="1600" baseline="0" dirty="0" err="1"/>
                        <a:t>systematic</a:t>
                      </a:r>
                      <a:r>
                        <a:rPr lang="fr-FR" sz="1600" baseline="0" dirty="0"/>
                        <a:t> </a:t>
                      </a:r>
                      <a:r>
                        <a:rPr lang="fr-FR" sz="1600" baseline="0" dirty="0" err="1"/>
                        <a:t>stepwise</a:t>
                      </a:r>
                      <a:r>
                        <a:rPr lang="fr-FR" sz="1600" baseline="0" dirty="0"/>
                        <a:t> </a:t>
                      </a:r>
                      <a:r>
                        <a:rPr lang="fr-FR" sz="1600" baseline="0" dirty="0" err="1"/>
                        <a:t>approach</a:t>
                      </a:r>
                      <a:r>
                        <a:rPr lang="fr-FR" sz="1600" baseline="0" dirty="0"/>
                        <a:t> to </a:t>
                      </a:r>
                      <a:r>
                        <a:rPr lang="fr-FR" sz="1600" baseline="0" dirty="0" err="1"/>
                        <a:t>assess</a:t>
                      </a:r>
                      <a:r>
                        <a:rPr lang="fr-FR" sz="1600" baseline="0" dirty="0"/>
                        <a:t> </a:t>
                      </a:r>
                      <a:r>
                        <a:rPr lang="fr-FR" sz="1600" baseline="0" dirty="0" err="1"/>
                        <a:t>photostability</a:t>
                      </a:r>
                      <a:r>
                        <a:rPr lang="fr-FR" sz="1600" baseline="0" dirty="0"/>
                        <a:t> of </a:t>
                      </a:r>
                      <a:r>
                        <a:rPr lang="fr-FR" sz="1600" baseline="0" dirty="0" err="1"/>
                        <a:t>medicinal</a:t>
                      </a:r>
                      <a:r>
                        <a:rPr lang="fr-FR" sz="1600" baseline="0" dirty="0"/>
                        <a:t> </a:t>
                      </a:r>
                      <a:r>
                        <a:rPr lang="fr-FR" sz="1600" baseline="0" dirty="0" err="1"/>
                        <a:t>products</a:t>
                      </a:r>
                      <a:r>
                        <a:rPr lang="fr-FR" sz="1600" baseline="0" dirty="0"/>
                        <a:t> and the </a:t>
                      </a:r>
                      <a:r>
                        <a:rPr lang="fr-FR" sz="1600" baseline="0" dirty="0" err="1"/>
                        <a:t>recommended</a:t>
                      </a:r>
                      <a:r>
                        <a:rPr lang="fr-FR" sz="1600" baseline="0" dirty="0"/>
                        <a:t> </a:t>
                      </a:r>
                      <a:r>
                        <a:rPr lang="fr-FR" sz="1600" baseline="0" dirty="0" err="1"/>
                        <a:t>procedure</a:t>
                      </a:r>
                      <a:r>
                        <a:rPr lang="fr-FR" sz="1600" baseline="0" dirty="0"/>
                        <a:t> for light </a:t>
                      </a:r>
                      <a:r>
                        <a:rPr lang="fr-FR" sz="1600" baseline="0" dirty="0" err="1"/>
                        <a:t>exposure</a:t>
                      </a:r>
                      <a:r>
                        <a:rPr lang="fr-FR" sz="1600" baseline="0" dirty="0"/>
                        <a:t> are </a:t>
                      </a:r>
                      <a:r>
                        <a:rPr lang="fr-FR" sz="1600" baseline="0" dirty="0" err="1"/>
                        <a:t>described</a:t>
                      </a:r>
                      <a:r>
                        <a:rPr lang="fr-FR" sz="1600" baseline="0" dirty="0"/>
                        <a:t> in VICH guideline GL 5.</a:t>
                      </a:r>
                    </a:p>
                    <a:p>
                      <a:pPr algn="just"/>
                      <a:endParaRPr lang="fr-FR" sz="1600" baseline="0" dirty="0"/>
                    </a:p>
                    <a:p>
                      <a:pPr algn="just"/>
                      <a:r>
                        <a:rPr lang="fr-FR" sz="1600" b="1" u="sng" baseline="0" dirty="0"/>
                        <a:t>NB</a:t>
                      </a:r>
                      <a:r>
                        <a:rPr lang="fr-FR" sz="1600" baseline="0" dirty="0"/>
                        <a:t>: </a:t>
                      </a:r>
                      <a:r>
                        <a:rPr lang="fr-FR" sz="1600" baseline="0" dirty="0" err="1"/>
                        <a:t>it</a:t>
                      </a:r>
                      <a:r>
                        <a:rPr lang="fr-FR" sz="1600" baseline="0" dirty="0"/>
                        <a:t> </a:t>
                      </a:r>
                      <a:r>
                        <a:rPr lang="fr-FR" sz="1600" baseline="0" dirty="0" err="1"/>
                        <a:t>is</a:t>
                      </a:r>
                      <a:r>
                        <a:rPr lang="fr-FR" sz="1600" baseline="0" dirty="0"/>
                        <a:t> not </a:t>
                      </a:r>
                      <a:r>
                        <a:rPr lang="fr-FR" sz="1600" baseline="0" dirty="0" err="1"/>
                        <a:t>always</a:t>
                      </a:r>
                      <a:r>
                        <a:rPr lang="fr-FR" sz="1600" baseline="0" dirty="0"/>
                        <a:t> </a:t>
                      </a:r>
                      <a:r>
                        <a:rPr lang="fr-FR" sz="1600" baseline="0" dirty="0" err="1"/>
                        <a:t>necessary</a:t>
                      </a:r>
                      <a:r>
                        <a:rPr lang="fr-FR" sz="1600" baseline="0" dirty="0"/>
                        <a:t> to </a:t>
                      </a:r>
                      <a:r>
                        <a:rPr lang="fr-FR" sz="1600" baseline="0" dirty="0" err="1"/>
                        <a:t>perform</a:t>
                      </a:r>
                      <a:r>
                        <a:rPr lang="fr-FR" sz="1600" baseline="0" dirty="0"/>
                        <a:t> </a:t>
                      </a:r>
                      <a:r>
                        <a:rPr lang="fr-FR" sz="1600" baseline="0" dirty="0" err="1"/>
                        <a:t>photostability</a:t>
                      </a:r>
                      <a:r>
                        <a:rPr lang="fr-FR" sz="1600" baseline="0" dirty="0"/>
                        <a:t> </a:t>
                      </a:r>
                      <a:r>
                        <a:rPr lang="fr-FR" sz="1600" baseline="0" dirty="0" err="1"/>
                        <a:t>studies</a:t>
                      </a:r>
                      <a:r>
                        <a:rPr lang="fr-FR" sz="1600" baseline="0" dirty="0"/>
                        <a:t> of the </a:t>
                      </a:r>
                      <a:r>
                        <a:rPr lang="fr-FR" sz="1600" baseline="0" dirty="0" err="1"/>
                        <a:t>medicinal</a:t>
                      </a:r>
                      <a:r>
                        <a:rPr lang="fr-FR" sz="1600" baseline="0" dirty="0"/>
                        <a:t> </a:t>
                      </a:r>
                      <a:r>
                        <a:rPr lang="fr-FR" sz="1600" baseline="0" dirty="0" err="1"/>
                        <a:t>product</a:t>
                      </a:r>
                      <a:r>
                        <a:rPr lang="fr-FR" sz="1600" baseline="0" dirty="0"/>
                        <a:t> in </a:t>
                      </a:r>
                      <a:r>
                        <a:rPr lang="fr-FR" sz="1600" baseline="0" dirty="0" err="1"/>
                        <a:t>its</a:t>
                      </a:r>
                      <a:r>
                        <a:rPr lang="fr-FR" sz="1600" baseline="0" dirty="0"/>
                        <a:t> container </a:t>
                      </a:r>
                      <a:r>
                        <a:rPr lang="fr-FR" sz="1600" baseline="0" dirty="0" err="1"/>
                        <a:t>closure</a:t>
                      </a:r>
                      <a:r>
                        <a:rPr lang="fr-FR" sz="1600" baseline="0" dirty="0"/>
                        <a:t> system. </a:t>
                      </a:r>
                      <a:r>
                        <a:rPr lang="fr-FR" sz="1600" baseline="0" dirty="0" err="1"/>
                        <a:t>Refer</a:t>
                      </a:r>
                      <a:r>
                        <a:rPr lang="fr-FR" sz="1600" baseline="0" dirty="0"/>
                        <a:t> to VICH GL 5 for more </a:t>
                      </a:r>
                      <a:r>
                        <a:rPr lang="fr-FR" sz="1600" baseline="0" dirty="0" err="1"/>
                        <a:t>details</a:t>
                      </a:r>
                      <a:r>
                        <a:rPr lang="fr-FR" sz="1600" baseline="0" dirty="0"/>
                        <a:t>.</a:t>
                      </a:r>
                      <a:endParaRPr lang="en-US" sz="1600" dirty="0"/>
                    </a:p>
                  </a:txBody>
                  <a:tcPr/>
                </a:tc>
                <a:tc>
                  <a:txBody>
                    <a:bodyPr/>
                    <a:lstStyle/>
                    <a:p>
                      <a:r>
                        <a:rPr lang="fr-FR" dirty="0"/>
                        <a:t>2.2.2</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122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445269" y="2607014"/>
            <a:ext cx="7786838" cy="3014842"/>
          </a:xfrm>
        </p:spPr>
        <p:txBody>
          <a:bodyPr>
            <a:noAutofit/>
          </a:bodyPr>
          <a:lstStyle/>
          <a:p>
            <a:pPr marL="457200" lvl="1" indent="0" algn="ctr">
              <a:spcBef>
                <a:spcPts val="1200"/>
              </a:spcBef>
              <a:buNone/>
            </a:pPr>
            <a:r>
              <a:rPr lang="en-GB" sz="2800" b="1" dirty="0">
                <a:solidFill>
                  <a:schemeClr val="bg1"/>
                </a:solidFill>
              </a:rPr>
              <a:t>Design of formal stability studies:</a:t>
            </a:r>
          </a:p>
          <a:p>
            <a:pPr marL="2333625" lvl="5" indent="-180975">
              <a:spcBef>
                <a:spcPts val="1200"/>
              </a:spcBef>
              <a:buClr>
                <a:schemeClr val="accent2"/>
              </a:buClr>
            </a:pPr>
            <a:r>
              <a:rPr lang="fr-FR" sz="2000" b="1" dirty="0" err="1">
                <a:solidFill>
                  <a:schemeClr val="bg1"/>
                </a:solidFill>
              </a:rPr>
              <a:t>Selection</a:t>
            </a:r>
            <a:r>
              <a:rPr lang="fr-FR" sz="2000" b="1" dirty="0">
                <a:solidFill>
                  <a:schemeClr val="bg1"/>
                </a:solidFill>
              </a:rPr>
              <a:t> of </a:t>
            </a:r>
            <a:r>
              <a:rPr lang="fr-FR" sz="2000" b="1" dirty="0" err="1">
                <a:solidFill>
                  <a:schemeClr val="bg1"/>
                </a:solidFill>
              </a:rPr>
              <a:t>batches</a:t>
            </a:r>
            <a:endParaRPr lang="fr-FR" sz="2000" b="1" dirty="0">
              <a:solidFill>
                <a:schemeClr val="bg1"/>
              </a:solidFill>
            </a:endParaRPr>
          </a:p>
          <a:p>
            <a:pPr marL="2333625" lvl="5" indent="-180975">
              <a:spcBef>
                <a:spcPts val="1200"/>
              </a:spcBef>
              <a:buClr>
                <a:schemeClr val="accent2"/>
              </a:buClr>
            </a:pPr>
            <a:r>
              <a:rPr lang="fr-FR" sz="2000" b="1" dirty="0">
                <a:solidFill>
                  <a:schemeClr val="bg1"/>
                </a:solidFill>
              </a:rPr>
              <a:t>Container </a:t>
            </a:r>
            <a:r>
              <a:rPr lang="fr-FR" sz="2000" b="1" dirty="0" err="1">
                <a:solidFill>
                  <a:schemeClr val="bg1"/>
                </a:solidFill>
              </a:rPr>
              <a:t>closure</a:t>
            </a:r>
            <a:r>
              <a:rPr lang="fr-FR" sz="2000" b="1" dirty="0">
                <a:solidFill>
                  <a:schemeClr val="bg1"/>
                </a:solidFill>
              </a:rPr>
              <a:t> system</a:t>
            </a:r>
          </a:p>
          <a:p>
            <a:pPr marL="2333625" lvl="5" indent="-180975">
              <a:spcBef>
                <a:spcPts val="1200"/>
              </a:spcBef>
              <a:buClr>
                <a:schemeClr val="accent2"/>
              </a:buClr>
            </a:pPr>
            <a:r>
              <a:rPr lang="fr-FR" sz="2000" b="1" dirty="0" err="1">
                <a:solidFill>
                  <a:schemeClr val="bg1"/>
                </a:solidFill>
              </a:rPr>
              <a:t>Specification</a:t>
            </a:r>
            <a:endParaRPr lang="fr-FR" sz="2000" b="1" dirty="0">
              <a:solidFill>
                <a:schemeClr val="bg1"/>
              </a:solidFill>
            </a:endParaRPr>
          </a:p>
          <a:p>
            <a:pPr marL="2333625" lvl="5" indent="-180975">
              <a:spcBef>
                <a:spcPts val="1200"/>
              </a:spcBef>
              <a:buClr>
                <a:schemeClr val="accent2"/>
              </a:buClr>
            </a:pPr>
            <a:r>
              <a:rPr lang="fr-FR" sz="2000" b="1" dirty="0" err="1">
                <a:solidFill>
                  <a:schemeClr val="bg1"/>
                </a:solidFill>
              </a:rPr>
              <a:t>Testing</a:t>
            </a:r>
            <a:r>
              <a:rPr lang="fr-FR" sz="2000" b="1" dirty="0">
                <a:solidFill>
                  <a:schemeClr val="bg1"/>
                </a:solidFill>
              </a:rPr>
              <a:t> </a:t>
            </a:r>
            <a:r>
              <a:rPr lang="fr-FR" sz="2000" b="1" dirty="0" err="1">
                <a:solidFill>
                  <a:schemeClr val="bg1"/>
                </a:solidFill>
              </a:rPr>
              <a:t>frequency</a:t>
            </a:r>
            <a:endParaRPr lang="fr-FR" sz="2000" b="1" dirty="0">
              <a:solidFill>
                <a:schemeClr val="bg1"/>
              </a:solidFill>
            </a:endParaRPr>
          </a:p>
          <a:p>
            <a:pPr marL="2333625" lvl="5" indent="-180975">
              <a:spcBef>
                <a:spcPts val="1200"/>
              </a:spcBef>
              <a:buClr>
                <a:schemeClr val="accent2"/>
              </a:buClr>
            </a:pPr>
            <a:r>
              <a:rPr lang="fr-FR" sz="2000" b="1" dirty="0">
                <a:solidFill>
                  <a:schemeClr val="bg1"/>
                </a:solidFill>
              </a:rPr>
              <a:t>Storage conditions</a:t>
            </a:r>
          </a:p>
          <a:p>
            <a:pPr marL="800100" lvl="1" indent="-342900" algn="ctr">
              <a:spcBef>
                <a:spcPts val="1200"/>
              </a:spcBef>
              <a:buFont typeface="Wingdings" panose="05000000000000000000" pitchFamily="2" charset="2"/>
              <a:buChar char="v"/>
            </a:pPr>
            <a:endParaRPr lang="en-GB" sz="3200" b="1" dirty="0"/>
          </a:p>
        </p:txBody>
      </p:sp>
    </p:spTree>
    <p:extLst>
      <p:ext uri="{BB962C8B-B14F-4D97-AF65-F5344CB8AC3E}">
        <p14:creationId xmlns:p14="http://schemas.microsoft.com/office/powerpoint/2010/main" val="313506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435042" y="2572034"/>
            <a:ext cx="7825339" cy="1334017"/>
          </a:xfrm>
        </p:spPr>
        <p:txBody>
          <a:bodyPr>
            <a:noAutofit/>
          </a:bodyPr>
          <a:lstStyle/>
          <a:p>
            <a:pPr marL="457200" lvl="1" indent="0" algn="ctr">
              <a:spcBef>
                <a:spcPts val="1200"/>
              </a:spcBef>
              <a:buNone/>
            </a:pPr>
            <a:r>
              <a:rPr lang="en-GB" sz="2800" b="1" dirty="0">
                <a:solidFill>
                  <a:schemeClr val="bg1"/>
                </a:solidFill>
              </a:rPr>
              <a:t>Design of formal stability studies: </a:t>
            </a:r>
          </a:p>
          <a:p>
            <a:pPr marL="2419350" lvl="1">
              <a:spcBef>
                <a:spcPts val="1200"/>
              </a:spcBef>
              <a:buClr>
                <a:schemeClr val="accent2"/>
              </a:buClr>
            </a:pPr>
            <a:r>
              <a:rPr lang="en-GB" sz="2000" b="1" dirty="0">
                <a:solidFill>
                  <a:schemeClr val="bg1"/>
                </a:solidFill>
              </a:rPr>
              <a:t>Selection of batches</a:t>
            </a:r>
          </a:p>
        </p:txBody>
      </p:sp>
    </p:spTree>
    <p:extLst>
      <p:ext uri="{BB962C8B-B14F-4D97-AF65-F5344CB8AC3E}">
        <p14:creationId xmlns:p14="http://schemas.microsoft.com/office/powerpoint/2010/main" val="4287425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342899" y="75797"/>
            <a:ext cx="7318809" cy="829077"/>
          </a:xfrm>
        </p:spPr>
        <p:txBody>
          <a:bodyPr/>
          <a:lstStyle/>
          <a:p>
            <a:pPr marL="0" lvl="1" indent="0">
              <a:spcBef>
                <a:spcPts val="1200"/>
              </a:spcBef>
              <a:buNone/>
            </a:pPr>
            <a:r>
              <a:rPr lang="en-GB" sz="2800" dirty="0">
                <a:solidFill>
                  <a:schemeClr val="bg1"/>
                </a:solidFill>
              </a:rPr>
              <a:t>Selection of batches for formal stability studies: WHY?</a:t>
            </a:r>
          </a:p>
        </p:txBody>
      </p:sp>
      <p:sp>
        <p:nvSpPr>
          <p:cNvPr id="6" name="Text Placeholder 2">
            <a:extLst>
              <a:ext uri="{FF2B5EF4-FFF2-40B4-BE49-F238E27FC236}">
                <a16:creationId xmlns:a16="http://schemas.microsoft.com/office/drawing/2014/main" id="{6E1E6D7D-F219-4570-A15B-B10FC02CBFB1}"/>
              </a:ext>
            </a:extLst>
          </p:cNvPr>
          <p:cNvSpPr>
            <a:spLocks noGrp="1"/>
          </p:cNvSpPr>
          <p:nvPr>
            <p:ph type="body" sz="quarter" idx="11"/>
          </p:nvPr>
        </p:nvSpPr>
        <p:spPr>
          <a:xfrm>
            <a:off x="342901" y="1296830"/>
            <a:ext cx="8020050" cy="4950134"/>
          </a:xfrm>
        </p:spPr>
        <p:txBody>
          <a:bodyPr/>
          <a:lstStyle/>
          <a:p>
            <a:pPr marL="0" lvl="1" indent="0" algn="just">
              <a:spcBef>
                <a:spcPts val="1200"/>
              </a:spcBef>
              <a:buClr>
                <a:schemeClr val="accent2"/>
              </a:buClr>
              <a:buNone/>
            </a:pPr>
            <a:r>
              <a:rPr lang="en-GB" sz="2000" dirty="0">
                <a:solidFill>
                  <a:srgbClr val="218BA7"/>
                </a:solidFill>
              </a:rPr>
              <a:t>In order to provide reliable information on the stability of drug substances and medicinal products </a:t>
            </a:r>
            <a:r>
              <a:rPr lang="en-GB" sz="2000" u="sng" dirty="0">
                <a:solidFill>
                  <a:srgbClr val="218BA7"/>
                </a:solidFill>
              </a:rPr>
              <a:t>at the time of regulatory submission </a:t>
            </a:r>
            <a:r>
              <a:rPr lang="en-GB" sz="2000" dirty="0">
                <a:solidFill>
                  <a:srgbClr val="218BA7"/>
                </a:solidFill>
              </a:rPr>
              <a:t>and confirm stability on batches </a:t>
            </a:r>
            <a:r>
              <a:rPr lang="en-GB" sz="2000" u="sng" dirty="0">
                <a:solidFill>
                  <a:srgbClr val="218BA7"/>
                </a:solidFill>
              </a:rPr>
              <a:t>fully representative of commercial batches</a:t>
            </a:r>
            <a:r>
              <a:rPr lang="en-GB" sz="2000" dirty="0">
                <a:solidFill>
                  <a:srgbClr val="218BA7"/>
                </a:solidFill>
              </a:rPr>
              <a:t>, it is required to:</a:t>
            </a:r>
          </a:p>
          <a:p>
            <a:pPr marL="342900" lvl="1" indent="-342900" algn="just">
              <a:spcBef>
                <a:spcPts val="1200"/>
              </a:spcBef>
              <a:buClr>
                <a:schemeClr val="accent2"/>
              </a:buClr>
              <a:buFont typeface="Wingdings" panose="05000000000000000000" pitchFamily="2" charset="2"/>
              <a:buChar char="Ø"/>
            </a:pPr>
            <a:r>
              <a:rPr lang="en-GB" sz="2000" dirty="0">
                <a:solidFill>
                  <a:srgbClr val="218BA7"/>
                </a:solidFill>
              </a:rPr>
              <a:t>Launch all formal stability studies on batches whose overall quality is representative of the quality to be made on a production scale.</a:t>
            </a:r>
          </a:p>
          <a:p>
            <a:pPr marL="342900" lvl="1" indent="-342900" algn="just">
              <a:spcBef>
                <a:spcPts val="1200"/>
              </a:spcBef>
              <a:buClr>
                <a:schemeClr val="accent2"/>
              </a:buClr>
              <a:buFont typeface="Wingdings" panose="05000000000000000000" pitchFamily="2" charset="2"/>
              <a:buChar char="Ø"/>
            </a:pPr>
            <a:r>
              <a:rPr lang="en-GB" sz="2000" dirty="0">
                <a:solidFill>
                  <a:srgbClr val="218BA7"/>
                </a:solidFill>
              </a:rPr>
              <a:t>Have the retest period/shelf life of drug substances/ medicinal products ultimately confirmed by at least three </a:t>
            </a:r>
            <a:r>
              <a:rPr lang="en-GB" sz="2000" u="sng" dirty="0">
                <a:solidFill>
                  <a:srgbClr val="218BA7"/>
                </a:solidFill>
              </a:rPr>
              <a:t>production</a:t>
            </a:r>
            <a:r>
              <a:rPr lang="en-GB" sz="2000" dirty="0">
                <a:solidFill>
                  <a:srgbClr val="218BA7"/>
                </a:solidFill>
              </a:rPr>
              <a:t> batches (may be achieved post-approval, through regulatory commitments).</a:t>
            </a:r>
          </a:p>
        </p:txBody>
      </p:sp>
    </p:spTree>
    <p:extLst>
      <p:ext uri="{BB962C8B-B14F-4D97-AF65-F5344CB8AC3E}">
        <p14:creationId xmlns:p14="http://schemas.microsoft.com/office/powerpoint/2010/main" val="1617089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76200" y="55963"/>
            <a:ext cx="7400925" cy="875899"/>
          </a:xfrm>
        </p:spPr>
        <p:txBody>
          <a:bodyPr/>
          <a:lstStyle/>
          <a:p>
            <a:pPr marL="180975" lvl="1" indent="0" algn="just">
              <a:spcBef>
                <a:spcPts val="1200"/>
              </a:spcBef>
              <a:buNone/>
            </a:pPr>
            <a:r>
              <a:rPr lang="en-GB" sz="2800" dirty="0">
                <a:solidFill>
                  <a:schemeClr val="bg1"/>
                </a:solidFill>
              </a:rPr>
              <a:t>Selection of batches for formal stability studies: WHAT? HOW?</a:t>
            </a:r>
          </a:p>
        </p:txBody>
      </p:sp>
      <p:sp>
        <p:nvSpPr>
          <p:cNvPr id="3" name="Espace réservé du texte 2"/>
          <p:cNvSpPr>
            <a:spLocks noGrp="1"/>
          </p:cNvSpPr>
          <p:nvPr>
            <p:ph type="body" sz="quarter" idx="11"/>
          </p:nvPr>
        </p:nvSpPr>
        <p:spPr/>
        <p:txBody>
          <a:bodyPr/>
          <a:lstStyle/>
          <a:p>
            <a:endParaRPr lang="en-US"/>
          </a:p>
        </p:txBody>
      </p:sp>
      <p:graphicFrame>
        <p:nvGraphicFramePr>
          <p:cNvPr id="5" name="Tableau 4"/>
          <p:cNvGraphicFramePr>
            <a:graphicFrameLocks noGrp="1"/>
          </p:cNvGraphicFramePr>
          <p:nvPr>
            <p:extLst>
              <p:ext uri="{D42A27DB-BD31-4B8C-83A1-F6EECF244321}">
                <p14:modId xmlns:p14="http://schemas.microsoft.com/office/powerpoint/2010/main" val="982324109"/>
              </p:ext>
            </p:extLst>
          </p:nvPr>
        </p:nvGraphicFramePr>
        <p:xfrm>
          <a:off x="404813" y="1234480"/>
          <a:ext cx="8280920" cy="3357810"/>
        </p:xfrm>
        <a:graphic>
          <a:graphicData uri="http://schemas.openxmlformats.org/drawingml/2006/table">
            <a:tbl>
              <a:tblPr firstRow="1" bandRow="1">
                <a:tableStyleId>{5C22544A-7EE6-4342-B048-85BDC9FD1C3A}</a:tableStyleId>
              </a:tblPr>
              <a:tblGrid>
                <a:gridCol w="1500187">
                  <a:extLst>
                    <a:ext uri="{9D8B030D-6E8A-4147-A177-3AD203B41FA5}">
                      <a16:colId xmlns:a16="http://schemas.microsoft.com/office/drawing/2014/main" val="20000"/>
                    </a:ext>
                  </a:extLst>
                </a:gridCol>
                <a:gridCol w="5772621">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tblGrid>
              <a:tr h="675570">
                <a:tc>
                  <a:txBody>
                    <a:bodyPr/>
                    <a:lstStyle/>
                    <a:p>
                      <a:endParaRPr lang="en-US"/>
                    </a:p>
                  </a:txBody>
                  <a:tcPr>
                    <a:solidFill>
                      <a:schemeClr val="bg1"/>
                    </a:solidFill>
                  </a:tcPr>
                </a:tc>
                <a:tc>
                  <a:txBody>
                    <a:bodyPr/>
                    <a:lstStyle/>
                    <a:p>
                      <a:pPr algn="ctr"/>
                      <a:r>
                        <a:rPr lang="fr-FR" dirty="0" err="1"/>
                        <a:t>Characteristics</a:t>
                      </a:r>
                      <a:r>
                        <a:rPr lang="fr-FR" dirty="0"/>
                        <a:t> of </a:t>
                      </a:r>
                      <a:r>
                        <a:rPr lang="fr-FR" dirty="0" err="1"/>
                        <a:t>batches</a:t>
                      </a:r>
                      <a:r>
                        <a:rPr lang="fr-FR" dirty="0"/>
                        <a:t> </a:t>
                      </a:r>
                      <a:r>
                        <a:rPr lang="fr-FR" baseline="0" dirty="0" err="1"/>
                        <a:t>presented</a:t>
                      </a:r>
                      <a:r>
                        <a:rPr lang="fr-FR" dirty="0"/>
                        <a:t> in the</a:t>
                      </a:r>
                      <a:r>
                        <a:rPr lang="fr-FR" baseline="0" dirty="0"/>
                        <a:t> </a:t>
                      </a:r>
                      <a:r>
                        <a:rPr lang="fr-FR" baseline="0" dirty="0" err="1"/>
                        <a:t>stability</a:t>
                      </a:r>
                      <a:r>
                        <a:rPr lang="fr-FR" baseline="0" dirty="0"/>
                        <a:t> registration package</a:t>
                      </a:r>
                      <a:endParaRPr lang="en-US" dirty="0"/>
                    </a:p>
                  </a:txBody>
                  <a:tcPr anchor="ctr">
                    <a:solidFill>
                      <a:srgbClr val="28AAC8"/>
                    </a:solidFill>
                  </a:tcPr>
                </a:tc>
                <a:tc>
                  <a:txBody>
                    <a:bodyPr/>
                    <a:lstStyle/>
                    <a:p>
                      <a:pPr algn="ctr"/>
                      <a:r>
                        <a:rPr lang="fr-FR" dirty="0"/>
                        <a:t>Section</a:t>
                      </a:r>
                      <a:endParaRPr lang="en-US" dirty="0"/>
                    </a:p>
                  </a:txBody>
                  <a:tcPr anchor="ctr">
                    <a:solidFill>
                      <a:srgbClr val="28AAC8"/>
                    </a:solidFill>
                  </a:tcPr>
                </a:tc>
                <a:extLst>
                  <a:ext uri="{0D108BD9-81ED-4DB2-BD59-A6C34878D82A}">
                    <a16:rowId xmlns:a16="http://schemas.microsoft.com/office/drawing/2014/main" val="10000"/>
                  </a:ext>
                </a:extLst>
              </a:tr>
              <a:tr h="2589685">
                <a:tc>
                  <a:txBody>
                    <a:bodyPr/>
                    <a:lstStyle/>
                    <a:p>
                      <a:r>
                        <a:rPr lang="fr-FR"/>
                        <a:t>Drug Substances</a:t>
                      </a:r>
                      <a:endParaRPr lang="en-US"/>
                    </a:p>
                  </a:txBody>
                  <a:tcPr/>
                </a:tc>
                <a:tc>
                  <a:txBody>
                    <a:bodyPr/>
                    <a:lstStyle/>
                    <a:p>
                      <a:pPr algn="just">
                        <a:spcBef>
                          <a:spcPts val="600"/>
                        </a:spcBef>
                      </a:pPr>
                      <a:r>
                        <a:rPr lang="fr-FR" sz="1600" dirty="0"/>
                        <a:t>Data </a:t>
                      </a:r>
                      <a:r>
                        <a:rPr lang="fr-FR" sz="1600" dirty="0" err="1"/>
                        <a:t>from</a:t>
                      </a:r>
                      <a:r>
                        <a:rPr lang="fr-FR" sz="1600" baseline="0" dirty="0"/>
                        <a:t> </a:t>
                      </a:r>
                      <a:r>
                        <a:rPr lang="fr-FR" sz="1600" baseline="0" dirty="0" err="1"/>
                        <a:t>formal</a:t>
                      </a:r>
                      <a:r>
                        <a:rPr lang="fr-FR" sz="1600" baseline="0" dirty="0"/>
                        <a:t> </a:t>
                      </a:r>
                      <a:r>
                        <a:rPr lang="fr-FR" sz="1600" baseline="0" dirty="0" err="1"/>
                        <a:t>stability</a:t>
                      </a:r>
                      <a:r>
                        <a:rPr lang="fr-FR" sz="1600" baseline="0" dirty="0"/>
                        <a:t> </a:t>
                      </a:r>
                      <a:r>
                        <a:rPr lang="fr-FR" sz="1600" baseline="0" dirty="0" err="1"/>
                        <a:t>studies</a:t>
                      </a:r>
                      <a:r>
                        <a:rPr lang="fr-FR" sz="1600" baseline="0" dirty="0"/>
                        <a:t> </a:t>
                      </a:r>
                      <a:r>
                        <a:rPr lang="fr-FR" sz="1600" baseline="0" dirty="0" err="1"/>
                        <a:t>should</a:t>
                      </a:r>
                      <a:r>
                        <a:rPr lang="fr-FR" sz="1600" baseline="0" dirty="0"/>
                        <a:t> </a:t>
                      </a:r>
                      <a:r>
                        <a:rPr lang="fr-FR" sz="1600" baseline="0" dirty="0" err="1"/>
                        <a:t>be</a:t>
                      </a:r>
                      <a:r>
                        <a:rPr lang="fr-FR" sz="1600" baseline="0" dirty="0"/>
                        <a:t> </a:t>
                      </a:r>
                      <a:r>
                        <a:rPr lang="fr-FR" sz="1600" baseline="0" dirty="0" err="1"/>
                        <a:t>provided</a:t>
                      </a:r>
                      <a:r>
                        <a:rPr lang="fr-FR" sz="1600" baseline="0" dirty="0"/>
                        <a:t> on </a:t>
                      </a:r>
                      <a:r>
                        <a:rPr lang="fr-FR" sz="1600" u="sng" baseline="0" dirty="0"/>
                        <a:t>at least </a:t>
                      </a:r>
                      <a:r>
                        <a:rPr lang="fr-FR" sz="1600" u="sng" baseline="0" dirty="0" err="1"/>
                        <a:t>three</a:t>
                      </a:r>
                      <a:r>
                        <a:rPr lang="fr-FR" sz="1600" u="sng" baseline="0" dirty="0"/>
                        <a:t> </a:t>
                      </a:r>
                      <a:r>
                        <a:rPr lang="fr-FR" sz="1600" u="sng" baseline="0" dirty="0" err="1"/>
                        <a:t>primary</a:t>
                      </a:r>
                      <a:r>
                        <a:rPr lang="fr-FR" sz="1600" u="sng" baseline="0" dirty="0"/>
                        <a:t> </a:t>
                      </a:r>
                      <a:r>
                        <a:rPr lang="fr-FR" sz="1600" u="sng" baseline="0" dirty="0" err="1"/>
                        <a:t>batches</a:t>
                      </a:r>
                      <a:r>
                        <a:rPr lang="fr-FR" sz="1600" baseline="0" dirty="0"/>
                        <a:t> (</a:t>
                      </a:r>
                      <a:r>
                        <a:rPr lang="fr-FR" sz="1600" baseline="0" dirty="0" err="1"/>
                        <a:t>batches</a:t>
                      </a:r>
                      <a:r>
                        <a:rPr lang="fr-FR" sz="1600" baseline="0" dirty="0"/>
                        <a:t> </a:t>
                      </a:r>
                      <a:r>
                        <a:rPr lang="fr-FR" sz="1600" baseline="0" dirty="0" err="1"/>
                        <a:t>manufactured</a:t>
                      </a:r>
                      <a:r>
                        <a:rPr lang="fr-FR" sz="1600" baseline="0" dirty="0"/>
                        <a:t> to a minimum of </a:t>
                      </a:r>
                      <a:r>
                        <a:rPr lang="fr-FR" sz="1600" u="sng" baseline="0" dirty="0"/>
                        <a:t>pilot </a:t>
                      </a:r>
                      <a:r>
                        <a:rPr lang="fr-FR" sz="1600" u="sng" baseline="0" dirty="0" err="1"/>
                        <a:t>scale</a:t>
                      </a:r>
                      <a:r>
                        <a:rPr lang="fr-FR" sz="1600" baseline="0" dirty="0"/>
                        <a:t> by </a:t>
                      </a:r>
                      <a:r>
                        <a:rPr lang="fr-FR" sz="1600" u="sng" baseline="0" dirty="0"/>
                        <a:t>the </a:t>
                      </a:r>
                      <a:r>
                        <a:rPr lang="fr-FR" sz="1600" u="sng" baseline="0" dirty="0" err="1"/>
                        <a:t>same</a:t>
                      </a:r>
                      <a:r>
                        <a:rPr lang="fr-FR" sz="1600" u="sng" baseline="0" dirty="0"/>
                        <a:t> </a:t>
                      </a:r>
                      <a:r>
                        <a:rPr lang="fr-FR" sz="1600" u="sng" baseline="0" dirty="0" err="1"/>
                        <a:t>synthetic</a:t>
                      </a:r>
                      <a:r>
                        <a:rPr lang="fr-FR" sz="1600" u="sng" baseline="0" dirty="0"/>
                        <a:t> route</a:t>
                      </a:r>
                      <a:r>
                        <a:rPr lang="fr-FR" sz="1600" baseline="0" dirty="0"/>
                        <a:t> as, and </a:t>
                      </a:r>
                      <a:r>
                        <a:rPr lang="fr-FR" sz="1600" baseline="0" dirty="0" err="1"/>
                        <a:t>using</a:t>
                      </a:r>
                      <a:r>
                        <a:rPr lang="fr-FR" sz="1600" baseline="0" dirty="0"/>
                        <a:t> the </a:t>
                      </a:r>
                      <a:r>
                        <a:rPr lang="fr-FR" sz="1600" baseline="0" dirty="0" err="1"/>
                        <a:t>same</a:t>
                      </a:r>
                      <a:r>
                        <a:rPr lang="fr-FR" sz="1600" baseline="0" dirty="0"/>
                        <a:t> </a:t>
                      </a:r>
                      <a:r>
                        <a:rPr lang="fr-FR" sz="1600" baseline="0" dirty="0" err="1"/>
                        <a:t>method</a:t>
                      </a:r>
                      <a:r>
                        <a:rPr lang="fr-FR" sz="1600" baseline="0" dirty="0"/>
                        <a:t> of manufacture and </a:t>
                      </a:r>
                      <a:r>
                        <a:rPr lang="fr-FR" sz="1600" baseline="0" dirty="0" err="1"/>
                        <a:t>procedure</a:t>
                      </a:r>
                      <a:r>
                        <a:rPr lang="fr-FR" sz="1600" baseline="0" dirty="0"/>
                        <a:t> </a:t>
                      </a:r>
                      <a:r>
                        <a:rPr lang="fr-FR" sz="1600" baseline="0" dirty="0" err="1"/>
                        <a:t>that</a:t>
                      </a:r>
                      <a:r>
                        <a:rPr lang="fr-FR" sz="1600" baseline="0" dirty="0"/>
                        <a:t> </a:t>
                      </a:r>
                      <a:r>
                        <a:rPr lang="fr-FR" sz="1600" baseline="0" dirty="0" err="1"/>
                        <a:t>simulates</a:t>
                      </a:r>
                      <a:r>
                        <a:rPr lang="fr-FR" sz="1600" baseline="0" dirty="0"/>
                        <a:t> the final process to </a:t>
                      </a:r>
                      <a:r>
                        <a:rPr lang="fr-FR" sz="1600" baseline="0" dirty="0" err="1"/>
                        <a:t>be</a:t>
                      </a:r>
                      <a:r>
                        <a:rPr lang="fr-FR" sz="1600" baseline="0" dirty="0"/>
                        <a:t> </a:t>
                      </a:r>
                      <a:r>
                        <a:rPr lang="fr-FR" sz="1600" baseline="0" dirty="0" err="1"/>
                        <a:t>used</a:t>
                      </a:r>
                      <a:r>
                        <a:rPr lang="fr-FR" sz="1600" baseline="0" dirty="0"/>
                        <a:t> for, production </a:t>
                      </a:r>
                      <a:r>
                        <a:rPr lang="fr-FR" sz="1600" baseline="0" dirty="0" err="1"/>
                        <a:t>batches</a:t>
                      </a:r>
                      <a:r>
                        <a:rPr lang="fr-FR" sz="1600" baseline="0" dirty="0"/>
                        <a:t>. </a:t>
                      </a:r>
                    </a:p>
                    <a:p>
                      <a:pPr algn="just">
                        <a:spcBef>
                          <a:spcPts val="600"/>
                        </a:spcBef>
                      </a:pPr>
                      <a:r>
                        <a:rPr lang="fr-FR" sz="1600" baseline="0" dirty="0"/>
                        <a:t>The </a:t>
                      </a:r>
                      <a:r>
                        <a:rPr lang="fr-FR" sz="1600" baseline="0" dirty="0" err="1"/>
                        <a:t>overall</a:t>
                      </a:r>
                      <a:r>
                        <a:rPr lang="fr-FR" sz="1600" baseline="0" dirty="0"/>
                        <a:t> </a:t>
                      </a:r>
                      <a:r>
                        <a:rPr lang="fr-FR" sz="1600" baseline="0" dirty="0" err="1"/>
                        <a:t>quality</a:t>
                      </a:r>
                      <a:r>
                        <a:rPr lang="fr-FR" sz="1600" baseline="0" dirty="0"/>
                        <a:t> of the </a:t>
                      </a:r>
                      <a:r>
                        <a:rPr lang="fr-FR" sz="1600" baseline="0" dirty="0" err="1"/>
                        <a:t>batches</a:t>
                      </a:r>
                      <a:r>
                        <a:rPr lang="fr-FR" sz="1600" baseline="0" dirty="0"/>
                        <a:t> </a:t>
                      </a:r>
                      <a:r>
                        <a:rPr lang="fr-FR" sz="1600" baseline="0" dirty="0" err="1"/>
                        <a:t>placed</a:t>
                      </a:r>
                      <a:r>
                        <a:rPr lang="fr-FR" sz="1600" baseline="0" dirty="0"/>
                        <a:t> on </a:t>
                      </a:r>
                      <a:r>
                        <a:rPr lang="fr-FR" sz="1600" baseline="0" dirty="0" err="1"/>
                        <a:t>formal</a:t>
                      </a:r>
                      <a:r>
                        <a:rPr lang="fr-FR" sz="1600" baseline="0" dirty="0"/>
                        <a:t> </a:t>
                      </a:r>
                      <a:r>
                        <a:rPr lang="fr-FR" sz="1600" baseline="0" dirty="0" err="1"/>
                        <a:t>stability</a:t>
                      </a:r>
                      <a:r>
                        <a:rPr lang="fr-FR" sz="1600" baseline="0" dirty="0"/>
                        <a:t> </a:t>
                      </a:r>
                      <a:r>
                        <a:rPr lang="fr-FR" sz="1600" baseline="0" dirty="0" err="1"/>
                        <a:t>studies</a:t>
                      </a:r>
                      <a:r>
                        <a:rPr lang="fr-FR" sz="1600" baseline="0" dirty="0"/>
                        <a:t> </a:t>
                      </a:r>
                      <a:r>
                        <a:rPr lang="fr-FR" sz="1600" baseline="0" dirty="0" err="1"/>
                        <a:t>should</a:t>
                      </a:r>
                      <a:r>
                        <a:rPr lang="fr-FR" sz="1600" baseline="0" dirty="0"/>
                        <a:t> </a:t>
                      </a:r>
                      <a:r>
                        <a:rPr lang="fr-FR" sz="1600" baseline="0" dirty="0" err="1"/>
                        <a:t>be</a:t>
                      </a:r>
                      <a:r>
                        <a:rPr lang="fr-FR" sz="1600" baseline="0" dirty="0"/>
                        <a:t> </a:t>
                      </a:r>
                      <a:r>
                        <a:rPr lang="fr-FR" sz="1600" baseline="0" dirty="0" err="1"/>
                        <a:t>representative</a:t>
                      </a:r>
                      <a:r>
                        <a:rPr lang="fr-FR" sz="1600" baseline="0" dirty="0"/>
                        <a:t> of the </a:t>
                      </a:r>
                      <a:r>
                        <a:rPr lang="fr-FR" sz="1600" baseline="0" dirty="0" err="1"/>
                        <a:t>quality</a:t>
                      </a:r>
                      <a:r>
                        <a:rPr lang="fr-FR" sz="1600" baseline="0" dirty="0"/>
                        <a:t> of the </a:t>
                      </a:r>
                      <a:r>
                        <a:rPr lang="fr-FR" sz="1600" baseline="0" dirty="0" err="1"/>
                        <a:t>material</a:t>
                      </a:r>
                      <a:r>
                        <a:rPr lang="fr-FR" sz="1600" baseline="0" dirty="0"/>
                        <a:t> to </a:t>
                      </a:r>
                      <a:r>
                        <a:rPr lang="fr-FR" sz="1600" baseline="0" dirty="0" err="1"/>
                        <a:t>be</a:t>
                      </a:r>
                      <a:r>
                        <a:rPr lang="fr-FR" sz="1600" baseline="0" dirty="0"/>
                        <a:t> made on a production </a:t>
                      </a:r>
                      <a:r>
                        <a:rPr lang="fr-FR" sz="1600" baseline="0" dirty="0" err="1"/>
                        <a:t>scale</a:t>
                      </a:r>
                      <a:r>
                        <a:rPr lang="fr-FR" sz="1600" baseline="0" dirty="0"/>
                        <a:t>.</a:t>
                      </a:r>
                    </a:p>
                    <a:p>
                      <a:pPr algn="just">
                        <a:spcBef>
                          <a:spcPts val="0"/>
                        </a:spcBef>
                      </a:pPr>
                      <a:endParaRPr lang="fr-FR" sz="1600" baseline="0" dirty="0"/>
                    </a:p>
                    <a:p>
                      <a:pPr algn="just">
                        <a:spcBef>
                          <a:spcPts val="600"/>
                        </a:spcBef>
                      </a:pPr>
                      <a:r>
                        <a:rPr lang="fr-FR" sz="1600" baseline="0" dirty="0" err="1"/>
                        <a:t>Other</a:t>
                      </a:r>
                      <a:r>
                        <a:rPr lang="fr-FR" sz="1600" baseline="0" dirty="0"/>
                        <a:t> </a:t>
                      </a:r>
                      <a:r>
                        <a:rPr lang="fr-FR" sz="1600" baseline="0" dirty="0" err="1"/>
                        <a:t>supporting</a:t>
                      </a:r>
                      <a:r>
                        <a:rPr lang="fr-FR" sz="1600" baseline="0" dirty="0"/>
                        <a:t> data can </a:t>
                      </a:r>
                      <a:r>
                        <a:rPr lang="fr-FR" sz="1600" baseline="0" dirty="0" err="1"/>
                        <a:t>be</a:t>
                      </a:r>
                      <a:r>
                        <a:rPr lang="fr-FR" sz="1600" baseline="0" dirty="0"/>
                        <a:t> </a:t>
                      </a:r>
                      <a:r>
                        <a:rPr lang="fr-FR" sz="1600" baseline="0" dirty="0" err="1"/>
                        <a:t>provided</a:t>
                      </a:r>
                      <a:r>
                        <a:rPr lang="fr-FR" sz="1600" baseline="0" dirty="0"/>
                        <a:t> </a:t>
                      </a:r>
                      <a:r>
                        <a:rPr lang="fr-FR" sz="1600" baseline="30000" dirty="0"/>
                        <a:t>(*)</a:t>
                      </a:r>
                      <a:r>
                        <a:rPr lang="fr-FR" sz="1600" baseline="0" dirty="0"/>
                        <a:t>.</a:t>
                      </a:r>
                    </a:p>
                  </a:txBody>
                  <a:tcPr/>
                </a:tc>
                <a:tc>
                  <a:txBody>
                    <a:bodyPr/>
                    <a:lstStyle/>
                    <a:p>
                      <a:r>
                        <a:rPr lang="fr-FR" dirty="0"/>
                        <a:t>2.1.3</a:t>
                      </a:r>
                      <a:endParaRPr lang="en-US" dirty="0"/>
                    </a:p>
                  </a:txBody>
                  <a:tcPr/>
                </a:tc>
                <a:extLst>
                  <a:ext uri="{0D108BD9-81ED-4DB2-BD59-A6C34878D82A}">
                    <a16:rowId xmlns:a16="http://schemas.microsoft.com/office/drawing/2014/main" val="10001"/>
                  </a:ext>
                </a:extLst>
              </a:tr>
            </a:tbl>
          </a:graphicData>
        </a:graphic>
      </p:graphicFrame>
      <p:sp>
        <p:nvSpPr>
          <p:cNvPr id="7" name="Rectangle 6"/>
          <p:cNvSpPr/>
          <p:nvPr/>
        </p:nvSpPr>
        <p:spPr>
          <a:xfrm>
            <a:off x="404813" y="4592291"/>
            <a:ext cx="8335962" cy="1456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*Supporting data (definition</a:t>
            </a:r>
            <a:r>
              <a:rPr lang="en-US" sz="1200" dirty="0">
                <a:solidFill>
                  <a:schemeClr val="tx1"/>
                </a:solidFill>
              </a:rPr>
              <a:t>): data, other than those from formal stability studies, that support the analytical procedures, the proposed re-test period or shelf life, and the label storage statements.  Such data include:</a:t>
            </a:r>
          </a:p>
          <a:p>
            <a:pPr marL="228600" indent="-228600">
              <a:buAutoNum type="arabicParenBoth"/>
            </a:pPr>
            <a:r>
              <a:rPr lang="en-US" sz="1200" dirty="0">
                <a:solidFill>
                  <a:schemeClr val="tx1"/>
                </a:solidFill>
              </a:rPr>
              <a:t>stability data on early synthetic route batches of drug substance, small-scale batches of materials, investigational formulations not proposed for marketing, related formulations, and product presented in containers and closures other than those proposed for marketing; </a:t>
            </a:r>
          </a:p>
          <a:p>
            <a:pPr marL="228600" indent="-228600">
              <a:buAutoNum type="arabicParenBoth"/>
            </a:pPr>
            <a:r>
              <a:rPr lang="en-US" sz="1200" dirty="0">
                <a:solidFill>
                  <a:schemeClr val="tx1"/>
                </a:solidFill>
              </a:rPr>
              <a:t>information regarding test results on containers;</a:t>
            </a:r>
          </a:p>
          <a:p>
            <a:pPr marL="228600" indent="-228600">
              <a:buAutoNum type="arabicParenBoth"/>
            </a:pPr>
            <a:r>
              <a:rPr lang="en-US" sz="1200" dirty="0">
                <a:solidFill>
                  <a:schemeClr val="tx1"/>
                </a:solidFill>
              </a:rPr>
              <a:t>other scientific rationales.</a:t>
            </a:r>
          </a:p>
        </p:txBody>
      </p:sp>
    </p:spTree>
    <p:extLst>
      <p:ext uri="{BB962C8B-B14F-4D97-AF65-F5344CB8AC3E}">
        <p14:creationId xmlns:p14="http://schemas.microsoft.com/office/powerpoint/2010/main" val="2079346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0" y="0"/>
            <a:ext cx="7505700" cy="916222"/>
          </a:xfrm>
        </p:spPr>
        <p:txBody>
          <a:bodyPr/>
          <a:lstStyle/>
          <a:p>
            <a:pPr marL="266700" lvl="1" indent="0" algn="just">
              <a:spcBef>
                <a:spcPts val="1200"/>
              </a:spcBef>
              <a:buNone/>
            </a:pPr>
            <a:r>
              <a:rPr lang="en-GB" sz="2800" dirty="0">
                <a:solidFill>
                  <a:schemeClr val="bg1"/>
                </a:solidFill>
              </a:rPr>
              <a:t>Selection of batches for formal stability studies: WHAT? HOW?</a:t>
            </a:r>
            <a:endParaRPr lang="en-GB" dirty="0"/>
          </a:p>
        </p:txBody>
      </p:sp>
      <p:sp>
        <p:nvSpPr>
          <p:cNvPr id="3" name="Espace réservé du texte 2"/>
          <p:cNvSpPr>
            <a:spLocks noGrp="1"/>
          </p:cNvSpPr>
          <p:nvPr>
            <p:ph type="body" sz="quarter" idx="11"/>
          </p:nvPr>
        </p:nvSpPr>
        <p:spPr/>
        <p:txBody>
          <a:bodyPr/>
          <a:lstStyle/>
          <a:p>
            <a:endParaRPr lang="en-US"/>
          </a:p>
        </p:txBody>
      </p:sp>
      <p:sp>
        <p:nvSpPr>
          <p:cNvPr id="7" name="Rectangle 6"/>
          <p:cNvSpPr/>
          <p:nvPr/>
        </p:nvSpPr>
        <p:spPr>
          <a:xfrm>
            <a:off x="2859881" y="6123654"/>
            <a:ext cx="3424237" cy="472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*Same comment as for drug substances</a:t>
            </a:r>
          </a:p>
        </p:txBody>
      </p:sp>
      <p:graphicFrame>
        <p:nvGraphicFramePr>
          <p:cNvPr id="6" name="Tableau 5"/>
          <p:cNvGraphicFramePr>
            <a:graphicFrameLocks noGrp="1"/>
          </p:cNvGraphicFramePr>
          <p:nvPr>
            <p:extLst>
              <p:ext uri="{D42A27DB-BD31-4B8C-83A1-F6EECF244321}">
                <p14:modId xmlns:p14="http://schemas.microsoft.com/office/powerpoint/2010/main" val="2106192773"/>
              </p:ext>
            </p:extLst>
          </p:nvPr>
        </p:nvGraphicFramePr>
        <p:xfrm>
          <a:off x="459855" y="1407176"/>
          <a:ext cx="8280920" cy="4373880"/>
        </p:xfrm>
        <a:graphic>
          <a:graphicData uri="http://schemas.openxmlformats.org/drawingml/2006/table">
            <a:tbl>
              <a:tblPr firstRow="1" bandRow="1">
                <a:tableStyleId>{5C22544A-7EE6-4342-B048-85BDC9FD1C3A}</a:tableStyleId>
              </a:tblPr>
              <a:tblGrid>
                <a:gridCol w="1264170">
                  <a:extLst>
                    <a:ext uri="{9D8B030D-6E8A-4147-A177-3AD203B41FA5}">
                      <a16:colId xmlns:a16="http://schemas.microsoft.com/office/drawing/2014/main" val="20000"/>
                    </a:ext>
                  </a:extLst>
                </a:gridCol>
                <a:gridCol w="6008638">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tblGrid>
              <a:tr h="576064">
                <a:tc>
                  <a:txBody>
                    <a:bodyPr/>
                    <a:lstStyle/>
                    <a:p>
                      <a:endParaRPr lang="en-US"/>
                    </a:p>
                  </a:txBody>
                  <a:tcPr>
                    <a:solidFill>
                      <a:schemeClr val="bg1"/>
                    </a:solidFill>
                  </a:tcPr>
                </a:tc>
                <a:tc>
                  <a:txBody>
                    <a:bodyPr/>
                    <a:lstStyle/>
                    <a:p>
                      <a:pPr algn="ctr"/>
                      <a:r>
                        <a:rPr lang="fr-FR" dirty="0" err="1"/>
                        <a:t>Characteristics</a:t>
                      </a:r>
                      <a:r>
                        <a:rPr lang="fr-FR" dirty="0"/>
                        <a:t> of </a:t>
                      </a:r>
                      <a:r>
                        <a:rPr lang="fr-FR" dirty="0" err="1"/>
                        <a:t>batches</a:t>
                      </a:r>
                      <a:r>
                        <a:rPr lang="fr-FR" dirty="0"/>
                        <a:t> </a:t>
                      </a:r>
                      <a:r>
                        <a:rPr lang="fr-FR" dirty="0" err="1"/>
                        <a:t>presented</a:t>
                      </a:r>
                      <a:r>
                        <a:rPr lang="fr-FR" dirty="0"/>
                        <a:t> in the</a:t>
                      </a:r>
                      <a:r>
                        <a:rPr lang="fr-FR" baseline="0" dirty="0"/>
                        <a:t> </a:t>
                      </a:r>
                      <a:r>
                        <a:rPr lang="fr-FR" baseline="0" dirty="0" err="1"/>
                        <a:t>stability</a:t>
                      </a:r>
                      <a:r>
                        <a:rPr lang="fr-FR" baseline="0" dirty="0"/>
                        <a:t> registration package</a:t>
                      </a:r>
                      <a:endParaRPr lang="en-US" dirty="0"/>
                    </a:p>
                  </a:txBody>
                  <a:tcPr anchor="ctr">
                    <a:solidFill>
                      <a:srgbClr val="28A0BE"/>
                    </a:solidFill>
                  </a:tcPr>
                </a:tc>
                <a:tc>
                  <a:txBody>
                    <a:bodyPr/>
                    <a:lstStyle/>
                    <a:p>
                      <a:pPr algn="ctr"/>
                      <a:r>
                        <a:rPr lang="fr-FR" dirty="0"/>
                        <a:t>Section</a:t>
                      </a:r>
                      <a:endParaRPr lang="en-US" dirty="0"/>
                    </a:p>
                  </a:txBody>
                  <a:tcPr anchor="ctr">
                    <a:solidFill>
                      <a:srgbClr val="28A0BE"/>
                    </a:solidFill>
                  </a:tcPr>
                </a:tc>
                <a:extLst>
                  <a:ext uri="{0D108BD9-81ED-4DB2-BD59-A6C34878D82A}">
                    <a16:rowId xmlns:a16="http://schemas.microsoft.com/office/drawing/2014/main" val="10000"/>
                  </a:ext>
                </a:extLst>
              </a:tr>
              <a:tr h="1440160">
                <a:tc>
                  <a:txBody>
                    <a:bodyPr/>
                    <a:lstStyle/>
                    <a:p>
                      <a:r>
                        <a:rPr lang="fr-FR" dirty="0"/>
                        <a:t>Medicinal </a:t>
                      </a:r>
                      <a:r>
                        <a:rPr lang="fr-FR" dirty="0" err="1"/>
                        <a:t>products</a:t>
                      </a:r>
                      <a:endParaRPr lang="en-US" dirty="0"/>
                    </a:p>
                  </a:txBody>
                  <a:tcPr/>
                </a:tc>
                <a:tc>
                  <a:txBody>
                    <a:bodyPr/>
                    <a:lstStyle/>
                    <a:p>
                      <a:pPr algn="just">
                        <a:spcBef>
                          <a:spcPts val="600"/>
                        </a:spcBef>
                      </a:pPr>
                      <a:r>
                        <a:rPr lang="fr-FR" sz="1600" dirty="0"/>
                        <a:t>Data </a:t>
                      </a:r>
                      <a:r>
                        <a:rPr lang="fr-FR" sz="1600" dirty="0" err="1"/>
                        <a:t>from</a:t>
                      </a:r>
                      <a:r>
                        <a:rPr lang="fr-FR" sz="1600" baseline="0" dirty="0"/>
                        <a:t> </a:t>
                      </a:r>
                      <a:r>
                        <a:rPr lang="fr-FR" sz="1600" baseline="0" dirty="0" err="1"/>
                        <a:t>formal</a:t>
                      </a:r>
                      <a:r>
                        <a:rPr lang="fr-FR" sz="1600" baseline="0" dirty="0"/>
                        <a:t> </a:t>
                      </a:r>
                      <a:r>
                        <a:rPr lang="fr-FR" sz="1600" baseline="0" dirty="0" err="1"/>
                        <a:t>stability</a:t>
                      </a:r>
                      <a:r>
                        <a:rPr lang="fr-FR" sz="1600" baseline="0" dirty="0"/>
                        <a:t> </a:t>
                      </a:r>
                      <a:r>
                        <a:rPr lang="fr-FR" sz="1600" baseline="0" dirty="0" err="1"/>
                        <a:t>studies</a:t>
                      </a:r>
                      <a:r>
                        <a:rPr lang="fr-FR" sz="1600" baseline="0" dirty="0"/>
                        <a:t> </a:t>
                      </a:r>
                      <a:r>
                        <a:rPr lang="fr-FR" sz="1600" baseline="0" dirty="0" err="1"/>
                        <a:t>should</a:t>
                      </a:r>
                      <a:r>
                        <a:rPr lang="fr-FR" sz="1600" baseline="0" dirty="0"/>
                        <a:t> </a:t>
                      </a:r>
                      <a:r>
                        <a:rPr lang="fr-FR" sz="1600" baseline="0" dirty="0" err="1"/>
                        <a:t>be</a:t>
                      </a:r>
                      <a:r>
                        <a:rPr lang="fr-FR" sz="1600" baseline="0" dirty="0"/>
                        <a:t> </a:t>
                      </a:r>
                      <a:r>
                        <a:rPr lang="fr-FR" sz="1600" baseline="0" dirty="0" err="1"/>
                        <a:t>provided</a:t>
                      </a:r>
                      <a:r>
                        <a:rPr lang="fr-FR" sz="1600" baseline="0" dirty="0"/>
                        <a:t> on </a:t>
                      </a:r>
                      <a:r>
                        <a:rPr lang="fr-FR" sz="1600" u="sng" baseline="0" dirty="0"/>
                        <a:t>at least </a:t>
                      </a:r>
                      <a:r>
                        <a:rPr lang="fr-FR" sz="1600" u="sng" baseline="0" dirty="0" err="1"/>
                        <a:t>three</a:t>
                      </a:r>
                      <a:r>
                        <a:rPr lang="fr-FR" sz="1600" u="sng" baseline="0" dirty="0"/>
                        <a:t> </a:t>
                      </a:r>
                      <a:r>
                        <a:rPr lang="fr-FR" sz="1600" u="sng" baseline="0" dirty="0" err="1"/>
                        <a:t>primary</a:t>
                      </a:r>
                      <a:r>
                        <a:rPr lang="fr-FR" sz="1600" u="sng" baseline="0" dirty="0"/>
                        <a:t> </a:t>
                      </a:r>
                      <a:r>
                        <a:rPr lang="fr-FR" sz="1600" u="sng" baseline="0" dirty="0" err="1"/>
                        <a:t>batches</a:t>
                      </a:r>
                      <a:r>
                        <a:rPr lang="fr-FR" sz="1600" baseline="0" dirty="0"/>
                        <a:t> (</a:t>
                      </a:r>
                      <a:r>
                        <a:rPr lang="fr-FR" sz="1600" baseline="0" dirty="0" err="1"/>
                        <a:t>batches</a:t>
                      </a:r>
                      <a:r>
                        <a:rPr lang="fr-FR" sz="1600" baseline="0" dirty="0"/>
                        <a:t> of the </a:t>
                      </a:r>
                      <a:r>
                        <a:rPr lang="fr-FR" sz="1600" baseline="0" dirty="0" err="1"/>
                        <a:t>same</a:t>
                      </a:r>
                      <a:r>
                        <a:rPr lang="fr-FR" sz="1600" baseline="0" dirty="0"/>
                        <a:t> formulation and </a:t>
                      </a:r>
                      <a:r>
                        <a:rPr lang="fr-FR" sz="1600" u="sng" baseline="0" dirty="0" err="1"/>
                        <a:t>packaged</a:t>
                      </a:r>
                      <a:r>
                        <a:rPr lang="fr-FR" sz="1600" u="sng" baseline="0" dirty="0"/>
                        <a:t> in the </a:t>
                      </a:r>
                      <a:r>
                        <a:rPr lang="fr-FR" sz="1600" u="sng" baseline="0" dirty="0" err="1"/>
                        <a:t>same</a:t>
                      </a:r>
                      <a:r>
                        <a:rPr lang="fr-FR" sz="1600" u="sng" baseline="0" dirty="0"/>
                        <a:t> container </a:t>
                      </a:r>
                      <a:r>
                        <a:rPr lang="fr-FR" sz="1600" u="sng" baseline="0" dirty="0" err="1"/>
                        <a:t>closure</a:t>
                      </a:r>
                      <a:r>
                        <a:rPr lang="fr-FR" sz="1600" u="sng" baseline="0" dirty="0"/>
                        <a:t> system as </a:t>
                      </a:r>
                      <a:r>
                        <a:rPr lang="fr-FR" sz="1600" u="sng" baseline="0" dirty="0" err="1"/>
                        <a:t>proposed</a:t>
                      </a:r>
                      <a:r>
                        <a:rPr lang="fr-FR" sz="1600" u="sng" baseline="0" dirty="0"/>
                        <a:t> for marketing, </a:t>
                      </a:r>
                      <a:r>
                        <a:rPr lang="fr-FR" sz="1600" u="none" baseline="0" dirty="0"/>
                        <a:t>m</a:t>
                      </a:r>
                      <a:r>
                        <a:rPr lang="en-US" sz="1600" u="none" kern="1200" baseline="0" dirty="0" err="1">
                          <a:solidFill>
                            <a:schemeClr val="dk1"/>
                          </a:solidFill>
                          <a:latin typeface="+mn-lt"/>
                          <a:ea typeface="+mn-ea"/>
                          <a:cs typeface="+mn-cs"/>
                        </a:rPr>
                        <a:t>a</a:t>
                      </a:r>
                      <a:r>
                        <a:rPr lang="en-US" sz="1600" kern="1200" baseline="0" dirty="0" err="1">
                          <a:solidFill>
                            <a:schemeClr val="dk1"/>
                          </a:solidFill>
                          <a:latin typeface="+mn-lt"/>
                          <a:ea typeface="+mn-ea"/>
                          <a:cs typeface="+mn-cs"/>
                        </a:rPr>
                        <a:t>nufacturing</a:t>
                      </a:r>
                      <a:r>
                        <a:rPr lang="en-US" sz="1600" kern="1200" baseline="0" dirty="0">
                          <a:solidFill>
                            <a:schemeClr val="dk1"/>
                          </a:solidFill>
                          <a:latin typeface="+mn-lt"/>
                          <a:ea typeface="+mn-ea"/>
                          <a:cs typeface="+mn-cs"/>
                        </a:rPr>
                        <a:t> </a:t>
                      </a:r>
                      <a:r>
                        <a:rPr lang="en-US" sz="1600" u="sng" kern="1200" baseline="0" dirty="0">
                          <a:solidFill>
                            <a:schemeClr val="dk1"/>
                          </a:solidFill>
                          <a:latin typeface="+mn-lt"/>
                          <a:ea typeface="+mn-ea"/>
                          <a:cs typeface="+mn-cs"/>
                        </a:rPr>
                        <a:t>simulating that to be applied to production batches</a:t>
                      </a:r>
                      <a:r>
                        <a:rPr lang="en-US" sz="1600" kern="1200" baseline="0" dirty="0">
                          <a:solidFill>
                            <a:schemeClr val="dk1"/>
                          </a:solidFill>
                          <a:latin typeface="+mn-lt"/>
                          <a:ea typeface="+mn-ea"/>
                          <a:cs typeface="+mn-cs"/>
                        </a:rPr>
                        <a:t>.  </a:t>
                      </a:r>
                      <a:r>
                        <a:rPr lang="en-US" sz="1600" u="sng" kern="1200" baseline="0" dirty="0">
                          <a:solidFill>
                            <a:schemeClr val="dk1"/>
                          </a:solidFill>
                          <a:latin typeface="+mn-lt"/>
                          <a:ea typeface="+mn-ea"/>
                          <a:cs typeface="+mn-cs"/>
                        </a:rPr>
                        <a:t>Two of the three batches should be at least pilot scale batches</a:t>
                      </a:r>
                      <a:r>
                        <a:rPr lang="en-US" sz="1600" kern="1200" baseline="0" dirty="0">
                          <a:solidFill>
                            <a:schemeClr val="dk1"/>
                          </a:solidFill>
                          <a:latin typeface="+mn-lt"/>
                          <a:ea typeface="+mn-ea"/>
                          <a:cs typeface="+mn-cs"/>
                        </a:rPr>
                        <a:t>, and the third one can be smaller if justified.  Where possible, batches of the medicinal product should be manufactured by </a:t>
                      </a:r>
                      <a:r>
                        <a:rPr lang="en-US" sz="1600" b="1" u="sng" kern="1200" baseline="0" dirty="0">
                          <a:solidFill>
                            <a:schemeClr val="dk1"/>
                          </a:solidFill>
                          <a:latin typeface="+mn-lt"/>
                          <a:ea typeface="+mn-ea"/>
                          <a:cs typeface="+mn-cs"/>
                        </a:rPr>
                        <a:t>using different batches of the drug substance</a:t>
                      </a:r>
                      <a:r>
                        <a:rPr lang="en-US" sz="1600" kern="1200" baseline="0" dirty="0">
                          <a:solidFill>
                            <a:schemeClr val="dk1"/>
                          </a:solidFill>
                          <a:latin typeface="+mn-lt"/>
                          <a:ea typeface="+mn-ea"/>
                          <a:cs typeface="+mn-cs"/>
                        </a:rPr>
                        <a:t>.</a:t>
                      </a:r>
                    </a:p>
                    <a:p>
                      <a:pPr algn="just">
                        <a:spcBef>
                          <a:spcPts val="600"/>
                        </a:spcBef>
                      </a:pPr>
                      <a:r>
                        <a:rPr lang="en-US" sz="1600" kern="1200" baseline="0" dirty="0">
                          <a:solidFill>
                            <a:schemeClr val="dk1"/>
                          </a:solidFill>
                          <a:latin typeface="+mn-lt"/>
                          <a:ea typeface="+mn-ea"/>
                          <a:cs typeface="+mn-cs"/>
                        </a:rPr>
                        <a:t>Stability studies should be performed </a:t>
                      </a:r>
                      <a:r>
                        <a:rPr lang="en-US" sz="1600" u="sng" kern="1200" baseline="0" dirty="0">
                          <a:solidFill>
                            <a:schemeClr val="dk1"/>
                          </a:solidFill>
                          <a:latin typeface="+mn-lt"/>
                          <a:ea typeface="+mn-ea"/>
                          <a:cs typeface="+mn-cs"/>
                        </a:rPr>
                        <a:t>on each individual strength and container size</a:t>
                      </a:r>
                      <a:r>
                        <a:rPr lang="en-US" sz="1600" kern="1200" baseline="0" dirty="0">
                          <a:solidFill>
                            <a:schemeClr val="dk1"/>
                          </a:solidFill>
                          <a:latin typeface="+mn-lt"/>
                          <a:ea typeface="+mn-ea"/>
                          <a:cs typeface="+mn-cs"/>
                        </a:rPr>
                        <a:t> of the medicinal product </a:t>
                      </a:r>
                      <a:r>
                        <a:rPr lang="en-US" sz="1600" u="sng" kern="1200" baseline="0" dirty="0">
                          <a:solidFill>
                            <a:schemeClr val="dk1"/>
                          </a:solidFill>
                          <a:latin typeface="+mn-lt"/>
                          <a:ea typeface="+mn-ea"/>
                          <a:cs typeface="+mn-cs"/>
                        </a:rPr>
                        <a:t>unless bracketing is applied</a:t>
                      </a:r>
                      <a:r>
                        <a:rPr lang="en-US" sz="1600" u="none" kern="1200" baseline="0" dirty="0">
                          <a:solidFill>
                            <a:schemeClr val="dk1"/>
                          </a:solidFill>
                          <a:latin typeface="+mn-lt"/>
                          <a:ea typeface="+mn-ea"/>
                          <a:cs typeface="+mn-cs"/>
                        </a:rPr>
                        <a:t> (see VICH GL 51 for more guidance on matrixing/bracketing approaches)</a:t>
                      </a:r>
                      <a:r>
                        <a:rPr lang="en-US" sz="1600" kern="1200" baseline="0" dirty="0">
                          <a:solidFill>
                            <a:schemeClr val="dk1"/>
                          </a:solidFill>
                          <a:latin typeface="+mn-lt"/>
                          <a:ea typeface="+mn-ea"/>
                          <a:cs typeface="+mn-cs"/>
                        </a:rPr>
                        <a:t>.</a:t>
                      </a:r>
                    </a:p>
                    <a:p>
                      <a:pPr algn="just">
                        <a:spcBef>
                          <a:spcPts val="600"/>
                        </a:spcBef>
                      </a:pPr>
                      <a:endParaRPr lang="en-US" sz="1600" kern="1200" baseline="0" dirty="0">
                        <a:solidFill>
                          <a:schemeClr val="dk1"/>
                        </a:solidFill>
                        <a:latin typeface="+mn-lt"/>
                        <a:ea typeface="+mn-ea"/>
                        <a:cs typeface="+mn-cs"/>
                      </a:endParaRPr>
                    </a:p>
                    <a:p>
                      <a:pPr algn="just">
                        <a:spcBef>
                          <a:spcPts val="600"/>
                        </a:spcBef>
                      </a:pPr>
                      <a:r>
                        <a:rPr lang="en-US" sz="1600" kern="1200" baseline="0" dirty="0">
                          <a:solidFill>
                            <a:schemeClr val="dk1"/>
                          </a:solidFill>
                          <a:latin typeface="+mn-lt"/>
                          <a:ea typeface="+mn-ea"/>
                          <a:cs typeface="+mn-cs"/>
                        </a:rPr>
                        <a:t> Other supporting data can be provided </a:t>
                      </a:r>
                      <a:r>
                        <a:rPr lang="fr-FR" sz="1600" baseline="30000" dirty="0"/>
                        <a:t>(*)</a:t>
                      </a:r>
                      <a:r>
                        <a:rPr lang="en-US" sz="1600" kern="1200" baseline="0" dirty="0">
                          <a:solidFill>
                            <a:schemeClr val="dk1"/>
                          </a:solidFill>
                          <a:latin typeface="+mn-lt"/>
                          <a:ea typeface="+mn-ea"/>
                          <a:cs typeface="+mn-cs"/>
                        </a:rPr>
                        <a:t>.</a:t>
                      </a:r>
                      <a:endParaRPr lang="fr-FR" sz="1600" kern="1200" baseline="0" dirty="0">
                        <a:solidFill>
                          <a:schemeClr val="dk1"/>
                        </a:solidFill>
                        <a:latin typeface="+mn-lt"/>
                        <a:ea typeface="+mn-ea"/>
                        <a:cs typeface="+mn-cs"/>
                      </a:endParaRPr>
                    </a:p>
                  </a:txBody>
                  <a:tcPr/>
                </a:tc>
                <a:tc>
                  <a:txBody>
                    <a:bodyPr/>
                    <a:lstStyle/>
                    <a:p>
                      <a:r>
                        <a:rPr lang="fr-FR" dirty="0"/>
                        <a:t>2.2.3</a:t>
                      </a: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99034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519765" y="2934786"/>
            <a:ext cx="7825339" cy="1334017"/>
          </a:xfrm>
        </p:spPr>
        <p:txBody>
          <a:bodyPr>
            <a:noAutofit/>
          </a:bodyPr>
          <a:lstStyle/>
          <a:p>
            <a:pPr marL="457200" lvl="1" indent="0" algn="ctr">
              <a:spcBef>
                <a:spcPts val="1200"/>
              </a:spcBef>
              <a:buNone/>
            </a:pPr>
            <a:r>
              <a:rPr lang="en-GB" sz="2800" b="1" dirty="0">
                <a:solidFill>
                  <a:schemeClr val="bg1"/>
                </a:solidFill>
              </a:rPr>
              <a:t>Design of formal stability studies: </a:t>
            </a:r>
          </a:p>
          <a:p>
            <a:pPr marL="2419350" lvl="1">
              <a:spcBef>
                <a:spcPts val="1200"/>
              </a:spcBef>
              <a:buClr>
                <a:schemeClr val="accent2"/>
              </a:buClr>
            </a:pPr>
            <a:r>
              <a:rPr lang="en-GB" sz="2000" b="1" dirty="0">
                <a:solidFill>
                  <a:schemeClr val="bg1"/>
                </a:solidFill>
              </a:rPr>
              <a:t>Container closure system</a:t>
            </a:r>
          </a:p>
        </p:txBody>
      </p:sp>
    </p:spTree>
    <p:extLst>
      <p:ext uri="{BB962C8B-B14F-4D97-AF65-F5344CB8AC3E}">
        <p14:creationId xmlns:p14="http://schemas.microsoft.com/office/powerpoint/2010/main" val="2343547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680742D9-3E02-4221-8C48-D88BB813E241}"/>
              </a:ext>
            </a:extLst>
          </p:cNvPr>
          <p:cNvSpPr>
            <a:spLocks noGrp="1"/>
          </p:cNvSpPr>
          <p:nvPr>
            <p:ph type="body" sz="quarter" idx="10"/>
          </p:nvPr>
        </p:nvSpPr>
        <p:spPr>
          <a:xfrm>
            <a:off x="404066" y="170610"/>
            <a:ext cx="7000781" cy="519112"/>
          </a:xfrm>
        </p:spPr>
        <p:txBody>
          <a:bodyPr/>
          <a:lstStyle/>
          <a:p>
            <a:r>
              <a:rPr lang="en-GB" dirty="0"/>
              <a:t>Disclaimer</a:t>
            </a:r>
          </a:p>
        </p:txBody>
      </p:sp>
      <p:sp>
        <p:nvSpPr>
          <p:cNvPr id="5" name="Text Placeholder 2">
            <a:extLst>
              <a:ext uri="{FF2B5EF4-FFF2-40B4-BE49-F238E27FC236}">
                <a16:creationId xmlns:a16="http://schemas.microsoft.com/office/drawing/2014/main" id="{DE0136A3-00B5-4DAC-8A43-F203B18A9199}"/>
              </a:ext>
            </a:extLst>
          </p:cNvPr>
          <p:cNvSpPr>
            <a:spLocks noGrp="1"/>
          </p:cNvSpPr>
          <p:nvPr>
            <p:ph type="body" sz="quarter" idx="11"/>
          </p:nvPr>
        </p:nvSpPr>
        <p:spPr>
          <a:xfrm>
            <a:off x="1537792" y="1959211"/>
            <a:ext cx="6068415" cy="4419600"/>
          </a:xfrm>
        </p:spPr>
        <p:txBody>
          <a:bodyPr/>
          <a:lstStyle/>
          <a:p>
            <a:r>
              <a:rPr lang="en-US" dirty="0"/>
              <a:t>These slides have been provided for training purposes only.  The presenter has made every attempt to ensure that they are consistent with relevant VICH guideline(s).</a:t>
            </a:r>
          </a:p>
          <a:p>
            <a:r>
              <a:rPr lang="en-US" dirty="0"/>
              <a:t>As always, the original Guideline(s) should be used as the primary source of information for working with regulators.</a:t>
            </a:r>
          </a:p>
          <a:p>
            <a:endParaRPr lang="en-GB" dirty="0"/>
          </a:p>
        </p:txBody>
      </p:sp>
    </p:spTree>
    <p:extLst>
      <p:ext uri="{BB962C8B-B14F-4D97-AF65-F5344CB8AC3E}">
        <p14:creationId xmlns:p14="http://schemas.microsoft.com/office/powerpoint/2010/main" val="1240752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228600" y="0"/>
            <a:ext cx="7038474" cy="962526"/>
          </a:xfrm>
        </p:spPr>
        <p:txBody>
          <a:bodyPr/>
          <a:lstStyle/>
          <a:p>
            <a:pPr marL="0" lvl="1" indent="0" algn="just">
              <a:spcBef>
                <a:spcPts val="1200"/>
              </a:spcBef>
              <a:buNone/>
            </a:pPr>
            <a:r>
              <a:rPr lang="en-GB" sz="2800" dirty="0">
                <a:solidFill>
                  <a:schemeClr val="bg1"/>
                </a:solidFill>
              </a:rPr>
              <a:t>Container closure system for formal stability studies: WHY? </a:t>
            </a:r>
            <a:endParaRPr lang="en-GB" dirty="0"/>
          </a:p>
        </p:txBody>
      </p:sp>
      <p:sp>
        <p:nvSpPr>
          <p:cNvPr id="3" name="Espace réservé du texte 2"/>
          <p:cNvSpPr>
            <a:spLocks noGrp="1"/>
          </p:cNvSpPr>
          <p:nvPr>
            <p:ph type="body" sz="quarter" idx="11"/>
          </p:nvPr>
        </p:nvSpPr>
        <p:spPr>
          <a:xfrm>
            <a:off x="404813" y="1289970"/>
            <a:ext cx="7958137" cy="4419600"/>
          </a:xfrm>
        </p:spPr>
        <p:txBody>
          <a:bodyPr/>
          <a:lstStyle/>
          <a:p>
            <a:pPr marL="0" indent="0">
              <a:buNone/>
            </a:pPr>
            <a:r>
              <a:rPr lang="fr-FR" sz="2400" b="1" dirty="0"/>
              <a:t>WHY? </a:t>
            </a:r>
          </a:p>
          <a:p>
            <a:pPr marL="361950" indent="-361950" algn="just">
              <a:buFont typeface="Wingdings" panose="05000000000000000000" pitchFamily="2" charset="2"/>
              <a:buChar char="Ø"/>
            </a:pPr>
            <a:r>
              <a:rPr lang="fr-FR" dirty="0"/>
              <a:t>The </a:t>
            </a:r>
            <a:r>
              <a:rPr lang="fr-FR" dirty="0" err="1"/>
              <a:t>stability</a:t>
            </a:r>
            <a:r>
              <a:rPr lang="fr-FR" dirty="0"/>
              <a:t> of the </a:t>
            </a:r>
            <a:r>
              <a:rPr lang="fr-FR" dirty="0" err="1"/>
              <a:t>drug</a:t>
            </a:r>
            <a:r>
              <a:rPr lang="fr-FR" dirty="0"/>
              <a:t> substance </a:t>
            </a:r>
            <a:r>
              <a:rPr lang="fr-FR" dirty="0" err="1"/>
              <a:t>is</a:t>
            </a:r>
            <a:r>
              <a:rPr lang="fr-FR" dirty="0"/>
              <a:t> </a:t>
            </a:r>
            <a:r>
              <a:rPr lang="fr-FR" dirty="0" err="1"/>
              <a:t>dependent</a:t>
            </a:r>
            <a:r>
              <a:rPr lang="fr-FR" dirty="0"/>
              <a:t> on the packaging </a:t>
            </a:r>
            <a:r>
              <a:rPr lang="fr-FR" dirty="0" err="1"/>
              <a:t>where</a:t>
            </a:r>
            <a:r>
              <a:rPr lang="fr-FR" dirty="0"/>
              <a:t> </a:t>
            </a:r>
            <a:r>
              <a:rPr lang="fr-FR" dirty="0" err="1"/>
              <a:t>it</a:t>
            </a:r>
            <a:r>
              <a:rPr lang="fr-FR" dirty="0"/>
              <a:t> </a:t>
            </a:r>
            <a:r>
              <a:rPr lang="fr-FR" dirty="0" err="1"/>
              <a:t>is</a:t>
            </a:r>
            <a:r>
              <a:rPr lang="fr-FR" dirty="0"/>
              <a:t> </a:t>
            </a:r>
            <a:r>
              <a:rPr lang="fr-FR" dirty="0" err="1"/>
              <a:t>stored</a:t>
            </a:r>
            <a:r>
              <a:rPr lang="fr-FR" dirty="0"/>
              <a:t>.</a:t>
            </a:r>
          </a:p>
          <a:p>
            <a:pPr marL="361950" indent="-361950" algn="just">
              <a:buFont typeface="Wingdings" panose="05000000000000000000" pitchFamily="2" charset="2"/>
              <a:buChar char="Ø"/>
            </a:pPr>
            <a:r>
              <a:rPr lang="fr-FR" dirty="0"/>
              <a:t>The </a:t>
            </a:r>
            <a:r>
              <a:rPr lang="fr-FR" dirty="0" err="1"/>
              <a:t>stability</a:t>
            </a:r>
            <a:r>
              <a:rPr lang="fr-FR" dirty="0"/>
              <a:t> of the </a:t>
            </a:r>
            <a:r>
              <a:rPr lang="fr-FR" dirty="0" err="1"/>
              <a:t>medicinal</a:t>
            </a:r>
            <a:r>
              <a:rPr lang="fr-FR" dirty="0"/>
              <a:t> </a:t>
            </a:r>
            <a:r>
              <a:rPr lang="fr-FR" dirty="0" err="1"/>
              <a:t>product</a:t>
            </a:r>
            <a:r>
              <a:rPr lang="fr-FR" dirty="0"/>
              <a:t> </a:t>
            </a:r>
            <a:r>
              <a:rPr lang="fr-FR" dirty="0" err="1"/>
              <a:t>is</a:t>
            </a:r>
            <a:r>
              <a:rPr lang="fr-FR" dirty="0"/>
              <a:t> </a:t>
            </a:r>
            <a:r>
              <a:rPr lang="fr-FR" dirty="0" err="1"/>
              <a:t>dependent</a:t>
            </a:r>
            <a:r>
              <a:rPr lang="fr-FR" dirty="0"/>
              <a:t> on the container </a:t>
            </a:r>
            <a:r>
              <a:rPr lang="fr-FR" dirty="0" err="1"/>
              <a:t>closure</a:t>
            </a:r>
            <a:r>
              <a:rPr lang="fr-FR" dirty="0"/>
              <a:t> system.</a:t>
            </a:r>
            <a:endParaRPr lang="en-US" dirty="0"/>
          </a:p>
          <a:p>
            <a:pPr marL="0" indent="0">
              <a:buNone/>
            </a:pPr>
            <a:endParaRPr lang="fr-FR" u="sng" dirty="0"/>
          </a:p>
          <a:p>
            <a:pPr marL="0" indent="0">
              <a:buNone/>
            </a:pPr>
            <a:r>
              <a:rPr lang="fr-FR" u="sng" dirty="0" err="1"/>
              <a:t>Definition</a:t>
            </a:r>
            <a:r>
              <a:rPr lang="fr-FR" u="sng" dirty="0"/>
              <a:t> of a container </a:t>
            </a:r>
            <a:r>
              <a:rPr lang="fr-FR" u="sng" dirty="0" err="1"/>
              <a:t>closure</a:t>
            </a:r>
            <a:r>
              <a:rPr lang="fr-FR" u="sng" dirty="0"/>
              <a:t> system (</a:t>
            </a:r>
            <a:r>
              <a:rPr lang="fr-FR" u="sng" dirty="0" err="1"/>
              <a:t>glossary</a:t>
            </a:r>
            <a:r>
              <a:rPr lang="fr-FR" u="sng" dirty="0"/>
              <a:t> of VICH GL 3)</a:t>
            </a:r>
            <a:r>
              <a:rPr lang="fr-FR" dirty="0"/>
              <a:t>:</a:t>
            </a:r>
          </a:p>
          <a:p>
            <a:pPr marL="0" indent="0" algn="just">
              <a:buNone/>
            </a:pPr>
            <a:r>
              <a:rPr lang="en-US" dirty="0"/>
              <a:t>“The sum of packaging components that together contain and </a:t>
            </a:r>
            <a:r>
              <a:rPr lang="en-US" b="1" u="sng" dirty="0"/>
              <a:t>protect</a:t>
            </a:r>
            <a:r>
              <a:rPr lang="en-US" dirty="0"/>
              <a:t> the dosage form.  This includes primary packaging components </a:t>
            </a:r>
            <a:r>
              <a:rPr lang="en-US" b="1" u="sng" dirty="0"/>
              <a:t>and</a:t>
            </a:r>
            <a:r>
              <a:rPr lang="en-US" dirty="0"/>
              <a:t> secondary packaging components if the latter are intended to provide additional protection to the medicinal product.”</a:t>
            </a:r>
          </a:p>
          <a:p>
            <a:pPr marL="0" indent="0">
              <a:buNone/>
            </a:pPr>
            <a:endParaRPr lang="fr-FR" dirty="0"/>
          </a:p>
        </p:txBody>
      </p:sp>
    </p:spTree>
    <p:extLst>
      <p:ext uri="{BB962C8B-B14F-4D97-AF65-F5344CB8AC3E}">
        <p14:creationId xmlns:p14="http://schemas.microsoft.com/office/powerpoint/2010/main" val="3627433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179615" y="0"/>
            <a:ext cx="8001000" cy="962526"/>
          </a:xfrm>
        </p:spPr>
        <p:txBody>
          <a:bodyPr/>
          <a:lstStyle/>
          <a:p>
            <a:pPr marL="457200" lvl="1" indent="0" algn="just">
              <a:spcBef>
                <a:spcPts val="1200"/>
              </a:spcBef>
              <a:buNone/>
            </a:pPr>
            <a:r>
              <a:rPr lang="en-GB" sz="2800" dirty="0">
                <a:solidFill>
                  <a:schemeClr val="bg1"/>
                </a:solidFill>
              </a:rPr>
              <a:t>Container closure system for formal stability studies: WHAT? HOW?</a:t>
            </a:r>
            <a:endParaRPr lang="en-GB" dirty="0"/>
          </a:p>
        </p:txBody>
      </p:sp>
      <p:sp>
        <p:nvSpPr>
          <p:cNvPr id="4" name="Espace réservé du texte 3"/>
          <p:cNvSpPr>
            <a:spLocks noGrp="1"/>
          </p:cNvSpPr>
          <p:nvPr>
            <p:ph type="body" sz="quarter" idx="11"/>
          </p:nvPr>
        </p:nvSpPr>
        <p:spPr/>
        <p:txBody>
          <a:bodyPr/>
          <a:lstStyle/>
          <a:p>
            <a:endParaRPr lang="en-US"/>
          </a:p>
        </p:txBody>
      </p:sp>
      <p:graphicFrame>
        <p:nvGraphicFramePr>
          <p:cNvPr id="5" name="Tableau 4"/>
          <p:cNvGraphicFramePr>
            <a:graphicFrameLocks noGrp="1"/>
          </p:cNvGraphicFramePr>
          <p:nvPr>
            <p:extLst>
              <p:ext uri="{D42A27DB-BD31-4B8C-83A1-F6EECF244321}">
                <p14:modId xmlns:p14="http://schemas.microsoft.com/office/powerpoint/2010/main" val="1006397353"/>
              </p:ext>
            </p:extLst>
          </p:nvPr>
        </p:nvGraphicFramePr>
        <p:xfrm>
          <a:off x="404813" y="1473034"/>
          <a:ext cx="8280920" cy="4698464"/>
        </p:xfrm>
        <a:graphic>
          <a:graphicData uri="http://schemas.openxmlformats.org/drawingml/2006/table">
            <a:tbl>
              <a:tblPr firstRow="1" bandRow="1">
                <a:tableStyleId>{5C22544A-7EE6-4342-B048-85BDC9FD1C3A}</a:tableStyleId>
              </a:tblPr>
              <a:tblGrid>
                <a:gridCol w="1347787">
                  <a:extLst>
                    <a:ext uri="{9D8B030D-6E8A-4147-A177-3AD203B41FA5}">
                      <a16:colId xmlns:a16="http://schemas.microsoft.com/office/drawing/2014/main" val="20000"/>
                    </a:ext>
                  </a:extLst>
                </a:gridCol>
                <a:gridCol w="5925021">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tblGrid>
              <a:tr h="576064">
                <a:tc>
                  <a:txBody>
                    <a:bodyPr/>
                    <a:lstStyle/>
                    <a:p>
                      <a:endParaRPr lang="en-US"/>
                    </a:p>
                  </a:txBody>
                  <a:tcPr>
                    <a:solidFill>
                      <a:schemeClr val="bg1"/>
                    </a:solidFill>
                  </a:tcPr>
                </a:tc>
                <a:tc>
                  <a:txBody>
                    <a:bodyPr/>
                    <a:lstStyle/>
                    <a:p>
                      <a:pPr algn="ctr"/>
                      <a:r>
                        <a:rPr lang="fr-FR" dirty="0"/>
                        <a:t>Container </a:t>
                      </a:r>
                      <a:r>
                        <a:rPr lang="fr-FR" dirty="0" err="1"/>
                        <a:t>closure</a:t>
                      </a:r>
                      <a:r>
                        <a:rPr lang="fr-FR" dirty="0"/>
                        <a:t> system</a:t>
                      </a:r>
                      <a:r>
                        <a:rPr lang="fr-FR" baseline="0" dirty="0"/>
                        <a:t> of </a:t>
                      </a:r>
                      <a:r>
                        <a:rPr lang="fr-FR" baseline="0" dirty="0" err="1"/>
                        <a:t>formal</a:t>
                      </a:r>
                      <a:r>
                        <a:rPr lang="fr-FR" baseline="0" dirty="0"/>
                        <a:t> </a:t>
                      </a:r>
                      <a:r>
                        <a:rPr lang="fr-FR" baseline="0" dirty="0" err="1"/>
                        <a:t>stability</a:t>
                      </a:r>
                      <a:r>
                        <a:rPr lang="fr-FR" baseline="0" dirty="0"/>
                        <a:t> </a:t>
                      </a:r>
                      <a:r>
                        <a:rPr lang="fr-FR" baseline="0" dirty="0" err="1"/>
                        <a:t>studies</a:t>
                      </a:r>
                      <a:endParaRPr lang="en-US" dirty="0"/>
                    </a:p>
                  </a:txBody>
                  <a:tcPr anchor="ctr">
                    <a:solidFill>
                      <a:srgbClr val="269FBC"/>
                    </a:solidFill>
                  </a:tcPr>
                </a:tc>
                <a:tc>
                  <a:txBody>
                    <a:bodyPr/>
                    <a:lstStyle/>
                    <a:p>
                      <a:pPr algn="ctr"/>
                      <a:r>
                        <a:rPr lang="fr-FR" dirty="0"/>
                        <a:t>Section</a:t>
                      </a:r>
                      <a:endParaRPr lang="en-US" dirty="0"/>
                    </a:p>
                  </a:txBody>
                  <a:tcPr anchor="ctr">
                    <a:solidFill>
                      <a:srgbClr val="28AAC8"/>
                    </a:solidFill>
                  </a:tcPr>
                </a:tc>
                <a:extLst>
                  <a:ext uri="{0D108BD9-81ED-4DB2-BD59-A6C34878D82A}">
                    <a16:rowId xmlns:a16="http://schemas.microsoft.com/office/drawing/2014/main" val="10000"/>
                  </a:ext>
                </a:extLst>
              </a:tr>
              <a:tr h="1440160">
                <a:tc>
                  <a:txBody>
                    <a:bodyPr/>
                    <a:lstStyle/>
                    <a:p>
                      <a:r>
                        <a:rPr lang="fr-FR"/>
                        <a:t>Drug Substances</a:t>
                      </a:r>
                      <a:endParaRPr lang="en-US"/>
                    </a:p>
                  </a:txBody>
                  <a:tcPr/>
                </a:tc>
                <a:tc>
                  <a:txBody>
                    <a:bodyPr/>
                    <a:lstStyle/>
                    <a:p>
                      <a:pPr algn="just"/>
                      <a:r>
                        <a:rPr lang="en-US" sz="1600" kern="1200" baseline="0" dirty="0">
                          <a:solidFill>
                            <a:schemeClr val="dk1"/>
                          </a:solidFill>
                          <a:latin typeface="+mn-lt"/>
                          <a:ea typeface="+mn-ea"/>
                          <a:cs typeface="+mn-cs"/>
                        </a:rPr>
                        <a:t>The stability studies should be conducted on the drug substance packaged in a container closure system that is the same as </a:t>
                      </a:r>
                      <a:r>
                        <a:rPr lang="en-US" sz="1600" u="sng" kern="1200" baseline="0" dirty="0">
                          <a:solidFill>
                            <a:schemeClr val="dk1"/>
                          </a:solidFill>
                          <a:latin typeface="+mn-lt"/>
                          <a:ea typeface="+mn-ea"/>
                          <a:cs typeface="+mn-cs"/>
                        </a:rPr>
                        <a:t>or simulates</a:t>
                      </a:r>
                      <a:r>
                        <a:rPr lang="en-US" sz="1600" kern="1200" baseline="0" dirty="0">
                          <a:solidFill>
                            <a:schemeClr val="dk1"/>
                          </a:solidFill>
                          <a:latin typeface="+mn-lt"/>
                          <a:ea typeface="+mn-ea"/>
                          <a:cs typeface="+mn-cs"/>
                        </a:rPr>
                        <a:t> the packaging proposed for storage and distribution.</a:t>
                      </a:r>
                    </a:p>
                  </a:txBody>
                  <a:tcPr/>
                </a:tc>
                <a:tc>
                  <a:txBody>
                    <a:bodyPr/>
                    <a:lstStyle/>
                    <a:p>
                      <a:r>
                        <a:rPr lang="fr-FR"/>
                        <a:t>2.1.4</a:t>
                      </a:r>
                      <a:endParaRPr lang="en-US"/>
                    </a:p>
                  </a:txBody>
                  <a:tcPr/>
                </a:tc>
                <a:extLst>
                  <a:ext uri="{0D108BD9-81ED-4DB2-BD59-A6C34878D82A}">
                    <a16:rowId xmlns:a16="http://schemas.microsoft.com/office/drawing/2014/main" val="10001"/>
                  </a:ext>
                </a:extLst>
              </a:tr>
              <a:tr h="1440160">
                <a:tc>
                  <a:txBody>
                    <a:bodyPr/>
                    <a:lstStyle/>
                    <a:p>
                      <a:r>
                        <a:rPr lang="fr-FR" dirty="0"/>
                        <a:t>Medicinal </a:t>
                      </a:r>
                      <a:r>
                        <a:rPr lang="fr-FR" dirty="0" err="1"/>
                        <a:t>products</a:t>
                      </a:r>
                      <a:endParaRPr lang="en-US" dirty="0"/>
                    </a:p>
                  </a:txBody>
                  <a:tcPr/>
                </a:tc>
                <a:tc>
                  <a:txBody>
                    <a:bodyPr/>
                    <a:lstStyle/>
                    <a:p>
                      <a:pPr algn="just">
                        <a:spcBef>
                          <a:spcPts val="600"/>
                        </a:spcBef>
                      </a:pPr>
                      <a:r>
                        <a:rPr lang="en-US" sz="1600" kern="1200" baseline="0" dirty="0">
                          <a:solidFill>
                            <a:schemeClr val="dk1"/>
                          </a:solidFill>
                          <a:latin typeface="+mn-lt"/>
                          <a:ea typeface="+mn-ea"/>
                          <a:cs typeface="+mn-cs"/>
                        </a:rPr>
                        <a:t>Stability testing should be conducted on the dosage form packaged in the container closure system </a:t>
                      </a:r>
                      <a:r>
                        <a:rPr lang="en-US" sz="1600" u="sng" kern="1200" baseline="0" dirty="0">
                          <a:solidFill>
                            <a:schemeClr val="dk1"/>
                          </a:solidFill>
                          <a:latin typeface="+mn-lt"/>
                          <a:ea typeface="+mn-ea"/>
                          <a:cs typeface="+mn-cs"/>
                        </a:rPr>
                        <a:t>proposed for marketing</a:t>
                      </a:r>
                      <a:r>
                        <a:rPr lang="en-US" sz="1600" kern="1200" baseline="0" dirty="0">
                          <a:solidFill>
                            <a:schemeClr val="dk1"/>
                          </a:solidFill>
                          <a:latin typeface="+mn-lt"/>
                          <a:ea typeface="+mn-ea"/>
                          <a:cs typeface="+mn-cs"/>
                        </a:rPr>
                        <a:t> (</a:t>
                      </a:r>
                      <a:r>
                        <a:rPr lang="en-US" sz="1600" u="sng" kern="1200" baseline="0" dirty="0">
                          <a:solidFill>
                            <a:schemeClr val="dk1"/>
                          </a:solidFill>
                          <a:latin typeface="+mn-lt"/>
                          <a:ea typeface="+mn-ea"/>
                          <a:cs typeface="+mn-cs"/>
                        </a:rPr>
                        <a:t>including, as appropriate, any secondary packaging and container label</a:t>
                      </a:r>
                      <a:r>
                        <a:rPr lang="en-US" sz="1600" kern="1200" baseline="0" dirty="0">
                          <a:solidFill>
                            <a:schemeClr val="dk1"/>
                          </a:solidFill>
                          <a:latin typeface="+mn-lt"/>
                          <a:ea typeface="+mn-ea"/>
                          <a:cs typeface="+mn-cs"/>
                        </a:rPr>
                        <a:t>).  </a:t>
                      </a:r>
                    </a:p>
                    <a:p>
                      <a:pPr algn="just">
                        <a:spcBef>
                          <a:spcPts val="600"/>
                        </a:spcBef>
                      </a:pPr>
                      <a:r>
                        <a:rPr lang="en-US" sz="1600" kern="1200" baseline="0" dirty="0">
                          <a:solidFill>
                            <a:schemeClr val="dk1"/>
                          </a:solidFill>
                          <a:latin typeface="+mn-lt"/>
                          <a:ea typeface="+mn-ea"/>
                          <a:cs typeface="+mn-cs"/>
                        </a:rPr>
                        <a:t>In some cases, a smaller container closure system simulating the actual container closure system for marketing may be acceptable (justification required). </a:t>
                      </a:r>
                    </a:p>
                    <a:p>
                      <a:pPr algn="just">
                        <a:spcBef>
                          <a:spcPts val="600"/>
                        </a:spcBef>
                      </a:pPr>
                      <a:r>
                        <a:rPr lang="en-US" sz="1600" kern="1200" baseline="0" dirty="0">
                          <a:solidFill>
                            <a:schemeClr val="dk1"/>
                          </a:solidFill>
                          <a:latin typeface="+mn-lt"/>
                          <a:ea typeface="+mn-ea"/>
                          <a:cs typeface="+mn-cs"/>
                        </a:rPr>
                        <a:t>Any available studies carried out on the medicinal product outside its immediate container or in other packaging materials can form a useful part of the stress testing of the dosage form or can be considered as supporting information, respectively.</a:t>
                      </a:r>
                    </a:p>
                  </a:txBody>
                  <a:tcPr/>
                </a:tc>
                <a:tc>
                  <a:txBody>
                    <a:bodyPr/>
                    <a:lstStyle/>
                    <a:p>
                      <a:r>
                        <a:rPr lang="fr-FR" dirty="0"/>
                        <a:t>2.2.4</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49887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635267" y="2862596"/>
            <a:ext cx="7796464" cy="1334017"/>
          </a:xfrm>
        </p:spPr>
        <p:txBody>
          <a:bodyPr>
            <a:noAutofit/>
          </a:bodyPr>
          <a:lstStyle/>
          <a:p>
            <a:pPr marL="447675" lvl="1" indent="9525" algn="ctr">
              <a:spcBef>
                <a:spcPts val="1200"/>
              </a:spcBef>
              <a:buNone/>
            </a:pPr>
            <a:r>
              <a:rPr lang="en-GB" sz="2800" b="1" dirty="0">
                <a:solidFill>
                  <a:schemeClr val="bg1"/>
                </a:solidFill>
              </a:rPr>
              <a:t>Design of formal stability studies: </a:t>
            </a:r>
          </a:p>
          <a:p>
            <a:pPr marL="2419350" lvl="1" indent="-266700">
              <a:spcBef>
                <a:spcPts val="1200"/>
              </a:spcBef>
              <a:buClr>
                <a:schemeClr val="accent2"/>
              </a:buClr>
            </a:pPr>
            <a:r>
              <a:rPr lang="en-GB" sz="2000" b="1" dirty="0">
                <a:solidFill>
                  <a:schemeClr val="bg1"/>
                </a:solidFill>
              </a:rPr>
              <a:t>Specification</a:t>
            </a:r>
          </a:p>
        </p:txBody>
      </p:sp>
    </p:spTree>
    <p:extLst>
      <p:ext uri="{BB962C8B-B14F-4D97-AF65-F5344CB8AC3E}">
        <p14:creationId xmlns:p14="http://schemas.microsoft.com/office/powerpoint/2010/main" val="2603194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404813" y="264694"/>
            <a:ext cx="7416572" cy="697831"/>
          </a:xfrm>
        </p:spPr>
        <p:txBody>
          <a:bodyPr/>
          <a:lstStyle/>
          <a:p>
            <a:pPr marL="0" lvl="1" indent="0" algn="just">
              <a:spcBef>
                <a:spcPts val="1200"/>
              </a:spcBef>
              <a:buNone/>
            </a:pPr>
            <a:r>
              <a:rPr lang="en-GB" sz="2800" dirty="0">
                <a:solidFill>
                  <a:schemeClr val="bg1"/>
                </a:solidFill>
              </a:rPr>
              <a:t>Specification for formal stability studies</a:t>
            </a:r>
            <a:endParaRPr lang="en-GB" dirty="0"/>
          </a:p>
        </p:txBody>
      </p:sp>
      <p:sp>
        <p:nvSpPr>
          <p:cNvPr id="4" name="Espace réservé du texte 3"/>
          <p:cNvSpPr>
            <a:spLocks noGrp="1"/>
          </p:cNvSpPr>
          <p:nvPr>
            <p:ph type="body" sz="quarter" idx="11"/>
          </p:nvPr>
        </p:nvSpPr>
        <p:spPr/>
        <p:txBody>
          <a:bodyPr/>
          <a:lstStyle/>
          <a:p>
            <a:endParaRPr lang="en-US"/>
          </a:p>
        </p:txBody>
      </p:sp>
      <p:graphicFrame>
        <p:nvGraphicFramePr>
          <p:cNvPr id="5" name="Tableau 4"/>
          <p:cNvGraphicFramePr>
            <a:graphicFrameLocks noGrp="1"/>
          </p:cNvGraphicFramePr>
          <p:nvPr>
            <p:extLst>
              <p:ext uri="{D42A27DB-BD31-4B8C-83A1-F6EECF244321}">
                <p14:modId xmlns:p14="http://schemas.microsoft.com/office/powerpoint/2010/main" val="849025332"/>
              </p:ext>
            </p:extLst>
          </p:nvPr>
        </p:nvGraphicFramePr>
        <p:xfrm>
          <a:off x="404813" y="1506538"/>
          <a:ext cx="8280920" cy="3812622"/>
        </p:xfrm>
        <a:graphic>
          <a:graphicData uri="http://schemas.openxmlformats.org/drawingml/2006/table">
            <a:tbl>
              <a:tblPr firstRow="1" bandRow="1">
                <a:tableStyleId>{5C22544A-7EE6-4342-B048-85BDC9FD1C3A}</a:tableStyleId>
              </a:tblPr>
              <a:tblGrid>
                <a:gridCol w="1785937">
                  <a:extLst>
                    <a:ext uri="{9D8B030D-6E8A-4147-A177-3AD203B41FA5}">
                      <a16:colId xmlns:a16="http://schemas.microsoft.com/office/drawing/2014/main" val="20000"/>
                    </a:ext>
                  </a:extLst>
                </a:gridCol>
                <a:gridCol w="5576837">
                  <a:extLst>
                    <a:ext uri="{9D8B030D-6E8A-4147-A177-3AD203B41FA5}">
                      <a16:colId xmlns:a16="http://schemas.microsoft.com/office/drawing/2014/main" val="20001"/>
                    </a:ext>
                  </a:extLst>
                </a:gridCol>
                <a:gridCol w="918146">
                  <a:extLst>
                    <a:ext uri="{9D8B030D-6E8A-4147-A177-3AD203B41FA5}">
                      <a16:colId xmlns:a16="http://schemas.microsoft.com/office/drawing/2014/main" val="20002"/>
                    </a:ext>
                  </a:extLst>
                </a:gridCol>
              </a:tblGrid>
              <a:tr h="465934">
                <a:tc>
                  <a:txBody>
                    <a:bodyPr/>
                    <a:lstStyle/>
                    <a:p>
                      <a:endParaRPr lang="en-US"/>
                    </a:p>
                  </a:txBody>
                  <a:tcPr>
                    <a:solidFill>
                      <a:schemeClr val="bg1"/>
                    </a:solidFill>
                  </a:tcPr>
                </a:tc>
                <a:tc>
                  <a:txBody>
                    <a:bodyPr/>
                    <a:lstStyle/>
                    <a:p>
                      <a:pPr algn="ctr"/>
                      <a:r>
                        <a:rPr lang="fr-FR" dirty="0" err="1"/>
                        <a:t>Specification</a:t>
                      </a:r>
                      <a:r>
                        <a:rPr lang="fr-FR" dirty="0"/>
                        <a:t> for</a:t>
                      </a:r>
                      <a:r>
                        <a:rPr lang="fr-FR" baseline="0" dirty="0"/>
                        <a:t> </a:t>
                      </a:r>
                      <a:r>
                        <a:rPr lang="fr-FR" baseline="0" dirty="0" err="1"/>
                        <a:t>formal</a:t>
                      </a:r>
                      <a:r>
                        <a:rPr lang="fr-FR" baseline="0" dirty="0"/>
                        <a:t> </a:t>
                      </a:r>
                      <a:r>
                        <a:rPr lang="fr-FR" baseline="0" dirty="0" err="1"/>
                        <a:t>stability</a:t>
                      </a:r>
                      <a:r>
                        <a:rPr lang="fr-FR" baseline="0" dirty="0"/>
                        <a:t> </a:t>
                      </a:r>
                      <a:r>
                        <a:rPr lang="fr-FR" baseline="0" dirty="0" err="1"/>
                        <a:t>studies</a:t>
                      </a:r>
                      <a:endParaRPr lang="en-US" dirty="0"/>
                    </a:p>
                  </a:txBody>
                  <a:tcPr anchor="ctr">
                    <a:solidFill>
                      <a:srgbClr val="28A0BE"/>
                    </a:solidFill>
                  </a:tcPr>
                </a:tc>
                <a:tc>
                  <a:txBody>
                    <a:bodyPr/>
                    <a:lstStyle/>
                    <a:p>
                      <a:pPr algn="ctr"/>
                      <a:r>
                        <a:rPr lang="fr-FR" sz="1600" dirty="0"/>
                        <a:t>Section</a:t>
                      </a:r>
                      <a:endParaRPr lang="en-US" sz="1600" dirty="0"/>
                    </a:p>
                  </a:txBody>
                  <a:tcPr anchor="ctr">
                    <a:solidFill>
                      <a:srgbClr val="28A0BE"/>
                    </a:solidFill>
                  </a:tcPr>
                </a:tc>
                <a:extLst>
                  <a:ext uri="{0D108BD9-81ED-4DB2-BD59-A6C34878D82A}">
                    <a16:rowId xmlns:a16="http://schemas.microsoft.com/office/drawing/2014/main" val="10000"/>
                  </a:ext>
                </a:extLst>
              </a:tr>
              <a:tr h="1982338">
                <a:tc>
                  <a:txBody>
                    <a:bodyPr/>
                    <a:lstStyle/>
                    <a:p>
                      <a:r>
                        <a:rPr lang="fr-FR"/>
                        <a:t>General requirements</a:t>
                      </a:r>
                      <a:endParaRPr lang="en-US"/>
                    </a:p>
                  </a:txBody>
                  <a:tcPr/>
                </a:tc>
                <a:tc>
                  <a:txBody>
                    <a:bodyPr/>
                    <a:lstStyle/>
                    <a:p>
                      <a:pPr algn="just">
                        <a:spcBef>
                          <a:spcPts val="600"/>
                        </a:spcBef>
                      </a:pPr>
                      <a:r>
                        <a:rPr lang="en-US" sz="1600" kern="1200" baseline="0" dirty="0">
                          <a:solidFill>
                            <a:schemeClr val="dk1"/>
                          </a:solidFill>
                          <a:latin typeface="+mn-lt"/>
                          <a:ea typeface="+mn-ea"/>
                          <a:cs typeface="+mn-cs"/>
                        </a:rPr>
                        <a:t>Specifications should comply with recommendations of VICH GL39 and GL40.  </a:t>
                      </a:r>
                    </a:p>
                    <a:p>
                      <a:pPr algn="just">
                        <a:spcBef>
                          <a:spcPts val="600"/>
                        </a:spcBef>
                      </a:pPr>
                      <a:r>
                        <a:rPr lang="en-US" sz="1600" kern="1200" baseline="0" dirty="0">
                          <a:solidFill>
                            <a:schemeClr val="dk1"/>
                          </a:solidFill>
                          <a:latin typeface="+mn-lt"/>
                          <a:ea typeface="+mn-ea"/>
                          <a:cs typeface="+mn-cs"/>
                        </a:rPr>
                        <a:t>Stability studies should include testing of attributes </a:t>
                      </a:r>
                      <a:r>
                        <a:rPr lang="en-US" sz="1600" u="sng" kern="1200" baseline="0" dirty="0">
                          <a:solidFill>
                            <a:schemeClr val="dk1"/>
                          </a:solidFill>
                          <a:latin typeface="+mn-lt"/>
                          <a:ea typeface="+mn-ea"/>
                          <a:cs typeface="+mn-cs"/>
                        </a:rPr>
                        <a:t>susceptible to change during storage</a:t>
                      </a:r>
                      <a:r>
                        <a:rPr lang="en-US" sz="1600" kern="1200" baseline="0" dirty="0">
                          <a:solidFill>
                            <a:schemeClr val="dk1"/>
                          </a:solidFill>
                          <a:latin typeface="+mn-lt"/>
                          <a:ea typeface="+mn-ea"/>
                          <a:cs typeface="+mn-cs"/>
                        </a:rPr>
                        <a:t> and likely to influence quality, safety, and/or efficacy (physical, chemical, biological, and microbiological attributes).</a:t>
                      </a:r>
                    </a:p>
                    <a:p>
                      <a:pPr algn="just">
                        <a:spcBef>
                          <a:spcPts val="600"/>
                        </a:spcBef>
                      </a:pPr>
                      <a:r>
                        <a:rPr lang="en-US" sz="1600" u="sng" kern="1200" baseline="0" dirty="0">
                          <a:solidFill>
                            <a:schemeClr val="dk1"/>
                          </a:solidFill>
                          <a:effectLst/>
                          <a:latin typeface="+mn-lt"/>
                          <a:ea typeface="+mn-ea"/>
                          <a:cs typeface="+mn-cs"/>
                        </a:rPr>
                        <a:t> Validated </a:t>
                      </a:r>
                      <a:r>
                        <a:rPr lang="en-US" sz="1600" u="sng" kern="1200" baseline="0" dirty="0">
                          <a:solidFill>
                            <a:schemeClr val="dk1"/>
                          </a:solidFill>
                          <a:latin typeface="+mn-lt"/>
                          <a:ea typeface="+mn-ea"/>
                          <a:cs typeface="+mn-cs"/>
                        </a:rPr>
                        <a:t>stability-indicating analytical procedures</a:t>
                      </a:r>
                      <a:r>
                        <a:rPr lang="en-US" sz="1600" kern="1200" baseline="0" dirty="0">
                          <a:solidFill>
                            <a:schemeClr val="dk1"/>
                          </a:solidFill>
                          <a:latin typeface="+mn-lt"/>
                          <a:ea typeface="+mn-ea"/>
                          <a:cs typeface="+mn-cs"/>
                        </a:rPr>
                        <a:t> should be applied.  </a:t>
                      </a:r>
                    </a:p>
                  </a:txBody>
                  <a:tcPr/>
                </a:tc>
                <a:tc>
                  <a:txBody>
                    <a:bodyPr/>
                    <a:lstStyle/>
                    <a:p>
                      <a:r>
                        <a:rPr lang="fr-FR" sz="1600"/>
                        <a:t>2.1.5/</a:t>
                      </a:r>
                    </a:p>
                    <a:p>
                      <a:r>
                        <a:rPr lang="fr-FR" sz="1600"/>
                        <a:t>2.2.5</a:t>
                      </a:r>
                      <a:endParaRPr lang="en-US" sz="1600"/>
                    </a:p>
                  </a:txBody>
                  <a:tcPr/>
                </a:tc>
                <a:extLst>
                  <a:ext uri="{0D108BD9-81ED-4DB2-BD59-A6C34878D82A}">
                    <a16:rowId xmlns:a16="http://schemas.microsoft.com/office/drawing/2014/main" val="10001"/>
                  </a:ext>
                </a:extLst>
              </a:tr>
              <a:tr h="1152128">
                <a:tc>
                  <a:txBody>
                    <a:bodyPr/>
                    <a:lstStyle/>
                    <a:p>
                      <a:r>
                        <a:rPr lang="fr-FR" dirty="0" err="1"/>
                        <a:t>Other</a:t>
                      </a:r>
                      <a:r>
                        <a:rPr lang="fr-FR" dirty="0"/>
                        <a:t> </a:t>
                      </a:r>
                      <a:r>
                        <a:rPr lang="fr-FR" dirty="0" err="1"/>
                        <a:t>specific</a:t>
                      </a:r>
                      <a:r>
                        <a:rPr lang="fr-FR" baseline="0" dirty="0"/>
                        <a:t> </a:t>
                      </a:r>
                      <a:r>
                        <a:rPr lang="fr-FR" baseline="0" dirty="0" err="1"/>
                        <a:t>requirements</a:t>
                      </a:r>
                      <a:r>
                        <a:rPr lang="fr-FR" baseline="0" dirty="0"/>
                        <a:t> for </a:t>
                      </a:r>
                      <a:r>
                        <a:rPr lang="fr-FR" baseline="0" dirty="0" err="1"/>
                        <a:t>d</a:t>
                      </a:r>
                      <a:r>
                        <a:rPr lang="fr-FR" dirty="0" err="1"/>
                        <a:t>rug</a:t>
                      </a:r>
                      <a:r>
                        <a:rPr lang="fr-FR" dirty="0"/>
                        <a:t> substances</a:t>
                      </a:r>
                      <a:endParaRPr lang="en-US" dirty="0"/>
                    </a:p>
                  </a:txBody>
                  <a:tcPr/>
                </a:tc>
                <a:tc>
                  <a:txBody>
                    <a:bodyPr/>
                    <a:lstStyle/>
                    <a:p>
                      <a:pPr algn="just">
                        <a:spcBef>
                          <a:spcPts val="600"/>
                        </a:spcBef>
                      </a:pPr>
                      <a:r>
                        <a:rPr lang="en-US" sz="1600" kern="1200" baseline="0" dirty="0">
                          <a:solidFill>
                            <a:schemeClr val="dk1"/>
                          </a:solidFill>
                          <a:latin typeface="+mn-lt"/>
                          <a:ea typeface="+mn-ea"/>
                          <a:cs typeface="+mn-cs"/>
                        </a:rPr>
                        <a:t>Specification for degradation products in a drug substance should comply with VICH guideline GL 10.</a:t>
                      </a:r>
                    </a:p>
                  </a:txBody>
                  <a:tcPr/>
                </a:tc>
                <a:tc>
                  <a:txBody>
                    <a:bodyPr/>
                    <a:lstStyle/>
                    <a:p>
                      <a:r>
                        <a:rPr lang="fr-FR" sz="1600" dirty="0"/>
                        <a:t>2.1.5</a:t>
                      </a:r>
                      <a:endParaRPr lang="en-US" sz="16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44192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404812" y="234031"/>
            <a:ext cx="7385689" cy="697831"/>
          </a:xfrm>
        </p:spPr>
        <p:txBody>
          <a:bodyPr/>
          <a:lstStyle/>
          <a:p>
            <a:pPr marL="0" lvl="1" indent="0" algn="just">
              <a:spcBef>
                <a:spcPts val="1200"/>
              </a:spcBef>
              <a:buNone/>
            </a:pPr>
            <a:r>
              <a:rPr lang="en-GB" sz="2800" b="1" dirty="0">
                <a:solidFill>
                  <a:schemeClr val="bg1"/>
                </a:solidFill>
              </a:rPr>
              <a:t>Specification for formal stability studies</a:t>
            </a:r>
            <a:endParaRPr lang="en-GB" dirty="0"/>
          </a:p>
        </p:txBody>
      </p:sp>
      <p:sp>
        <p:nvSpPr>
          <p:cNvPr id="4" name="Espace réservé du texte 3"/>
          <p:cNvSpPr>
            <a:spLocks noGrp="1"/>
          </p:cNvSpPr>
          <p:nvPr>
            <p:ph type="body" sz="quarter" idx="11"/>
          </p:nvPr>
        </p:nvSpPr>
        <p:spPr/>
        <p:txBody>
          <a:bodyPr/>
          <a:lstStyle/>
          <a:p>
            <a:endParaRPr lang="en-US"/>
          </a:p>
        </p:txBody>
      </p:sp>
      <p:graphicFrame>
        <p:nvGraphicFramePr>
          <p:cNvPr id="6" name="Tableau 5"/>
          <p:cNvGraphicFramePr>
            <a:graphicFrameLocks noGrp="1"/>
          </p:cNvGraphicFramePr>
          <p:nvPr>
            <p:extLst>
              <p:ext uri="{D42A27DB-BD31-4B8C-83A1-F6EECF244321}">
                <p14:modId xmlns:p14="http://schemas.microsoft.com/office/powerpoint/2010/main" val="3994859740"/>
              </p:ext>
            </p:extLst>
          </p:nvPr>
        </p:nvGraphicFramePr>
        <p:xfrm>
          <a:off x="294364" y="1005715"/>
          <a:ext cx="8556859" cy="5421245"/>
        </p:xfrm>
        <a:graphic>
          <a:graphicData uri="http://schemas.openxmlformats.org/drawingml/2006/table">
            <a:tbl>
              <a:tblPr firstRow="1" bandRow="1">
                <a:tableStyleId>{5C22544A-7EE6-4342-B048-85BDC9FD1C3A}</a:tableStyleId>
              </a:tblPr>
              <a:tblGrid>
                <a:gridCol w="1474803">
                  <a:extLst>
                    <a:ext uri="{9D8B030D-6E8A-4147-A177-3AD203B41FA5}">
                      <a16:colId xmlns:a16="http://schemas.microsoft.com/office/drawing/2014/main" val="20000"/>
                    </a:ext>
                  </a:extLst>
                </a:gridCol>
                <a:gridCol w="6260585">
                  <a:extLst>
                    <a:ext uri="{9D8B030D-6E8A-4147-A177-3AD203B41FA5}">
                      <a16:colId xmlns:a16="http://schemas.microsoft.com/office/drawing/2014/main" val="20001"/>
                    </a:ext>
                  </a:extLst>
                </a:gridCol>
                <a:gridCol w="821471">
                  <a:extLst>
                    <a:ext uri="{9D8B030D-6E8A-4147-A177-3AD203B41FA5}">
                      <a16:colId xmlns:a16="http://schemas.microsoft.com/office/drawing/2014/main" val="20002"/>
                    </a:ext>
                  </a:extLst>
                </a:gridCol>
              </a:tblGrid>
              <a:tr h="378226">
                <a:tc>
                  <a:txBody>
                    <a:bodyPr/>
                    <a:lstStyle/>
                    <a:p>
                      <a:endParaRPr lang="en-US"/>
                    </a:p>
                  </a:txBody>
                  <a:tcPr>
                    <a:solidFill>
                      <a:schemeClr val="bg1"/>
                    </a:solidFill>
                  </a:tcPr>
                </a:tc>
                <a:tc>
                  <a:txBody>
                    <a:bodyPr/>
                    <a:lstStyle/>
                    <a:p>
                      <a:pPr algn="ctr"/>
                      <a:r>
                        <a:rPr lang="fr-FR" dirty="0" err="1"/>
                        <a:t>Specification</a:t>
                      </a:r>
                      <a:r>
                        <a:rPr lang="fr-FR" dirty="0"/>
                        <a:t> for </a:t>
                      </a:r>
                      <a:r>
                        <a:rPr lang="fr-FR" baseline="0" dirty="0" err="1"/>
                        <a:t>formal</a:t>
                      </a:r>
                      <a:r>
                        <a:rPr lang="fr-FR" baseline="0" dirty="0"/>
                        <a:t> </a:t>
                      </a:r>
                      <a:r>
                        <a:rPr lang="fr-FR" baseline="0" dirty="0" err="1"/>
                        <a:t>stability</a:t>
                      </a:r>
                      <a:r>
                        <a:rPr lang="fr-FR" baseline="0" dirty="0"/>
                        <a:t> </a:t>
                      </a:r>
                      <a:r>
                        <a:rPr lang="fr-FR" baseline="0" dirty="0" err="1"/>
                        <a:t>studies</a:t>
                      </a:r>
                      <a:endParaRPr lang="en-US" dirty="0"/>
                    </a:p>
                  </a:txBody>
                  <a:tcPr anchor="ctr">
                    <a:solidFill>
                      <a:srgbClr val="28A0BE"/>
                    </a:solidFill>
                  </a:tcPr>
                </a:tc>
                <a:tc>
                  <a:txBody>
                    <a:bodyPr/>
                    <a:lstStyle/>
                    <a:p>
                      <a:pPr algn="ctr"/>
                      <a:r>
                        <a:rPr lang="fr-FR" sz="1600" dirty="0"/>
                        <a:t>Section</a:t>
                      </a:r>
                      <a:endParaRPr lang="en-US" sz="1600" dirty="0"/>
                    </a:p>
                  </a:txBody>
                  <a:tcPr anchor="ctr">
                    <a:solidFill>
                      <a:srgbClr val="28A0BE"/>
                    </a:solidFill>
                  </a:tcPr>
                </a:tc>
                <a:extLst>
                  <a:ext uri="{0D108BD9-81ED-4DB2-BD59-A6C34878D82A}">
                    <a16:rowId xmlns:a16="http://schemas.microsoft.com/office/drawing/2014/main" val="10000"/>
                  </a:ext>
                </a:extLst>
              </a:tr>
              <a:tr h="5043019">
                <a:tc>
                  <a:txBody>
                    <a:bodyPr/>
                    <a:lstStyle/>
                    <a:p>
                      <a:r>
                        <a:rPr lang="fr-FR" dirty="0" err="1"/>
                        <a:t>Other</a:t>
                      </a:r>
                      <a:r>
                        <a:rPr lang="fr-FR" dirty="0"/>
                        <a:t> </a:t>
                      </a:r>
                      <a:r>
                        <a:rPr lang="fr-FR" dirty="0" err="1"/>
                        <a:t>specific</a:t>
                      </a:r>
                      <a:r>
                        <a:rPr lang="fr-FR" dirty="0"/>
                        <a:t> </a:t>
                      </a:r>
                      <a:r>
                        <a:rPr lang="fr-FR" dirty="0" err="1"/>
                        <a:t>requirements</a:t>
                      </a:r>
                      <a:r>
                        <a:rPr lang="fr-FR" dirty="0"/>
                        <a:t> for </a:t>
                      </a:r>
                      <a:r>
                        <a:rPr lang="fr-FR" dirty="0" err="1"/>
                        <a:t>medicinal</a:t>
                      </a:r>
                      <a:r>
                        <a:rPr lang="fr-FR" dirty="0"/>
                        <a:t> </a:t>
                      </a:r>
                      <a:r>
                        <a:rPr lang="fr-FR" dirty="0" err="1"/>
                        <a:t>products</a:t>
                      </a:r>
                      <a:endParaRPr lang="en-US" dirty="0"/>
                    </a:p>
                  </a:txBody>
                  <a:tcPr/>
                </a:tc>
                <a:tc>
                  <a:txBody>
                    <a:bodyPr/>
                    <a:lstStyle/>
                    <a:p>
                      <a:pPr marL="285750" indent="-285750" algn="just">
                        <a:spcBef>
                          <a:spcPts val="600"/>
                        </a:spcBef>
                        <a:buFont typeface="Wingdings" panose="05000000000000000000" pitchFamily="2" charset="2"/>
                        <a:buChar char="Ø"/>
                      </a:pPr>
                      <a:r>
                        <a:rPr lang="en-US" sz="1400" b="1" kern="1200" baseline="0" dirty="0">
                          <a:solidFill>
                            <a:schemeClr val="dk1"/>
                          </a:solidFill>
                          <a:latin typeface="+mn-lt"/>
                          <a:ea typeface="+mn-ea"/>
                          <a:cs typeface="+mn-cs"/>
                        </a:rPr>
                        <a:t>List of tests and analytical procedures</a:t>
                      </a:r>
                      <a:r>
                        <a:rPr lang="en-US" sz="1400" kern="1200" baseline="0" dirty="0">
                          <a:solidFill>
                            <a:schemeClr val="dk1"/>
                          </a:solidFill>
                          <a:latin typeface="+mn-lt"/>
                          <a:ea typeface="+mn-ea"/>
                          <a:cs typeface="+mn-cs"/>
                        </a:rPr>
                        <a:t>: </a:t>
                      </a:r>
                    </a:p>
                    <a:p>
                      <a:pPr algn="just">
                        <a:spcBef>
                          <a:spcPts val="0"/>
                        </a:spcBef>
                      </a:pPr>
                      <a:r>
                        <a:rPr lang="en-US" sz="1400" kern="1200" baseline="0" dirty="0">
                          <a:solidFill>
                            <a:schemeClr val="dk1"/>
                          </a:solidFill>
                          <a:latin typeface="+mn-lt"/>
                          <a:ea typeface="+mn-ea"/>
                          <a:cs typeface="+mn-cs"/>
                        </a:rPr>
                        <a:t>The rationale for the selection of attributes should be stated by the applicant. Stability specification should be established considering:</a:t>
                      </a:r>
                    </a:p>
                    <a:p>
                      <a:pPr marL="0" indent="0" algn="l">
                        <a:spcBef>
                          <a:spcPts val="0"/>
                        </a:spcBef>
                        <a:buFontTx/>
                        <a:buNone/>
                      </a:pPr>
                      <a:r>
                        <a:rPr lang="fr-FR" sz="800" kern="1200" baseline="0" dirty="0">
                          <a:solidFill>
                            <a:schemeClr val="dk1"/>
                          </a:solidFill>
                          <a:latin typeface="+mn-lt"/>
                          <a:ea typeface="+mn-ea"/>
                          <a:cs typeface="+mn-cs"/>
                          <a:sym typeface="Wingdings" panose="05000000000000000000" pitchFamily="2" charset="2"/>
                        </a:rPr>
                        <a:t>  </a:t>
                      </a:r>
                      <a:r>
                        <a:rPr lang="fr-FR" sz="1400" kern="1200" baseline="0" dirty="0">
                          <a:solidFill>
                            <a:schemeClr val="dk1"/>
                          </a:solidFill>
                          <a:latin typeface="+mn-lt"/>
                          <a:ea typeface="+mn-ea"/>
                          <a:cs typeface="+mn-cs"/>
                          <a:sym typeface="Wingdings" panose="05000000000000000000" pitchFamily="2" charset="2"/>
                        </a:rPr>
                        <a:t> </a:t>
                      </a:r>
                      <a:r>
                        <a:rPr lang="fr-FR" sz="1400" kern="1200" baseline="0" dirty="0">
                          <a:solidFill>
                            <a:schemeClr val="dk1"/>
                          </a:solidFill>
                          <a:latin typeface="+mn-lt"/>
                          <a:ea typeface="+mn-ea"/>
                          <a:cs typeface="+mn-cs"/>
                        </a:rPr>
                        <a:t>Compliance of </a:t>
                      </a:r>
                      <a:r>
                        <a:rPr lang="fr-FR" sz="1400" kern="1200" baseline="0" dirty="0" err="1">
                          <a:solidFill>
                            <a:schemeClr val="dk1"/>
                          </a:solidFill>
                          <a:latin typeface="+mn-lt"/>
                          <a:ea typeface="+mn-ea"/>
                          <a:cs typeface="+mn-cs"/>
                        </a:rPr>
                        <a:t>degradation</a:t>
                      </a:r>
                      <a:r>
                        <a:rPr lang="fr-FR" sz="1400" kern="1200" baseline="0" dirty="0">
                          <a:solidFill>
                            <a:schemeClr val="dk1"/>
                          </a:solidFill>
                          <a:latin typeface="+mn-lt"/>
                          <a:ea typeface="+mn-ea"/>
                          <a:cs typeface="+mn-cs"/>
                        </a:rPr>
                        <a:t> </a:t>
                      </a:r>
                      <a:r>
                        <a:rPr lang="fr-FR" sz="1400" kern="1200" baseline="0" dirty="0" err="1">
                          <a:solidFill>
                            <a:schemeClr val="dk1"/>
                          </a:solidFill>
                          <a:latin typeface="+mn-lt"/>
                          <a:ea typeface="+mn-ea"/>
                          <a:cs typeface="+mn-cs"/>
                        </a:rPr>
                        <a:t>products</a:t>
                      </a:r>
                      <a:r>
                        <a:rPr lang="fr-FR" sz="1400" kern="1200" baseline="0" dirty="0">
                          <a:solidFill>
                            <a:schemeClr val="dk1"/>
                          </a:solidFill>
                          <a:latin typeface="+mn-lt"/>
                          <a:ea typeface="+mn-ea"/>
                          <a:cs typeface="+mn-cs"/>
                        </a:rPr>
                        <a:t> acceptance </a:t>
                      </a:r>
                      <a:r>
                        <a:rPr lang="fr-FR" sz="1400" kern="1200" baseline="0" dirty="0" err="1">
                          <a:solidFill>
                            <a:schemeClr val="dk1"/>
                          </a:solidFill>
                          <a:latin typeface="+mn-lt"/>
                          <a:ea typeface="+mn-ea"/>
                          <a:cs typeface="+mn-cs"/>
                        </a:rPr>
                        <a:t>limits</a:t>
                      </a:r>
                      <a:r>
                        <a:rPr lang="fr-FR" sz="1400" kern="1200" baseline="0" dirty="0">
                          <a:solidFill>
                            <a:schemeClr val="dk1"/>
                          </a:solidFill>
                          <a:latin typeface="+mn-lt"/>
                          <a:ea typeface="+mn-ea"/>
                          <a:cs typeface="+mn-cs"/>
                        </a:rPr>
                        <a:t> </a:t>
                      </a:r>
                      <a:r>
                        <a:rPr lang="fr-FR" sz="1400" kern="1200" baseline="0" dirty="0" err="1">
                          <a:solidFill>
                            <a:schemeClr val="dk1"/>
                          </a:solidFill>
                          <a:latin typeface="+mn-lt"/>
                          <a:ea typeface="+mn-ea"/>
                          <a:cs typeface="+mn-cs"/>
                        </a:rPr>
                        <a:t>with</a:t>
                      </a:r>
                      <a:r>
                        <a:rPr lang="fr-FR" sz="1400" kern="1200" baseline="0" dirty="0">
                          <a:solidFill>
                            <a:schemeClr val="dk1"/>
                          </a:solidFill>
                          <a:latin typeface="+mn-lt"/>
                          <a:ea typeface="+mn-ea"/>
                          <a:cs typeface="+mn-cs"/>
                        </a:rPr>
                        <a:t> </a:t>
                      </a:r>
                      <a:r>
                        <a:rPr lang="en-US" sz="1400" kern="1200" baseline="0" dirty="0">
                          <a:solidFill>
                            <a:schemeClr val="dk1"/>
                          </a:solidFill>
                          <a:latin typeface="+mn-lt"/>
                          <a:ea typeface="+mn-ea"/>
                          <a:cs typeface="+mn-cs"/>
                        </a:rPr>
                        <a:t>VICH guideline GL 11</a:t>
                      </a:r>
                    </a:p>
                    <a:p>
                      <a:pPr marL="0" indent="0" algn="l">
                        <a:spcBef>
                          <a:spcPts val="0"/>
                        </a:spcBef>
                        <a:buFontTx/>
                        <a:buNone/>
                      </a:pPr>
                      <a:r>
                        <a:rPr lang="fr-FR" sz="800" kern="1200" baseline="0" dirty="0">
                          <a:solidFill>
                            <a:schemeClr val="dk1"/>
                          </a:solidFill>
                          <a:latin typeface="+mn-lt"/>
                          <a:ea typeface="+mn-ea"/>
                          <a:cs typeface="+mn-cs"/>
                          <a:sym typeface="Wingdings" panose="05000000000000000000" pitchFamily="2" charset="2"/>
                        </a:rPr>
                        <a:t>  </a:t>
                      </a:r>
                      <a:r>
                        <a:rPr lang="fr-FR" sz="1400" kern="1200" baseline="0" dirty="0">
                          <a:solidFill>
                            <a:schemeClr val="dk1"/>
                          </a:solidFill>
                          <a:latin typeface="+mn-lt"/>
                          <a:ea typeface="+mn-ea"/>
                          <a:cs typeface="+mn-cs"/>
                        </a:rPr>
                        <a:t> </a:t>
                      </a:r>
                      <a:r>
                        <a:rPr lang="fr-FR" sz="1400" kern="1200" baseline="0" dirty="0" err="1">
                          <a:solidFill>
                            <a:schemeClr val="dk1"/>
                          </a:solidFill>
                          <a:latin typeface="+mn-lt"/>
                          <a:ea typeface="+mn-ea"/>
                          <a:cs typeface="+mn-cs"/>
                        </a:rPr>
                        <a:t>Testing</a:t>
                      </a:r>
                      <a:r>
                        <a:rPr lang="fr-FR" sz="1400" kern="1200" baseline="0" dirty="0">
                          <a:solidFill>
                            <a:schemeClr val="dk1"/>
                          </a:solidFill>
                          <a:latin typeface="+mn-lt"/>
                          <a:ea typeface="+mn-ea"/>
                          <a:cs typeface="+mn-cs"/>
                        </a:rPr>
                        <a:t> of </a:t>
                      </a:r>
                      <a:r>
                        <a:rPr lang="fr-FR" sz="1400" u="sng" kern="1200" baseline="0" dirty="0" err="1">
                          <a:solidFill>
                            <a:schemeClr val="dk1"/>
                          </a:solidFill>
                          <a:latin typeface="+mn-lt"/>
                          <a:ea typeface="+mn-ea"/>
                          <a:cs typeface="+mn-cs"/>
                        </a:rPr>
                        <a:t>preservative</a:t>
                      </a:r>
                      <a:r>
                        <a:rPr lang="fr-FR" sz="1400" u="sng" kern="1200" baseline="0" dirty="0">
                          <a:solidFill>
                            <a:schemeClr val="dk1"/>
                          </a:solidFill>
                          <a:latin typeface="+mn-lt"/>
                          <a:ea typeface="+mn-ea"/>
                          <a:cs typeface="+mn-cs"/>
                        </a:rPr>
                        <a:t> content</a:t>
                      </a:r>
                      <a:r>
                        <a:rPr lang="fr-FR" sz="1400" kern="1200" baseline="0" dirty="0">
                          <a:solidFill>
                            <a:schemeClr val="dk1"/>
                          </a:solidFill>
                          <a:latin typeface="+mn-lt"/>
                          <a:ea typeface="+mn-ea"/>
                          <a:cs typeface="+mn-cs"/>
                        </a:rPr>
                        <a:t> w</a:t>
                      </a:r>
                      <a:r>
                        <a:rPr lang="en-US" sz="1400" kern="1200" baseline="0" dirty="0">
                          <a:solidFill>
                            <a:schemeClr val="dk1"/>
                          </a:solidFill>
                          <a:latin typeface="+mn-lt"/>
                          <a:ea typeface="+mn-ea"/>
                          <a:cs typeface="+mn-cs"/>
                        </a:rPr>
                        <a:t>hen the formula contains preservative agents  </a:t>
                      </a:r>
                    </a:p>
                    <a:p>
                      <a:pPr marL="0" indent="0" algn="l">
                        <a:spcBef>
                          <a:spcPts val="0"/>
                        </a:spcBef>
                        <a:buFontTx/>
                        <a:buNone/>
                      </a:pPr>
                      <a:r>
                        <a:rPr lang="en-US" sz="1400" kern="1200" baseline="0" dirty="0">
                          <a:solidFill>
                            <a:schemeClr val="dk1"/>
                          </a:solidFill>
                          <a:latin typeface="+mn-lt"/>
                          <a:ea typeface="+mn-ea"/>
                          <a:cs typeface="+mn-cs"/>
                        </a:rPr>
                        <a:t>    (e.g., antioxidant, antimicrobial preservative)</a:t>
                      </a:r>
                    </a:p>
                    <a:p>
                      <a:pPr marL="0" indent="0" algn="l">
                        <a:spcBef>
                          <a:spcPts val="0"/>
                        </a:spcBef>
                        <a:buFontTx/>
                        <a:buNone/>
                      </a:pPr>
                      <a:r>
                        <a:rPr lang="fr-FR" sz="800" kern="1200" baseline="0" dirty="0">
                          <a:solidFill>
                            <a:schemeClr val="dk1"/>
                          </a:solidFill>
                          <a:latin typeface="+mn-lt"/>
                          <a:ea typeface="+mn-ea"/>
                          <a:cs typeface="+mn-cs"/>
                          <a:sym typeface="Wingdings" panose="05000000000000000000" pitchFamily="2" charset="2"/>
                        </a:rPr>
                        <a:t>  </a:t>
                      </a:r>
                      <a:r>
                        <a:rPr lang="en-US" sz="1400" kern="1200" baseline="0" dirty="0">
                          <a:solidFill>
                            <a:schemeClr val="dk1"/>
                          </a:solidFill>
                          <a:latin typeface="+mn-lt"/>
                          <a:ea typeface="+mn-ea"/>
                          <a:cs typeface="+mn-cs"/>
                        </a:rPr>
                        <a:t> Testing of  </a:t>
                      </a:r>
                      <a:r>
                        <a:rPr lang="en-US" sz="1400" u="sng" kern="1200" baseline="0" dirty="0">
                          <a:solidFill>
                            <a:schemeClr val="dk1"/>
                          </a:solidFill>
                          <a:latin typeface="+mn-lt"/>
                          <a:ea typeface="+mn-ea"/>
                          <a:cs typeface="+mn-cs"/>
                        </a:rPr>
                        <a:t>functionality</a:t>
                      </a:r>
                      <a:r>
                        <a:rPr lang="en-US" sz="1400" u="none" kern="1200" baseline="0" dirty="0">
                          <a:solidFill>
                            <a:schemeClr val="dk1"/>
                          </a:solidFill>
                          <a:latin typeface="+mn-lt"/>
                          <a:ea typeface="+mn-ea"/>
                          <a:cs typeface="+mn-cs"/>
                        </a:rPr>
                        <a:t> (</a:t>
                      </a:r>
                      <a:r>
                        <a:rPr lang="en-US" sz="1400" kern="1200" baseline="0" dirty="0">
                          <a:solidFill>
                            <a:schemeClr val="dk1"/>
                          </a:solidFill>
                          <a:latin typeface="+mn-lt"/>
                          <a:ea typeface="+mn-ea"/>
                          <a:cs typeface="+mn-cs"/>
                        </a:rPr>
                        <a:t>e.g., for a dose delivery system) when relevant</a:t>
                      </a:r>
                    </a:p>
                    <a:p>
                      <a:pPr marL="285750" indent="-285750" algn="just">
                        <a:spcBef>
                          <a:spcPts val="1800"/>
                        </a:spcBef>
                        <a:buFont typeface="Wingdings" panose="05000000000000000000" pitchFamily="2" charset="2"/>
                        <a:buChar char="Ø"/>
                      </a:pPr>
                      <a:r>
                        <a:rPr lang="en-US" sz="1400" b="1" kern="1200" baseline="0" dirty="0">
                          <a:solidFill>
                            <a:schemeClr val="dk1"/>
                          </a:solidFill>
                          <a:latin typeface="+mn-lt"/>
                          <a:ea typeface="+mn-ea"/>
                          <a:cs typeface="+mn-cs"/>
                        </a:rPr>
                        <a:t>Shelf life acceptance limits</a:t>
                      </a:r>
                      <a:r>
                        <a:rPr lang="en-US" sz="1400" kern="1200" baseline="0" dirty="0">
                          <a:solidFill>
                            <a:schemeClr val="dk1"/>
                          </a:solidFill>
                          <a:latin typeface="+mn-lt"/>
                          <a:ea typeface="+mn-ea"/>
                          <a:cs typeface="+mn-cs"/>
                        </a:rPr>
                        <a:t>: shelf life acceptance criteria should be derived from the analysis of </a:t>
                      </a:r>
                      <a:r>
                        <a:rPr lang="en-US" sz="1400" u="sng" kern="1200" baseline="0" dirty="0">
                          <a:solidFill>
                            <a:schemeClr val="dk1"/>
                          </a:solidFill>
                          <a:latin typeface="+mn-lt"/>
                          <a:ea typeface="+mn-ea"/>
                          <a:cs typeface="+mn-cs"/>
                        </a:rPr>
                        <a:t>all available stability information</a:t>
                      </a:r>
                      <a:r>
                        <a:rPr lang="en-US" sz="1400" kern="1200" baseline="0" dirty="0">
                          <a:solidFill>
                            <a:schemeClr val="dk1"/>
                          </a:solidFill>
                          <a:latin typeface="+mn-lt"/>
                          <a:ea typeface="+mn-ea"/>
                          <a:cs typeface="+mn-cs"/>
                        </a:rPr>
                        <a:t>. When relevant, the concept of different acceptance criteria for release and shelf life specification should be applied.</a:t>
                      </a:r>
                    </a:p>
                    <a:p>
                      <a:pPr marL="285750" indent="-285750" algn="just">
                        <a:spcBef>
                          <a:spcPts val="1200"/>
                        </a:spcBef>
                        <a:buFont typeface="Wingdings" panose="05000000000000000000" pitchFamily="2" charset="2"/>
                        <a:buChar char="Ø"/>
                      </a:pPr>
                      <a:r>
                        <a:rPr lang="en-US" sz="1400" b="1" kern="1200" baseline="0" dirty="0">
                          <a:solidFill>
                            <a:schemeClr val="dk1"/>
                          </a:solidFill>
                          <a:latin typeface="+mn-lt"/>
                          <a:ea typeface="+mn-ea"/>
                          <a:cs typeface="+mn-cs"/>
                        </a:rPr>
                        <a:t>Preservative effectiveness of the formula throughout shelf life</a:t>
                      </a:r>
                      <a:r>
                        <a:rPr lang="en-US" sz="1400" kern="1200" baseline="0" dirty="0">
                          <a:solidFill>
                            <a:schemeClr val="dk1"/>
                          </a:solidFill>
                          <a:latin typeface="+mn-lt"/>
                          <a:ea typeface="+mn-ea"/>
                          <a:cs typeface="+mn-cs"/>
                        </a:rPr>
                        <a:t>: any differences between release and shelf life acceptance criteria for antimicrobial preservative content should be supported by data demonstrating preservative effectiveness of </a:t>
                      </a:r>
                      <a:r>
                        <a:rPr lang="en-US" sz="1400" u="sng" kern="1200" baseline="0" dirty="0">
                          <a:solidFill>
                            <a:schemeClr val="dk1"/>
                          </a:solidFill>
                          <a:latin typeface="+mn-lt"/>
                          <a:ea typeface="+mn-ea"/>
                          <a:cs typeface="+mn-cs"/>
                        </a:rPr>
                        <a:t>a development batch of the proposed formulation artificially prepared to contain the lowest permitted levels of the antimicrobial preservative(s)</a:t>
                      </a:r>
                      <a:r>
                        <a:rPr lang="en-US" sz="1400" kern="1200" baseline="0" dirty="0">
                          <a:solidFill>
                            <a:schemeClr val="dk1"/>
                          </a:solidFill>
                          <a:latin typeface="+mn-lt"/>
                          <a:ea typeface="+mn-ea"/>
                          <a:cs typeface="+mn-cs"/>
                        </a:rPr>
                        <a:t> according to the shelf- life specification.  </a:t>
                      </a:r>
                    </a:p>
                    <a:p>
                      <a:pPr marL="288000" lvl="1" algn="just">
                        <a:spcBef>
                          <a:spcPts val="600"/>
                        </a:spcBef>
                      </a:pPr>
                      <a:r>
                        <a:rPr lang="en-US" sz="1400" kern="1200" baseline="0" dirty="0">
                          <a:solidFill>
                            <a:schemeClr val="dk1"/>
                          </a:solidFill>
                          <a:latin typeface="+mn-lt"/>
                          <a:ea typeface="+mn-ea"/>
                          <a:cs typeface="+mn-cs"/>
                        </a:rPr>
                        <a:t>A </a:t>
                      </a:r>
                      <a:r>
                        <a:rPr lang="en-US" sz="1400" u="sng" kern="1200" baseline="0" dirty="0">
                          <a:solidFill>
                            <a:schemeClr val="dk1"/>
                          </a:solidFill>
                          <a:latin typeface="+mn-lt"/>
                          <a:ea typeface="+mn-ea"/>
                          <a:cs typeface="+mn-cs"/>
                        </a:rPr>
                        <a:t>single</a:t>
                      </a:r>
                      <a:r>
                        <a:rPr lang="en-US" sz="1400" kern="1200" baseline="0" dirty="0">
                          <a:solidFill>
                            <a:schemeClr val="dk1"/>
                          </a:solidFill>
                          <a:latin typeface="+mn-lt"/>
                          <a:ea typeface="+mn-ea"/>
                          <a:cs typeface="+mn-cs"/>
                        </a:rPr>
                        <a:t> primary stability batch should be tested for antimicrobial preservative effectiveness (in addition to preservative content) at the proposed shelf life for verification, </a:t>
                      </a:r>
                      <a:r>
                        <a:rPr lang="en-US" sz="1400" u="sng" kern="1200" baseline="0" dirty="0">
                          <a:solidFill>
                            <a:schemeClr val="dk1"/>
                          </a:solidFill>
                          <a:latin typeface="+mn-lt"/>
                          <a:ea typeface="+mn-ea"/>
                          <a:cs typeface="+mn-cs"/>
                        </a:rPr>
                        <a:t>regardless of whether there is a difference between the release and shelf life acceptance criteria for preservative content</a:t>
                      </a:r>
                      <a:r>
                        <a:rPr lang="en-US" sz="1400" kern="1200" baseline="0" dirty="0">
                          <a:solidFill>
                            <a:schemeClr val="dk1"/>
                          </a:solidFill>
                          <a:latin typeface="+mn-lt"/>
                          <a:ea typeface="+mn-ea"/>
                          <a:cs typeface="+mn-cs"/>
                        </a:rPr>
                        <a:t>.</a:t>
                      </a:r>
                    </a:p>
                  </a:txBody>
                  <a:tcPr/>
                </a:tc>
                <a:tc>
                  <a:txBody>
                    <a:bodyPr/>
                    <a:lstStyle/>
                    <a:p>
                      <a:r>
                        <a:rPr lang="fr-FR" dirty="0"/>
                        <a:t>2.2.5</a:t>
                      </a: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34501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587141" y="2877035"/>
            <a:ext cx="7940842" cy="1334017"/>
          </a:xfrm>
        </p:spPr>
        <p:txBody>
          <a:bodyPr>
            <a:noAutofit/>
          </a:bodyPr>
          <a:lstStyle/>
          <a:p>
            <a:pPr marL="447675" lvl="1" indent="9525" algn="ctr">
              <a:spcBef>
                <a:spcPts val="1200"/>
              </a:spcBef>
              <a:buNone/>
            </a:pPr>
            <a:r>
              <a:rPr lang="en-GB" sz="2800" b="1" dirty="0">
                <a:solidFill>
                  <a:schemeClr val="bg1"/>
                </a:solidFill>
              </a:rPr>
              <a:t>Design of formal stability studies: </a:t>
            </a:r>
          </a:p>
          <a:p>
            <a:pPr marL="2419350" lvl="1">
              <a:spcBef>
                <a:spcPts val="1200"/>
              </a:spcBef>
              <a:buClr>
                <a:schemeClr val="accent2"/>
              </a:buClr>
            </a:pPr>
            <a:r>
              <a:rPr lang="en-GB" sz="2000" b="1" dirty="0">
                <a:solidFill>
                  <a:schemeClr val="bg1"/>
                </a:solidFill>
              </a:rPr>
              <a:t>Storage conditions</a:t>
            </a:r>
          </a:p>
        </p:txBody>
      </p:sp>
    </p:spTree>
    <p:extLst>
      <p:ext uri="{BB962C8B-B14F-4D97-AF65-F5344CB8AC3E}">
        <p14:creationId xmlns:p14="http://schemas.microsoft.com/office/powerpoint/2010/main" val="3516179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265341" y="330868"/>
            <a:ext cx="7821385" cy="745958"/>
          </a:xfrm>
        </p:spPr>
        <p:txBody>
          <a:bodyPr/>
          <a:lstStyle/>
          <a:p>
            <a:pPr marL="0" lvl="1" indent="9525" algn="just">
              <a:spcBef>
                <a:spcPts val="1200"/>
              </a:spcBef>
              <a:buNone/>
            </a:pPr>
            <a:r>
              <a:rPr lang="en-GB" sz="2800" dirty="0">
                <a:solidFill>
                  <a:schemeClr val="bg1"/>
                </a:solidFill>
              </a:rPr>
              <a:t>Storage conditions: WHY RECOMMENDATIONS? </a:t>
            </a:r>
            <a:endParaRPr lang="en-GB" dirty="0"/>
          </a:p>
        </p:txBody>
      </p:sp>
      <p:sp>
        <p:nvSpPr>
          <p:cNvPr id="3" name="Espace réservé du texte 2"/>
          <p:cNvSpPr>
            <a:spLocks noGrp="1"/>
          </p:cNvSpPr>
          <p:nvPr>
            <p:ph type="body" sz="quarter" idx="11"/>
          </p:nvPr>
        </p:nvSpPr>
        <p:spPr>
          <a:xfrm>
            <a:off x="533400" y="1323471"/>
            <a:ext cx="7553326" cy="4701943"/>
          </a:xfrm>
        </p:spPr>
        <p:txBody>
          <a:bodyPr/>
          <a:lstStyle/>
          <a:p>
            <a:pPr algn="just">
              <a:spcBef>
                <a:spcPts val="2400"/>
              </a:spcBef>
            </a:pPr>
            <a:r>
              <a:rPr lang="fr-FR" dirty="0"/>
              <a:t>Storage conditions of </a:t>
            </a:r>
            <a:r>
              <a:rPr lang="fr-FR" dirty="0" err="1"/>
              <a:t>formal</a:t>
            </a:r>
            <a:r>
              <a:rPr lang="fr-FR" dirty="0"/>
              <a:t> </a:t>
            </a:r>
            <a:r>
              <a:rPr lang="fr-FR" dirty="0" err="1"/>
              <a:t>stability</a:t>
            </a:r>
            <a:r>
              <a:rPr lang="fr-FR" dirty="0"/>
              <a:t> </a:t>
            </a:r>
            <a:r>
              <a:rPr lang="fr-FR" dirty="0" err="1"/>
              <a:t>studies</a:t>
            </a:r>
            <a:r>
              <a:rPr lang="fr-FR" dirty="0"/>
              <a:t> </a:t>
            </a:r>
            <a:r>
              <a:rPr lang="fr-FR" dirty="0" err="1"/>
              <a:t>depend</a:t>
            </a:r>
            <a:r>
              <a:rPr lang="fr-FR" dirty="0"/>
              <a:t> on </a:t>
            </a:r>
            <a:r>
              <a:rPr lang="fr-FR" dirty="0" err="1"/>
              <a:t>intended</a:t>
            </a:r>
            <a:r>
              <a:rPr lang="fr-FR" dirty="0"/>
              <a:t> </a:t>
            </a:r>
            <a:r>
              <a:rPr lang="fr-FR" dirty="0" err="1"/>
              <a:t>storage</a:t>
            </a:r>
            <a:r>
              <a:rPr lang="fr-FR" dirty="0"/>
              <a:t> conditions for </a:t>
            </a:r>
            <a:r>
              <a:rPr lang="fr-FR" dirty="0" err="1"/>
              <a:t>storage</a:t>
            </a:r>
            <a:r>
              <a:rPr lang="fr-FR" dirty="0"/>
              <a:t>, </a:t>
            </a:r>
            <a:r>
              <a:rPr lang="fr-FR" dirty="0" err="1"/>
              <a:t>shipment</a:t>
            </a:r>
            <a:r>
              <a:rPr lang="fr-FR" dirty="0"/>
              <a:t> and use</a:t>
            </a:r>
          </a:p>
          <a:p>
            <a:pPr algn="just">
              <a:spcBef>
                <a:spcPts val="2400"/>
              </a:spcBef>
            </a:pPr>
            <a:r>
              <a:rPr lang="fr-FR" dirty="0"/>
              <a:t>The concept of </a:t>
            </a:r>
            <a:r>
              <a:rPr lang="fr-FR" dirty="0" err="1"/>
              <a:t>having</a:t>
            </a:r>
            <a:r>
              <a:rPr lang="fr-FR" dirty="0"/>
              <a:t> </a:t>
            </a:r>
            <a:r>
              <a:rPr lang="fr-FR" dirty="0" err="1"/>
              <a:t>stability</a:t>
            </a:r>
            <a:r>
              <a:rPr lang="fr-FR" dirty="0"/>
              <a:t> </a:t>
            </a:r>
            <a:r>
              <a:rPr lang="fr-FR" dirty="0" err="1"/>
              <a:t>studies</a:t>
            </a:r>
            <a:r>
              <a:rPr lang="fr-FR" dirty="0"/>
              <a:t> </a:t>
            </a:r>
            <a:r>
              <a:rPr lang="fr-FR" dirty="0" err="1"/>
              <a:t>carried</a:t>
            </a:r>
            <a:r>
              <a:rPr lang="fr-FR" dirty="0"/>
              <a:t> out in </a:t>
            </a:r>
            <a:r>
              <a:rPr lang="fr-FR" dirty="0" err="1"/>
              <a:t>accelerated</a:t>
            </a:r>
            <a:r>
              <a:rPr lang="fr-FR" dirty="0"/>
              <a:t> and/or </a:t>
            </a:r>
            <a:r>
              <a:rPr lang="fr-FR" dirty="0" err="1"/>
              <a:t>intermediate</a:t>
            </a:r>
            <a:r>
              <a:rPr lang="fr-FR" dirty="0"/>
              <a:t> </a:t>
            </a:r>
            <a:r>
              <a:rPr lang="fr-FR" dirty="0" err="1"/>
              <a:t>storage</a:t>
            </a:r>
            <a:r>
              <a:rPr lang="fr-FR" dirty="0"/>
              <a:t> conditions </a:t>
            </a:r>
            <a:r>
              <a:rPr lang="fr-FR" dirty="0" err="1"/>
              <a:t>is</a:t>
            </a:r>
            <a:r>
              <a:rPr lang="fr-FR" dirty="0"/>
              <a:t> </a:t>
            </a:r>
            <a:r>
              <a:rPr lang="fr-FR" dirty="0" err="1"/>
              <a:t>recommended</a:t>
            </a:r>
            <a:r>
              <a:rPr lang="fr-FR" dirty="0"/>
              <a:t> to:</a:t>
            </a:r>
          </a:p>
          <a:p>
            <a:pPr lvl="1" algn="just">
              <a:spcBef>
                <a:spcPts val="1200"/>
              </a:spcBef>
            </a:pPr>
            <a:r>
              <a:rPr lang="fr-FR" sz="1800" dirty="0" err="1"/>
              <a:t>Investigate</a:t>
            </a:r>
            <a:r>
              <a:rPr lang="fr-FR" sz="1800" dirty="0"/>
              <a:t> the </a:t>
            </a:r>
            <a:r>
              <a:rPr lang="fr-FR" sz="1800" dirty="0" err="1"/>
              <a:t>effect</a:t>
            </a:r>
            <a:r>
              <a:rPr lang="fr-FR" sz="1800" dirty="0"/>
              <a:t> of excursions </a:t>
            </a:r>
            <a:r>
              <a:rPr lang="fr-FR" sz="1800" dirty="0" err="1"/>
              <a:t>outside</a:t>
            </a:r>
            <a:r>
              <a:rPr lang="fr-FR" sz="1800" dirty="0"/>
              <a:t> the long-</a:t>
            </a:r>
            <a:r>
              <a:rPr lang="fr-FR" sz="1800" dirty="0" err="1"/>
              <a:t>term</a:t>
            </a:r>
            <a:r>
              <a:rPr lang="fr-FR" sz="1800" dirty="0"/>
              <a:t> </a:t>
            </a:r>
            <a:r>
              <a:rPr lang="fr-FR" sz="1800" dirty="0" err="1"/>
              <a:t>storage</a:t>
            </a:r>
            <a:r>
              <a:rPr lang="fr-FR" sz="1800" dirty="0"/>
              <a:t> conditions </a:t>
            </a:r>
          </a:p>
          <a:p>
            <a:pPr lvl="1" algn="just">
              <a:spcBef>
                <a:spcPts val="1200"/>
              </a:spcBef>
            </a:pPr>
            <a:r>
              <a:rPr lang="fr-FR" sz="1800" dirty="0"/>
              <a:t>Support registration </a:t>
            </a:r>
            <a:r>
              <a:rPr lang="fr-FR" sz="1800" dirty="0" err="1"/>
              <a:t>with</a:t>
            </a:r>
            <a:r>
              <a:rPr lang="fr-FR" sz="1800" dirty="0"/>
              <a:t> </a:t>
            </a:r>
            <a:r>
              <a:rPr lang="fr-FR" sz="1800" dirty="0" err="1"/>
              <a:t>limited</a:t>
            </a:r>
            <a:r>
              <a:rPr lang="fr-FR" sz="1800" dirty="0"/>
              <a:t> data in long-</a:t>
            </a:r>
            <a:r>
              <a:rPr lang="fr-FR" sz="1800" dirty="0" err="1"/>
              <a:t>term</a:t>
            </a:r>
            <a:r>
              <a:rPr lang="fr-FR" sz="1800" dirty="0"/>
              <a:t> condition at the time of </a:t>
            </a:r>
            <a:r>
              <a:rPr lang="fr-FR" sz="1800" dirty="0" err="1"/>
              <a:t>submission</a:t>
            </a:r>
            <a:r>
              <a:rPr lang="fr-FR" sz="1800" dirty="0"/>
              <a:t> (</a:t>
            </a:r>
            <a:r>
              <a:rPr lang="fr-FR" sz="1800" dirty="0" err="1"/>
              <a:t>with</a:t>
            </a:r>
            <a:r>
              <a:rPr lang="fr-FR" sz="1800" dirty="0"/>
              <a:t> </a:t>
            </a:r>
            <a:r>
              <a:rPr lang="fr-FR" sz="1800" dirty="0" err="1"/>
              <a:t>scientific</a:t>
            </a:r>
            <a:r>
              <a:rPr lang="fr-FR" sz="1800" dirty="0"/>
              <a:t> justification)</a:t>
            </a:r>
          </a:p>
          <a:p>
            <a:pPr algn="just">
              <a:spcBef>
                <a:spcPts val="2400"/>
              </a:spcBef>
              <a:buFont typeface="Wingdings" panose="05000000000000000000" pitchFamily="2" charset="2"/>
              <a:buChar char="Ø"/>
            </a:pPr>
            <a:r>
              <a:rPr lang="fr-FR" b="1" dirty="0">
                <a:sym typeface="Wingdings" panose="05000000000000000000" pitchFamily="2" charset="2"/>
              </a:rPr>
              <a:t>VICH GL 3 </a:t>
            </a:r>
            <a:r>
              <a:rPr lang="fr-FR" b="1" dirty="0" err="1">
                <a:sym typeface="Wingdings" panose="05000000000000000000" pitchFamily="2" charset="2"/>
              </a:rPr>
              <a:t>provides</a:t>
            </a:r>
            <a:r>
              <a:rPr lang="fr-FR" b="1" dirty="0">
                <a:sym typeface="Wingdings" panose="05000000000000000000" pitchFamily="2" charset="2"/>
              </a:rPr>
              <a:t> </a:t>
            </a:r>
            <a:r>
              <a:rPr lang="fr-FR" b="1" dirty="0" err="1">
                <a:sym typeface="Wingdings" panose="05000000000000000000" pitchFamily="2" charset="2"/>
              </a:rPr>
              <a:t>recommendations</a:t>
            </a:r>
            <a:r>
              <a:rPr lang="fr-FR" b="1" dirty="0">
                <a:sym typeface="Wingdings" panose="05000000000000000000" pitchFamily="2" charset="2"/>
              </a:rPr>
              <a:t> for </a:t>
            </a:r>
            <a:r>
              <a:rPr lang="fr-FR" b="1" dirty="0" err="1">
                <a:sym typeface="Wingdings" panose="05000000000000000000" pitchFamily="2" charset="2"/>
              </a:rPr>
              <a:t>this</a:t>
            </a:r>
            <a:r>
              <a:rPr lang="fr-FR" b="1" dirty="0">
                <a:sym typeface="Wingdings" panose="05000000000000000000" pitchFamily="2" charset="2"/>
              </a:rPr>
              <a:t> </a:t>
            </a:r>
            <a:r>
              <a:rPr lang="fr-FR" b="1" dirty="0" err="1">
                <a:sym typeface="Wingdings" panose="05000000000000000000" pitchFamily="2" charset="2"/>
              </a:rPr>
              <a:t>approach</a:t>
            </a:r>
            <a:endParaRPr lang="fr-FR" b="1" dirty="0"/>
          </a:p>
          <a:p>
            <a:pPr marL="233363" lvl="1" indent="0">
              <a:buNone/>
            </a:pPr>
            <a:endParaRPr lang="en-US" dirty="0"/>
          </a:p>
          <a:p>
            <a:pPr marL="0" indent="0">
              <a:buNone/>
            </a:pPr>
            <a:endParaRPr lang="fr-FR" dirty="0"/>
          </a:p>
        </p:txBody>
      </p:sp>
    </p:spTree>
    <p:extLst>
      <p:ext uri="{BB962C8B-B14F-4D97-AF65-F5344CB8AC3E}">
        <p14:creationId xmlns:p14="http://schemas.microsoft.com/office/powerpoint/2010/main" val="1979662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1" y="0"/>
            <a:ext cx="7821385" cy="962526"/>
          </a:xfrm>
        </p:spPr>
        <p:txBody>
          <a:bodyPr/>
          <a:lstStyle/>
          <a:p>
            <a:pPr marL="457200" lvl="1" indent="0" algn="just">
              <a:spcBef>
                <a:spcPts val="1200"/>
              </a:spcBef>
              <a:buNone/>
            </a:pPr>
            <a:r>
              <a:rPr lang="en-GB" sz="2800" dirty="0">
                <a:solidFill>
                  <a:schemeClr val="bg1"/>
                </a:solidFill>
              </a:rPr>
              <a:t>Storage conditions: </a:t>
            </a:r>
          </a:p>
          <a:p>
            <a:pPr marL="457200" lvl="1" indent="0" algn="just">
              <a:lnSpc>
                <a:spcPct val="100000"/>
              </a:lnSpc>
              <a:spcBef>
                <a:spcPts val="0"/>
              </a:spcBef>
              <a:buNone/>
            </a:pPr>
            <a:r>
              <a:rPr lang="en-GB" dirty="0">
                <a:solidFill>
                  <a:schemeClr val="bg1"/>
                </a:solidFill>
              </a:rPr>
              <a:t>WHAT ARE THE STANDARD LONG-TERM CONDITIONS?</a:t>
            </a:r>
            <a:endParaRPr lang="en-GB" dirty="0"/>
          </a:p>
        </p:txBody>
      </p:sp>
      <p:sp>
        <p:nvSpPr>
          <p:cNvPr id="3" name="Espace réservé du texte 2"/>
          <p:cNvSpPr>
            <a:spLocks noGrp="1"/>
          </p:cNvSpPr>
          <p:nvPr>
            <p:ph type="body" sz="quarter" idx="11"/>
          </p:nvPr>
        </p:nvSpPr>
        <p:spPr>
          <a:xfrm>
            <a:off x="404261" y="1276350"/>
            <a:ext cx="7844389" cy="5187013"/>
          </a:xfrm>
        </p:spPr>
        <p:txBody>
          <a:bodyPr/>
          <a:lstStyle/>
          <a:p>
            <a:pPr marL="0" lvl="0" indent="0" algn="just">
              <a:lnSpc>
                <a:spcPct val="100000"/>
              </a:lnSpc>
              <a:spcBef>
                <a:spcPts val="1200"/>
              </a:spcBef>
              <a:buClrTx/>
              <a:buNone/>
            </a:pPr>
            <a:r>
              <a:rPr lang="en-GB" dirty="0">
                <a:solidFill>
                  <a:srgbClr val="218BA7"/>
                </a:solidFill>
              </a:rPr>
              <a:t>Long-term storage conditions to consider for </a:t>
            </a:r>
            <a:r>
              <a:rPr lang="en-GB" dirty="0"/>
              <a:t>defining the storage conditions of formal stability studies are</a:t>
            </a:r>
            <a:r>
              <a:rPr lang="en-GB" dirty="0">
                <a:solidFill>
                  <a:srgbClr val="218BA7"/>
                </a:solidFill>
              </a:rPr>
              <a:t>:</a:t>
            </a:r>
            <a:endParaRPr lang="en-GB" dirty="0">
              <a:solidFill>
                <a:prstClr val="black"/>
              </a:solidFill>
            </a:endParaRPr>
          </a:p>
          <a:p>
            <a:pPr marL="800100" lvl="1" indent="-342900" algn="just">
              <a:lnSpc>
                <a:spcPct val="100000"/>
              </a:lnSpc>
              <a:spcBef>
                <a:spcPts val="1200"/>
              </a:spcBef>
              <a:buClrTx/>
              <a:buFont typeface="Wingdings" panose="05000000000000000000" pitchFamily="2" charset="2"/>
              <a:buChar char="ü"/>
            </a:pPr>
            <a:r>
              <a:rPr lang="en-GB" sz="2000" b="1" dirty="0">
                <a:solidFill>
                  <a:srgbClr val="0070C0"/>
                </a:solidFill>
                <a:latin typeface="Calibri"/>
                <a:cs typeface="+mn-cs"/>
              </a:rPr>
              <a:t>General case (storage not above 25°C or 30°C).</a:t>
            </a:r>
          </a:p>
          <a:p>
            <a:pPr marL="681037" lvl="2" indent="0" algn="just">
              <a:spcBef>
                <a:spcPts val="1200"/>
              </a:spcBef>
              <a:buClr>
                <a:schemeClr val="accent2"/>
              </a:buClr>
              <a:buNone/>
            </a:pPr>
            <a:r>
              <a:rPr lang="en-GB" dirty="0">
                <a:solidFill>
                  <a:srgbClr val="218BA7"/>
                </a:solidFill>
              </a:rPr>
              <a:t>For aqueous*-based medicinal products, there are two cases:</a:t>
            </a:r>
          </a:p>
          <a:p>
            <a:pPr marL="990600" lvl="1" indent="-171450" algn="just">
              <a:lnSpc>
                <a:spcPct val="100000"/>
              </a:lnSpc>
              <a:spcBef>
                <a:spcPts val="600"/>
              </a:spcBef>
              <a:buClr>
                <a:schemeClr val="accent2"/>
              </a:buClr>
            </a:pPr>
            <a:r>
              <a:rPr lang="en-GB" sz="2000" dirty="0">
                <a:solidFill>
                  <a:srgbClr val="218BA7"/>
                </a:solidFill>
                <a:latin typeface="+mn-lt"/>
                <a:cs typeface="+mn-cs"/>
              </a:rPr>
              <a:t>Containers are impermeable </a:t>
            </a:r>
            <a:r>
              <a:rPr lang="en-GB" sz="2000" dirty="0">
                <a:solidFill>
                  <a:srgbClr val="218BA7"/>
                </a:solidFill>
                <a:latin typeface="+mn-lt"/>
                <a:cs typeface="+mn-cs"/>
                <a:sym typeface="Wingdings" panose="05000000000000000000" pitchFamily="2" charset="2"/>
              </a:rPr>
              <a:t></a:t>
            </a:r>
            <a:r>
              <a:rPr lang="en-GB" sz="2000" dirty="0">
                <a:solidFill>
                  <a:srgbClr val="218BA7"/>
                </a:solidFill>
                <a:latin typeface="+mn-lt"/>
                <a:cs typeface="+mn-cs"/>
              </a:rPr>
              <a:t> general storage conditions are applicable</a:t>
            </a:r>
          </a:p>
          <a:p>
            <a:pPr marL="990600" lvl="1" indent="-171450" algn="just">
              <a:lnSpc>
                <a:spcPct val="100000"/>
              </a:lnSpc>
              <a:spcBef>
                <a:spcPts val="600"/>
              </a:spcBef>
              <a:buClr>
                <a:schemeClr val="accent2"/>
              </a:buClr>
            </a:pPr>
            <a:r>
              <a:rPr lang="en-GB" sz="2000" dirty="0">
                <a:solidFill>
                  <a:srgbClr val="218BA7"/>
                </a:solidFill>
                <a:latin typeface="+mn-lt"/>
                <a:cs typeface="+mn-cs"/>
              </a:rPr>
              <a:t>Containers are semi-permeable </a:t>
            </a:r>
            <a:r>
              <a:rPr lang="en-GB" sz="2000" dirty="0">
                <a:solidFill>
                  <a:srgbClr val="218BA7"/>
                </a:solidFill>
                <a:latin typeface="+mn-lt"/>
                <a:cs typeface="+mn-cs"/>
                <a:sym typeface="Wingdings" panose="05000000000000000000" pitchFamily="2" charset="2"/>
              </a:rPr>
              <a:t> </a:t>
            </a:r>
            <a:r>
              <a:rPr lang="en-GB" sz="2000" dirty="0">
                <a:solidFill>
                  <a:srgbClr val="218BA7"/>
                </a:solidFill>
                <a:latin typeface="+mn-lt"/>
                <a:cs typeface="+mn-cs"/>
              </a:rPr>
              <a:t>specific storage conditions may be required to demonstrate that the product withstands low humidity conditions (no significant water loss)</a:t>
            </a:r>
          </a:p>
          <a:p>
            <a:pPr marL="800100" lvl="1" indent="-342900" algn="just">
              <a:lnSpc>
                <a:spcPct val="100000"/>
              </a:lnSpc>
              <a:spcBef>
                <a:spcPts val="1200"/>
              </a:spcBef>
              <a:buClrTx/>
              <a:buFont typeface="Wingdings" panose="05000000000000000000" pitchFamily="2" charset="2"/>
              <a:buChar char="ü"/>
            </a:pPr>
            <a:r>
              <a:rPr lang="en-GB" sz="2000" b="1" dirty="0">
                <a:solidFill>
                  <a:srgbClr val="0070C0"/>
                </a:solidFill>
                <a:latin typeface="Calibri"/>
                <a:cs typeface="+mn-cs"/>
              </a:rPr>
              <a:t>Storage in a refrigerator</a:t>
            </a:r>
          </a:p>
          <a:p>
            <a:pPr marL="800100" lvl="1" indent="-342900" algn="just">
              <a:lnSpc>
                <a:spcPct val="100000"/>
              </a:lnSpc>
              <a:spcBef>
                <a:spcPts val="1200"/>
              </a:spcBef>
              <a:buClrTx/>
              <a:buFont typeface="Wingdings" panose="05000000000000000000" pitchFamily="2" charset="2"/>
              <a:buChar char="ü"/>
            </a:pPr>
            <a:r>
              <a:rPr lang="en-GB" sz="2000" b="1" dirty="0">
                <a:solidFill>
                  <a:srgbClr val="0070C0"/>
                </a:solidFill>
                <a:latin typeface="Calibri"/>
                <a:cs typeface="+mn-cs"/>
              </a:rPr>
              <a:t>Storage in a freezer</a:t>
            </a:r>
          </a:p>
          <a:p>
            <a:pPr marL="800100" lvl="1" indent="-342900" algn="just">
              <a:lnSpc>
                <a:spcPct val="100000"/>
              </a:lnSpc>
              <a:spcBef>
                <a:spcPts val="1200"/>
              </a:spcBef>
              <a:buClrTx/>
              <a:buFont typeface="Wingdings" panose="05000000000000000000" pitchFamily="2" charset="2"/>
              <a:buChar char="ü"/>
            </a:pPr>
            <a:r>
              <a:rPr lang="en-GB" sz="2000" b="1" dirty="0">
                <a:solidFill>
                  <a:srgbClr val="0070C0"/>
                </a:solidFill>
                <a:latin typeface="Calibri"/>
                <a:cs typeface="+mn-cs"/>
              </a:rPr>
              <a:t>Storage below -20°C</a:t>
            </a:r>
          </a:p>
        </p:txBody>
      </p:sp>
      <p:sp>
        <p:nvSpPr>
          <p:cNvPr id="4" name="Rectangle 3"/>
          <p:cNvSpPr/>
          <p:nvPr/>
        </p:nvSpPr>
        <p:spPr>
          <a:xfrm>
            <a:off x="1934678" y="6287664"/>
            <a:ext cx="7084194" cy="35139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rPr>
              <a:t>* Also to consider for other solvent-based medicinal products for which solvent loss may occur during storage.</a:t>
            </a:r>
          </a:p>
        </p:txBody>
      </p:sp>
    </p:spTree>
    <p:extLst>
      <p:ext uri="{BB962C8B-B14F-4D97-AF65-F5344CB8AC3E}">
        <p14:creationId xmlns:p14="http://schemas.microsoft.com/office/powerpoint/2010/main" val="2769900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304801" y="981778"/>
            <a:ext cx="8637068" cy="5876222"/>
          </a:xfrm>
        </p:spPr>
        <p:txBody>
          <a:bodyPr/>
          <a:lstStyle/>
          <a:p>
            <a:pPr marL="0" indent="0" algn="just">
              <a:spcBef>
                <a:spcPts val="600"/>
              </a:spcBef>
              <a:buNone/>
            </a:pPr>
            <a:r>
              <a:rPr lang="en-GB" sz="1800" dirty="0"/>
              <a:t>This concept supports early evaluation of re-test periods and shelf lives + label recommendations on temperature excursions (but is not applicable in all cases):</a:t>
            </a:r>
          </a:p>
          <a:p>
            <a:pPr algn="just">
              <a:spcBef>
                <a:spcPts val="600"/>
              </a:spcBef>
            </a:pPr>
            <a:endParaRPr lang="en-GB" sz="1600" b="1" dirty="0">
              <a:solidFill>
                <a:schemeClr val="tx1"/>
              </a:solidFill>
            </a:endParaRPr>
          </a:p>
          <a:p>
            <a:pPr algn="just">
              <a:spcBef>
                <a:spcPts val="600"/>
              </a:spcBef>
            </a:pPr>
            <a:endParaRPr lang="en-GB" sz="1800" b="1" dirty="0">
              <a:solidFill>
                <a:schemeClr val="tx1"/>
              </a:solidFill>
            </a:endParaRPr>
          </a:p>
          <a:p>
            <a:pPr marL="0" indent="0" algn="just">
              <a:spcBef>
                <a:spcPts val="600"/>
              </a:spcBef>
              <a:buNone/>
            </a:pPr>
            <a:endParaRPr lang="en-GB" sz="1800" b="1" dirty="0">
              <a:solidFill>
                <a:schemeClr val="tx1"/>
              </a:solidFill>
            </a:endParaRPr>
          </a:p>
          <a:p>
            <a:pPr algn="just">
              <a:spcBef>
                <a:spcPts val="600"/>
              </a:spcBef>
            </a:pPr>
            <a:endParaRPr lang="en-GB" sz="1800" b="1" dirty="0">
              <a:solidFill>
                <a:schemeClr val="tx1"/>
              </a:solidFill>
            </a:endParaRPr>
          </a:p>
          <a:p>
            <a:pPr algn="just">
              <a:spcBef>
                <a:spcPts val="600"/>
              </a:spcBef>
            </a:pPr>
            <a:endParaRPr lang="en-GB" sz="1800" b="1" dirty="0">
              <a:solidFill>
                <a:schemeClr val="tx1"/>
              </a:solidFill>
            </a:endParaRPr>
          </a:p>
          <a:p>
            <a:pPr algn="just">
              <a:spcBef>
                <a:spcPts val="600"/>
              </a:spcBef>
            </a:pPr>
            <a:endParaRPr lang="en-GB" sz="1800" b="1" dirty="0">
              <a:solidFill>
                <a:schemeClr val="tx1"/>
              </a:solidFill>
            </a:endParaRPr>
          </a:p>
          <a:p>
            <a:pPr marL="0" indent="0" algn="just">
              <a:spcBef>
                <a:spcPts val="600"/>
              </a:spcBef>
              <a:buNone/>
            </a:pPr>
            <a:endParaRPr lang="en-GB" b="1" dirty="0">
              <a:solidFill>
                <a:schemeClr val="tx1"/>
              </a:solidFill>
            </a:endParaRPr>
          </a:p>
          <a:p>
            <a:pPr algn="just">
              <a:spcBef>
                <a:spcPts val="600"/>
              </a:spcBef>
            </a:pPr>
            <a:endParaRPr lang="en-GB" b="1" dirty="0">
              <a:solidFill>
                <a:schemeClr val="tx1"/>
              </a:solidFill>
            </a:endParaRPr>
          </a:p>
          <a:p>
            <a:pPr algn="just">
              <a:spcBef>
                <a:spcPts val="1200"/>
              </a:spcBef>
            </a:pPr>
            <a:endParaRPr lang="en-GB" b="1" dirty="0">
              <a:solidFill>
                <a:schemeClr val="tx1"/>
              </a:solidFill>
            </a:endParaRPr>
          </a:p>
          <a:p>
            <a:pPr algn="just">
              <a:spcBef>
                <a:spcPts val="1200"/>
              </a:spcBef>
            </a:pPr>
            <a:endParaRPr lang="en-GB" b="1" dirty="0">
              <a:solidFill>
                <a:schemeClr val="tx1"/>
              </a:solidFill>
            </a:endParaRPr>
          </a:p>
          <a:p>
            <a:pPr algn="just">
              <a:spcBef>
                <a:spcPts val="1200"/>
              </a:spcBef>
            </a:pPr>
            <a:endParaRPr lang="en-GB" b="1" dirty="0">
              <a:solidFill>
                <a:schemeClr val="tx1"/>
              </a:solidFill>
            </a:endParaRPr>
          </a:p>
          <a:p>
            <a:pPr algn="just">
              <a:spcBef>
                <a:spcPts val="1200"/>
              </a:spcBef>
            </a:pPr>
            <a:endParaRPr lang="en-GB" b="1" dirty="0">
              <a:solidFill>
                <a:schemeClr val="tx1"/>
              </a:solidFill>
            </a:endParaRPr>
          </a:p>
          <a:p>
            <a:pPr marL="0" indent="0" algn="just">
              <a:spcBef>
                <a:spcPts val="1200"/>
              </a:spcBef>
              <a:buNone/>
            </a:pPr>
            <a:endParaRPr lang="en-GB" sz="1200" dirty="0">
              <a:solidFill>
                <a:schemeClr val="tx1"/>
              </a:solidFill>
            </a:endParaRPr>
          </a:p>
          <a:p>
            <a:pPr marL="0" indent="0" algn="just">
              <a:spcBef>
                <a:spcPts val="1200"/>
              </a:spcBef>
              <a:buNone/>
            </a:pPr>
            <a:r>
              <a:rPr lang="en-GB" sz="1100" dirty="0">
                <a:solidFill>
                  <a:schemeClr val="tx1"/>
                </a:solidFill>
              </a:rPr>
              <a:t>                                                        * If 30°C is the long term condition, there is no intermediate condition.</a:t>
            </a:r>
          </a:p>
          <a:p>
            <a:pPr marL="0" indent="0" algn="just">
              <a:lnSpc>
                <a:spcPct val="100000"/>
              </a:lnSpc>
              <a:spcBef>
                <a:spcPts val="0"/>
              </a:spcBef>
              <a:buNone/>
            </a:pPr>
            <a:r>
              <a:rPr lang="en-GB" sz="1200" dirty="0">
                <a:solidFill>
                  <a:schemeClr val="tx1"/>
                </a:solidFill>
              </a:rPr>
              <a:t>	                           </a:t>
            </a:r>
            <a:r>
              <a:rPr lang="en-GB" sz="1100" dirty="0">
                <a:solidFill>
                  <a:schemeClr val="tx1"/>
                </a:solidFill>
              </a:rPr>
              <a:t>(1) 6 months may be sufficient (difference with human medicines (ICH) for which 12 months is required)</a:t>
            </a:r>
          </a:p>
          <a:p>
            <a:pPr marL="0" lvl="0" indent="0" algn="just">
              <a:lnSpc>
                <a:spcPct val="100000"/>
              </a:lnSpc>
              <a:spcBef>
                <a:spcPts val="1200"/>
              </a:spcBef>
              <a:buClrTx/>
              <a:buNone/>
            </a:pPr>
            <a:endParaRPr lang="en-GB" b="1" dirty="0">
              <a:solidFill>
                <a:prstClr val="black"/>
              </a:solidFill>
              <a:latin typeface="Calibri"/>
              <a:cs typeface="+mn-cs"/>
            </a:endParaRPr>
          </a:p>
        </p:txBody>
      </p:sp>
      <p:graphicFrame>
        <p:nvGraphicFramePr>
          <p:cNvPr id="4" name="Tableau 3"/>
          <p:cNvGraphicFramePr>
            <a:graphicFrameLocks noGrp="1"/>
          </p:cNvGraphicFramePr>
          <p:nvPr>
            <p:extLst>
              <p:ext uri="{D42A27DB-BD31-4B8C-83A1-F6EECF244321}">
                <p14:modId xmlns:p14="http://schemas.microsoft.com/office/powerpoint/2010/main" val="2710223701"/>
              </p:ext>
            </p:extLst>
          </p:nvPr>
        </p:nvGraphicFramePr>
        <p:xfrm>
          <a:off x="495300" y="1647012"/>
          <a:ext cx="8316896" cy="4576234"/>
        </p:xfrm>
        <a:graphic>
          <a:graphicData uri="http://schemas.openxmlformats.org/drawingml/2006/table">
            <a:tbl>
              <a:tblPr firstRow="1" bandRow="1">
                <a:tableStyleId>{5C22544A-7EE6-4342-B048-85BDC9FD1C3A}</a:tableStyleId>
              </a:tblPr>
              <a:tblGrid>
                <a:gridCol w="2552700">
                  <a:extLst>
                    <a:ext uri="{9D8B030D-6E8A-4147-A177-3AD203B41FA5}">
                      <a16:colId xmlns:a16="http://schemas.microsoft.com/office/drawing/2014/main" val="20000"/>
                    </a:ext>
                  </a:extLst>
                </a:gridCol>
                <a:gridCol w="2143760">
                  <a:extLst>
                    <a:ext uri="{9D8B030D-6E8A-4147-A177-3AD203B41FA5}">
                      <a16:colId xmlns:a16="http://schemas.microsoft.com/office/drawing/2014/main" val="20001"/>
                    </a:ext>
                  </a:extLst>
                </a:gridCol>
                <a:gridCol w="1887889">
                  <a:extLst>
                    <a:ext uri="{9D8B030D-6E8A-4147-A177-3AD203B41FA5}">
                      <a16:colId xmlns:a16="http://schemas.microsoft.com/office/drawing/2014/main" val="20002"/>
                    </a:ext>
                  </a:extLst>
                </a:gridCol>
                <a:gridCol w="1732547">
                  <a:extLst>
                    <a:ext uri="{9D8B030D-6E8A-4147-A177-3AD203B41FA5}">
                      <a16:colId xmlns:a16="http://schemas.microsoft.com/office/drawing/2014/main" val="20003"/>
                    </a:ext>
                  </a:extLst>
                </a:gridCol>
              </a:tblGrid>
              <a:tr h="236733">
                <a:tc>
                  <a:txBody>
                    <a:bodyPr/>
                    <a:lstStyle/>
                    <a:p>
                      <a:pPr algn="ctr">
                        <a:spcBef>
                          <a:spcPts val="0"/>
                        </a:spcBef>
                        <a:spcAft>
                          <a:spcPts val="0"/>
                        </a:spcAft>
                      </a:pPr>
                      <a:endParaRPr lang="en-US"/>
                    </a:p>
                  </a:txBody>
                  <a:tcPr anchor="ctr">
                    <a:lnB w="19050" cap="flat" cmpd="sng" algn="ctr">
                      <a:solidFill>
                        <a:schemeClr val="bg1"/>
                      </a:solidFill>
                      <a:prstDash val="solid"/>
                      <a:round/>
                      <a:headEnd type="none" w="med" len="med"/>
                      <a:tailEnd type="none" w="med" len="med"/>
                    </a:lnB>
                    <a:solidFill>
                      <a:schemeClr val="bg1"/>
                    </a:solidFill>
                  </a:tcPr>
                </a:tc>
                <a:tc gridSpan="3">
                  <a:txBody>
                    <a:bodyPr/>
                    <a:lstStyle/>
                    <a:p>
                      <a:pPr algn="ctr">
                        <a:spcBef>
                          <a:spcPts val="0"/>
                        </a:spcBef>
                        <a:spcAft>
                          <a:spcPts val="0"/>
                        </a:spcAft>
                      </a:pPr>
                      <a:r>
                        <a:rPr lang="fr-FR" dirty="0"/>
                        <a:t>Storage</a:t>
                      </a:r>
                      <a:r>
                        <a:rPr lang="fr-FR" baseline="0" dirty="0"/>
                        <a:t> conditions for </a:t>
                      </a:r>
                      <a:r>
                        <a:rPr lang="fr-FR" baseline="0" dirty="0" err="1"/>
                        <a:t>formal</a:t>
                      </a:r>
                      <a:r>
                        <a:rPr lang="fr-FR" baseline="0" dirty="0"/>
                        <a:t> </a:t>
                      </a:r>
                      <a:r>
                        <a:rPr lang="fr-FR" baseline="0" dirty="0" err="1"/>
                        <a:t>stability</a:t>
                      </a:r>
                      <a:r>
                        <a:rPr lang="fr-FR" baseline="0" dirty="0"/>
                        <a:t> </a:t>
                      </a:r>
                      <a:r>
                        <a:rPr lang="fr-FR" baseline="0" dirty="0" err="1"/>
                        <a:t>studies</a:t>
                      </a:r>
                      <a:endParaRPr lang="fr-FR" dirty="0"/>
                    </a:p>
                  </a:txBody>
                  <a:tcPr anchor="ctr">
                    <a:lnB w="19050" cap="flat" cmpd="sng" algn="ctr">
                      <a:solidFill>
                        <a:schemeClr val="bg1"/>
                      </a:solidFill>
                      <a:prstDash val="solid"/>
                      <a:round/>
                      <a:headEnd type="none" w="med" len="med"/>
                      <a:tailEnd type="none" w="med" len="med"/>
                    </a:lnB>
                    <a:solidFill>
                      <a:srgbClr val="28A0B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3669">
                <a:tc>
                  <a:txBody>
                    <a:bodyPr/>
                    <a:lstStyle/>
                    <a:p>
                      <a:pPr algn="ctr">
                        <a:spcBef>
                          <a:spcPts val="0"/>
                        </a:spcBef>
                        <a:spcAft>
                          <a:spcPts val="0"/>
                        </a:spcAft>
                      </a:pPr>
                      <a:r>
                        <a:rPr lang="fr-FR" dirty="0" err="1">
                          <a:solidFill>
                            <a:schemeClr val="tx1"/>
                          </a:solidFill>
                        </a:rPr>
                        <a:t>Intended</a:t>
                      </a:r>
                      <a:r>
                        <a:rPr lang="fr-FR" dirty="0">
                          <a:solidFill>
                            <a:schemeClr val="tx1"/>
                          </a:solidFill>
                        </a:rPr>
                        <a:t> label long-</a:t>
                      </a:r>
                      <a:r>
                        <a:rPr lang="fr-FR" dirty="0" err="1">
                          <a:solidFill>
                            <a:schemeClr val="tx1"/>
                          </a:solidFill>
                        </a:rPr>
                        <a:t>term</a:t>
                      </a:r>
                      <a:r>
                        <a:rPr lang="fr-FR" dirty="0">
                          <a:solidFill>
                            <a:schemeClr val="tx1"/>
                          </a:solidFill>
                        </a:rPr>
                        <a:t> </a:t>
                      </a:r>
                      <a:r>
                        <a:rPr lang="fr-FR" dirty="0" err="1">
                          <a:solidFill>
                            <a:schemeClr val="tx1"/>
                          </a:solidFill>
                        </a:rPr>
                        <a:t>storage</a:t>
                      </a:r>
                      <a:r>
                        <a:rPr lang="fr-FR" dirty="0">
                          <a:solidFill>
                            <a:schemeClr val="tx1"/>
                          </a:solidFill>
                        </a:rPr>
                        <a:t> conditions</a:t>
                      </a:r>
                      <a:endParaRPr lang="en-US" dirty="0">
                        <a:solidFill>
                          <a:schemeClr val="tx1"/>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99C1C"/>
                    </a:solidFill>
                  </a:tcPr>
                </a:tc>
                <a:tc>
                  <a:txBody>
                    <a:bodyPr/>
                    <a:lstStyle/>
                    <a:p>
                      <a:pPr algn="ctr">
                        <a:spcBef>
                          <a:spcPts val="0"/>
                        </a:spcBef>
                        <a:spcAft>
                          <a:spcPts val="0"/>
                        </a:spcAft>
                      </a:pPr>
                      <a:r>
                        <a:rPr lang="fr-FR" dirty="0">
                          <a:solidFill>
                            <a:schemeClr val="bg1"/>
                          </a:solidFill>
                        </a:rPr>
                        <a:t>Long </a:t>
                      </a:r>
                      <a:r>
                        <a:rPr lang="fr-FR" dirty="0" err="1">
                          <a:solidFill>
                            <a:schemeClr val="bg1"/>
                          </a:solidFill>
                        </a:rPr>
                        <a:t>term</a:t>
                      </a:r>
                      <a:endParaRPr lang="fr-FR" dirty="0">
                        <a:solidFill>
                          <a:schemeClr val="bg1"/>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8A0BE"/>
                    </a:solidFill>
                  </a:tcPr>
                </a:tc>
                <a:tc>
                  <a:txBody>
                    <a:bodyPr/>
                    <a:lstStyle/>
                    <a:p>
                      <a:pPr algn="ctr">
                        <a:spcBef>
                          <a:spcPts val="0"/>
                        </a:spcBef>
                        <a:spcAft>
                          <a:spcPts val="0"/>
                        </a:spcAft>
                      </a:pPr>
                      <a:r>
                        <a:rPr lang="fr-FR" dirty="0" err="1">
                          <a:solidFill>
                            <a:schemeClr val="bg1"/>
                          </a:solidFill>
                        </a:rPr>
                        <a:t>Intermediate</a:t>
                      </a:r>
                      <a:endParaRPr lang="fr-FR" dirty="0">
                        <a:solidFill>
                          <a:schemeClr val="bg1"/>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8A0BE"/>
                    </a:solidFill>
                  </a:tcPr>
                </a:tc>
                <a:tc>
                  <a:txBody>
                    <a:bodyPr/>
                    <a:lstStyle/>
                    <a:p>
                      <a:pPr algn="ctr">
                        <a:spcBef>
                          <a:spcPts val="0"/>
                        </a:spcBef>
                        <a:spcAft>
                          <a:spcPts val="0"/>
                        </a:spcAft>
                      </a:pPr>
                      <a:r>
                        <a:rPr lang="fr-FR" dirty="0" err="1">
                          <a:solidFill>
                            <a:schemeClr val="bg1"/>
                          </a:solidFill>
                        </a:rPr>
                        <a:t>Accelerated</a:t>
                      </a:r>
                      <a:endParaRPr lang="fr-FR" dirty="0">
                        <a:solidFill>
                          <a:schemeClr val="bg1"/>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8A0BE"/>
                    </a:solidFill>
                  </a:tcPr>
                </a:tc>
                <a:extLst>
                  <a:ext uri="{0D108BD9-81ED-4DB2-BD59-A6C34878D82A}">
                    <a16:rowId xmlns:a16="http://schemas.microsoft.com/office/drawing/2014/main" val="10001"/>
                  </a:ext>
                </a:extLst>
              </a:tr>
              <a:tr h="567217">
                <a:tc>
                  <a:txBody>
                    <a:bodyPr/>
                    <a:lstStyle/>
                    <a:p>
                      <a:r>
                        <a:rPr lang="fr-FR" sz="1600" dirty="0"/>
                        <a:t>General case</a:t>
                      </a:r>
                    </a:p>
                    <a:p>
                      <a:r>
                        <a:rPr lang="fr-FR" sz="1200" dirty="0"/>
                        <a:t>(Storage</a:t>
                      </a:r>
                      <a:r>
                        <a:rPr lang="fr-FR" sz="1200" baseline="0" dirty="0"/>
                        <a:t> not </a:t>
                      </a:r>
                      <a:r>
                        <a:rPr lang="fr-FR" sz="1200" baseline="0" dirty="0" err="1"/>
                        <a:t>above</a:t>
                      </a:r>
                      <a:r>
                        <a:rPr lang="fr-FR" sz="1200" baseline="0" dirty="0"/>
                        <a:t> 25°C or 30°C)</a:t>
                      </a:r>
                      <a:endParaRPr lang="en-US" sz="1200" dirty="0"/>
                    </a:p>
                  </a:txBody>
                  <a:tcPr>
                    <a:lnT w="19050"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r>
                        <a:rPr lang="fr-FR" sz="1600" dirty="0"/>
                        <a:t>25°C/60%RH or</a:t>
                      </a:r>
                    </a:p>
                    <a:p>
                      <a:r>
                        <a:rPr lang="fr-FR" sz="1600" dirty="0"/>
                        <a:t>30°C/65%RH</a:t>
                      </a:r>
                      <a:endParaRPr lang="en-US" sz="1600" dirty="0"/>
                    </a:p>
                  </a:txBody>
                  <a:tcPr>
                    <a:lnT w="19050"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r>
                        <a:rPr lang="fr-FR" sz="1600" dirty="0"/>
                        <a:t>30°C/65%RH*</a:t>
                      </a:r>
                      <a:endParaRPr lang="en-US" sz="1600" dirty="0"/>
                    </a:p>
                  </a:txBody>
                  <a:tcPr>
                    <a:lnT w="19050"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algn="l"/>
                      <a:r>
                        <a:rPr lang="fr-FR" sz="1600"/>
                        <a:t>40°C/75%RH</a:t>
                      </a:r>
                      <a:endParaRPr lang="en-US" sz="1600"/>
                    </a:p>
                  </a:txBody>
                  <a:tcPr>
                    <a:lnT w="19050" cap="flat" cmpd="sng" algn="ctr">
                      <a:solidFill>
                        <a:schemeClr val="bg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10002"/>
                  </a:ext>
                </a:extLst>
              </a:tr>
              <a:tr h="7761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a:t>Aqueous-based product in semi-permeable containers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a:t>(Storage</a:t>
                      </a:r>
                      <a:r>
                        <a:rPr lang="fr-FR" sz="1200" baseline="0"/>
                        <a:t> not above 25°C or 30°C)</a:t>
                      </a:r>
                      <a:endParaRPr lang="en-US" sz="1200"/>
                    </a:p>
                  </a:txBody>
                  <a:tcPr>
                    <a:solidFill>
                      <a:schemeClr val="accent1">
                        <a:lumMod val="40000"/>
                        <a:lumOff val="60000"/>
                      </a:schemeClr>
                    </a:solidFill>
                  </a:tcPr>
                </a:tc>
                <a:tc>
                  <a:txBody>
                    <a:bodyPr/>
                    <a:lstStyle/>
                    <a:p>
                      <a:r>
                        <a:rPr lang="fr-FR" sz="1600" dirty="0"/>
                        <a:t>25°C/40%RH or</a:t>
                      </a:r>
                    </a:p>
                    <a:p>
                      <a:r>
                        <a:rPr lang="fr-FR" sz="1600" dirty="0"/>
                        <a:t>30°C/35%RH</a:t>
                      </a:r>
                      <a:endParaRPr lang="en-US" sz="1600" dirty="0"/>
                    </a:p>
                  </a:txBody>
                  <a:tcPr>
                    <a:solidFill>
                      <a:schemeClr val="accent1">
                        <a:lumMod val="40000"/>
                        <a:lumOff val="60000"/>
                      </a:schemeClr>
                    </a:solidFill>
                  </a:tcPr>
                </a:tc>
                <a:tc>
                  <a:txBody>
                    <a:bodyPr/>
                    <a:lstStyle/>
                    <a:p>
                      <a:r>
                        <a:rPr lang="fr-FR" sz="1600" dirty="0"/>
                        <a:t>30°C/65%RH*</a:t>
                      </a:r>
                      <a:endParaRPr lang="en-US" sz="1600" dirty="0"/>
                    </a:p>
                  </a:txBody>
                  <a:tcPr>
                    <a:solidFill>
                      <a:schemeClr val="accent1">
                        <a:lumMod val="40000"/>
                        <a:lumOff val="60000"/>
                      </a:schemeClr>
                    </a:solidFill>
                  </a:tcPr>
                </a:tc>
                <a:tc>
                  <a:txBody>
                    <a:bodyPr/>
                    <a:lstStyle/>
                    <a:p>
                      <a:r>
                        <a:rPr lang="fr-FR" sz="1600"/>
                        <a:t>40°C/NMT 25%RH</a:t>
                      </a:r>
                      <a:endParaRPr lang="en-US" sz="1600"/>
                    </a:p>
                  </a:txBody>
                  <a:tcPr>
                    <a:solidFill>
                      <a:schemeClr val="accent1">
                        <a:lumMod val="40000"/>
                        <a:lumOff val="60000"/>
                      </a:schemeClr>
                    </a:solidFill>
                  </a:tcPr>
                </a:tc>
                <a:extLst>
                  <a:ext uri="{0D108BD9-81ED-4DB2-BD59-A6C34878D82A}">
                    <a16:rowId xmlns:a16="http://schemas.microsoft.com/office/drawing/2014/main" val="10003"/>
                  </a:ext>
                </a:extLst>
              </a:tr>
              <a:tr h="328389">
                <a:tc>
                  <a:txBody>
                    <a:bodyPr/>
                    <a:lstStyle/>
                    <a:p>
                      <a:r>
                        <a:rPr lang="fr-FR" sz="1600"/>
                        <a:t>Refrigerated storage (5°C)</a:t>
                      </a:r>
                      <a:endParaRPr lang="en-US" sz="1600"/>
                    </a:p>
                  </a:txBody>
                  <a:tcPr>
                    <a:solidFill>
                      <a:schemeClr val="accent1">
                        <a:lumMod val="40000"/>
                        <a:lumOff val="60000"/>
                      </a:schemeClr>
                    </a:solidFill>
                  </a:tcPr>
                </a:tc>
                <a:tc>
                  <a:txBody>
                    <a:bodyPr/>
                    <a:lstStyle/>
                    <a:p>
                      <a:r>
                        <a:rPr lang="fr-FR" sz="1600"/>
                        <a:t>5°C</a:t>
                      </a:r>
                      <a:endParaRPr lang="en-US" sz="1600"/>
                    </a:p>
                  </a:txBody>
                  <a:tcPr>
                    <a:solidFill>
                      <a:schemeClr val="accent1">
                        <a:lumMod val="40000"/>
                        <a:lumOff val="60000"/>
                      </a:schemeClr>
                    </a:solidFill>
                  </a:tcPr>
                </a:tc>
                <a:tc>
                  <a:txBody>
                    <a:bodyPr/>
                    <a:lstStyle/>
                    <a:p>
                      <a:pPr algn="ctr"/>
                      <a:r>
                        <a:rPr lang="fr-FR" sz="1600"/>
                        <a:t>-</a:t>
                      </a:r>
                      <a:endParaRPr lang="en-US" sz="1600"/>
                    </a:p>
                  </a:txBody>
                  <a:tcPr>
                    <a:solidFill>
                      <a:schemeClr val="bg1">
                        <a:lumMod val="50000"/>
                      </a:schemeClr>
                    </a:solidFill>
                  </a:tcPr>
                </a:tc>
                <a:tc>
                  <a:txBody>
                    <a:bodyPr/>
                    <a:lstStyle/>
                    <a:p>
                      <a:r>
                        <a:rPr lang="fr-FR" sz="1600"/>
                        <a:t>25°C/60%RH</a:t>
                      </a:r>
                      <a:endParaRPr lang="en-US" sz="1600"/>
                    </a:p>
                  </a:txBody>
                  <a:tcPr>
                    <a:solidFill>
                      <a:schemeClr val="accent1">
                        <a:lumMod val="40000"/>
                        <a:lumOff val="60000"/>
                      </a:schemeClr>
                    </a:solidFill>
                  </a:tcPr>
                </a:tc>
                <a:extLst>
                  <a:ext uri="{0D108BD9-81ED-4DB2-BD59-A6C34878D82A}">
                    <a16:rowId xmlns:a16="http://schemas.microsoft.com/office/drawing/2014/main" val="10004"/>
                  </a:ext>
                </a:extLst>
              </a:tr>
              <a:tr h="328389">
                <a:tc>
                  <a:txBody>
                    <a:bodyPr/>
                    <a:lstStyle/>
                    <a:p>
                      <a:r>
                        <a:rPr lang="fr-FR" sz="1600"/>
                        <a:t>Frozen storage (-20°C)</a:t>
                      </a:r>
                      <a:endParaRPr lang="en-US" sz="1600"/>
                    </a:p>
                  </a:txBody>
                  <a:tcPr>
                    <a:solidFill>
                      <a:schemeClr val="accent1">
                        <a:lumMod val="40000"/>
                        <a:lumOff val="60000"/>
                      </a:schemeClr>
                    </a:solidFill>
                  </a:tcPr>
                </a:tc>
                <a:tc>
                  <a:txBody>
                    <a:bodyPr/>
                    <a:lstStyle/>
                    <a:p>
                      <a:r>
                        <a:rPr lang="fr-FR" sz="1600"/>
                        <a:t>-20°C</a:t>
                      </a:r>
                      <a:endParaRPr lang="en-US" sz="1600"/>
                    </a:p>
                  </a:txBody>
                  <a:tcPr>
                    <a:solidFill>
                      <a:schemeClr val="accent1">
                        <a:lumMod val="40000"/>
                        <a:lumOff val="60000"/>
                      </a:schemeClr>
                    </a:solidFill>
                  </a:tcPr>
                </a:tc>
                <a:tc>
                  <a:txBody>
                    <a:bodyPr/>
                    <a:lstStyle/>
                    <a:p>
                      <a:pPr algn="ctr"/>
                      <a:r>
                        <a:rPr lang="fr-FR" sz="1600"/>
                        <a:t>-</a:t>
                      </a:r>
                      <a:endParaRPr lang="en-US" sz="1600"/>
                    </a:p>
                  </a:txBody>
                  <a:tcPr>
                    <a:solidFill>
                      <a:schemeClr val="bg1">
                        <a:lumMod val="50000"/>
                      </a:schemeClr>
                    </a:solidFill>
                  </a:tcPr>
                </a:tc>
                <a:tc>
                  <a:txBody>
                    <a:bodyPr/>
                    <a:lstStyle/>
                    <a:p>
                      <a:pPr algn="ctr"/>
                      <a:r>
                        <a:rPr lang="fr-FR" sz="1600"/>
                        <a:t>-</a:t>
                      </a:r>
                      <a:endParaRPr lang="en-US" sz="1600"/>
                    </a:p>
                  </a:txBody>
                  <a:tcPr>
                    <a:solidFill>
                      <a:schemeClr val="bg1">
                        <a:lumMod val="50000"/>
                      </a:schemeClr>
                    </a:solidFill>
                  </a:tcPr>
                </a:tc>
                <a:extLst>
                  <a:ext uri="{0D108BD9-81ED-4DB2-BD59-A6C34878D82A}">
                    <a16:rowId xmlns:a16="http://schemas.microsoft.com/office/drawing/2014/main" val="10005"/>
                  </a:ext>
                </a:extLst>
              </a:tr>
              <a:tr h="328389">
                <a:tc>
                  <a:txBody>
                    <a:bodyPr/>
                    <a:lstStyle/>
                    <a:p>
                      <a:r>
                        <a:rPr lang="fr-FR" sz="1600"/>
                        <a:t>Below -20°C</a:t>
                      </a:r>
                      <a:endParaRPr lang="en-US" sz="1600"/>
                    </a:p>
                  </a:txBody>
                  <a:tcPr>
                    <a:solidFill>
                      <a:schemeClr val="accent1">
                        <a:lumMod val="40000"/>
                        <a:lumOff val="60000"/>
                      </a:schemeClr>
                    </a:solidFill>
                  </a:tcPr>
                </a:tc>
                <a:tc gridSpan="3">
                  <a:txBody>
                    <a:bodyPr/>
                    <a:lstStyle/>
                    <a:p>
                      <a:pPr algn="ctr"/>
                      <a:r>
                        <a:rPr lang="fr-FR" sz="1600"/>
                        <a:t>Case-by-case </a:t>
                      </a:r>
                      <a:endParaRPr lang="en-US" sz="1600"/>
                    </a:p>
                  </a:txBody>
                  <a:tcPr anchor="ctr">
                    <a:solidFill>
                      <a:schemeClr val="accent1">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0">
                <a:tc>
                  <a:txBody>
                    <a:bodyPr/>
                    <a:lstStyle/>
                    <a:p>
                      <a:pPr algn="l">
                        <a:spcBef>
                          <a:spcPts val="0"/>
                        </a:spcBef>
                        <a:spcAft>
                          <a:spcPts val="0"/>
                        </a:spcAft>
                      </a:pPr>
                      <a:endParaRPr lang="en-US" sz="400" dirty="0">
                        <a:solidFill>
                          <a:schemeClr val="bg1"/>
                        </a:solidFill>
                      </a:endParaRPr>
                    </a:p>
                  </a:txBody>
                  <a:tcPr marT="0" marB="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400" dirty="0">
                        <a:solidFill>
                          <a:schemeClr val="bg1"/>
                        </a:solidFill>
                      </a:endParaRPr>
                    </a:p>
                  </a:txBody>
                  <a:tcPr anchor="ctr">
                    <a:solidFill>
                      <a:schemeClr val="bg1"/>
                    </a:solidFill>
                  </a:tcPr>
                </a:tc>
                <a:tc>
                  <a:txBody>
                    <a:bodyPr/>
                    <a:lstStyle/>
                    <a:p>
                      <a:endParaRPr lang="en-US" sz="800" dirty="0"/>
                    </a:p>
                  </a:txBody>
                  <a:tcPr anchor="ctr">
                    <a:solidFill>
                      <a:schemeClr val="bg1"/>
                    </a:solidFill>
                  </a:tcPr>
                </a:tc>
                <a:tc>
                  <a:txBody>
                    <a:bodyPr/>
                    <a:lstStyle/>
                    <a:p>
                      <a:pPr algn="l"/>
                      <a:endParaRPr lang="en-US" sz="400" dirty="0"/>
                    </a:p>
                  </a:txBody>
                  <a:tcPr anchor="ctr">
                    <a:solidFill>
                      <a:schemeClr val="bg1"/>
                    </a:solidFill>
                  </a:tcPr>
                </a:tc>
                <a:extLst>
                  <a:ext uri="{0D108BD9-81ED-4DB2-BD59-A6C34878D82A}">
                    <a16:rowId xmlns:a16="http://schemas.microsoft.com/office/drawing/2014/main" val="10007"/>
                  </a:ext>
                </a:extLst>
              </a:tr>
              <a:tr h="371042">
                <a:tc>
                  <a:txBody>
                    <a:bodyPr/>
                    <a:lstStyle/>
                    <a:p>
                      <a:pPr>
                        <a:spcBef>
                          <a:spcPts val="0"/>
                        </a:spcBef>
                        <a:spcAft>
                          <a:spcPts val="0"/>
                        </a:spcAft>
                      </a:pPr>
                      <a:r>
                        <a:rPr lang="fr-FR" sz="1400" dirty="0">
                          <a:solidFill>
                            <a:schemeClr val="tx1"/>
                          </a:solidFill>
                        </a:rPr>
                        <a:t>Duration of </a:t>
                      </a:r>
                      <a:r>
                        <a:rPr lang="fr-FR" sz="1400" dirty="0" err="1">
                          <a:solidFill>
                            <a:schemeClr val="tx1"/>
                          </a:solidFill>
                        </a:rPr>
                        <a:t>stability</a:t>
                      </a:r>
                      <a:r>
                        <a:rPr lang="fr-FR" sz="1400" dirty="0">
                          <a:solidFill>
                            <a:schemeClr val="tx1"/>
                          </a:solidFill>
                        </a:rPr>
                        <a:t> </a:t>
                      </a:r>
                      <a:r>
                        <a:rPr lang="fr-FR" sz="1400" dirty="0" err="1">
                          <a:solidFill>
                            <a:schemeClr val="tx1"/>
                          </a:solidFill>
                        </a:rPr>
                        <a:t>study</a:t>
                      </a:r>
                      <a:endParaRPr lang="en-US" sz="1400" dirty="0">
                        <a:solidFill>
                          <a:schemeClr val="tx1"/>
                        </a:solidFill>
                      </a:endParaRPr>
                    </a:p>
                  </a:txBody>
                  <a:tcPr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err="1">
                          <a:solidFill>
                            <a:schemeClr val="tx1"/>
                          </a:solidFill>
                        </a:rPr>
                        <a:t>Until</a:t>
                      </a:r>
                      <a:r>
                        <a:rPr lang="fr-FR" sz="1400" dirty="0">
                          <a:solidFill>
                            <a:schemeClr val="tx1"/>
                          </a:solidFill>
                        </a:rPr>
                        <a:t> </a:t>
                      </a:r>
                      <a:r>
                        <a:rPr lang="fr-FR" sz="1400" dirty="0" err="1">
                          <a:solidFill>
                            <a:schemeClr val="tx1"/>
                          </a:solidFill>
                        </a:rPr>
                        <a:t>re-test</a:t>
                      </a:r>
                      <a:r>
                        <a:rPr lang="fr-FR" sz="1400" dirty="0">
                          <a:solidFill>
                            <a:schemeClr val="tx1"/>
                          </a:solidFill>
                        </a:rPr>
                        <a:t> </a:t>
                      </a:r>
                      <a:r>
                        <a:rPr lang="fr-FR" sz="1400" dirty="0" err="1">
                          <a:solidFill>
                            <a:schemeClr val="tx1"/>
                          </a:solidFill>
                        </a:rPr>
                        <a:t>period</a:t>
                      </a:r>
                      <a:r>
                        <a:rPr lang="fr-FR" sz="1400" dirty="0">
                          <a:solidFill>
                            <a:schemeClr val="tx1"/>
                          </a:solidFill>
                        </a:rPr>
                        <a:t> / shelf life</a:t>
                      </a:r>
                    </a:p>
                  </a:txBody>
                  <a:tcPr marL="0" marR="0" anchor="ctr">
                    <a:solidFill>
                      <a:schemeClr val="tx2">
                        <a:lumMod val="20000"/>
                        <a:lumOff val="80000"/>
                      </a:schemeClr>
                    </a:solidFill>
                  </a:tcPr>
                </a:tc>
                <a:tc>
                  <a:txBody>
                    <a:bodyPr/>
                    <a:lstStyle/>
                    <a:p>
                      <a:pPr algn="ctr">
                        <a:spcBef>
                          <a:spcPts val="0"/>
                        </a:spcBef>
                        <a:spcAft>
                          <a:spcPts val="0"/>
                        </a:spcAft>
                      </a:pPr>
                      <a:r>
                        <a:rPr lang="fr-FR" sz="1400" dirty="0" err="1">
                          <a:solidFill>
                            <a:schemeClr val="tx1"/>
                          </a:solidFill>
                        </a:rPr>
                        <a:t>Until</a:t>
                      </a:r>
                      <a:r>
                        <a:rPr lang="fr-FR" sz="1400" dirty="0">
                          <a:solidFill>
                            <a:schemeClr val="tx1"/>
                          </a:solidFill>
                        </a:rPr>
                        <a:t> min. 12 </a:t>
                      </a:r>
                      <a:r>
                        <a:rPr lang="fr-FR" sz="1400" dirty="0" err="1">
                          <a:solidFill>
                            <a:schemeClr val="tx1"/>
                          </a:solidFill>
                        </a:rPr>
                        <a:t>months</a:t>
                      </a:r>
                      <a:endParaRPr lang="en-US" sz="1400" dirty="0">
                        <a:solidFill>
                          <a:schemeClr val="tx1"/>
                        </a:solidFill>
                      </a:endParaRPr>
                    </a:p>
                  </a:txBody>
                  <a:tcPr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err="1">
                          <a:solidFill>
                            <a:schemeClr val="tx1"/>
                          </a:solidFill>
                        </a:rPr>
                        <a:t>Until</a:t>
                      </a:r>
                      <a:r>
                        <a:rPr lang="fr-FR" sz="1400" dirty="0">
                          <a:solidFill>
                            <a:schemeClr val="tx1"/>
                          </a:solidFill>
                        </a:rPr>
                        <a:t> min. 6 </a:t>
                      </a:r>
                      <a:r>
                        <a:rPr lang="fr-FR" sz="1400" dirty="0" err="1">
                          <a:solidFill>
                            <a:schemeClr val="tx1"/>
                          </a:solidFill>
                        </a:rPr>
                        <a:t>months</a:t>
                      </a:r>
                      <a:endParaRPr lang="en-US" sz="1400" dirty="0">
                        <a:solidFill>
                          <a:schemeClr val="tx1"/>
                        </a:solidFill>
                      </a:endParaRPr>
                    </a:p>
                  </a:txBody>
                  <a:tcPr anchor="ctr">
                    <a:solidFill>
                      <a:schemeClr val="tx2">
                        <a:lumMod val="20000"/>
                        <a:lumOff val="80000"/>
                      </a:schemeClr>
                    </a:solidFill>
                  </a:tcPr>
                </a:tc>
                <a:extLst>
                  <a:ext uri="{0D108BD9-81ED-4DB2-BD59-A6C34878D82A}">
                    <a16:rowId xmlns:a16="http://schemas.microsoft.com/office/drawing/2014/main" val="10008"/>
                  </a:ext>
                </a:extLst>
              </a:tr>
              <a:tr h="582144">
                <a:tc>
                  <a:txBody>
                    <a:bodyPr/>
                    <a:lstStyle/>
                    <a:p>
                      <a:r>
                        <a:rPr lang="fr-FR" sz="1400" u="sng" dirty="0">
                          <a:solidFill>
                            <a:schemeClr val="tx1"/>
                          </a:solidFill>
                        </a:rPr>
                        <a:t>Minimum</a:t>
                      </a:r>
                      <a:r>
                        <a:rPr lang="fr-FR" sz="1400" dirty="0">
                          <a:solidFill>
                            <a:schemeClr val="tx1"/>
                          </a:solidFill>
                        </a:rPr>
                        <a:t> </a:t>
                      </a:r>
                      <a:r>
                        <a:rPr lang="fr-FR" sz="1400" dirty="0" err="1">
                          <a:solidFill>
                            <a:schemeClr val="tx1"/>
                          </a:solidFill>
                        </a:rPr>
                        <a:t>results</a:t>
                      </a:r>
                      <a:r>
                        <a:rPr lang="fr-FR" sz="1400" baseline="0" dirty="0">
                          <a:solidFill>
                            <a:schemeClr val="tx1"/>
                          </a:solidFill>
                        </a:rPr>
                        <a:t> to </a:t>
                      </a:r>
                      <a:r>
                        <a:rPr lang="fr-FR" sz="1400" baseline="0" dirty="0" err="1">
                          <a:solidFill>
                            <a:schemeClr val="tx1"/>
                          </a:solidFill>
                        </a:rPr>
                        <a:t>be</a:t>
                      </a:r>
                      <a:r>
                        <a:rPr lang="fr-FR" sz="1400" baseline="0" dirty="0">
                          <a:solidFill>
                            <a:schemeClr val="tx1"/>
                          </a:solidFill>
                        </a:rPr>
                        <a:t> </a:t>
                      </a:r>
                      <a:r>
                        <a:rPr lang="fr-FR" sz="1400" baseline="0" dirty="0" err="1">
                          <a:solidFill>
                            <a:schemeClr val="tx1"/>
                          </a:solidFill>
                        </a:rPr>
                        <a:t>provided</a:t>
                      </a:r>
                      <a:r>
                        <a:rPr lang="fr-FR" sz="1400" baseline="0" dirty="0">
                          <a:solidFill>
                            <a:schemeClr val="tx1"/>
                          </a:solidFill>
                        </a:rPr>
                        <a:t> at the time of </a:t>
                      </a:r>
                      <a:r>
                        <a:rPr lang="fr-FR" sz="1400" baseline="0" dirty="0" err="1">
                          <a:solidFill>
                            <a:schemeClr val="tx1"/>
                          </a:solidFill>
                        </a:rPr>
                        <a:t>regulatory</a:t>
                      </a:r>
                      <a:r>
                        <a:rPr lang="fr-FR" sz="1400" baseline="0" dirty="0">
                          <a:solidFill>
                            <a:schemeClr val="tx1"/>
                          </a:solidFill>
                        </a:rPr>
                        <a:t> </a:t>
                      </a:r>
                      <a:r>
                        <a:rPr lang="fr-FR" sz="1400" baseline="0" dirty="0" err="1">
                          <a:solidFill>
                            <a:schemeClr val="tx1"/>
                          </a:solidFill>
                        </a:rPr>
                        <a:t>submission</a:t>
                      </a:r>
                      <a:endParaRPr lang="en-US" sz="1400" dirty="0">
                        <a:solidFill>
                          <a:schemeClr val="tx1"/>
                        </a:solidFill>
                      </a:endParaRPr>
                    </a:p>
                  </a:txBody>
                  <a:tcPr marL="0" marR="0">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Drug substance:</a:t>
                      </a:r>
                      <a:r>
                        <a:rPr lang="fr-FR" sz="1400" baseline="0" dirty="0">
                          <a:solidFill>
                            <a:schemeClr val="tx1"/>
                          </a:solidFill>
                        </a:rPr>
                        <a:t>    12 </a:t>
                      </a:r>
                      <a:r>
                        <a:rPr lang="fr-FR" sz="1400" baseline="0" dirty="0" err="1">
                          <a:solidFill>
                            <a:schemeClr val="tx1"/>
                          </a:solidFill>
                        </a:rPr>
                        <a:t>months</a:t>
                      </a:r>
                      <a:endParaRPr lang="fr-FR"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a:solidFill>
                            <a:schemeClr val="tx1"/>
                          </a:solidFill>
                        </a:rPr>
                        <a:t>Medicinal </a:t>
                      </a:r>
                      <a:r>
                        <a:rPr lang="fr-FR" sz="1200" baseline="0" dirty="0" err="1">
                          <a:solidFill>
                            <a:schemeClr val="tx1"/>
                          </a:solidFill>
                        </a:rPr>
                        <a:t>product</a:t>
                      </a:r>
                      <a:r>
                        <a:rPr lang="fr-FR" sz="1200" baseline="0" dirty="0">
                          <a:solidFill>
                            <a:schemeClr val="tx1"/>
                          </a:solidFill>
                        </a:rPr>
                        <a:t>: </a:t>
                      </a:r>
                      <a:r>
                        <a:rPr lang="fr-FR" sz="1400" baseline="0" dirty="0">
                          <a:solidFill>
                            <a:schemeClr val="tx1"/>
                          </a:solidFill>
                        </a:rPr>
                        <a:t>6 </a:t>
                      </a:r>
                      <a:r>
                        <a:rPr lang="fr-FR" sz="1400" baseline="0" dirty="0" err="1">
                          <a:solidFill>
                            <a:schemeClr val="tx1"/>
                          </a:solidFill>
                        </a:rPr>
                        <a:t>months</a:t>
                      </a:r>
                      <a:r>
                        <a:rPr lang="fr-FR" sz="1400" baseline="0" dirty="0">
                          <a:solidFill>
                            <a:schemeClr val="tx1"/>
                          </a:solidFill>
                        </a:rPr>
                        <a:t> </a:t>
                      </a:r>
                      <a:r>
                        <a:rPr lang="fr-FR" sz="1200" b="1" baseline="30000" dirty="0">
                          <a:solidFill>
                            <a:schemeClr val="tx1"/>
                          </a:solidFill>
                        </a:rPr>
                        <a:t>(1)</a:t>
                      </a:r>
                    </a:p>
                  </a:txBody>
                  <a:tcPr marL="0" marR="0" anchor="ctr">
                    <a:solidFill>
                      <a:schemeClr val="tx2">
                        <a:lumMod val="20000"/>
                        <a:lumOff val="80000"/>
                      </a:schemeClr>
                    </a:solidFill>
                  </a:tcPr>
                </a:tc>
                <a:tc>
                  <a:txBody>
                    <a:bodyPr/>
                    <a:lstStyle/>
                    <a:p>
                      <a:pPr algn="ctr"/>
                      <a:r>
                        <a:rPr lang="fr-FR" sz="1200" dirty="0">
                          <a:solidFill>
                            <a:schemeClr val="tx1"/>
                          </a:solidFill>
                        </a:rPr>
                        <a:t> </a:t>
                      </a:r>
                      <a:r>
                        <a:rPr lang="fr-FR" sz="1400" dirty="0">
                          <a:solidFill>
                            <a:schemeClr val="tx1"/>
                          </a:solidFill>
                        </a:rPr>
                        <a:t>6 </a:t>
                      </a:r>
                      <a:r>
                        <a:rPr lang="fr-FR" sz="1400" dirty="0" err="1">
                          <a:solidFill>
                            <a:schemeClr val="tx1"/>
                          </a:solidFill>
                        </a:rPr>
                        <a:t>months</a:t>
                      </a:r>
                      <a:r>
                        <a:rPr lang="fr-FR" sz="1400" dirty="0">
                          <a:solidFill>
                            <a:schemeClr val="tx1"/>
                          </a:solidFill>
                        </a:rPr>
                        <a:t> </a:t>
                      </a:r>
                      <a:r>
                        <a:rPr lang="en-US" sz="1200" b="1" baseline="30000" dirty="0">
                          <a:solidFill>
                            <a:schemeClr val="tx1"/>
                          </a:solidFill>
                          <a:effectLst/>
                        </a:rPr>
                        <a:t>(1)</a:t>
                      </a:r>
                      <a:endParaRPr lang="fr-FR" sz="1200" b="1" dirty="0">
                        <a:solidFill>
                          <a:schemeClr val="tx1"/>
                        </a:solidFill>
                      </a:endParaRPr>
                    </a:p>
                    <a:p>
                      <a:pPr algn="ctr"/>
                      <a:r>
                        <a:rPr lang="fr-FR" sz="1050" dirty="0">
                          <a:solidFill>
                            <a:schemeClr val="tx1"/>
                          </a:solidFill>
                        </a:rPr>
                        <a:t>(if </a:t>
                      </a:r>
                      <a:r>
                        <a:rPr lang="fr-FR" sz="1050" dirty="0" err="1">
                          <a:solidFill>
                            <a:schemeClr val="tx1"/>
                          </a:solidFill>
                        </a:rPr>
                        <a:t>significant</a:t>
                      </a:r>
                      <a:r>
                        <a:rPr lang="fr-FR" sz="1050" dirty="0">
                          <a:solidFill>
                            <a:schemeClr val="tx1"/>
                          </a:solidFill>
                        </a:rPr>
                        <a:t> change at the </a:t>
                      </a:r>
                      <a:r>
                        <a:rPr lang="fr-FR" sz="1050" dirty="0" err="1">
                          <a:solidFill>
                            <a:schemeClr val="tx1"/>
                          </a:solidFill>
                        </a:rPr>
                        <a:t>accelerated</a:t>
                      </a:r>
                      <a:r>
                        <a:rPr lang="fr-FR" sz="1050" dirty="0">
                          <a:solidFill>
                            <a:schemeClr val="tx1"/>
                          </a:solidFill>
                        </a:rPr>
                        <a:t> condition)</a:t>
                      </a:r>
                      <a:endParaRPr lang="en-US" sz="1050" dirty="0">
                        <a:solidFill>
                          <a:schemeClr val="tx1"/>
                        </a:solidFill>
                      </a:endParaRPr>
                    </a:p>
                  </a:txBody>
                  <a:tcPr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6 </a:t>
                      </a:r>
                      <a:r>
                        <a:rPr lang="fr-FR" sz="1400" dirty="0" err="1">
                          <a:solidFill>
                            <a:schemeClr val="tx1"/>
                          </a:solidFill>
                        </a:rPr>
                        <a:t>months</a:t>
                      </a:r>
                      <a:endParaRPr lang="fr-FR" sz="1400"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fr-FR" sz="900" dirty="0">
                        <a:solidFill>
                          <a:schemeClr val="tx1"/>
                        </a:solidFill>
                      </a:endParaRPr>
                    </a:p>
                  </a:txBody>
                  <a:tcPr anchor="ctr">
                    <a:solidFill>
                      <a:schemeClr val="tx2">
                        <a:lumMod val="20000"/>
                        <a:lumOff val="80000"/>
                      </a:schemeClr>
                    </a:solidFill>
                  </a:tcPr>
                </a:tc>
                <a:extLst>
                  <a:ext uri="{0D108BD9-81ED-4DB2-BD59-A6C34878D82A}">
                    <a16:rowId xmlns:a16="http://schemas.microsoft.com/office/drawing/2014/main" val="10009"/>
                  </a:ext>
                </a:extLst>
              </a:tr>
            </a:tbl>
          </a:graphicData>
        </a:graphic>
      </p:graphicFrame>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221381" y="23188"/>
            <a:ext cx="7421078" cy="745958"/>
          </a:xfrm>
        </p:spPr>
        <p:txBody>
          <a:bodyPr/>
          <a:lstStyle/>
          <a:p>
            <a:pPr lvl="0" algn="just">
              <a:lnSpc>
                <a:spcPct val="100000"/>
              </a:lnSpc>
              <a:spcBef>
                <a:spcPts val="1200"/>
              </a:spcBef>
            </a:pPr>
            <a:r>
              <a:rPr lang="en-GB" sz="2800" dirty="0">
                <a:solidFill>
                  <a:schemeClr val="bg1"/>
                </a:solidFill>
              </a:rPr>
              <a:t>Storage conditions: </a:t>
            </a:r>
            <a:r>
              <a:rPr lang="en-GB" sz="2000" dirty="0"/>
              <a:t>WHAT IS THE CONCEPT OF ACCELERATED AND INTERMEDIATE CONDITIONS (also see definitions in slide 6)?</a:t>
            </a:r>
          </a:p>
        </p:txBody>
      </p:sp>
    </p:spTree>
    <p:extLst>
      <p:ext uri="{BB962C8B-B14F-4D97-AF65-F5344CB8AC3E}">
        <p14:creationId xmlns:p14="http://schemas.microsoft.com/office/powerpoint/2010/main" val="840213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259882" y="0"/>
            <a:ext cx="7382577" cy="837398"/>
          </a:xfrm>
        </p:spPr>
        <p:txBody>
          <a:bodyPr/>
          <a:lstStyle/>
          <a:p>
            <a:pPr lvl="0" algn="just">
              <a:lnSpc>
                <a:spcPct val="100000"/>
              </a:lnSpc>
              <a:spcBef>
                <a:spcPts val="1200"/>
              </a:spcBef>
            </a:pPr>
            <a:r>
              <a:rPr lang="en-GB" sz="2800" dirty="0">
                <a:solidFill>
                  <a:schemeClr val="bg1"/>
                </a:solidFill>
              </a:rPr>
              <a:t>Storage conditions: </a:t>
            </a:r>
          </a:p>
          <a:p>
            <a:pPr lvl="0" algn="just">
              <a:lnSpc>
                <a:spcPct val="100000"/>
              </a:lnSpc>
              <a:spcBef>
                <a:spcPts val="0"/>
              </a:spcBef>
            </a:pPr>
            <a:r>
              <a:rPr lang="en-GB" sz="2000" dirty="0"/>
              <a:t>STORAGE CONDITION TOLERANCE</a:t>
            </a:r>
          </a:p>
        </p:txBody>
      </p:sp>
      <p:sp>
        <p:nvSpPr>
          <p:cNvPr id="3" name="Espace réservé du texte 2"/>
          <p:cNvSpPr>
            <a:spLocks noGrp="1"/>
          </p:cNvSpPr>
          <p:nvPr>
            <p:ph type="body" sz="quarter" idx="11"/>
          </p:nvPr>
        </p:nvSpPr>
        <p:spPr>
          <a:xfrm>
            <a:off x="590550" y="933649"/>
            <a:ext cx="8293568" cy="5688532"/>
          </a:xfrm>
        </p:spPr>
        <p:txBody>
          <a:bodyPr/>
          <a:lstStyle/>
          <a:p>
            <a:pPr marL="0" indent="0" algn="just">
              <a:lnSpc>
                <a:spcPct val="100000"/>
              </a:lnSpc>
              <a:spcBef>
                <a:spcPts val="600"/>
              </a:spcBef>
              <a:buNone/>
            </a:pPr>
            <a:r>
              <a:rPr lang="en-GB" dirty="0"/>
              <a:t>Actual temperature and humidity* should be controlled and </a:t>
            </a:r>
            <a:r>
              <a:rPr lang="en-GB" u="sng" dirty="0"/>
              <a:t>monitored</a:t>
            </a:r>
            <a:r>
              <a:rPr lang="en-GB" dirty="0"/>
              <a:t> during stability storage.</a:t>
            </a:r>
          </a:p>
          <a:p>
            <a:pPr marL="0" lvl="0" indent="0" algn="just">
              <a:lnSpc>
                <a:spcPct val="100000"/>
              </a:lnSpc>
              <a:spcBef>
                <a:spcPts val="600"/>
              </a:spcBef>
              <a:buNone/>
            </a:pPr>
            <a:r>
              <a:rPr lang="en-GB" dirty="0"/>
              <a:t>Variations around the target storage conditions cannot be avoided (e.g. short term spikes due to opening of the doors of the storage facility). </a:t>
            </a:r>
          </a:p>
          <a:p>
            <a:pPr marL="0" lvl="0" indent="0" algn="just">
              <a:lnSpc>
                <a:spcPct val="100000"/>
              </a:lnSpc>
              <a:spcBef>
                <a:spcPts val="600"/>
              </a:spcBef>
              <a:buNone/>
            </a:pPr>
            <a:r>
              <a:rPr lang="en-GB" dirty="0"/>
              <a:t>What are the variations acceptable to obtain valid stability data?</a:t>
            </a:r>
          </a:p>
          <a:p>
            <a:pPr lvl="1" algn="just">
              <a:lnSpc>
                <a:spcPct val="100000"/>
              </a:lnSpc>
              <a:spcBef>
                <a:spcPts val="600"/>
              </a:spcBef>
              <a:buClr>
                <a:schemeClr val="accent2"/>
              </a:buClr>
              <a:buFont typeface="Wingdings" panose="05000000000000000000" pitchFamily="2" charset="2"/>
              <a:buChar char="Ø"/>
            </a:pPr>
            <a:r>
              <a:rPr lang="en-GB" sz="1800" dirty="0">
                <a:solidFill>
                  <a:schemeClr val="tx1"/>
                </a:solidFill>
              </a:rPr>
              <a:t>Temperature: </a:t>
            </a:r>
          </a:p>
          <a:p>
            <a:pPr lvl="2" algn="just">
              <a:lnSpc>
                <a:spcPct val="100000"/>
              </a:lnSpc>
              <a:spcBef>
                <a:spcPts val="0"/>
              </a:spcBef>
              <a:buClr>
                <a:schemeClr val="accent2"/>
              </a:buClr>
            </a:pPr>
            <a:r>
              <a:rPr lang="en-GB" sz="1800" dirty="0">
                <a:solidFill>
                  <a:schemeClr val="tx1"/>
                </a:solidFill>
              </a:rPr>
              <a:t>+/- 2°C for conditions with a temperature above 5°C</a:t>
            </a:r>
          </a:p>
          <a:p>
            <a:pPr lvl="2" algn="just">
              <a:lnSpc>
                <a:spcPct val="100000"/>
              </a:lnSpc>
              <a:spcBef>
                <a:spcPts val="0"/>
              </a:spcBef>
              <a:buClr>
                <a:schemeClr val="accent2"/>
              </a:buClr>
            </a:pPr>
            <a:r>
              <a:rPr lang="en-GB" sz="1800" dirty="0"/>
              <a:t>+/- 3°C for the 5°C condition</a:t>
            </a:r>
          </a:p>
          <a:p>
            <a:pPr lvl="2" algn="just">
              <a:lnSpc>
                <a:spcPct val="100000"/>
              </a:lnSpc>
              <a:spcBef>
                <a:spcPts val="0"/>
              </a:spcBef>
              <a:buClr>
                <a:schemeClr val="accent2"/>
              </a:buClr>
            </a:pPr>
            <a:r>
              <a:rPr lang="en-GB" sz="1800" dirty="0"/>
              <a:t>+/- 5°C for the -20°C condition</a:t>
            </a:r>
          </a:p>
          <a:p>
            <a:pPr lvl="1" algn="just">
              <a:lnSpc>
                <a:spcPct val="100000"/>
              </a:lnSpc>
              <a:spcBef>
                <a:spcPts val="600"/>
              </a:spcBef>
              <a:buClr>
                <a:schemeClr val="accent2"/>
              </a:buClr>
              <a:buFont typeface="Wingdings" panose="05000000000000000000" pitchFamily="2" charset="2"/>
              <a:buChar char="Ø"/>
            </a:pPr>
            <a:r>
              <a:rPr lang="en-GB" sz="1800" dirty="0">
                <a:solidFill>
                  <a:schemeClr val="tx1"/>
                </a:solidFill>
              </a:rPr>
              <a:t>Humidity: </a:t>
            </a:r>
            <a:r>
              <a:rPr lang="en-GB" sz="1800" dirty="0">
                <a:solidFill>
                  <a:schemeClr val="tx1"/>
                </a:solidFill>
                <a:latin typeface="+mn-lt"/>
                <a:cs typeface="+mn-cs"/>
              </a:rPr>
              <a:t>+/- 5% RH*</a:t>
            </a:r>
          </a:p>
          <a:p>
            <a:pPr marL="0" lvl="0" indent="0" algn="just">
              <a:lnSpc>
                <a:spcPct val="100000"/>
              </a:lnSpc>
              <a:spcBef>
                <a:spcPts val="1800"/>
              </a:spcBef>
              <a:buNone/>
            </a:pPr>
            <a:r>
              <a:rPr lang="en-GB" dirty="0"/>
              <a:t>What if equipment failure leads to excursions that exceed the defined tolerances for more than 24 hours?</a:t>
            </a:r>
          </a:p>
          <a:p>
            <a:pPr lvl="1" algn="just">
              <a:lnSpc>
                <a:spcPct val="100000"/>
              </a:lnSpc>
              <a:spcBef>
                <a:spcPts val="300"/>
              </a:spcBef>
              <a:buClr>
                <a:schemeClr val="accent2"/>
              </a:buClr>
              <a:buFont typeface="Wingdings" panose="05000000000000000000" pitchFamily="2" charset="2"/>
              <a:buChar char="Ø"/>
            </a:pPr>
            <a:r>
              <a:rPr lang="en-US" sz="1800" dirty="0">
                <a:solidFill>
                  <a:schemeClr val="tx1"/>
                </a:solidFill>
              </a:rPr>
              <a:t>The impact on stability results should be assessed</a:t>
            </a:r>
          </a:p>
          <a:p>
            <a:pPr lvl="1" algn="just">
              <a:lnSpc>
                <a:spcPct val="100000"/>
              </a:lnSpc>
              <a:spcBef>
                <a:spcPts val="300"/>
              </a:spcBef>
              <a:buClr>
                <a:schemeClr val="accent2"/>
              </a:buClr>
              <a:buFont typeface="Wingdings" panose="05000000000000000000" pitchFamily="2" charset="2"/>
              <a:buChar char="Ø"/>
            </a:pPr>
            <a:r>
              <a:rPr lang="en-US" sz="1800" dirty="0">
                <a:solidFill>
                  <a:schemeClr val="tx1"/>
                </a:solidFill>
              </a:rPr>
              <a:t>The failure should be described in the study report</a:t>
            </a:r>
          </a:p>
          <a:p>
            <a:pPr marL="230188" lvl="1" indent="0" algn="just">
              <a:lnSpc>
                <a:spcPct val="100000"/>
              </a:lnSpc>
              <a:spcBef>
                <a:spcPts val="1200"/>
              </a:spcBef>
              <a:buClr>
                <a:schemeClr val="accent2"/>
              </a:buClr>
              <a:buNone/>
            </a:pPr>
            <a:r>
              <a:rPr lang="fr-FR" sz="1200" dirty="0">
                <a:solidFill>
                  <a:srgbClr val="002060"/>
                </a:solidFill>
              </a:rPr>
              <a:t>               * </a:t>
            </a:r>
            <a:r>
              <a:rPr lang="fr-FR" sz="1200" dirty="0" err="1">
                <a:solidFill>
                  <a:srgbClr val="002060"/>
                </a:solidFill>
              </a:rPr>
              <a:t>Controlled</a:t>
            </a:r>
            <a:r>
              <a:rPr lang="fr-FR" sz="1200" dirty="0">
                <a:solidFill>
                  <a:srgbClr val="002060"/>
                </a:solidFill>
              </a:rPr>
              <a:t> </a:t>
            </a:r>
            <a:r>
              <a:rPr lang="fr-FR" sz="1200" dirty="0" err="1">
                <a:solidFill>
                  <a:srgbClr val="002060"/>
                </a:solidFill>
              </a:rPr>
              <a:t>humidity</a:t>
            </a:r>
            <a:r>
              <a:rPr lang="fr-FR" sz="1200" dirty="0">
                <a:solidFill>
                  <a:srgbClr val="002060"/>
                </a:solidFill>
              </a:rPr>
              <a:t> conditions </a:t>
            </a:r>
            <a:r>
              <a:rPr lang="fr-FR" sz="1200" u="sng" dirty="0">
                <a:solidFill>
                  <a:srgbClr val="002060"/>
                </a:solidFill>
              </a:rPr>
              <a:t>are not </a:t>
            </a:r>
            <a:r>
              <a:rPr lang="fr-FR" sz="1200" u="sng" dirty="0" err="1">
                <a:solidFill>
                  <a:srgbClr val="002060"/>
                </a:solidFill>
              </a:rPr>
              <a:t>required</a:t>
            </a:r>
            <a:r>
              <a:rPr lang="fr-FR" sz="1200" u="sng" dirty="0">
                <a:solidFill>
                  <a:srgbClr val="002060"/>
                </a:solidFill>
              </a:rPr>
              <a:t> if </a:t>
            </a:r>
            <a:r>
              <a:rPr lang="en-US" sz="1200" u="sng" dirty="0">
                <a:solidFill>
                  <a:srgbClr val="002060"/>
                </a:solidFill>
              </a:rPr>
              <a:t>the medicinal product is packaged in impermeable containers</a:t>
            </a:r>
            <a:r>
              <a:rPr lang="en-US" sz="1200" dirty="0">
                <a:solidFill>
                  <a:srgbClr val="002060"/>
                </a:solidFill>
              </a:rPr>
              <a:t>.</a:t>
            </a:r>
          </a:p>
          <a:p>
            <a:pPr lvl="1" algn="just">
              <a:lnSpc>
                <a:spcPct val="100000"/>
              </a:lnSpc>
              <a:spcBef>
                <a:spcPts val="600"/>
              </a:spcBef>
              <a:buClr>
                <a:schemeClr val="accent2"/>
              </a:buClr>
              <a:buFont typeface="Wingdings" panose="05000000000000000000" pitchFamily="2" charset="2"/>
              <a:buChar char="Ø"/>
            </a:pPr>
            <a:endParaRPr lang="en-GB" b="1" dirty="0">
              <a:solidFill>
                <a:prstClr val="black"/>
              </a:solidFill>
              <a:latin typeface="Calibri"/>
              <a:cs typeface="+mn-cs"/>
            </a:endParaRPr>
          </a:p>
        </p:txBody>
      </p:sp>
    </p:spTree>
    <p:extLst>
      <p:ext uri="{BB962C8B-B14F-4D97-AF65-F5344CB8AC3E}">
        <p14:creationId xmlns:p14="http://schemas.microsoft.com/office/powerpoint/2010/main" val="1904518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4067" y="290350"/>
            <a:ext cx="3282043" cy="519112"/>
          </a:xfrm>
        </p:spPr>
        <p:txBody>
          <a:bodyPr/>
          <a:lstStyle/>
          <a:p>
            <a:r>
              <a:rPr lang="fr-FR" dirty="0" err="1"/>
              <a:t>Presentation</a:t>
            </a:r>
            <a:r>
              <a:rPr lang="fr-FR" dirty="0"/>
              <a:t> Plan</a:t>
            </a:r>
            <a:endParaRPr lang="en-US" dirty="0"/>
          </a:p>
        </p:txBody>
      </p:sp>
      <p:sp>
        <p:nvSpPr>
          <p:cNvPr id="3" name="Text Placeholder 2"/>
          <p:cNvSpPr>
            <a:spLocks noGrp="1"/>
          </p:cNvSpPr>
          <p:nvPr>
            <p:ph type="body" sz="quarter" idx="11"/>
          </p:nvPr>
        </p:nvSpPr>
        <p:spPr>
          <a:xfrm>
            <a:off x="704850" y="1285875"/>
            <a:ext cx="8357162" cy="5126994"/>
          </a:xfrm>
          <a:solidFill>
            <a:schemeClr val="bg1">
              <a:alpha val="25000"/>
            </a:schemeClr>
          </a:solidFill>
        </p:spPr>
        <p:txBody>
          <a:bodyPr/>
          <a:lstStyle/>
          <a:p>
            <a:pPr algn="just">
              <a:spcBef>
                <a:spcPts val="1200"/>
              </a:spcBef>
            </a:pPr>
            <a:r>
              <a:rPr lang="fr-FR" dirty="0"/>
              <a:t>General objective / scope of guideline GL 3</a:t>
            </a:r>
          </a:p>
          <a:p>
            <a:pPr algn="just">
              <a:spcBef>
                <a:spcPts val="1200"/>
              </a:spcBef>
            </a:pPr>
            <a:r>
              <a:rPr lang="fr-FR" dirty="0" err="1"/>
              <a:t>Terminology</a:t>
            </a:r>
            <a:r>
              <a:rPr lang="fr-FR" dirty="0"/>
              <a:t> </a:t>
            </a:r>
            <a:r>
              <a:rPr lang="fr-FR" dirty="0" err="1"/>
              <a:t>used</a:t>
            </a:r>
            <a:r>
              <a:rPr lang="fr-FR" dirty="0"/>
              <a:t> for </a:t>
            </a:r>
            <a:r>
              <a:rPr lang="fr-FR" dirty="0" err="1"/>
              <a:t>stability</a:t>
            </a:r>
            <a:r>
              <a:rPr lang="fr-FR" dirty="0"/>
              <a:t> </a:t>
            </a:r>
            <a:r>
              <a:rPr lang="fr-FR" dirty="0" err="1"/>
              <a:t>testing</a:t>
            </a:r>
            <a:endParaRPr lang="fr-FR" dirty="0"/>
          </a:p>
          <a:p>
            <a:pPr algn="just">
              <a:spcBef>
                <a:spcPts val="1200"/>
              </a:spcBef>
            </a:pPr>
            <a:r>
              <a:rPr lang="fr-FR" dirty="0"/>
              <a:t>General </a:t>
            </a:r>
            <a:r>
              <a:rPr lang="fr-FR" dirty="0" err="1"/>
              <a:t>principles</a:t>
            </a:r>
            <a:r>
              <a:rPr lang="fr-FR" dirty="0"/>
              <a:t> for </a:t>
            </a:r>
            <a:r>
              <a:rPr lang="fr-FR" dirty="0" err="1"/>
              <a:t>designing</a:t>
            </a:r>
            <a:r>
              <a:rPr lang="fr-FR" dirty="0"/>
              <a:t> </a:t>
            </a:r>
            <a:r>
              <a:rPr lang="fr-FR" dirty="0" err="1"/>
              <a:t>stability</a:t>
            </a:r>
            <a:r>
              <a:rPr lang="fr-FR" dirty="0"/>
              <a:t> </a:t>
            </a:r>
            <a:r>
              <a:rPr lang="fr-FR" dirty="0" err="1"/>
              <a:t>studies</a:t>
            </a:r>
            <a:r>
              <a:rPr lang="fr-FR" dirty="0"/>
              <a:t> and </a:t>
            </a:r>
            <a:r>
              <a:rPr lang="fr-FR" dirty="0" err="1"/>
              <a:t>evaluating</a:t>
            </a:r>
            <a:r>
              <a:rPr lang="fr-FR" dirty="0"/>
              <a:t> data:</a:t>
            </a:r>
          </a:p>
          <a:p>
            <a:pPr lvl="2">
              <a:spcBef>
                <a:spcPts val="600"/>
              </a:spcBef>
              <a:buClr>
                <a:schemeClr val="accent2"/>
              </a:buClr>
            </a:pPr>
            <a:r>
              <a:rPr lang="fr-FR" dirty="0">
                <a:solidFill>
                  <a:srgbClr val="218BA7"/>
                </a:solidFill>
                <a:latin typeface="Arial" panose="020B0604020202020204" pitchFamily="34" charset="0"/>
                <a:cs typeface="Arial" panose="020B0604020202020204" pitchFamily="34" charset="0"/>
              </a:rPr>
              <a:t>Stress </a:t>
            </a:r>
            <a:r>
              <a:rPr lang="fr-FR" dirty="0" err="1">
                <a:solidFill>
                  <a:srgbClr val="218BA7"/>
                </a:solidFill>
                <a:latin typeface="Arial" panose="020B0604020202020204" pitchFamily="34" charset="0"/>
                <a:cs typeface="Arial" panose="020B0604020202020204" pitchFamily="34" charset="0"/>
              </a:rPr>
              <a:t>testing</a:t>
            </a:r>
            <a:r>
              <a:rPr lang="fr-FR" dirty="0">
                <a:solidFill>
                  <a:srgbClr val="218BA7"/>
                </a:solidFill>
                <a:latin typeface="Arial" panose="020B0604020202020204" pitchFamily="34" charset="0"/>
                <a:cs typeface="Arial" panose="020B0604020202020204" pitchFamily="34" charset="0"/>
              </a:rPr>
              <a:t> / </a:t>
            </a:r>
            <a:r>
              <a:rPr lang="fr-FR" dirty="0" err="1">
                <a:solidFill>
                  <a:srgbClr val="218BA7"/>
                </a:solidFill>
                <a:latin typeface="Arial" panose="020B0604020202020204" pitchFamily="34" charset="0"/>
                <a:cs typeface="Arial" panose="020B0604020202020204" pitchFamily="34" charset="0"/>
              </a:rPr>
              <a:t>Forced</a:t>
            </a:r>
            <a:r>
              <a:rPr lang="fr-FR" dirty="0">
                <a:solidFill>
                  <a:srgbClr val="218BA7"/>
                </a:solidFill>
                <a:latin typeface="Arial" panose="020B0604020202020204" pitchFamily="34" charset="0"/>
                <a:cs typeface="Arial" panose="020B0604020202020204" pitchFamily="34" charset="0"/>
              </a:rPr>
              <a:t> </a:t>
            </a:r>
            <a:r>
              <a:rPr lang="fr-FR" dirty="0" err="1">
                <a:solidFill>
                  <a:srgbClr val="218BA7"/>
                </a:solidFill>
                <a:latin typeface="Arial" panose="020B0604020202020204" pitchFamily="34" charset="0"/>
                <a:cs typeface="Arial" panose="020B0604020202020204" pitchFamily="34" charset="0"/>
              </a:rPr>
              <a:t>degradation</a:t>
            </a:r>
            <a:endParaRPr lang="fr-FR" dirty="0">
              <a:solidFill>
                <a:srgbClr val="218BA7"/>
              </a:solidFill>
              <a:latin typeface="Arial" panose="020B0604020202020204" pitchFamily="34" charset="0"/>
              <a:cs typeface="Arial" panose="020B0604020202020204" pitchFamily="34" charset="0"/>
            </a:endParaRPr>
          </a:p>
          <a:p>
            <a:pPr lvl="2">
              <a:spcBef>
                <a:spcPts val="600"/>
              </a:spcBef>
              <a:buClr>
                <a:schemeClr val="accent2"/>
              </a:buClr>
            </a:pPr>
            <a:r>
              <a:rPr lang="fr-FR" dirty="0">
                <a:solidFill>
                  <a:srgbClr val="218BA7"/>
                </a:solidFill>
                <a:latin typeface="Arial" panose="020B0604020202020204" pitchFamily="34" charset="0"/>
                <a:cs typeface="Arial" panose="020B0604020202020204" pitchFamily="34" charset="0"/>
              </a:rPr>
              <a:t>Design of </a:t>
            </a:r>
            <a:r>
              <a:rPr lang="fr-FR" dirty="0" err="1">
                <a:solidFill>
                  <a:srgbClr val="218BA7"/>
                </a:solidFill>
                <a:latin typeface="Arial" panose="020B0604020202020204" pitchFamily="34" charset="0"/>
                <a:cs typeface="Arial" panose="020B0604020202020204" pitchFamily="34" charset="0"/>
              </a:rPr>
              <a:t>formal</a:t>
            </a:r>
            <a:r>
              <a:rPr lang="fr-FR" dirty="0">
                <a:solidFill>
                  <a:srgbClr val="218BA7"/>
                </a:solidFill>
                <a:latin typeface="Arial" panose="020B0604020202020204" pitchFamily="34" charset="0"/>
                <a:cs typeface="Arial" panose="020B0604020202020204" pitchFamily="34" charset="0"/>
              </a:rPr>
              <a:t> </a:t>
            </a:r>
            <a:r>
              <a:rPr lang="fr-FR" dirty="0" err="1">
                <a:solidFill>
                  <a:srgbClr val="218BA7"/>
                </a:solidFill>
                <a:latin typeface="Arial" panose="020B0604020202020204" pitchFamily="34" charset="0"/>
                <a:cs typeface="Arial" panose="020B0604020202020204" pitchFamily="34" charset="0"/>
              </a:rPr>
              <a:t>stability</a:t>
            </a:r>
            <a:r>
              <a:rPr lang="fr-FR" dirty="0">
                <a:solidFill>
                  <a:srgbClr val="218BA7"/>
                </a:solidFill>
                <a:latin typeface="Arial" panose="020B0604020202020204" pitchFamily="34" charset="0"/>
                <a:cs typeface="Arial" panose="020B0604020202020204" pitchFamily="34" charset="0"/>
              </a:rPr>
              <a:t> </a:t>
            </a:r>
            <a:r>
              <a:rPr lang="fr-FR" dirty="0" err="1">
                <a:solidFill>
                  <a:srgbClr val="218BA7"/>
                </a:solidFill>
                <a:latin typeface="Arial" panose="020B0604020202020204" pitchFamily="34" charset="0"/>
                <a:cs typeface="Arial" panose="020B0604020202020204" pitchFamily="34" charset="0"/>
              </a:rPr>
              <a:t>studies</a:t>
            </a:r>
            <a:endParaRPr lang="fr-FR" dirty="0">
              <a:solidFill>
                <a:srgbClr val="218BA7"/>
              </a:solidFill>
              <a:latin typeface="Arial" panose="020B0604020202020204" pitchFamily="34" charset="0"/>
              <a:cs typeface="Arial" panose="020B0604020202020204" pitchFamily="34" charset="0"/>
            </a:endParaRPr>
          </a:p>
          <a:p>
            <a:pPr lvl="2">
              <a:spcBef>
                <a:spcPts val="600"/>
              </a:spcBef>
              <a:buClr>
                <a:schemeClr val="accent2"/>
              </a:buClr>
            </a:pPr>
            <a:r>
              <a:rPr lang="fr-FR" dirty="0" err="1">
                <a:solidFill>
                  <a:srgbClr val="218BA7"/>
                </a:solidFill>
                <a:latin typeface="Arial" panose="020B0604020202020204" pitchFamily="34" charset="0"/>
                <a:cs typeface="Arial" panose="020B0604020202020204" pitchFamily="34" charset="0"/>
              </a:rPr>
              <a:t>Stability</a:t>
            </a:r>
            <a:r>
              <a:rPr lang="fr-FR" dirty="0">
                <a:solidFill>
                  <a:srgbClr val="218BA7"/>
                </a:solidFill>
                <a:latin typeface="Arial" panose="020B0604020202020204" pitchFamily="34" charset="0"/>
                <a:cs typeface="Arial" panose="020B0604020202020204" pitchFamily="34" charset="0"/>
              </a:rPr>
              <a:t> </a:t>
            </a:r>
            <a:r>
              <a:rPr lang="fr-FR" dirty="0" err="1">
                <a:solidFill>
                  <a:srgbClr val="218BA7"/>
                </a:solidFill>
                <a:latin typeface="Arial" panose="020B0604020202020204" pitchFamily="34" charset="0"/>
                <a:cs typeface="Arial" panose="020B0604020202020204" pitchFamily="34" charset="0"/>
              </a:rPr>
              <a:t>commitment</a:t>
            </a:r>
            <a:endParaRPr lang="fr-FR" dirty="0">
              <a:solidFill>
                <a:srgbClr val="218BA7"/>
              </a:solidFill>
              <a:latin typeface="Arial" panose="020B0604020202020204" pitchFamily="34" charset="0"/>
              <a:cs typeface="Arial" panose="020B0604020202020204" pitchFamily="34" charset="0"/>
            </a:endParaRPr>
          </a:p>
          <a:p>
            <a:pPr lvl="2">
              <a:spcBef>
                <a:spcPts val="600"/>
              </a:spcBef>
              <a:buClr>
                <a:schemeClr val="accent2"/>
              </a:buClr>
            </a:pPr>
            <a:r>
              <a:rPr lang="fr-FR" dirty="0">
                <a:solidFill>
                  <a:srgbClr val="218BA7"/>
                </a:solidFill>
                <a:latin typeface="Arial" panose="020B0604020202020204" pitchFamily="34" charset="0"/>
                <a:cs typeface="Arial" panose="020B0604020202020204" pitchFamily="34" charset="0"/>
              </a:rPr>
              <a:t>Evaluation of data</a:t>
            </a:r>
          </a:p>
          <a:p>
            <a:pPr lvl="2">
              <a:spcBef>
                <a:spcPts val="600"/>
              </a:spcBef>
              <a:buClr>
                <a:schemeClr val="accent2"/>
              </a:buClr>
            </a:pPr>
            <a:r>
              <a:rPr lang="fr-FR" dirty="0" err="1">
                <a:solidFill>
                  <a:srgbClr val="218BA7"/>
                </a:solidFill>
                <a:latin typeface="Arial" panose="020B0604020202020204" pitchFamily="34" charset="0"/>
                <a:cs typeface="Arial" panose="020B0604020202020204" pitchFamily="34" charset="0"/>
              </a:rPr>
              <a:t>Statements</a:t>
            </a:r>
            <a:r>
              <a:rPr lang="fr-FR" dirty="0">
                <a:solidFill>
                  <a:srgbClr val="218BA7"/>
                </a:solidFill>
                <a:latin typeface="Arial" panose="020B0604020202020204" pitchFamily="34" charset="0"/>
                <a:cs typeface="Arial" panose="020B0604020202020204" pitchFamily="34" charset="0"/>
              </a:rPr>
              <a:t>/</a:t>
            </a:r>
            <a:r>
              <a:rPr lang="fr-FR" dirty="0" err="1">
                <a:solidFill>
                  <a:srgbClr val="218BA7"/>
                </a:solidFill>
                <a:latin typeface="Arial" panose="020B0604020202020204" pitchFamily="34" charset="0"/>
                <a:cs typeface="Arial" panose="020B0604020202020204" pitchFamily="34" charset="0"/>
              </a:rPr>
              <a:t>Labeling</a:t>
            </a:r>
            <a:endParaRPr lang="fr-FR" dirty="0">
              <a:solidFill>
                <a:srgbClr val="218BA7"/>
              </a:solidFill>
              <a:latin typeface="Arial" panose="020B0604020202020204" pitchFamily="34" charset="0"/>
              <a:cs typeface="Arial" panose="020B0604020202020204" pitchFamily="34" charset="0"/>
            </a:endParaRPr>
          </a:p>
          <a:p>
            <a:pPr algn="just">
              <a:spcBef>
                <a:spcPts val="1200"/>
              </a:spcBef>
            </a:pPr>
            <a:r>
              <a:rPr lang="fr-FR" dirty="0" err="1"/>
              <a:t>Additional</a:t>
            </a:r>
            <a:r>
              <a:rPr lang="fr-FR" dirty="0"/>
              <a:t> guidance for new dosage </a:t>
            </a:r>
            <a:r>
              <a:rPr lang="fr-FR" dirty="0" err="1"/>
              <a:t>forms</a:t>
            </a:r>
            <a:r>
              <a:rPr lang="fr-FR" dirty="0"/>
              <a:t> (GL 4)</a:t>
            </a:r>
          </a:p>
          <a:p>
            <a:pPr lvl="1">
              <a:spcBef>
                <a:spcPts val="2400"/>
              </a:spcBef>
            </a:pPr>
            <a:endParaRPr lang="en-US" sz="2000" dirty="0">
              <a:solidFill>
                <a:schemeClr val="accent1">
                  <a:lumMod val="75000"/>
                </a:schemeClr>
              </a:solidFill>
            </a:endParaRPr>
          </a:p>
        </p:txBody>
      </p:sp>
    </p:spTree>
    <p:extLst>
      <p:ext uri="{BB962C8B-B14F-4D97-AF65-F5344CB8AC3E}">
        <p14:creationId xmlns:p14="http://schemas.microsoft.com/office/powerpoint/2010/main" val="519103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259882" y="0"/>
            <a:ext cx="7382577" cy="837398"/>
          </a:xfrm>
        </p:spPr>
        <p:txBody>
          <a:bodyPr/>
          <a:lstStyle/>
          <a:p>
            <a:pPr lvl="0" algn="just">
              <a:lnSpc>
                <a:spcPct val="100000"/>
              </a:lnSpc>
              <a:spcBef>
                <a:spcPts val="1200"/>
              </a:spcBef>
            </a:pPr>
            <a:r>
              <a:rPr lang="en-GB" sz="2800" dirty="0">
                <a:solidFill>
                  <a:schemeClr val="bg1"/>
                </a:solidFill>
              </a:rPr>
              <a:t>Storage conditions: </a:t>
            </a:r>
          </a:p>
          <a:p>
            <a:pPr lvl="0" algn="just">
              <a:lnSpc>
                <a:spcPct val="100000"/>
              </a:lnSpc>
              <a:spcBef>
                <a:spcPts val="0"/>
              </a:spcBef>
            </a:pPr>
            <a:r>
              <a:rPr lang="en-GB" sz="2000" dirty="0"/>
              <a:t>WHAT USE OF ACCELERATED/INTERMEDIATE CONDITIONS RESULTS?</a:t>
            </a:r>
          </a:p>
        </p:txBody>
      </p:sp>
      <p:sp>
        <p:nvSpPr>
          <p:cNvPr id="3" name="Espace réservé du texte 2"/>
          <p:cNvSpPr>
            <a:spLocks noGrp="1"/>
          </p:cNvSpPr>
          <p:nvPr>
            <p:ph type="body" sz="quarter" idx="11"/>
          </p:nvPr>
        </p:nvSpPr>
        <p:spPr>
          <a:xfrm>
            <a:off x="545633" y="1144001"/>
            <a:ext cx="7741118" cy="5256799"/>
          </a:xfrm>
        </p:spPr>
        <p:txBody>
          <a:bodyPr/>
          <a:lstStyle/>
          <a:p>
            <a:pPr marL="0" lvl="0" indent="0" algn="just">
              <a:lnSpc>
                <a:spcPct val="100000"/>
              </a:lnSpc>
              <a:spcBef>
                <a:spcPts val="600"/>
              </a:spcBef>
              <a:buNone/>
            </a:pPr>
            <a:r>
              <a:rPr lang="en-GB" sz="2400" dirty="0"/>
              <a:t>What is looked at when analysing results at accelerated and intermediate conditions?</a:t>
            </a:r>
          </a:p>
          <a:p>
            <a:pPr algn="just">
              <a:spcBef>
                <a:spcPts val="2400"/>
              </a:spcBef>
              <a:buFont typeface="Wingdings" panose="05000000000000000000" pitchFamily="2" charset="2"/>
              <a:buChar char="Ø"/>
            </a:pPr>
            <a:r>
              <a:rPr lang="en-GB" dirty="0"/>
              <a:t>The general principle is that, </a:t>
            </a:r>
            <a:r>
              <a:rPr lang="en-GB" u="sng" dirty="0"/>
              <a:t>if significant changes of the quality of the drug substance or the medicinal product are observed at accelerated and/or intermediate conditions</a:t>
            </a:r>
            <a:r>
              <a:rPr lang="en-GB" dirty="0"/>
              <a:t>:</a:t>
            </a:r>
          </a:p>
          <a:p>
            <a:pPr marL="809625" lvl="1" indent="-228600" algn="just">
              <a:spcBef>
                <a:spcPts val="1200"/>
              </a:spcBef>
              <a:buClr>
                <a:schemeClr val="accent2"/>
              </a:buClr>
              <a:buFont typeface="Calibri" panose="020F0502020204030204" pitchFamily="34" charset="0"/>
              <a:buChar char="&gt;"/>
            </a:pPr>
            <a:r>
              <a:rPr lang="en-GB" sz="1800" dirty="0">
                <a:solidFill>
                  <a:srgbClr val="218BA7"/>
                </a:solidFill>
              </a:rPr>
              <a:t>Specific instructions may be required on the labelling to address excursions outside the recommended long-term storage conditions</a:t>
            </a:r>
          </a:p>
          <a:p>
            <a:pPr marL="809625" lvl="1" indent="-228600" algn="just">
              <a:spcBef>
                <a:spcPts val="1200"/>
              </a:spcBef>
              <a:buClr>
                <a:schemeClr val="accent2"/>
              </a:buClr>
              <a:buFont typeface="Calibri" panose="020F0502020204030204" pitchFamily="34" charset="0"/>
              <a:buChar char="&gt;"/>
            </a:pPr>
            <a:r>
              <a:rPr lang="en-GB" sz="1800" dirty="0">
                <a:solidFill>
                  <a:srgbClr val="218BA7"/>
                </a:solidFill>
              </a:rPr>
              <a:t>Extrapolation of the re-test period/shelf life may be impossible (proposed re-test period/shelf life to be based only on real time data available from the long term storage condition), or</a:t>
            </a:r>
          </a:p>
          <a:p>
            <a:pPr marL="809625" lvl="1" indent="-228600" algn="just">
              <a:spcBef>
                <a:spcPts val="1200"/>
              </a:spcBef>
              <a:buClr>
                <a:schemeClr val="accent2"/>
              </a:buClr>
              <a:buFont typeface="Calibri" panose="020F0502020204030204" pitchFamily="34" charset="0"/>
              <a:buChar char="&gt;"/>
            </a:pPr>
            <a:r>
              <a:rPr lang="en-GB" sz="1800" dirty="0">
                <a:solidFill>
                  <a:srgbClr val="218BA7"/>
                </a:solidFill>
              </a:rPr>
              <a:t>Extrapolation of the re-test period/shelf life may be limited</a:t>
            </a:r>
          </a:p>
          <a:p>
            <a:pPr algn="just">
              <a:lnSpc>
                <a:spcPct val="100000"/>
              </a:lnSpc>
              <a:spcBef>
                <a:spcPts val="600"/>
              </a:spcBef>
              <a:buClr>
                <a:srgbClr val="FFC000"/>
              </a:buClr>
              <a:buFont typeface="Wingdings" panose="05000000000000000000" pitchFamily="2" charset="2"/>
              <a:buChar char="Ø"/>
            </a:pPr>
            <a:endParaRPr lang="en-GB" sz="1400" dirty="0">
              <a:solidFill>
                <a:schemeClr val="tx1"/>
              </a:solidFill>
            </a:endParaRPr>
          </a:p>
          <a:p>
            <a:pPr marL="266700" indent="-266700" algn="just">
              <a:spcBef>
                <a:spcPts val="1200"/>
              </a:spcBef>
              <a:buFont typeface="Wingdings" panose="05000000000000000000" pitchFamily="2" charset="2"/>
              <a:buChar char="Ø"/>
            </a:pPr>
            <a:r>
              <a:rPr lang="en-GB" dirty="0"/>
              <a:t>Further guidance on statistical analysis and on extrapolation rules (decision tree) are provided in VICH guidance GL51</a:t>
            </a:r>
          </a:p>
          <a:p>
            <a:pPr marL="0" lvl="0" indent="0" algn="just">
              <a:lnSpc>
                <a:spcPct val="100000"/>
              </a:lnSpc>
              <a:spcBef>
                <a:spcPts val="1200"/>
              </a:spcBef>
              <a:buClrTx/>
              <a:buNone/>
            </a:pPr>
            <a:endParaRPr lang="en-GB" b="1" dirty="0">
              <a:solidFill>
                <a:prstClr val="black"/>
              </a:solidFill>
              <a:latin typeface="Calibri"/>
              <a:cs typeface="+mn-cs"/>
            </a:endParaRPr>
          </a:p>
        </p:txBody>
      </p:sp>
    </p:spTree>
    <p:extLst>
      <p:ext uri="{BB962C8B-B14F-4D97-AF65-F5344CB8AC3E}">
        <p14:creationId xmlns:p14="http://schemas.microsoft.com/office/powerpoint/2010/main" val="1556800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240631" y="216568"/>
            <a:ext cx="8062016" cy="745958"/>
          </a:xfrm>
        </p:spPr>
        <p:txBody>
          <a:bodyPr/>
          <a:lstStyle/>
          <a:p>
            <a:pPr marL="457200" lvl="1" indent="0" algn="just">
              <a:spcBef>
                <a:spcPts val="1200"/>
              </a:spcBef>
              <a:buNone/>
            </a:pPr>
            <a:r>
              <a:rPr lang="en-GB" sz="2800" dirty="0">
                <a:solidFill>
                  <a:schemeClr val="bg1"/>
                </a:solidFill>
              </a:rPr>
              <a:t>Storage conditions: </a:t>
            </a:r>
            <a:r>
              <a:rPr lang="en-GB" dirty="0">
                <a:solidFill>
                  <a:schemeClr val="bg1"/>
                </a:solidFill>
              </a:rPr>
              <a:t>WHAT IS A SIGNIFICANT CHANGE?</a:t>
            </a:r>
            <a:endParaRPr lang="en-GB" dirty="0"/>
          </a:p>
        </p:txBody>
      </p:sp>
      <p:sp>
        <p:nvSpPr>
          <p:cNvPr id="3" name="Espace réservé du texte 2"/>
          <p:cNvSpPr>
            <a:spLocks noGrp="1"/>
          </p:cNvSpPr>
          <p:nvPr>
            <p:ph type="body" sz="quarter" idx="11"/>
          </p:nvPr>
        </p:nvSpPr>
        <p:spPr>
          <a:xfrm>
            <a:off x="657225" y="1304925"/>
            <a:ext cx="7524750" cy="5071812"/>
          </a:xfrm>
        </p:spPr>
        <p:txBody>
          <a:bodyPr/>
          <a:lstStyle/>
          <a:p>
            <a:pPr marL="0" lvl="0" indent="0" algn="just">
              <a:lnSpc>
                <a:spcPct val="100000"/>
              </a:lnSpc>
              <a:spcBef>
                <a:spcPts val="1200"/>
              </a:spcBef>
              <a:buClrTx/>
              <a:buNone/>
            </a:pPr>
            <a:r>
              <a:rPr lang="en-GB" sz="2400" dirty="0"/>
              <a:t>What is a significant change?</a:t>
            </a:r>
          </a:p>
          <a:p>
            <a:pPr marL="361950" indent="-361950" algn="just">
              <a:lnSpc>
                <a:spcPct val="100000"/>
              </a:lnSpc>
              <a:spcBef>
                <a:spcPts val="600"/>
              </a:spcBef>
              <a:buFont typeface="Wingdings" panose="05000000000000000000" pitchFamily="2" charset="2"/>
              <a:buChar char="Ø"/>
            </a:pPr>
            <a:r>
              <a:rPr lang="en-GB" dirty="0"/>
              <a:t>Drug substance:</a:t>
            </a:r>
          </a:p>
          <a:p>
            <a:pPr marL="809625" lvl="1" indent="-228600" algn="just">
              <a:spcBef>
                <a:spcPts val="1200"/>
              </a:spcBef>
              <a:buClr>
                <a:schemeClr val="accent2"/>
              </a:buClr>
              <a:buFont typeface="Calibri" panose="020F0502020204030204" pitchFamily="34" charset="0"/>
              <a:buChar char="&gt;"/>
            </a:pPr>
            <a:r>
              <a:rPr lang="en-GB" sz="1800" dirty="0">
                <a:solidFill>
                  <a:srgbClr val="218BA7"/>
                </a:solidFill>
              </a:rPr>
              <a:t>Failure of compliance with specification</a:t>
            </a:r>
          </a:p>
          <a:p>
            <a:pPr marL="457200" lvl="1" indent="0" algn="just">
              <a:lnSpc>
                <a:spcPct val="100000"/>
              </a:lnSpc>
              <a:spcBef>
                <a:spcPts val="600"/>
              </a:spcBef>
              <a:buClrTx/>
              <a:buNone/>
            </a:pPr>
            <a:endParaRPr lang="en-GB" sz="1000" b="1" dirty="0">
              <a:solidFill>
                <a:prstClr val="black"/>
              </a:solidFill>
              <a:latin typeface="Calibri"/>
              <a:cs typeface="+mn-cs"/>
            </a:endParaRPr>
          </a:p>
          <a:p>
            <a:pPr marL="361950" lvl="0" indent="-361950" algn="just">
              <a:lnSpc>
                <a:spcPct val="100000"/>
              </a:lnSpc>
              <a:spcBef>
                <a:spcPts val="600"/>
              </a:spcBef>
              <a:buFont typeface="Wingdings" panose="05000000000000000000" pitchFamily="2" charset="2"/>
              <a:buChar char="Ø"/>
            </a:pPr>
            <a:r>
              <a:rPr lang="en-GB" dirty="0"/>
              <a:t>Medicinal product:</a:t>
            </a:r>
          </a:p>
          <a:p>
            <a:pPr marL="809625" lvl="1" indent="-228600" algn="just">
              <a:spcBef>
                <a:spcPts val="1200"/>
              </a:spcBef>
              <a:buClr>
                <a:schemeClr val="accent2"/>
              </a:buClr>
              <a:buFont typeface="Calibri" panose="020F0502020204030204" pitchFamily="34" charset="0"/>
              <a:buChar char="&gt;"/>
            </a:pPr>
            <a:r>
              <a:rPr lang="en-GB" sz="1800" dirty="0">
                <a:solidFill>
                  <a:srgbClr val="218BA7"/>
                </a:solidFill>
              </a:rPr>
              <a:t>5% change in assay from initial value</a:t>
            </a:r>
          </a:p>
          <a:p>
            <a:pPr marL="809625" lvl="1" indent="-228600" algn="just">
              <a:spcBef>
                <a:spcPts val="1200"/>
              </a:spcBef>
              <a:buClr>
                <a:schemeClr val="accent2"/>
              </a:buClr>
              <a:buFont typeface="Calibri" panose="020F0502020204030204" pitchFamily="34" charset="0"/>
              <a:buChar char="&gt;"/>
            </a:pPr>
            <a:r>
              <a:rPr lang="en-GB" sz="1800" dirty="0">
                <a:solidFill>
                  <a:srgbClr val="218BA7"/>
                </a:solidFill>
              </a:rPr>
              <a:t>Any degradation product exceeding its acceptance criterion</a:t>
            </a:r>
          </a:p>
          <a:p>
            <a:pPr marL="809625" lvl="1" indent="-228600" algn="just">
              <a:spcBef>
                <a:spcPts val="1200"/>
              </a:spcBef>
              <a:buClr>
                <a:schemeClr val="accent2"/>
              </a:buClr>
              <a:buFont typeface="Calibri" panose="020F0502020204030204" pitchFamily="34" charset="0"/>
              <a:buChar char="&gt;"/>
            </a:pPr>
            <a:r>
              <a:rPr lang="en-GB" sz="1800" dirty="0">
                <a:solidFill>
                  <a:srgbClr val="218BA7"/>
                </a:solidFill>
              </a:rPr>
              <a:t>Failure for appearance, chemical, physical attributes or functionality test (e.g. pH, dissolution, re-</a:t>
            </a:r>
            <a:r>
              <a:rPr lang="en-GB" sz="1800" dirty="0" err="1">
                <a:solidFill>
                  <a:srgbClr val="218BA7"/>
                </a:solidFill>
              </a:rPr>
              <a:t>suspendibility</a:t>
            </a:r>
            <a:r>
              <a:rPr lang="en-GB" sz="1800" dirty="0">
                <a:solidFill>
                  <a:srgbClr val="218BA7"/>
                </a:solidFill>
              </a:rPr>
              <a:t>, hardness…)</a:t>
            </a:r>
          </a:p>
          <a:p>
            <a:pPr marL="809625" lvl="1" indent="-228600" algn="just">
              <a:spcBef>
                <a:spcPts val="1200"/>
              </a:spcBef>
              <a:buClr>
                <a:schemeClr val="accent2"/>
              </a:buClr>
              <a:buFont typeface="Calibri" panose="020F0502020204030204" pitchFamily="34" charset="0"/>
              <a:buChar char="&gt;"/>
            </a:pPr>
            <a:r>
              <a:rPr lang="en-GB" sz="1800" dirty="0">
                <a:solidFill>
                  <a:srgbClr val="218BA7"/>
                </a:solidFill>
              </a:rPr>
              <a:t>5% water (or solvent) loss for medicinal products packaged in semi-permeable containers after an equivalent of 3 months’ storage at 40°C/NMT 25%RH</a:t>
            </a:r>
          </a:p>
          <a:p>
            <a:pPr marL="457200" lvl="1" indent="0" algn="just">
              <a:lnSpc>
                <a:spcPct val="100000"/>
              </a:lnSpc>
              <a:spcBef>
                <a:spcPts val="1200"/>
              </a:spcBef>
              <a:buClrTx/>
              <a:buNone/>
            </a:pPr>
            <a:endParaRPr lang="en-GB" sz="2200" b="1" dirty="0">
              <a:solidFill>
                <a:prstClr val="white"/>
              </a:solidFill>
              <a:latin typeface="Calibri"/>
              <a:cs typeface="+mn-cs"/>
            </a:endParaRPr>
          </a:p>
        </p:txBody>
      </p:sp>
    </p:spTree>
    <p:extLst>
      <p:ext uri="{BB962C8B-B14F-4D97-AF65-F5344CB8AC3E}">
        <p14:creationId xmlns:p14="http://schemas.microsoft.com/office/powerpoint/2010/main" val="581004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539015" y="2809657"/>
            <a:ext cx="7931217" cy="1334017"/>
          </a:xfrm>
        </p:spPr>
        <p:txBody>
          <a:bodyPr>
            <a:noAutofit/>
          </a:bodyPr>
          <a:lstStyle/>
          <a:p>
            <a:pPr marL="447675" lvl="1" indent="9525" algn="ctr">
              <a:spcBef>
                <a:spcPts val="1200"/>
              </a:spcBef>
              <a:buNone/>
            </a:pPr>
            <a:r>
              <a:rPr lang="en-GB" sz="2800" b="1" dirty="0">
                <a:solidFill>
                  <a:schemeClr val="bg1"/>
                </a:solidFill>
              </a:rPr>
              <a:t>Design of formal stability studies: </a:t>
            </a:r>
          </a:p>
          <a:p>
            <a:pPr marL="2419350" lvl="1">
              <a:spcBef>
                <a:spcPts val="1200"/>
              </a:spcBef>
              <a:buClr>
                <a:schemeClr val="accent2"/>
              </a:buClr>
            </a:pPr>
            <a:r>
              <a:rPr lang="en-GB" sz="2000" b="1" dirty="0">
                <a:solidFill>
                  <a:schemeClr val="bg1"/>
                </a:solidFill>
              </a:rPr>
              <a:t>Testing frequency</a:t>
            </a:r>
          </a:p>
        </p:txBody>
      </p:sp>
    </p:spTree>
    <p:extLst>
      <p:ext uri="{BB962C8B-B14F-4D97-AF65-F5344CB8AC3E}">
        <p14:creationId xmlns:p14="http://schemas.microsoft.com/office/powerpoint/2010/main" val="3420627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126331" y="349918"/>
            <a:ext cx="8062016" cy="545432"/>
          </a:xfrm>
        </p:spPr>
        <p:txBody>
          <a:bodyPr/>
          <a:lstStyle/>
          <a:p>
            <a:pPr marL="457200" lvl="1" indent="0" algn="just">
              <a:spcBef>
                <a:spcPts val="1200"/>
              </a:spcBef>
              <a:buNone/>
            </a:pPr>
            <a:r>
              <a:rPr lang="en-GB" sz="2800" dirty="0">
                <a:solidFill>
                  <a:schemeClr val="bg1"/>
                </a:solidFill>
              </a:rPr>
              <a:t>Testing frequency: WHY? HOW?</a:t>
            </a:r>
            <a:endParaRPr lang="en-GB" sz="2800" dirty="0"/>
          </a:p>
        </p:txBody>
      </p:sp>
      <p:sp>
        <p:nvSpPr>
          <p:cNvPr id="3" name="Espace réservé du texte 2"/>
          <p:cNvSpPr>
            <a:spLocks noGrp="1"/>
          </p:cNvSpPr>
          <p:nvPr>
            <p:ph type="body" sz="quarter" idx="11"/>
          </p:nvPr>
        </p:nvSpPr>
        <p:spPr>
          <a:xfrm>
            <a:off x="447675" y="1126154"/>
            <a:ext cx="8135634" cy="5414211"/>
          </a:xfrm>
        </p:spPr>
        <p:txBody>
          <a:bodyPr/>
          <a:lstStyle/>
          <a:p>
            <a:pPr marL="0" indent="0" algn="just">
              <a:spcBef>
                <a:spcPts val="2400"/>
              </a:spcBef>
              <a:buNone/>
            </a:pPr>
            <a:r>
              <a:rPr lang="fr-FR" dirty="0"/>
              <a:t>Frequency of </a:t>
            </a:r>
            <a:r>
              <a:rPr lang="fr-FR" dirty="0" err="1"/>
              <a:t>testing</a:t>
            </a:r>
            <a:r>
              <a:rPr lang="fr-FR" dirty="0"/>
              <a:t> </a:t>
            </a:r>
            <a:r>
              <a:rPr lang="fr-FR" dirty="0" err="1"/>
              <a:t>should</a:t>
            </a:r>
            <a:r>
              <a:rPr lang="fr-FR" dirty="0"/>
              <a:t> </a:t>
            </a:r>
            <a:r>
              <a:rPr lang="fr-FR" dirty="0" err="1"/>
              <a:t>be</a:t>
            </a:r>
            <a:r>
              <a:rPr lang="fr-FR" dirty="0"/>
              <a:t> </a:t>
            </a:r>
            <a:r>
              <a:rPr lang="fr-FR" dirty="0" err="1"/>
              <a:t>sufficient</a:t>
            </a:r>
            <a:r>
              <a:rPr lang="fr-FR" dirty="0"/>
              <a:t> to </a:t>
            </a:r>
            <a:r>
              <a:rPr lang="fr-FR" dirty="0" err="1"/>
              <a:t>establish</a:t>
            </a:r>
            <a:r>
              <a:rPr lang="fr-FR" dirty="0"/>
              <a:t> the </a:t>
            </a:r>
            <a:r>
              <a:rPr lang="fr-FR" dirty="0" err="1"/>
              <a:t>stability</a:t>
            </a:r>
            <a:r>
              <a:rPr lang="fr-FR" dirty="0"/>
              <a:t> profile of the </a:t>
            </a:r>
            <a:r>
              <a:rPr lang="fr-FR" dirty="0" err="1"/>
              <a:t>drug</a:t>
            </a:r>
            <a:r>
              <a:rPr lang="fr-FR" dirty="0"/>
              <a:t> substance or the </a:t>
            </a:r>
            <a:r>
              <a:rPr lang="fr-FR" dirty="0" err="1"/>
              <a:t>medicinal</a:t>
            </a:r>
            <a:r>
              <a:rPr lang="fr-FR" dirty="0"/>
              <a:t> </a:t>
            </a:r>
            <a:r>
              <a:rPr lang="fr-FR" dirty="0" err="1"/>
              <a:t>product</a:t>
            </a:r>
            <a:r>
              <a:rPr lang="fr-FR" dirty="0"/>
              <a:t> at </a:t>
            </a:r>
            <a:r>
              <a:rPr lang="fr-FR" dirty="0" err="1"/>
              <a:t>each</a:t>
            </a:r>
            <a:r>
              <a:rPr lang="fr-FR" dirty="0"/>
              <a:t> </a:t>
            </a:r>
            <a:r>
              <a:rPr lang="fr-FR" dirty="0" err="1"/>
              <a:t>storage</a:t>
            </a:r>
            <a:r>
              <a:rPr lang="fr-FR" dirty="0"/>
              <a:t> condition </a:t>
            </a:r>
            <a:r>
              <a:rPr lang="fr-FR" dirty="0" err="1"/>
              <a:t>tested</a:t>
            </a:r>
            <a:r>
              <a:rPr lang="fr-FR" dirty="0"/>
              <a:t>.</a:t>
            </a:r>
            <a:endParaRPr lang="en-GB" dirty="0">
              <a:solidFill>
                <a:srgbClr val="0070C0"/>
              </a:solidFill>
              <a:latin typeface="Calibri"/>
              <a:cs typeface="+mn-cs"/>
            </a:endParaRPr>
          </a:p>
        </p:txBody>
      </p:sp>
      <p:graphicFrame>
        <p:nvGraphicFramePr>
          <p:cNvPr id="4" name="Tableau 3"/>
          <p:cNvGraphicFramePr>
            <a:graphicFrameLocks noGrp="1"/>
          </p:cNvGraphicFramePr>
          <p:nvPr>
            <p:extLst>
              <p:ext uri="{D42A27DB-BD31-4B8C-83A1-F6EECF244321}">
                <p14:modId xmlns:p14="http://schemas.microsoft.com/office/powerpoint/2010/main" val="1487302294"/>
              </p:ext>
            </p:extLst>
          </p:nvPr>
        </p:nvGraphicFramePr>
        <p:xfrm>
          <a:off x="518413" y="2245699"/>
          <a:ext cx="8064896" cy="3118781"/>
        </p:xfrm>
        <a:graphic>
          <a:graphicData uri="http://schemas.openxmlformats.org/drawingml/2006/table">
            <a:tbl>
              <a:tblPr firstRow="1" firstCol="1" lastRow="1" lastCol="1" bandRow="1" bandCol="1">
                <a:tableStyleId>{5C22544A-7EE6-4342-B048-85BDC9FD1C3A}</a:tableStyleId>
              </a:tblPr>
              <a:tblGrid>
                <a:gridCol w="1177037">
                  <a:extLst>
                    <a:ext uri="{9D8B030D-6E8A-4147-A177-3AD203B41FA5}">
                      <a16:colId xmlns:a16="http://schemas.microsoft.com/office/drawing/2014/main" val="20000"/>
                    </a:ext>
                  </a:extLst>
                </a:gridCol>
                <a:gridCol w="6887859">
                  <a:extLst>
                    <a:ext uri="{9D8B030D-6E8A-4147-A177-3AD203B41FA5}">
                      <a16:colId xmlns:a16="http://schemas.microsoft.com/office/drawing/2014/main" val="20001"/>
                    </a:ext>
                  </a:extLst>
                </a:gridCol>
              </a:tblGrid>
              <a:tr h="581786">
                <a:tc>
                  <a:txBody>
                    <a:bodyPr/>
                    <a:lstStyle/>
                    <a:p>
                      <a:pPr marL="64770" algn="ctr">
                        <a:lnSpc>
                          <a:spcPct val="115000"/>
                        </a:lnSpc>
                        <a:spcAft>
                          <a:spcPts val="0"/>
                        </a:spcAft>
                      </a:pPr>
                      <a:r>
                        <a:rPr lang="en-US" sz="1600" dirty="0">
                          <a:effectLst/>
                        </a:rPr>
                        <a:t>Study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8A0BE"/>
                    </a:solidFill>
                  </a:tcPr>
                </a:tc>
                <a:tc>
                  <a:txBody>
                    <a:bodyPr/>
                    <a:lstStyle/>
                    <a:p>
                      <a:pPr marL="65405" algn="ctr">
                        <a:lnSpc>
                          <a:spcPct val="115000"/>
                        </a:lnSpc>
                        <a:spcAft>
                          <a:spcPts val="0"/>
                        </a:spcAft>
                      </a:pPr>
                      <a:r>
                        <a:rPr lang="en-US" sz="1600" dirty="0">
                          <a:effectLst/>
                        </a:rPr>
                        <a:t>Testing frequency*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8A0BE"/>
                    </a:solidFill>
                  </a:tcPr>
                </a:tc>
                <a:extLst>
                  <a:ext uri="{0D108BD9-81ED-4DB2-BD59-A6C34878D82A}">
                    <a16:rowId xmlns:a16="http://schemas.microsoft.com/office/drawing/2014/main" val="10000"/>
                  </a:ext>
                </a:extLst>
              </a:tr>
              <a:tr h="952035">
                <a:tc>
                  <a:txBody>
                    <a:bodyPr/>
                    <a:lstStyle/>
                    <a:p>
                      <a:pPr>
                        <a:lnSpc>
                          <a:spcPts val="600"/>
                        </a:lnSpc>
                        <a:spcBef>
                          <a:spcPts val="5"/>
                        </a:spcBef>
                        <a:spcAft>
                          <a:spcPts val="0"/>
                        </a:spcAft>
                      </a:pPr>
                      <a:endParaRPr lang="en-US" sz="1400" dirty="0">
                        <a:effectLst/>
                      </a:endParaRPr>
                    </a:p>
                    <a:p>
                      <a:pPr marL="64770">
                        <a:lnSpc>
                          <a:spcPct val="115000"/>
                        </a:lnSpc>
                        <a:spcAft>
                          <a:spcPts val="0"/>
                        </a:spcAft>
                      </a:pPr>
                      <a:r>
                        <a:rPr lang="en-US" sz="1600" dirty="0">
                          <a:effectLst/>
                        </a:rPr>
                        <a:t>Long ter</a:t>
                      </a:r>
                      <a:r>
                        <a:rPr lang="en-US" sz="1600" spc="-10" dirty="0">
                          <a:effectLst/>
                        </a:rPr>
                        <a:t>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8A0BE"/>
                    </a:solidFill>
                  </a:tcPr>
                </a:tc>
                <a:tc>
                  <a:txBody>
                    <a:bodyPr/>
                    <a:lstStyle/>
                    <a:p>
                      <a:pPr>
                        <a:lnSpc>
                          <a:spcPts val="600"/>
                        </a:lnSpc>
                        <a:spcBef>
                          <a:spcPts val="5"/>
                        </a:spcBef>
                        <a:spcAft>
                          <a:spcPts val="0"/>
                        </a:spcAft>
                      </a:pPr>
                      <a:r>
                        <a:rPr lang="en-US" sz="1600" b="0" dirty="0">
                          <a:solidFill>
                            <a:schemeClr val="tx1"/>
                          </a:solidFill>
                          <a:effectLst/>
                        </a:rPr>
                        <a:t> </a:t>
                      </a:r>
                    </a:p>
                    <a:p>
                      <a:pPr marL="495935" marR="48895" lvl="1" algn="l">
                        <a:lnSpc>
                          <a:spcPct val="115000"/>
                        </a:lnSpc>
                        <a:spcAft>
                          <a:spcPts val="0"/>
                        </a:spcAft>
                      </a:pPr>
                      <a:r>
                        <a:rPr lang="en-US" sz="1600" b="0" dirty="0">
                          <a:solidFill>
                            <a:schemeClr val="tx1"/>
                          </a:solidFill>
                          <a:effectLst/>
                        </a:rPr>
                        <a:t>1</a:t>
                      </a:r>
                      <a:r>
                        <a:rPr lang="en-US" sz="1600" b="0" baseline="30000" dirty="0">
                          <a:solidFill>
                            <a:schemeClr val="tx1"/>
                          </a:solidFill>
                          <a:effectLst/>
                        </a:rPr>
                        <a:t>rst</a:t>
                      </a:r>
                      <a:r>
                        <a:rPr lang="en-US" sz="1600" b="0" dirty="0">
                          <a:solidFill>
                            <a:schemeClr val="tx1"/>
                          </a:solidFill>
                          <a:effectLst/>
                        </a:rPr>
                        <a:t> year: every 3 months</a:t>
                      </a:r>
                    </a:p>
                    <a:p>
                      <a:pPr marL="495935" marR="48895" lvl="1" algn="l">
                        <a:lnSpc>
                          <a:spcPct val="115000"/>
                        </a:lnSpc>
                        <a:spcAft>
                          <a:spcPts val="0"/>
                        </a:spcAft>
                      </a:pPr>
                      <a:r>
                        <a:rPr lang="fr-F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r>
                        <a:rPr lang="fr-FR" sz="16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nd</a:t>
                      </a:r>
                      <a:r>
                        <a:rPr lang="fr-F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6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year</a:t>
                      </a:r>
                      <a:r>
                        <a:rPr lang="fr-F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6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every</a:t>
                      </a:r>
                      <a:r>
                        <a:rPr lang="fr-F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6 </a:t>
                      </a:r>
                      <a:r>
                        <a:rPr lang="fr-FR" sz="16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months</a:t>
                      </a:r>
                      <a:endParaRPr lang="fr-F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95935" marR="48895" lvl="1" algn="l">
                        <a:lnSpc>
                          <a:spcPct val="115000"/>
                        </a:lnSpc>
                        <a:spcAft>
                          <a:spcPts val="0"/>
                        </a:spcAft>
                      </a:pPr>
                      <a:r>
                        <a:rPr lang="fr-FR" sz="16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Yearly</a:t>
                      </a:r>
                      <a:r>
                        <a:rPr lang="fr-F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6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after</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920035">
                <a:tc>
                  <a:txBody>
                    <a:bodyPr/>
                    <a:lstStyle/>
                    <a:p>
                      <a:pPr>
                        <a:lnSpc>
                          <a:spcPts val="600"/>
                        </a:lnSpc>
                        <a:spcBef>
                          <a:spcPts val="5"/>
                        </a:spcBef>
                        <a:spcAft>
                          <a:spcPts val="0"/>
                        </a:spcAft>
                      </a:pPr>
                      <a:r>
                        <a:rPr lang="en-US" sz="800" dirty="0">
                          <a:effectLst/>
                        </a:rPr>
                        <a:t> </a:t>
                      </a:r>
                      <a:endParaRPr lang="en-US" sz="1400" dirty="0">
                        <a:effectLst/>
                      </a:endParaRPr>
                    </a:p>
                    <a:p>
                      <a:pPr marL="64770">
                        <a:lnSpc>
                          <a:spcPct val="115000"/>
                        </a:lnSpc>
                        <a:spcAft>
                          <a:spcPts val="0"/>
                        </a:spcAft>
                      </a:pPr>
                      <a:r>
                        <a:rPr lang="en-US" sz="1600" dirty="0">
                          <a:effectLst/>
                        </a:rPr>
                        <a:t>Inter</a:t>
                      </a:r>
                      <a:r>
                        <a:rPr lang="en-US" sz="1600" spc="-10" dirty="0">
                          <a:effectLst/>
                        </a:rPr>
                        <a:t>m</a:t>
                      </a:r>
                      <a:r>
                        <a:rPr lang="en-US" sz="1600" dirty="0">
                          <a:effectLst/>
                        </a:rPr>
                        <a:t>ediate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8A0BE"/>
                    </a:solidFill>
                  </a:tcPr>
                </a:tc>
                <a:tc>
                  <a:txBody>
                    <a:bodyPr/>
                    <a:lstStyle/>
                    <a:p>
                      <a:pPr marL="521335" lvl="1" algn="l">
                        <a:lnSpc>
                          <a:spcPct val="115000"/>
                        </a:lnSpc>
                        <a:spcAft>
                          <a:spcPts val="0"/>
                        </a:spcAft>
                      </a:pPr>
                      <a:r>
                        <a:rPr lang="en-US" sz="1600" b="0" dirty="0">
                          <a:solidFill>
                            <a:schemeClr val="tx1"/>
                          </a:solidFill>
                          <a:effectLst/>
                        </a:rPr>
                        <a:t>Every 3 months for 1 year</a:t>
                      </a:r>
                      <a:r>
                        <a:rPr lang="en-US" sz="1600" b="0" baseline="0" dirty="0">
                          <a:solidFill>
                            <a:schemeClr val="tx1"/>
                          </a:solidFill>
                          <a:effectLst/>
                        </a:rPr>
                        <a:t>.</a:t>
                      </a:r>
                      <a:endParaRPr lang="en-US" sz="1600" b="0" dirty="0">
                        <a:solidFill>
                          <a:schemeClr val="tx1"/>
                        </a:solidFill>
                        <a:effectLst/>
                      </a:endParaRPr>
                    </a:p>
                    <a:p>
                      <a:pPr lvl="1" algn="l">
                        <a:lnSpc>
                          <a:spcPts val="600"/>
                        </a:lnSpc>
                        <a:spcBef>
                          <a:spcPts val="5"/>
                        </a:spcBef>
                        <a:spcAft>
                          <a:spcPts val="0"/>
                        </a:spcAft>
                      </a:pPr>
                      <a:endParaRPr lang="en-US" sz="1600" b="0" dirty="0">
                        <a:solidFill>
                          <a:schemeClr val="tx1"/>
                        </a:solidFill>
                        <a:effectLst/>
                      </a:endParaRPr>
                    </a:p>
                    <a:p>
                      <a:pPr marL="520700" marR="0" lvl="1" indent="0" algn="l" defTabSz="914400" rtl="0" eaLnBrk="1" fontAlgn="auto" latinLnBrk="0" hangingPunct="1">
                        <a:lnSpc>
                          <a:spcPct val="115000"/>
                        </a:lnSpc>
                        <a:spcBef>
                          <a:spcPts val="0"/>
                        </a:spcBef>
                        <a:spcAft>
                          <a:spcPts val="0"/>
                        </a:spcAft>
                        <a:buClrTx/>
                        <a:buSzTx/>
                        <a:buFontTx/>
                        <a:buNone/>
                        <a:tabLst/>
                        <a:defRPr/>
                      </a:pPr>
                      <a:r>
                        <a:rPr lang="fr-FR" sz="16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When</a:t>
                      </a:r>
                      <a:r>
                        <a:rPr lang="fr-FR" sz="16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6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performed</a:t>
                      </a:r>
                      <a:r>
                        <a:rPr lang="fr-F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as a </a:t>
                      </a:r>
                      <a:r>
                        <a:rPr lang="fr-FR" sz="16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result</a:t>
                      </a:r>
                      <a:r>
                        <a:rPr lang="fr-F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a:t>
                      </a:r>
                      <a:r>
                        <a:rPr lang="fr-FR" sz="16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significant</a:t>
                      </a:r>
                      <a:r>
                        <a:rPr lang="fr-F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changes at the </a:t>
                      </a:r>
                      <a:r>
                        <a:rPr lang="fr-FR" sz="16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accelerated</a:t>
                      </a:r>
                      <a:r>
                        <a:rPr lang="fr-F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condition:</a:t>
                      </a:r>
                      <a:r>
                        <a:rPr lang="fr-FR" sz="16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time points </a:t>
                      </a:r>
                      <a:r>
                        <a:rPr lang="fr-FR" sz="16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from</a:t>
                      </a:r>
                      <a:r>
                        <a:rPr lang="fr-F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12 </a:t>
                      </a:r>
                      <a:r>
                        <a:rPr lang="fr-FR" sz="16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month</a:t>
                      </a:r>
                      <a:r>
                        <a:rPr lang="fr-FR" sz="16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600" b="0" baseline="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study</a:t>
                      </a:r>
                      <a:r>
                        <a:rPr lang="fr-FR" sz="16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600" b="0" baseline="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a:t>
                      </a:r>
                      <a:r>
                        <a:rPr lang="fr-FR" sz="16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6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recommended</a:t>
                      </a:r>
                      <a:r>
                        <a:rPr lang="fr-F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r h="664925">
                <a:tc>
                  <a:txBody>
                    <a:bodyPr/>
                    <a:lstStyle/>
                    <a:p>
                      <a:pPr>
                        <a:lnSpc>
                          <a:spcPts val="600"/>
                        </a:lnSpc>
                        <a:spcBef>
                          <a:spcPts val="5"/>
                        </a:spcBef>
                        <a:spcAft>
                          <a:spcPts val="0"/>
                        </a:spcAft>
                      </a:pPr>
                      <a:r>
                        <a:rPr lang="en-US" sz="800" dirty="0">
                          <a:effectLst/>
                        </a:rPr>
                        <a:t> </a:t>
                      </a:r>
                      <a:endParaRPr lang="en-US" sz="1400" dirty="0">
                        <a:effectLst/>
                      </a:endParaRPr>
                    </a:p>
                    <a:p>
                      <a:pPr marL="64770">
                        <a:lnSpc>
                          <a:spcPct val="115000"/>
                        </a:lnSpc>
                        <a:spcAft>
                          <a:spcPts val="0"/>
                        </a:spcAft>
                      </a:pPr>
                      <a:r>
                        <a:rPr lang="en-US" sz="1600" dirty="0">
                          <a:effectLst/>
                        </a:rPr>
                        <a:t>Accelerated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8A0BE"/>
                    </a:solidFill>
                  </a:tcPr>
                </a:tc>
                <a:tc>
                  <a:txBody>
                    <a:bodyPr/>
                    <a:lstStyle/>
                    <a:p>
                      <a:pPr lvl="1" algn="l">
                        <a:lnSpc>
                          <a:spcPct val="100000"/>
                        </a:lnSpc>
                        <a:spcBef>
                          <a:spcPts val="0"/>
                        </a:spcBef>
                        <a:spcAft>
                          <a:spcPts val="0"/>
                        </a:spcAft>
                      </a:pPr>
                      <a:r>
                        <a:rPr lang="en-US" sz="1600" b="0" dirty="0">
                          <a:solidFill>
                            <a:schemeClr val="tx1"/>
                          </a:solidFill>
                          <a:effectLst/>
                        </a:rPr>
                        <a:t> Minimum three</a:t>
                      </a:r>
                      <a:r>
                        <a:rPr lang="en-US" sz="1600" b="0" baseline="0" dirty="0">
                          <a:solidFill>
                            <a:schemeClr val="tx1"/>
                          </a:solidFill>
                          <a:effectLst/>
                        </a:rPr>
                        <a:t> time points (0, 3 and 6 months)</a:t>
                      </a:r>
                    </a:p>
                  </a:txBody>
                  <a:tcPr marL="0" marR="0" marT="0" marB="0" anchor="ctr">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
        <p:nvSpPr>
          <p:cNvPr id="5" name="Rectangle 4"/>
          <p:cNvSpPr/>
          <p:nvPr/>
        </p:nvSpPr>
        <p:spPr>
          <a:xfrm>
            <a:off x="518413" y="5510388"/>
            <a:ext cx="8335962" cy="351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*Matrixing, where the testing frequency is reduced, can also be applied </a:t>
            </a:r>
            <a:r>
              <a:rPr lang="en-US" sz="1400" u="sng" dirty="0">
                <a:solidFill>
                  <a:schemeClr val="tx1"/>
                </a:solidFill>
              </a:rPr>
              <a:t>for medicinal products</a:t>
            </a:r>
            <a:r>
              <a:rPr lang="en-US" sz="1400" dirty="0">
                <a:solidFill>
                  <a:schemeClr val="tx1"/>
                </a:solidFill>
              </a:rPr>
              <a:t>, if justified (see VICH GL 45 for more details).</a:t>
            </a:r>
          </a:p>
        </p:txBody>
      </p:sp>
    </p:spTree>
    <p:extLst>
      <p:ext uri="{BB962C8B-B14F-4D97-AF65-F5344CB8AC3E}">
        <p14:creationId xmlns:p14="http://schemas.microsoft.com/office/powerpoint/2010/main" val="3248277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539015" y="2809657"/>
            <a:ext cx="7931217" cy="1334017"/>
          </a:xfrm>
        </p:spPr>
        <p:txBody>
          <a:bodyPr>
            <a:noAutofit/>
          </a:bodyPr>
          <a:lstStyle/>
          <a:p>
            <a:pPr marL="447675" lvl="1" indent="9525" algn="ctr">
              <a:spcBef>
                <a:spcPts val="1200"/>
              </a:spcBef>
              <a:buNone/>
            </a:pPr>
            <a:r>
              <a:rPr lang="en-GB" sz="2800" b="1" dirty="0">
                <a:solidFill>
                  <a:schemeClr val="bg1"/>
                </a:solidFill>
              </a:rPr>
              <a:t>Design of formal stability studies: </a:t>
            </a:r>
          </a:p>
          <a:p>
            <a:pPr marL="2419350" lvl="1">
              <a:spcBef>
                <a:spcPts val="1200"/>
              </a:spcBef>
              <a:buClr>
                <a:schemeClr val="accent2"/>
              </a:buClr>
            </a:pPr>
            <a:r>
              <a:rPr lang="fr-FR" sz="2000" b="1" dirty="0" err="1">
                <a:solidFill>
                  <a:schemeClr val="bg1"/>
                </a:solidFill>
              </a:rPr>
              <a:t>Particular</a:t>
            </a:r>
            <a:r>
              <a:rPr lang="fr-FR" sz="2000" b="1" dirty="0">
                <a:solidFill>
                  <a:schemeClr val="bg1"/>
                </a:solidFill>
              </a:rPr>
              <a:t> case of </a:t>
            </a:r>
            <a:r>
              <a:rPr lang="fr-FR" sz="2000" b="1" dirty="0" err="1">
                <a:solidFill>
                  <a:schemeClr val="bg1"/>
                </a:solidFill>
              </a:rPr>
              <a:t>products</a:t>
            </a:r>
            <a:r>
              <a:rPr lang="fr-FR" sz="2000" b="1" dirty="0">
                <a:solidFill>
                  <a:schemeClr val="bg1"/>
                </a:solidFill>
              </a:rPr>
              <a:t> to </a:t>
            </a:r>
            <a:r>
              <a:rPr lang="fr-FR" sz="2000" b="1" dirty="0" err="1">
                <a:solidFill>
                  <a:schemeClr val="bg1"/>
                </a:solidFill>
              </a:rPr>
              <a:t>be</a:t>
            </a:r>
            <a:r>
              <a:rPr lang="fr-FR" sz="2000" b="1" dirty="0">
                <a:solidFill>
                  <a:schemeClr val="bg1"/>
                </a:solidFill>
              </a:rPr>
              <a:t> </a:t>
            </a:r>
            <a:r>
              <a:rPr lang="fr-FR" sz="2000" b="1" dirty="0" err="1">
                <a:solidFill>
                  <a:schemeClr val="bg1"/>
                </a:solidFill>
              </a:rPr>
              <a:t>constituted</a:t>
            </a:r>
            <a:r>
              <a:rPr lang="fr-FR" sz="2000" b="1" dirty="0">
                <a:solidFill>
                  <a:schemeClr val="bg1"/>
                </a:solidFill>
              </a:rPr>
              <a:t>/</a:t>
            </a:r>
            <a:r>
              <a:rPr lang="fr-FR" sz="2000" b="1" dirty="0" err="1">
                <a:solidFill>
                  <a:schemeClr val="bg1"/>
                </a:solidFill>
              </a:rPr>
              <a:t>diluted</a:t>
            </a:r>
            <a:r>
              <a:rPr lang="fr-FR" sz="2000" b="1" dirty="0">
                <a:solidFill>
                  <a:schemeClr val="bg1"/>
                </a:solidFill>
              </a:rPr>
              <a:t> </a:t>
            </a:r>
            <a:r>
              <a:rPr lang="fr-FR" sz="2000" b="1" dirty="0" err="1">
                <a:solidFill>
                  <a:schemeClr val="bg1"/>
                </a:solidFill>
              </a:rPr>
              <a:t>before</a:t>
            </a:r>
            <a:r>
              <a:rPr lang="fr-FR" sz="2000" b="1" dirty="0">
                <a:solidFill>
                  <a:schemeClr val="bg1"/>
                </a:solidFill>
              </a:rPr>
              <a:t> use</a:t>
            </a:r>
          </a:p>
          <a:p>
            <a:pPr marL="457200" lvl="1" indent="0" algn="ctr">
              <a:spcBef>
                <a:spcPts val="1200"/>
              </a:spcBef>
              <a:buNone/>
            </a:pPr>
            <a:endParaRPr lang="en-GB" sz="3200" dirty="0"/>
          </a:p>
        </p:txBody>
      </p:sp>
    </p:spTree>
    <p:extLst>
      <p:ext uri="{BB962C8B-B14F-4D97-AF65-F5344CB8AC3E}">
        <p14:creationId xmlns:p14="http://schemas.microsoft.com/office/powerpoint/2010/main" val="977468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327259" y="67377"/>
            <a:ext cx="8037095" cy="895149"/>
          </a:xfrm>
        </p:spPr>
        <p:txBody>
          <a:bodyPr/>
          <a:lstStyle/>
          <a:p>
            <a:pPr marL="457200" lvl="1" indent="0" algn="just">
              <a:spcBef>
                <a:spcPts val="1200"/>
              </a:spcBef>
              <a:buNone/>
            </a:pPr>
            <a:r>
              <a:rPr lang="en-GB" sz="2800" dirty="0">
                <a:solidFill>
                  <a:schemeClr val="bg1"/>
                </a:solidFill>
              </a:rPr>
              <a:t>Design of formal stability studies: </a:t>
            </a:r>
          </a:p>
          <a:p>
            <a:pPr marL="457200" lvl="1" indent="0" algn="just">
              <a:spcBef>
                <a:spcPts val="0"/>
              </a:spcBef>
              <a:buNone/>
            </a:pPr>
            <a:r>
              <a:rPr lang="en-GB" sz="2800" dirty="0">
                <a:solidFill>
                  <a:schemeClr val="bg1"/>
                </a:solidFill>
              </a:rPr>
              <a:t>M</a:t>
            </a:r>
            <a:r>
              <a:rPr lang="en-GB" dirty="0">
                <a:solidFill>
                  <a:schemeClr val="bg1"/>
                </a:solidFill>
              </a:rPr>
              <a:t>edicinal products to be constituted or diluted before </a:t>
            </a:r>
            <a:r>
              <a:rPr lang="en-GB" b="1" dirty="0">
                <a:solidFill>
                  <a:schemeClr val="bg1"/>
                </a:solidFill>
              </a:rPr>
              <a:t>use</a:t>
            </a:r>
            <a:endParaRPr lang="en-GB" dirty="0"/>
          </a:p>
        </p:txBody>
      </p:sp>
      <p:sp>
        <p:nvSpPr>
          <p:cNvPr id="5" name="Espace réservé du texte 2"/>
          <p:cNvSpPr txBox="1">
            <a:spLocks/>
          </p:cNvSpPr>
          <p:nvPr/>
        </p:nvSpPr>
        <p:spPr>
          <a:xfrm>
            <a:off x="317634" y="1272321"/>
            <a:ext cx="8226291" cy="4887847"/>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Calibri" panose="020F0502020204030204" pitchFamily="34" charset="0"/>
              <a:buChar char="&gt;"/>
              <a:defRPr sz="2000" kern="1200">
                <a:solidFill>
                  <a:srgbClr val="218BA7"/>
                </a:solidFill>
                <a:latin typeface="Arial" panose="020B0604020202020204" pitchFamily="34" charset="0"/>
                <a:ea typeface="+mn-ea"/>
                <a:cs typeface="Arial" panose="020B0604020202020204" pitchFamily="34" charset="0"/>
              </a:defRPr>
            </a:lvl1pPr>
            <a:lvl2pPr marL="461963" indent="-231775" algn="l" defTabSz="914400" rtl="0" eaLnBrk="1" latinLnBrk="0" hangingPunct="1">
              <a:lnSpc>
                <a:spcPct val="90000"/>
              </a:lnSpc>
              <a:spcBef>
                <a:spcPts val="500"/>
              </a:spcBef>
              <a:buClr>
                <a:srgbClr val="218BA7"/>
              </a:buClr>
              <a:buFont typeface="Arial" panose="020B0604020202020204" pitchFamily="34" charset="0"/>
              <a:buChar char="•"/>
              <a:defRPr sz="1500" kern="1200">
                <a:solidFill>
                  <a:schemeClr val="accent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400" dirty="0"/>
              <a:t>Particular case of medicinal products to be used after constitution or dilution:</a:t>
            </a:r>
            <a:endParaRPr lang="en-US" sz="2400" dirty="0"/>
          </a:p>
          <a:p>
            <a:pPr algn="just">
              <a:spcBef>
                <a:spcPts val="2400"/>
              </a:spcBef>
            </a:pPr>
            <a:r>
              <a:rPr lang="en-US" sz="2200" dirty="0"/>
              <a:t>Stability testing should be conducted to provide information for the labeling on the preparation, storage condition, and in-use period of the constituted/diluted product.  </a:t>
            </a:r>
          </a:p>
          <a:p>
            <a:pPr algn="just">
              <a:spcBef>
                <a:spcPts val="2400"/>
              </a:spcBef>
            </a:pPr>
            <a:r>
              <a:rPr lang="en-US" sz="2200" dirty="0"/>
              <a:t>Testing should be performed on the constituted/diluted product through the proposed in-use period </a:t>
            </a:r>
            <a:r>
              <a:rPr lang="en-US" sz="2200" u="sng" dirty="0"/>
              <a:t>on primary batches</a:t>
            </a:r>
            <a:r>
              <a:rPr lang="en-US" sz="2200" dirty="0"/>
              <a:t> as part of the formal stability studies at initial </a:t>
            </a:r>
            <a:r>
              <a:rPr lang="en-US" sz="2200" u="sng" dirty="0"/>
              <a:t>and final time points</a:t>
            </a:r>
            <a:r>
              <a:rPr lang="en-US" sz="2200" dirty="0"/>
              <a:t>.</a:t>
            </a:r>
          </a:p>
          <a:p>
            <a:pPr algn="just">
              <a:spcBef>
                <a:spcPts val="2400"/>
              </a:spcBef>
            </a:pPr>
            <a:r>
              <a:rPr lang="en-US" sz="2200" dirty="0"/>
              <a:t>If full shelf life long term data will not be available before submission, </a:t>
            </a:r>
            <a:r>
              <a:rPr lang="en-US" sz="2200" u="sng" dirty="0"/>
              <a:t>minimum 12 months testing results</a:t>
            </a:r>
            <a:r>
              <a:rPr lang="en-US" sz="2200" dirty="0"/>
              <a:t> of the constituted/diluted product should be provided.</a:t>
            </a:r>
          </a:p>
          <a:p>
            <a:pPr marL="233363" lvl="1" indent="0">
              <a:buFont typeface="Arial" panose="020B0604020202020204" pitchFamily="34" charset="0"/>
              <a:buNone/>
            </a:pPr>
            <a:endParaRPr lang="en-US" dirty="0"/>
          </a:p>
          <a:p>
            <a:pPr marL="0" indent="0">
              <a:buFont typeface="Calibri" panose="020F0502020204030204" pitchFamily="34" charset="0"/>
              <a:buNone/>
            </a:pPr>
            <a:endParaRPr lang="fr-FR" dirty="0"/>
          </a:p>
        </p:txBody>
      </p:sp>
    </p:spTree>
    <p:extLst>
      <p:ext uri="{BB962C8B-B14F-4D97-AF65-F5344CB8AC3E}">
        <p14:creationId xmlns:p14="http://schemas.microsoft.com/office/powerpoint/2010/main" val="1708919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539015" y="2809657"/>
            <a:ext cx="7931217" cy="1685341"/>
          </a:xfrm>
        </p:spPr>
        <p:txBody>
          <a:bodyPr>
            <a:noAutofit/>
          </a:bodyPr>
          <a:lstStyle/>
          <a:p>
            <a:pPr marL="447675" lvl="1" indent="9525" algn="ctr">
              <a:spcBef>
                <a:spcPts val="1200"/>
              </a:spcBef>
              <a:buNone/>
            </a:pPr>
            <a:r>
              <a:rPr lang="en-GB" sz="2800" b="1" dirty="0">
                <a:solidFill>
                  <a:schemeClr val="bg1"/>
                </a:solidFill>
              </a:rPr>
              <a:t>Design of formal stability studies: </a:t>
            </a:r>
          </a:p>
          <a:p>
            <a:pPr marL="2419350" lvl="1">
              <a:spcBef>
                <a:spcPts val="1200"/>
              </a:spcBef>
              <a:buClr>
                <a:schemeClr val="accent2"/>
              </a:buClr>
            </a:pPr>
            <a:r>
              <a:rPr lang="en-US" sz="2000" b="1" dirty="0">
                <a:solidFill>
                  <a:schemeClr val="bg1"/>
                </a:solidFill>
              </a:rPr>
              <a:t>Reduced designs based on bracketing or  matrixing principles</a:t>
            </a:r>
          </a:p>
          <a:p>
            <a:pPr marL="457200" lvl="1" indent="0" algn="ctr">
              <a:spcBef>
                <a:spcPts val="1200"/>
              </a:spcBef>
              <a:buNone/>
            </a:pPr>
            <a:endParaRPr lang="fr-FR" sz="3200" b="1" dirty="0"/>
          </a:p>
          <a:p>
            <a:pPr marL="457200" lvl="1" indent="0" algn="ctr">
              <a:spcBef>
                <a:spcPts val="1200"/>
              </a:spcBef>
              <a:buNone/>
            </a:pPr>
            <a:endParaRPr lang="en-GB" sz="3200" dirty="0"/>
          </a:p>
        </p:txBody>
      </p:sp>
    </p:spTree>
    <p:extLst>
      <p:ext uri="{BB962C8B-B14F-4D97-AF65-F5344CB8AC3E}">
        <p14:creationId xmlns:p14="http://schemas.microsoft.com/office/powerpoint/2010/main" val="382963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144379" y="67377"/>
            <a:ext cx="7411453" cy="895149"/>
          </a:xfrm>
        </p:spPr>
        <p:txBody>
          <a:bodyPr/>
          <a:lstStyle/>
          <a:p>
            <a:pPr marL="457200" lvl="1" indent="0" algn="just">
              <a:spcBef>
                <a:spcPts val="1200"/>
              </a:spcBef>
              <a:buNone/>
            </a:pPr>
            <a:r>
              <a:rPr lang="en-GB" sz="2800" dirty="0">
                <a:solidFill>
                  <a:schemeClr val="bg1"/>
                </a:solidFill>
              </a:rPr>
              <a:t>Design of formal stability studies: </a:t>
            </a:r>
          </a:p>
          <a:p>
            <a:pPr marL="457200" lvl="1" indent="0" algn="just">
              <a:spcBef>
                <a:spcPts val="0"/>
              </a:spcBef>
              <a:buNone/>
            </a:pPr>
            <a:r>
              <a:rPr lang="en-GB" dirty="0">
                <a:solidFill>
                  <a:schemeClr val="bg1"/>
                </a:solidFill>
              </a:rPr>
              <a:t>Use of bracketing or matrixing reduced designs</a:t>
            </a:r>
            <a:endParaRPr lang="en-GB" dirty="0"/>
          </a:p>
        </p:txBody>
      </p:sp>
      <p:sp>
        <p:nvSpPr>
          <p:cNvPr id="5" name="Espace réservé du texte 2"/>
          <p:cNvSpPr txBox="1">
            <a:spLocks/>
          </p:cNvSpPr>
          <p:nvPr/>
        </p:nvSpPr>
        <p:spPr>
          <a:xfrm>
            <a:off x="669156" y="1381125"/>
            <a:ext cx="7589020" cy="4933750"/>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Calibri" panose="020F0502020204030204" pitchFamily="34" charset="0"/>
              <a:buChar char="&gt;"/>
              <a:defRPr sz="2000" kern="1200">
                <a:solidFill>
                  <a:srgbClr val="218BA7"/>
                </a:solidFill>
                <a:latin typeface="Arial" panose="020B0604020202020204" pitchFamily="34" charset="0"/>
                <a:ea typeface="+mn-ea"/>
                <a:cs typeface="Arial" panose="020B0604020202020204" pitchFamily="34" charset="0"/>
              </a:defRPr>
            </a:lvl1pPr>
            <a:lvl2pPr marL="461963" indent="-231775" algn="l" defTabSz="914400" rtl="0" eaLnBrk="1" latinLnBrk="0" hangingPunct="1">
              <a:lnSpc>
                <a:spcPct val="90000"/>
              </a:lnSpc>
              <a:spcBef>
                <a:spcPts val="500"/>
              </a:spcBef>
              <a:buClr>
                <a:srgbClr val="218BA7"/>
              </a:buClr>
              <a:buFont typeface="Arial" panose="020B0604020202020204" pitchFamily="34" charset="0"/>
              <a:buChar char="•"/>
              <a:defRPr sz="1500" kern="1200">
                <a:solidFill>
                  <a:schemeClr val="accent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a:spcBef>
                <a:spcPts val="1000"/>
              </a:spcBef>
              <a:buClr>
                <a:schemeClr val="accent2"/>
              </a:buClr>
              <a:buNone/>
            </a:pPr>
            <a:r>
              <a:rPr lang="en-GB" sz="2400" dirty="0">
                <a:solidFill>
                  <a:srgbClr val="218BA7"/>
                </a:solidFill>
              </a:rPr>
              <a:t>Use of bracketing or matrixing reduced designs:</a:t>
            </a:r>
            <a:endParaRPr lang="en-US" sz="2400" dirty="0">
              <a:solidFill>
                <a:srgbClr val="218BA7"/>
              </a:solidFill>
            </a:endParaRPr>
          </a:p>
          <a:p>
            <a:pPr algn="just">
              <a:lnSpc>
                <a:spcPct val="100000"/>
              </a:lnSpc>
              <a:spcBef>
                <a:spcPts val="1800"/>
              </a:spcBef>
            </a:pPr>
            <a:r>
              <a:rPr lang="en-US" sz="2200" u="sng" dirty="0"/>
              <a:t>For medicinal products</a:t>
            </a:r>
            <a:r>
              <a:rPr lang="en-US" sz="2200" dirty="0"/>
              <a:t>, reduced designs, i.e., matrixing or bracketing, where the testing frequency is reduced or certain factor combinations are not tested at all, can be applied, if justified.</a:t>
            </a:r>
          </a:p>
          <a:p>
            <a:pPr marL="0" indent="0" algn="just">
              <a:lnSpc>
                <a:spcPct val="100000"/>
              </a:lnSpc>
              <a:spcBef>
                <a:spcPts val="2400"/>
              </a:spcBef>
              <a:buNone/>
            </a:pPr>
            <a:endParaRPr lang="en-US" sz="2200" dirty="0"/>
          </a:p>
          <a:p>
            <a:pPr marL="628650" indent="-266700" algn="just">
              <a:lnSpc>
                <a:spcPct val="100000"/>
              </a:lnSpc>
              <a:spcBef>
                <a:spcPts val="2400"/>
              </a:spcBef>
              <a:buFont typeface="Wingdings" panose="05000000000000000000" pitchFamily="2" charset="2"/>
              <a:buChar char="Ø"/>
            </a:pPr>
            <a:r>
              <a:rPr lang="fr-FR" dirty="0" err="1"/>
              <a:t>Further</a:t>
            </a:r>
            <a:r>
              <a:rPr lang="fr-FR" dirty="0"/>
              <a:t> guidance on </a:t>
            </a:r>
            <a:r>
              <a:rPr lang="fr-FR" dirty="0" err="1"/>
              <a:t>bracketing</a:t>
            </a:r>
            <a:r>
              <a:rPr lang="fr-FR" dirty="0"/>
              <a:t> / </a:t>
            </a:r>
            <a:r>
              <a:rPr lang="fr-FR" dirty="0" err="1"/>
              <a:t>matrixing</a:t>
            </a:r>
            <a:r>
              <a:rPr lang="fr-FR" dirty="0"/>
              <a:t> designs </a:t>
            </a:r>
            <a:r>
              <a:rPr lang="fr-FR" dirty="0" err="1"/>
              <a:t>is</a:t>
            </a:r>
            <a:r>
              <a:rPr lang="fr-FR" dirty="0"/>
              <a:t> </a:t>
            </a:r>
            <a:r>
              <a:rPr lang="fr-FR" dirty="0" err="1"/>
              <a:t>provided</a:t>
            </a:r>
            <a:r>
              <a:rPr lang="fr-FR" dirty="0"/>
              <a:t> in VICH guideline GL 45.</a:t>
            </a:r>
          </a:p>
          <a:p>
            <a:pPr marL="628650" indent="-266700" algn="just">
              <a:lnSpc>
                <a:spcPct val="100000"/>
              </a:lnSpc>
              <a:spcBef>
                <a:spcPts val="2400"/>
              </a:spcBef>
              <a:buFont typeface="Wingdings" panose="05000000000000000000" pitchFamily="2" charset="2"/>
              <a:buChar char="Ø"/>
            </a:pPr>
            <a:r>
              <a:rPr lang="fr-FR" dirty="0" err="1"/>
              <a:t>Further</a:t>
            </a:r>
            <a:r>
              <a:rPr lang="fr-FR" dirty="0"/>
              <a:t> guidance on </a:t>
            </a:r>
            <a:r>
              <a:rPr lang="fr-FR" dirty="0" err="1"/>
              <a:t>statistical</a:t>
            </a:r>
            <a:r>
              <a:rPr lang="fr-FR" dirty="0"/>
              <a:t> </a:t>
            </a:r>
            <a:r>
              <a:rPr lang="fr-FR" dirty="0" err="1"/>
              <a:t>evaluation</a:t>
            </a:r>
            <a:r>
              <a:rPr lang="fr-FR" dirty="0"/>
              <a:t> of </a:t>
            </a:r>
            <a:r>
              <a:rPr lang="fr-FR" dirty="0" err="1"/>
              <a:t>stability</a:t>
            </a:r>
            <a:r>
              <a:rPr lang="fr-FR" dirty="0"/>
              <a:t> data </a:t>
            </a:r>
            <a:r>
              <a:rPr lang="fr-FR" dirty="0" err="1"/>
              <a:t>generated</a:t>
            </a:r>
            <a:r>
              <a:rPr lang="fr-FR" dirty="0"/>
              <a:t> </a:t>
            </a:r>
            <a:r>
              <a:rPr lang="fr-FR" dirty="0" err="1"/>
              <a:t>using</a:t>
            </a:r>
            <a:r>
              <a:rPr lang="fr-FR" dirty="0"/>
              <a:t> </a:t>
            </a:r>
            <a:r>
              <a:rPr lang="fr-FR" dirty="0" err="1"/>
              <a:t>bracketing</a:t>
            </a:r>
            <a:r>
              <a:rPr lang="fr-FR" dirty="0"/>
              <a:t> or </a:t>
            </a:r>
            <a:r>
              <a:rPr lang="fr-FR" dirty="0" err="1"/>
              <a:t>matrixing</a:t>
            </a:r>
            <a:r>
              <a:rPr lang="fr-FR" dirty="0"/>
              <a:t> </a:t>
            </a:r>
            <a:r>
              <a:rPr lang="fr-FR" dirty="0" err="1"/>
              <a:t>principles</a:t>
            </a:r>
            <a:r>
              <a:rPr lang="fr-FR" dirty="0"/>
              <a:t> </a:t>
            </a:r>
            <a:r>
              <a:rPr lang="fr-FR" dirty="0" err="1"/>
              <a:t>is</a:t>
            </a:r>
            <a:r>
              <a:rPr lang="fr-FR" dirty="0"/>
              <a:t> </a:t>
            </a:r>
            <a:r>
              <a:rPr lang="fr-FR" dirty="0" err="1"/>
              <a:t>provided</a:t>
            </a:r>
            <a:r>
              <a:rPr lang="fr-FR" dirty="0"/>
              <a:t> in VICH guideline GL 51.</a:t>
            </a:r>
          </a:p>
          <a:p>
            <a:pPr marL="223837" indent="0" algn="just">
              <a:spcBef>
                <a:spcPts val="1200"/>
              </a:spcBef>
              <a:buClr>
                <a:srgbClr val="0070C0"/>
              </a:buClr>
              <a:buNone/>
            </a:pPr>
            <a:endParaRPr lang="en-US" sz="2400" b="1" dirty="0">
              <a:solidFill>
                <a:srgbClr val="0070C0"/>
              </a:solidFill>
            </a:endParaRPr>
          </a:p>
        </p:txBody>
      </p:sp>
    </p:spTree>
    <p:extLst>
      <p:ext uri="{BB962C8B-B14F-4D97-AF65-F5344CB8AC3E}">
        <p14:creationId xmlns:p14="http://schemas.microsoft.com/office/powerpoint/2010/main" val="2897428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144379" y="67377"/>
            <a:ext cx="7411453" cy="895149"/>
          </a:xfrm>
        </p:spPr>
        <p:txBody>
          <a:bodyPr/>
          <a:lstStyle/>
          <a:p>
            <a:pPr marL="457200" lvl="1" indent="0" algn="just">
              <a:spcBef>
                <a:spcPts val="1200"/>
              </a:spcBef>
              <a:buNone/>
            </a:pPr>
            <a:r>
              <a:rPr lang="en-GB" sz="2800" dirty="0">
                <a:solidFill>
                  <a:schemeClr val="bg1"/>
                </a:solidFill>
              </a:rPr>
              <a:t>Design of formal stability studies: </a:t>
            </a:r>
          </a:p>
          <a:p>
            <a:pPr marL="457200" lvl="1" indent="0" algn="just">
              <a:spcBef>
                <a:spcPts val="0"/>
              </a:spcBef>
              <a:buNone/>
            </a:pPr>
            <a:r>
              <a:rPr lang="en-GB" dirty="0">
                <a:solidFill>
                  <a:schemeClr val="bg1"/>
                </a:solidFill>
              </a:rPr>
              <a:t>Use of bracketing or matrixing reduced designs</a:t>
            </a:r>
            <a:endParaRPr lang="en-GB" dirty="0"/>
          </a:p>
        </p:txBody>
      </p:sp>
      <p:sp>
        <p:nvSpPr>
          <p:cNvPr id="5" name="Espace réservé du texte 2"/>
          <p:cNvSpPr txBox="1">
            <a:spLocks/>
          </p:cNvSpPr>
          <p:nvPr/>
        </p:nvSpPr>
        <p:spPr>
          <a:xfrm>
            <a:off x="650107" y="1295902"/>
            <a:ext cx="7750944" cy="4899258"/>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Calibri" panose="020F0502020204030204" pitchFamily="34" charset="0"/>
              <a:buChar char="&gt;"/>
              <a:defRPr sz="2000" kern="1200">
                <a:solidFill>
                  <a:srgbClr val="218BA7"/>
                </a:solidFill>
                <a:latin typeface="Arial" panose="020B0604020202020204" pitchFamily="34" charset="0"/>
                <a:ea typeface="+mn-ea"/>
                <a:cs typeface="Arial" panose="020B0604020202020204" pitchFamily="34" charset="0"/>
              </a:defRPr>
            </a:lvl1pPr>
            <a:lvl2pPr marL="461963" indent="-231775" algn="l" defTabSz="914400" rtl="0" eaLnBrk="1" latinLnBrk="0" hangingPunct="1">
              <a:lnSpc>
                <a:spcPct val="90000"/>
              </a:lnSpc>
              <a:spcBef>
                <a:spcPts val="500"/>
              </a:spcBef>
              <a:buClr>
                <a:srgbClr val="218BA7"/>
              </a:buClr>
              <a:buFont typeface="Arial" panose="020B0604020202020204" pitchFamily="34" charset="0"/>
              <a:buChar char="•"/>
              <a:defRPr sz="1500" kern="1200">
                <a:solidFill>
                  <a:schemeClr val="accent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2400"/>
              </a:spcBef>
              <a:buNone/>
            </a:pPr>
            <a:r>
              <a:rPr lang="en-US" sz="2400" dirty="0"/>
              <a:t>Definition of bracketing:</a:t>
            </a:r>
          </a:p>
          <a:p>
            <a:pPr algn="just">
              <a:lnSpc>
                <a:spcPct val="100000"/>
              </a:lnSpc>
              <a:spcBef>
                <a:spcPts val="1800"/>
              </a:spcBef>
            </a:pPr>
            <a:r>
              <a:rPr lang="en-US" dirty="0"/>
              <a:t>Design of a stability schedule where only samples </a:t>
            </a:r>
            <a:r>
              <a:rPr lang="en-US" u="sng" dirty="0"/>
              <a:t>on the extremes of certain design factors</a:t>
            </a:r>
            <a:r>
              <a:rPr lang="en-US" dirty="0"/>
              <a:t> (e.g., strength, package size) are tested at all time points as in a full design.  </a:t>
            </a:r>
          </a:p>
          <a:p>
            <a:pPr algn="just">
              <a:lnSpc>
                <a:spcPct val="100000"/>
              </a:lnSpc>
              <a:spcBef>
                <a:spcPts val="2400"/>
              </a:spcBef>
            </a:pPr>
            <a:r>
              <a:rPr lang="en-US" dirty="0"/>
              <a:t>The design </a:t>
            </a:r>
            <a:r>
              <a:rPr lang="en-US" u="sng" dirty="0"/>
              <a:t>assumes that the stability of any intermediate levels is represented by the stability of the extremes tested</a:t>
            </a:r>
            <a:r>
              <a:rPr lang="en-US" dirty="0"/>
              <a:t>. </a:t>
            </a:r>
          </a:p>
          <a:p>
            <a:pPr algn="just">
              <a:lnSpc>
                <a:spcPct val="100000"/>
              </a:lnSpc>
              <a:spcBef>
                <a:spcPts val="2400"/>
              </a:spcBef>
            </a:pPr>
            <a:r>
              <a:rPr lang="en-US" dirty="0"/>
              <a:t>Factors considered for bracketing can be for instance:</a:t>
            </a:r>
          </a:p>
          <a:p>
            <a:pPr lvl="1" algn="just">
              <a:lnSpc>
                <a:spcPct val="100000"/>
              </a:lnSpc>
              <a:buClr>
                <a:schemeClr val="accent2"/>
              </a:buClr>
            </a:pPr>
            <a:r>
              <a:rPr lang="en-US" sz="1800" b="1" dirty="0">
                <a:solidFill>
                  <a:srgbClr val="218BA7"/>
                </a:solidFill>
              </a:rPr>
              <a:t>Dosage strengths</a:t>
            </a:r>
            <a:r>
              <a:rPr lang="en-US" sz="1800" dirty="0">
                <a:solidFill>
                  <a:srgbClr val="218BA7"/>
                </a:solidFill>
              </a:rPr>
              <a:t>: where a range of strengths is to be tested, bracketing is applicable if strengths are identical or very closely related in composition. </a:t>
            </a:r>
          </a:p>
          <a:p>
            <a:pPr lvl="1" algn="just">
              <a:lnSpc>
                <a:spcPct val="100000"/>
              </a:lnSpc>
              <a:buClr>
                <a:schemeClr val="accent2"/>
              </a:buClr>
            </a:pPr>
            <a:r>
              <a:rPr lang="en-US" sz="1800" b="1" dirty="0">
                <a:solidFill>
                  <a:srgbClr val="218BA7"/>
                </a:solidFill>
              </a:rPr>
              <a:t>Packaging sizes</a:t>
            </a:r>
            <a:r>
              <a:rPr lang="en-US" sz="1800" dirty="0">
                <a:solidFill>
                  <a:srgbClr val="218BA7"/>
                </a:solidFill>
              </a:rPr>
              <a:t>: bracketing can be applied to different container sizes or different fills in the same container closure system.</a:t>
            </a:r>
          </a:p>
        </p:txBody>
      </p:sp>
    </p:spTree>
    <p:extLst>
      <p:ext uri="{BB962C8B-B14F-4D97-AF65-F5344CB8AC3E}">
        <p14:creationId xmlns:p14="http://schemas.microsoft.com/office/powerpoint/2010/main" val="1800733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144379" y="67377"/>
            <a:ext cx="7411453" cy="895149"/>
          </a:xfrm>
        </p:spPr>
        <p:txBody>
          <a:bodyPr/>
          <a:lstStyle/>
          <a:p>
            <a:pPr marL="457200" lvl="1" indent="0" algn="just">
              <a:spcBef>
                <a:spcPts val="1200"/>
              </a:spcBef>
              <a:buNone/>
            </a:pPr>
            <a:r>
              <a:rPr lang="en-GB" sz="2800" dirty="0">
                <a:solidFill>
                  <a:schemeClr val="bg1"/>
                </a:solidFill>
              </a:rPr>
              <a:t>Design of formal stability studies: </a:t>
            </a:r>
          </a:p>
          <a:p>
            <a:pPr marL="457200" lvl="1" indent="0" algn="just">
              <a:spcBef>
                <a:spcPts val="0"/>
              </a:spcBef>
              <a:buNone/>
            </a:pPr>
            <a:r>
              <a:rPr lang="en-GB" dirty="0">
                <a:solidFill>
                  <a:schemeClr val="bg1"/>
                </a:solidFill>
              </a:rPr>
              <a:t>Use of bracketing or matrixing reduced designs</a:t>
            </a:r>
            <a:endParaRPr lang="en-GB" dirty="0"/>
          </a:p>
        </p:txBody>
      </p:sp>
      <p:sp>
        <p:nvSpPr>
          <p:cNvPr id="5" name="Espace réservé du texte 2"/>
          <p:cNvSpPr txBox="1">
            <a:spLocks/>
          </p:cNvSpPr>
          <p:nvPr/>
        </p:nvSpPr>
        <p:spPr>
          <a:xfrm>
            <a:off x="764406" y="1172978"/>
            <a:ext cx="7436619" cy="4999221"/>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Calibri" panose="020F0502020204030204" pitchFamily="34" charset="0"/>
              <a:buChar char="&gt;"/>
              <a:defRPr sz="2000" kern="1200">
                <a:solidFill>
                  <a:srgbClr val="218BA7"/>
                </a:solidFill>
                <a:latin typeface="Arial" panose="020B0604020202020204" pitchFamily="34" charset="0"/>
                <a:ea typeface="+mn-ea"/>
                <a:cs typeface="Arial" panose="020B0604020202020204" pitchFamily="34" charset="0"/>
              </a:defRPr>
            </a:lvl1pPr>
            <a:lvl2pPr marL="461963" indent="-231775" algn="l" defTabSz="914400" rtl="0" eaLnBrk="1" latinLnBrk="0" hangingPunct="1">
              <a:lnSpc>
                <a:spcPct val="90000"/>
              </a:lnSpc>
              <a:spcBef>
                <a:spcPts val="500"/>
              </a:spcBef>
              <a:buClr>
                <a:srgbClr val="218BA7"/>
              </a:buClr>
              <a:buFont typeface="Arial" panose="020B0604020202020204" pitchFamily="34" charset="0"/>
              <a:buChar char="•"/>
              <a:defRPr sz="1500" kern="1200">
                <a:solidFill>
                  <a:schemeClr val="accent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Definition of matrixing: </a:t>
            </a:r>
          </a:p>
          <a:p>
            <a:pPr algn="just">
              <a:lnSpc>
                <a:spcPct val="100000"/>
              </a:lnSpc>
              <a:spcBef>
                <a:spcPts val="1200"/>
              </a:spcBef>
            </a:pPr>
            <a:r>
              <a:rPr lang="en-US" dirty="0"/>
              <a:t>Design of a stability schedule where all factor combinations are tested in the schedule but where, at each specified time point, only some factor combinations are tested. </a:t>
            </a:r>
          </a:p>
          <a:p>
            <a:pPr algn="just">
              <a:lnSpc>
                <a:spcPct val="100000"/>
              </a:lnSpc>
              <a:spcBef>
                <a:spcPts val="2400"/>
              </a:spcBef>
            </a:pPr>
            <a:r>
              <a:rPr lang="en-US" dirty="0"/>
              <a:t>The design assumes that </a:t>
            </a:r>
            <a:r>
              <a:rPr lang="en-US" u="sng" dirty="0"/>
              <a:t>the stability of each subset of samples tested at a given time point represents the stability of all samples</a:t>
            </a:r>
            <a:r>
              <a:rPr lang="en-US" dirty="0"/>
              <a:t>.  </a:t>
            </a:r>
          </a:p>
          <a:p>
            <a:pPr algn="just">
              <a:lnSpc>
                <a:spcPct val="100000"/>
              </a:lnSpc>
              <a:spcBef>
                <a:spcPts val="2400"/>
              </a:spcBef>
            </a:pPr>
            <a:r>
              <a:rPr lang="en-US" dirty="0"/>
              <a:t>Factors considered for matrixing can be for instance:</a:t>
            </a:r>
          </a:p>
          <a:p>
            <a:pPr lvl="1" algn="just">
              <a:lnSpc>
                <a:spcPct val="100000"/>
              </a:lnSpc>
              <a:buClr>
                <a:schemeClr val="accent2"/>
              </a:buClr>
            </a:pPr>
            <a:r>
              <a:rPr lang="en-US" sz="1800" dirty="0">
                <a:solidFill>
                  <a:srgbClr val="218BA7"/>
                </a:solidFill>
              </a:rPr>
              <a:t>Different batches</a:t>
            </a:r>
          </a:p>
          <a:p>
            <a:pPr lvl="1" algn="just">
              <a:lnSpc>
                <a:spcPct val="100000"/>
              </a:lnSpc>
              <a:buClr>
                <a:schemeClr val="accent2"/>
              </a:buClr>
            </a:pPr>
            <a:r>
              <a:rPr lang="en-US" sz="1800" dirty="0">
                <a:solidFill>
                  <a:srgbClr val="218BA7"/>
                </a:solidFill>
              </a:rPr>
              <a:t>Different strengths</a:t>
            </a:r>
          </a:p>
          <a:p>
            <a:pPr lvl="1" algn="just">
              <a:lnSpc>
                <a:spcPct val="100000"/>
              </a:lnSpc>
              <a:buClr>
                <a:schemeClr val="accent2"/>
              </a:buClr>
            </a:pPr>
            <a:r>
              <a:rPr lang="en-US" sz="1800" dirty="0">
                <a:solidFill>
                  <a:srgbClr val="218BA7"/>
                </a:solidFill>
              </a:rPr>
              <a:t>Different sizes of the same container closure system</a:t>
            </a:r>
          </a:p>
          <a:p>
            <a:pPr lvl="1" algn="just">
              <a:lnSpc>
                <a:spcPct val="100000"/>
              </a:lnSpc>
              <a:buClr>
                <a:schemeClr val="accent2"/>
              </a:buClr>
            </a:pPr>
            <a:r>
              <a:rPr lang="en-US" sz="1800" dirty="0">
                <a:solidFill>
                  <a:srgbClr val="218BA7"/>
                </a:solidFill>
              </a:rPr>
              <a:t>Possibly in some cases, different container closure systems</a:t>
            </a:r>
          </a:p>
          <a:p>
            <a:pPr marL="0" indent="0" algn="just">
              <a:spcBef>
                <a:spcPts val="2400"/>
              </a:spcBef>
              <a:buNone/>
            </a:pPr>
            <a:r>
              <a:rPr lang="en-US" sz="2200" dirty="0"/>
              <a:t>.  </a:t>
            </a:r>
          </a:p>
        </p:txBody>
      </p:sp>
    </p:spTree>
    <p:extLst>
      <p:ext uri="{BB962C8B-B14F-4D97-AF65-F5344CB8AC3E}">
        <p14:creationId xmlns:p14="http://schemas.microsoft.com/office/powerpoint/2010/main" val="274313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404813" y="310243"/>
            <a:ext cx="7000781" cy="555170"/>
          </a:xfrm>
        </p:spPr>
        <p:txBody>
          <a:bodyPr/>
          <a:lstStyle/>
          <a:p>
            <a:r>
              <a:rPr lang="fr-FR" dirty="0"/>
              <a:t>General objective / scope of the guideline</a:t>
            </a:r>
          </a:p>
        </p:txBody>
      </p:sp>
      <p:sp>
        <p:nvSpPr>
          <p:cNvPr id="3" name="Text Placeholder 2">
            <a:extLst>
              <a:ext uri="{FF2B5EF4-FFF2-40B4-BE49-F238E27FC236}">
                <a16:creationId xmlns:a16="http://schemas.microsoft.com/office/drawing/2014/main" id="{6E1E6D7D-F219-4570-A15B-B10FC02CBFB1}"/>
              </a:ext>
            </a:extLst>
          </p:cNvPr>
          <p:cNvSpPr>
            <a:spLocks noGrp="1"/>
          </p:cNvSpPr>
          <p:nvPr>
            <p:ph type="body" sz="quarter" idx="11"/>
          </p:nvPr>
        </p:nvSpPr>
        <p:spPr>
          <a:xfrm>
            <a:off x="567891" y="2040556"/>
            <a:ext cx="7767587" cy="3898231"/>
          </a:xfrm>
        </p:spPr>
        <p:txBody>
          <a:bodyPr/>
          <a:lstStyle/>
          <a:p>
            <a:pPr marL="0" indent="0" algn="just">
              <a:spcBef>
                <a:spcPts val="1200"/>
              </a:spcBef>
              <a:buNone/>
            </a:pPr>
            <a:r>
              <a:rPr lang="en-GB" sz="2400" b="1" dirty="0"/>
              <a:t>Objective of the guideline:</a:t>
            </a:r>
          </a:p>
          <a:p>
            <a:pPr algn="just">
              <a:spcBef>
                <a:spcPts val="1200"/>
              </a:spcBef>
              <a:buFont typeface="Wingdings" panose="05000000000000000000" pitchFamily="2" charset="2"/>
              <a:buChar char="Ø"/>
            </a:pPr>
            <a:r>
              <a:rPr lang="en-GB" dirty="0"/>
              <a:t>It defines recommended stability data to establish re-test periods for new drug substances, shelf lives for new drug products and recommended storage conditions for registration in climatic zones I and II. </a:t>
            </a:r>
          </a:p>
          <a:p>
            <a:pPr algn="just">
              <a:spcBef>
                <a:spcPts val="1200"/>
              </a:spcBef>
              <a:buFont typeface="Wingdings" panose="05000000000000000000" pitchFamily="2" charset="2"/>
              <a:buChar char="Ø"/>
            </a:pPr>
            <a:r>
              <a:rPr lang="en-GB" dirty="0"/>
              <a:t>Alternative approaches can be used when scientifically justified. </a:t>
            </a:r>
          </a:p>
        </p:txBody>
      </p:sp>
    </p:spTree>
    <p:extLst>
      <p:ext uri="{BB962C8B-B14F-4D97-AF65-F5344CB8AC3E}">
        <p14:creationId xmlns:p14="http://schemas.microsoft.com/office/powerpoint/2010/main" val="3234663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735263" y="3051209"/>
            <a:ext cx="7377763" cy="529390"/>
          </a:xfrm>
        </p:spPr>
        <p:txBody>
          <a:bodyPr>
            <a:noAutofit/>
          </a:bodyPr>
          <a:lstStyle/>
          <a:p>
            <a:pPr marL="447675" lvl="1" indent="9525" algn="ctr">
              <a:spcBef>
                <a:spcPts val="1200"/>
              </a:spcBef>
              <a:buNone/>
            </a:pPr>
            <a:r>
              <a:rPr lang="en-GB" sz="2800" b="1" dirty="0">
                <a:solidFill>
                  <a:schemeClr val="bg1"/>
                </a:solidFill>
              </a:rPr>
              <a:t>Stability commitment to authorities</a:t>
            </a:r>
          </a:p>
        </p:txBody>
      </p:sp>
    </p:spTree>
    <p:extLst>
      <p:ext uri="{BB962C8B-B14F-4D97-AF65-F5344CB8AC3E}">
        <p14:creationId xmlns:p14="http://schemas.microsoft.com/office/powerpoint/2010/main" val="2740896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0" y="114300"/>
            <a:ext cx="7536582" cy="819150"/>
          </a:xfrm>
        </p:spPr>
        <p:txBody>
          <a:bodyPr/>
          <a:lstStyle/>
          <a:p>
            <a:pPr marL="457200" lvl="1" indent="0" algn="just">
              <a:spcBef>
                <a:spcPts val="1200"/>
              </a:spcBef>
              <a:buNone/>
            </a:pPr>
            <a:r>
              <a:rPr lang="en-GB" sz="2800" dirty="0">
                <a:solidFill>
                  <a:schemeClr val="bg1"/>
                </a:solidFill>
              </a:rPr>
              <a:t>Stability commitment to authorities: </a:t>
            </a:r>
          </a:p>
          <a:p>
            <a:pPr marL="457200" lvl="1" indent="0" algn="just">
              <a:spcBef>
                <a:spcPts val="0"/>
              </a:spcBef>
              <a:buNone/>
            </a:pPr>
            <a:r>
              <a:rPr lang="en-GB" sz="2800" dirty="0">
                <a:solidFill>
                  <a:schemeClr val="bg1"/>
                </a:solidFill>
              </a:rPr>
              <a:t>WHY? </a:t>
            </a:r>
            <a:endParaRPr lang="en-GB" dirty="0"/>
          </a:p>
        </p:txBody>
      </p:sp>
      <p:sp>
        <p:nvSpPr>
          <p:cNvPr id="3" name="Espace réservé du texte 2"/>
          <p:cNvSpPr>
            <a:spLocks noGrp="1"/>
          </p:cNvSpPr>
          <p:nvPr>
            <p:ph type="body" sz="quarter" idx="11"/>
          </p:nvPr>
        </p:nvSpPr>
        <p:spPr>
          <a:xfrm>
            <a:off x="345721" y="1732381"/>
            <a:ext cx="8379828" cy="3713380"/>
          </a:xfrm>
        </p:spPr>
        <p:txBody>
          <a:bodyPr/>
          <a:lstStyle/>
          <a:p>
            <a:pPr marL="0" indent="0" algn="just">
              <a:spcBef>
                <a:spcPts val="1200"/>
              </a:spcBef>
              <a:buNone/>
            </a:pPr>
            <a:r>
              <a:rPr lang="en-US" sz="2400" dirty="0">
                <a:solidFill>
                  <a:schemeClr val="tx1"/>
                </a:solidFill>
              </a:rPr>
              <a:t> </a:t>
            </a:r>
            <a:r>
              <a:rPr lang="en-US" sz="2400" dirty="0"/>
              <a:t>WHY?</a:t>
            </a:r>
            <a:r>
              <a:rPr lang="en-US" sz="2400" dirty="0">
                <a:solidFill>
                  <a:schemeClr val="tx1"/>
                </a:solidFill>
              </a:rPr>
              <a:t> </a:t>
            </a:r>
          </a:p>
          <a:p>
            <a:pPr algn="just">
              <a:lnSpc>
                <a:spcPct val="100000"/>
              </a:lnSpc>
              <a:spcBef>
                <a:spcPts val="1200"/>
              </a:spcBef>
            </a:pPr>
            <a:r>
              <a:rPr lang="en-US" dirty="0"/>
              <a:t>A re-test period or shelf life should be ultimately supported by three </a:t>
            </a:r>
            <a:r>
              <a:rPr lang="en-US" u="sng" dirty="0"/>
              <a:t>production</a:t>
            </a:r>
            <a:r>
              <a:rPr lang="en-US" dirty="0"/>
              <a:t> batches followed in VICH stability conditions (at long-term/accelerated/intermediate conditions, as appropriate)</a:t>
            </a:r>
          </a:p>
          <a:p>
            <a:pPr marL="233363" lvl="1" indent="0" algn="just">
              <a:spcBef>
                <a:spcPts val="600"/>
              </a:spcBef>
              <a:buNone/>
            </a:pPr>
            <a:endParaRPr lang="en-US" sz="2400" u="sng" dirty="0">
              <a:solidFill>
                <a:schemeClr val="tx1"/>
              </a:solidFill>
            </a:endParaRPr>
          </a:p>
          <a:p>
            <a:pPr marL="228600" lvl="1" indent="-228600" algn="just">
              <a:lnSpc>
                <a:spcPct val="100000"/>
              </a:lnSpc>
              <a:spcBef>
                <a:spcPts val="1200"/>
              </a:spcBef>
              <a:buClr>
                <a:schemeClr val="accent2"/>
              </a:buClr>
              <a:buFont typeface="Calibri" panose="020F0502020204030204" pitchFamily="34" charset="0"/>
              <a:buChar char="&gt;"/>
            </a:pPr>
            <a:r>
              <a:rPr lang="en-US" sz="2000" u="sng" dirty="0">
                <a:solidFill>
                  <a:srgbClr val="218BA7"/>
                </a:solidFill>
              </a:rPr>
              <a:t>When full data will not be available before regulatory approval is granted</a:t>
            </a:r>
            <a:r>
              <a:rPr lang="en-US" sz="2000" dirty="0">
                <a:solidFill>
                  <a:srgbClr val="218BA7"/>
                </a:solidFill>
              </a:rPr>
              <a:t>, the applicant should commit to have the VICH stability program achieved post approval</a:t>
            </a:r>
          </a:p>
        </p:txBody>
      </p:sp>
    </p:spTree>
    <p:extLst>
      <p:ext uri="{BB962C8B-B14F-4D97-AF65-F5344CB8AC3E}">
        <p14:creationId xmlns:p14="http://schemas.microsoft.com/office/powerpoint/2010/main" val="239691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0" y="0"/>
            <a:ext cx="7536582" cy="962526"/>
          </a:xfrm>
        </p:spPr>
        <p:txBody>
          <a:bodyPr/>
          <a:lstStyle/>
          <a:p>
            <a:pPr marL="457200" lvl="1" indent="0" algn="just">
              <a:spcBef>
                <a:spcPts val="1200"/>
              </a:spcBef>
              <a:buNone/>
            </a:pPr>
            <a:r>
              <a:rPr lang="en-GB" sz="2800" b="1">
                <a:solidFill>
                  <a:schemeClr val="bg1"/>
                </a:solidFill>
              </a:rPr>
              <a:t>Stability commitment to authorities: </a:t>
            </a:r>
          </a:p>
          <a:p>
            <a:pPr marL="457200" lvl="1" indent="0" algn="just">
              <a:spcBef>
                <a:spcPts val="0"/>
              </a:spcBef>
              <a:buNone/>
            </a:pPr>
            <a:r>
              <a:rPr lang="en-GB" sz="2800" b="1">
                <a:solidFill>
                  <a:schemeClr val="bg1"/>
                </a:solidFill>
              </a:rPr>
              <a:t>WHAT?</a:t>
            </a:r>
            <a:endParaRPr lang="en-GB"/>
          </a:p>
        </p:txBody>
      </p:sp>
      <p:sp>
        <p:nvSpPr>
          <p:cNvPr id="3" name="Espace réservé du texte 2"/>
          <p:cNvSpPr>
            <a:spLocks noGrp="1"/>
          </p:cNvSpPr>
          <p:nvPr>
            <p:ph type="body" sz="quarter" idx="11"/>
          </p:nvPr>
        </p:nvSpPr>
        <p:spPr>
          <a:xfrm>
            <a:off x="764821" y="1303857"/>
            <a:ext cx="7550504" cy="4709060"/>
          </a:xfrm>
        </p:spPr>
        <p:txBody>
          <a:bodyPr/>
          <a:lstStyle/>
          <a:p>
            <a:pPr marL="0" indent="0" algn="just">
              <a:spcBef>
                <a:spcPts val="1200"/>
              </a:spcBef>
              <a:buNone/>
            </a:pPr>
            <a:r>
              <a:rPr lang="en-US" sz="2400" dirty="0"/>
              <a:t>Commitment should ensure, as appropriate, that: </a:t>
            </a:r>
          </a:p>
          <a:p>
            <a:pPr marL="228600" lvl="1" indent="-228600" algn="just">
              <a:lnSpc>
                <a:spcPct val="100000"/>
              </a:lnSpc>
              <a:spcBef>
                <a:spcPts val="1200"/>
              </a:spcBef>
              <a:buClr>
                <a:schemeClr val="accent2"/>
              </a:buClr>
              <a:buFont typeface="Calibri" panose="020F0502020204030204" pitchFamily="34" charset="0"/>
              <a:buChar char="&gt;"/>
            </a:pPr>
            <a:r>
              <a:rPr lang="en-US" sz="2000" dirty="0">
                <a:solidFill>
                  <a:srgbClr val="218BA7"/>
                </a:solidFill>
              </a:rPr>
              <a:t>Long-term stability studies will be continued until re-test period/shelf life, intermediate studies until 12 months and accelerated studies until 6 months</a:t>
            </a:r>
          </a:p>
          <a:p>
            <a:pPr marL="228600" lvl="1" indent="-228600" algn="just">
              <a:lnSpc>
                <a:spcPct val="100000"/>
              </a:lnSpc>
              <a:spcBef>
                <a:spcPts val="1200"/>
              </a:spcBef>
              <a:buClr>
                <a:schemeClr val="accent2"/>
              </a:buClr>
              <a:buFont typeface="Calibri" panose="020F0502020204030204" pitchFamily="34" charset="0"/>
              <a:buChar char="&gt;"/>
            </a:pPr>
            <a:r>
              <a:rPr lang="en-US" sz="2000" dirty="0">
                <a:solidFill>
                  <a:srgbClr val="218BA7"/>
                </a:solidFill>
              </a:rPr>
              <a:t>Additional next production batches will be placed in stability to obtain a total of at least three production batches followed in VICH stability according to the same protocol as primary batches</a:t>
            </a:r>
          </a:p>
          <a:p>
            <a:pPr marL="233363" lvl="1" indent="0" algn="just">
              <a:spcBef>
                <a:spcPts val="1200"/>
              </a:spcBef>
              <a:buClr>
                <a:srgbClr val="FFC000"/>
              </a:buClr>
              <a:buNone/>
            </a:pPr>
            <a:endParaRPr lang="en-US" sz="2200" dirty="0">
              <a:solidFill>
                <a:schemeClr val="tx1"/>
              </a:solidFill>
            </a:endParaRPr>
          </a:p>
          <a:p>
            <a:pPr marL="628650" lvl="1" indent="-266700" algn="just">
              <a:spcBef>
                <a:spcPts val="1200"/>
              </a:spcBef>
              <a:buClr>
                <a:schemeClr val="accent2"/>
              </a:buClr>
              <a:buFont typeface="Wingdings" panose="05000000000000000000" pitchFamily="2" charset="2"/>
              <a:buChar char="Ø"/>
            </a:pPr>
            <a:r>
              <a:rPr lang="fr-FR" sz="2000" dirty="0">
                <a:solidFill>
                  <a:srgbClr val="218BA7"/>
                </a:solidFill>
                <a:sym typeface="Wingdings" panose="05000000000000000000" pitchFamily="2" charset="2"/>
              </a:rPr>
              <a:t>VICH GL 3 guideline </a:t>
            </a:r>
            <a:r>
              <a:rPr lang="fr-FR" sz="2000" dirty="0" err="1">
                <a:solidFill>
                  <a:srgbClr val="218BA7"/>
                </a:solidFill>
                <a:sym typeface="Wingdings" panose="05000000000000000000" pitchFamily="2" charset="2"/>
              </a:rPr>
              <a:t>details</a:t>
            </a:r>
            <a:r>
              <a:rPr lang="fr-FR" sz="2000" dirty="0">
                <a:solidFill>
                  <a:srgbClr val="218BA7"/>
                </a:solidFill>
                <a:sym typeface="Wingdings" panose="05000000000000000000" pitchFamily="2" charset="2"/>
              </a:rPr>
              <a:t> the </a:t>
            </a:r>
            <a:r>
              <a:rPr lang="fr-FR" sz="2000" dirty="0" err="1">
                <a:solidFill>
                  <a:srgbClr val="218BA7"/>
                </a:solidFill>
                <a:sym typeface="Wingdings" panose="05000000000000000000" pitchFamily="2" charset="2"/>
              </a:rPr>
              <a:t>three</a:t>
            </a:r>
            <a:r>
              <a:rPr lang="fr-FR" sz="2000" dirty="0">
                <a:solidFill>
                  <a:srgbClr val="218BA7"/>
                </a:solidFill>
                <a:sym typeface="Wingdings" panose="05000000000000000000" pitchFamily="2" charset="2"/>
              </a:rPr>
              <a:t> types of </a:t>
            </a:r>
            <a:r>
              <a:rPr lang="fr-FR" sz="2000" dirty="0" err="1">
                <a:solidFill>
                  <a:srgbClr val="218BA7"/>
                </a:solidFill>
                <a:sym typeface="Wingdings" panose="05000000000000000000" pitchFamily="2" charset="2"/>
              </a:rPr>
              <a:t>commitments</a:t>
            </a:r>
            <a:r>
              <a:rPr lang="fr-FR" sz="2000" dirty="0">
                <a:solidFill>
                  <a:srgbClr val="218BA7"/>
                </a:solidFill>
                <a:sym typeface="Wingdings" panose="05000000000000000000" pitchFamily="2" charset="2"/>
              </a:rPr>
              <a:t> to </a:t>
            </a:r>
            <a:r>
              <a:rPr lang="fr-FR" sz="2000" dirty="0" err="1">
                <a:solidFill>
                  <a:srgbClr val="218BA7"/>
                </a:solidFill>
                <a:sym typeface="Wingdings" panose="05000000000000000000" pitchFamily="2" charset="2"/>
              </a:rPr>
              <a:t>be</a:t>
            </a:r>
            <a:r>
              <a:rPr lang="fr-FR" sz="2000" dirty="0">
                <a:solidFill>
                  <a:srgbClr val="218BA7"/>
                </a:solidFill>
                <a:sym typeface="Wingdings" panose="05000000000000000000" pitchFamily="2" charset="2"/>
              </a:rPr>
              <a:t> </a:t>
            </a:r>
            <a:r>
              <a:rPr lang="fr-FR" sz="2000" dirty="0" err="1">
                <a:solidFill>
                  <a:srgbClr val="218BA7"/>
                </a:solidFill>
                <a:sym typeface="Wingdings" panose="05000000000000000000" pitchFamily="2" charset="2"/>
              </a:rPr>
              <a:t>provided</a:t>
            </a:r>
            <a:r>
              <a:rPr lang="fr-FR" sz="2000" dirty="0">
                <a:solidFill>
                  <a:srgbClr val="218BA7"/>
                </a:solidFill>
                <a:sym typeface="Wingdings" panose="05000000000000000000" pitchFamily="2" charset="2"/>
              </a:rPr>
              <a:t> to </a:t>
            </a:r>
            <a:r>
              <a:rPr lang="fr-FR" sz="2000" dirty="0" err="1">
                <a:solidFill>
                  <a:srgbClr val="218BA7"/>
                </a:solidFill>
                <a:sym typeface="Wingdings" panose="05000000000000000000" pitchFamily="2" charset="2"/>
              </a:rPr>
              <a:t>authorities</a:t>
            </a:r>
            <a:r>
              <a:rPr lang="fr-FR" sz="2000" dirty="0">
                <a:solidFill>
                  <a:srgbClr val="218BA7"/>
                </a:solidFill>
                <a:sym typeface="Wingdings" panose="05000000000000000000" pitchFamily="2" charset="2"/>
              </a:rPr>
              <a:t> </a:t>
            </a:r>
            <a:r>
              <a:rPr lang="fr-FR" sz="2000" dirty="0" err="1">
                <a:solidFill>
                  <a:srgbClr val="218BA7"/>
                </a:solidFill>
                <a:sym typeface="Wingdings" panose="05000000000000000000" pitchFamily="2" charset="2"/>
              </a:rPr>
              <a:t>depending</a:t>
            </a:r>
            <a:r>
              <a:rPr lang="fr-FR" sz="2000" dirty="0">
                <a:solidFill>
                  <a:srgbClr val="218BA7"/>
                </a:solidFill>
                <a:sym typeface="Wingdings" panose="05000000000000000000" pitchFamily="2" charset="2"/>
              </a:rPr>
              <a:t> on the content of the </a:t>
            </a:r>
            <a:r>
              <a:rPr lang="fr-FR" sz="2000" dirty="0" err="1">
                <a:solidFill>
                  <a:srgbClr val="218BA7"/>
                </a:solidFill>
                <a:sym typeface="Wingdings" panose="05000000000000000000" pitchFamily="2" charset="2"/>
              </a:rPr>
              <a:t>stability</a:t>
            </a:r>
            <a:r>
              <a:rPr lang="fr-FR" sz="2000" dirty="0">
                <a:solidFill>
                  <a:srgbClr val="218BA7"/>
                </a:solidFill>
                <a:sym typeface="Wingdings" panose="05000000000000000000" pitchFamily="2" charset="2"/>
              </a:rPr>
              <a:t> package </a:t>
            </a:r>
            <a:r>
              <a:rPr lang="fr-FR" sz="2000" dirty="0" err="1">
                <a:solidFill>
                  <a:srgbClr val="218BA7"/>
                </a:solidFill>
                <a:sym typeface="Wingdings" panose="05000000000000000000" pitchFamily="2" charset="2"/>
              </a:rPr>
              <a:t>provided</a:t>
            </a:r>
            <a:r>
              <a:rPr lang="fr-FR" sz="2000" dirty="0">
                <a:solidFill>
                  <a:srgbClr val="218BA7"/>
                </a:solidFill>
                <a:sym typeface="Wingdings" panose="05000000000000000000" pitchFamily="2" charset="2"/>
              </a:rPr>
              <a:t> </a:t>
            </a:r>
            <a:r>
              <a:rPr lang="fr-FR" sz="2000" dirty="0" err="1">
                <a:solidFill>
                  <a:srgbClr val="218BA7"/>
                </a:solidFill>
                <a:sym typeface="Wingdings" panose="05000000000000000000" pitchFamily="2" charset="2"/>
              </a:rPr>
              <a:t>before</a:t>
            </a:r>
            <a:r>
              <a:rPr lang="fr-FR" sz="2000" dirty="0">
                <a:solidFill>
                  <a:srgbClr val="218BA7"/>
                </a:solidFill>
                <a:sym typeface="Wingdings" panose="05000000000000000000" pitchFamily="2" charset="2"/>
              </a:rPr>
              <a:t> </a:t>
            </a:r>
            <a:r>
              <a:rPr lang="fr-FR" sz="2000" dirty="0" err="1">
                <a:solidFill>
                  <a:srgbClr val="218BA7"/>
                </a:solidFill>
                <a:sym typeface="Wingdings" panose="05000000000000000000" pitchFamily="2" charset="2"/>
              </a:rPr>
              <a:t>approval</a:t>
            </a:r>
            <a:endParaRPr lang="en-US" sz="2000" dirty="0">
              <a:solidFill>
                <a:srgbClr val="218BA7"/>
              </a:solidFill>
            </a:endParaRPr>
          </a:p>
        </p:txBody>
      </p:sp>
    </p:spTree>
    <p:extLst>
      <p:ext uri="{BB962C8B-B14F-4D97-AF65-F5344CB8AC3E}">
        <p14:creationId xmlns:p14="http://schemas.microsoft.com/office/powerpoint/2010/main" val="3635269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775903" y="2777958"/>
            <a:ext cx="7067617" cy="1114926"/>
          </a:xfrm>
        </p:spPr>
        <p:txBody>
          <a:bodyPr>
            <a:noAutofit/>
          </a:bodyPr>
          <a:lstStyle/>
          <a:p>
            <a:pPr marL="447675" lvl="1" indent="9525" algn="ctr">
              <a:spcBef>
                <a:spcPts val="1200"/>
              </a:spcBef>
              <a:buNone/>
            </a:pPr>
            <a:r>
              <a:rPr lang="en-GB" sz="2800" b="1" dirty="0">
                <a:solidFill>
                  <a:schemeClr val="bg1"/>
                </a:solidFill>
              </a:rPr>
              <a:t>Evaluation of data</a:t>
            </a:r>
          </a:p>
          <a:p>
            <a:pPr marL="447675" lvl="1" indent="9525" algn="ctr">
              <a:spcBef>
                <a:spcPts val="1200"/>
              </a:spcBef>
              <a:buNone/>
            </a:pPr>
            <a:r>
              <a:rPr lang="en-GB" sz="2800" b="1" dirty="0">
                <a:solidFill>
                  <a:schemeClr val="bg1"/>
                </a:solidFill>
              </a:rPr>
              <a:t>to establish re-test periods/shelf lives</a:t>
            </a:r>
          </a:p>
        </p:txBody>
      </p:sp>
    </p:spTree>
    <p:extLst>
      <p:ext uri="{BB962C8B-B14F-4D97-AF65-F5344CB8AC3E}">
        <p14:creationId xmlns:p14="http://schemas.microsoft.com/office/powerpoint/2010/main" val="28637091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0" y="95250"/>
            <a:ext cx="7536582" cy="962526"/>
          </a:xfrm>
        </p:spPr>
        <p:txBody>
          <a:bodyPr/>
          <a:lstStyle/>
          <a:p>
            <a:pPr marL="457200" lvl="1" indent="0" algn="just">
              <a:spcBef>
                <a:spcPts val="1200"/>
              </a:spcBef>
              <a:buNone/>
            </a:pPr>
            <a:r>
              <a:rPr lang="en-GB" sz="2800" dirty="0">
                <a:solidFill>
                  <a:schemeClr val="bg1"/>
                </a:solidFill>
              </a:rPr>
              <a:t>Evaluation of data to establish re-test periods/ shelf lives: WHAT?</a:t>
            </a:r>
          </a:p>
        </p:txBody>
      </p:sp>
      <p:sp>
        <p:nvSpPr>
          <p:cNvPr id="3" name="Espace réservé du texte 2"/>
          <p:cNvSpPr>
            <a:spLocks noGrp="1"/>
          </p:cNvSpPr>
          <p:nvPr>
            <p:ph type="body" sz="quarter" idx="11"/>
          </p:nvPr>
        </p:nvSpPr>
        <p:spPr>
          <a:xfrm>
            <a:off x="736247" y="1431289"/>
            <a:ext cx="7245704" cy="4978401"/>
          </a:xfrm>
        </p:spPr>
        <p:txBody>
          <a:bodyPr/>
          <a:lstStyle/>
          <a:p>
            <a:pPr marL="0" indent="0" algn="just">
              <a:spcBef>
                <a:spcPts val="1200"/>
              </a:spcBef>
              <a:buNone/>
            </a:pPr>
            <a:r>
              <a:rPr lang="fr-FR" sz="2400" dirty="0" err="1"/>
              <a:t>What</a:t>
            </a:r>
            <a:r>
              <a:rPr lang="fr-FR" sz="2400" dirty="0"/>
              <a:t> data to </a:t>
            </a:r>
            <a:r>
              <a:rPr lang="fr-FR" sz="2400" dirty="0" err="1"/>
              <a:t>evaluate</a:t>
            </a:r>
            <a:r>
              <a:rPr lang="fr-FR" sz="2400" dirty="0"/>
              <a:t>?</a:t>
            </a:r>
          </a:p>
          <a:p>
            <a:pPr marL="228600" lvl="1" indent="-228600" algn="just">
              <a:lnSpc>
                <a:spcPct val="100000"/>
              </a:lnSpc>
              <a:spcBef>
                <a:spcPts val="1200"/>
              </a:spcBef>
              <a:buClr>
                <a:schemeClr val="accent2"/>
              </a:buClr>
              <a:buFont typeface="Calibri" panose="020F0502020204030204" pitchFamily="34" charset="0"/>
              <a:buChar char="&gt;"/>
            </a:pPr>
            <a:r>
              <a:rPr lang="en-US" sz="2000" dirty="0">
                <a:solidFill>
                  <a:srgbClr val="218BA7"/>
                </a:solidFill>
              </a:rPr>
              <a:t>Evaluation of stability data should consider not only the assay but also the degradation products and other appropriate attributes </a:t>
            </a:r>
          </a:p>
          <a:p>
            <a:pPr lvl="1" algn="just">
              <a:spcBef>
                <a:spcPts val="1200"/>
              </a:spcBef>
            </a:pPr>
            <a:r>
              <a:rPr lang="en-US" sz="1800" dirty="0"/>
              <a:t>i.e. physical, chemical, biological, microbiological tests, particular attributes of the dosage form: e.g. dissolution rate of solid oral dosage forms</a:t>
            </a:r>
          </a:p>
          <a:p>
            <a:pPr marL="228600" lvl="1" indent="-228600" algn="just">
              <a:lnSpc>
                <a:spcPct val="100000"/>
              </a:lnSpc>
              <a:spcBef>
                <a:spcPts val="1200"/>
              </a:spcBef>
              <a:buClr>
                <a:schemeClr val="accent2"/>
              </a:buClr>
              <a:buFont typeface="Calibri" panose="020F0502020204030204" pitchFamily="34" charset="0"/>
              <a:buChar char="&gt;"/>
            </a:pPr>
            <a:r>
              <a:rPr lang="fr-FR" sz="2000" dirty="0" err="1">
                <a:solidFill>
                  <a:srgbClr val="218BA7"/>
                </a:solidFill>
              </a:rPr>
              <a:t>Where</a:t>
            </a:r>
            <a:r>
              <a:rPr lang="fr-FR" sz="2000" dirty="0">
                <a:solidFill>
                  <a:srgbClr val="218BA7"/>
                </a:solidFill>
              </a:rPr>
              <a:t> </a:t>
            </a:r>
            <a:r>
              <a:rPr lang="fr-FR" sz="2000" dirty="0" err="1">
                <a:solidFill>
                  <a:srgbClr val="218BA7"/>
                </a:solidFill>
              </a:rPr>
              <a:t>appropriate</a:t>
            </a:r>
            <a:r>
              <a:rPr lang="fr-FR" sz="2000" dirty="0">
                <a:solidFill>
                  <a:srgbClr val="218BA7"/>
                </a:solidFill>
              </a:rPr>
              <a:t>, attention </a:t>
            </a:r>
            <a:r>
              <a:rPr lang="fr-FR" sz="2000" dirty="0" err="1">
                <a:solidFill>
                  <a:srgbClr val="218BA7"/>
                </a:solidFill>
              </a:rPr>
              <a:t>should</a:t>
            </a:r>
            <a:r>
              <a:rPr lang="fr-FR" sz="2000" dirty="0">
                <a:solidFill>
                  <a:srgbClr val="218BA7"/>
                </a:solidFill>
              </a:rPr>
              <a:t> </a:t>
            </a:r>
            <a:r>
              <a:rPr lang="fr-FR" sz="2000" dirty="0" err="1">
                <a:solidFill>
                  <a:srgbClr val="218BA7"/>
                </a:solidFill>
              </a:rPr>
              <a:t>be</a:t>
            </a:r>
            <a:r>
              <a:rPr lang="fr-FR" sz="2000" dirty="0">
                <a:solidFill>
                  <a:srgbClr val="218BA7"/>
                </a:solidFill>
              </a:rPr>
              <a:t> </a:t>
            </a:r>
            <a:r>
              <a:rPr lang="fr-FR" sz="2000" dirty="0" err="1">
                <a:solidFill>
                  <a:srgbClr val="218BA7"/>
                </a:solidFill>
              </a:rPr>
              <a:t>paid</a:t>
            </a:r>
            <a:r>
              <a:rPr lang="fr-FR" sz="2000" dirty="0">
                <a:solidFill>
                  <a:srgbClr val="218BA7"/>
                </a:solidFill>
              </a:rPr>
              <a:t> to </a:t>
            </a:r>
            <a:r>
              <a:rPr lang="fr-FR" sz="2000" dirty="0" err="1">
                <a:solidFill>
                  <a:srgbClr val="218BA7"/>
                </a:solidFill>
              </a:rPr>
              <a:t>reviewing</a:t>
            </a:r>
            <a:r>
              <a:rPr lang="fr-FR" sz="2000" dirty="0">
                <a:solidFill>
                  <a:srgbClr val="218BA7"/>
                </a:solidFill>
              </a:rPr>
              <a:t> the </a:t>
            </a:r>
            <a:r>
              <a:rPr lang="fr-FR" sz="2000" dirty="0" err="1">
                <a:solidFill>
                  <a:srgbClr val="218BA7"/>
                </a:solidFill>
              </a:rPr>
              <a:t>adequacy</a:t>
            </a:r>
            <a:r>
              <a:rPr lang="fr-FR" sz="2000" dirty="0">
                <a:solidFill>
                  <a:srgbClr val="218BA7"/>
                </a:solidFill>
              </a:rPr>
              <a:t> </a:t>
            </a:r>
            <a:r>
              <a:rPr lang="en-US" sz="2000" dirty="0">
                <a:solidFill>
                  <a:srgbClr val="218BA7"/>
                </a:solidFill>
              </a:rPr>
              <a:t>of the mass balance and different stability and degradation performance.</a:t>
            </a:r>
          </a:p>
        </p:txBody>
      </p:sp>
    </p:spTree>
    <p:extLst>
      <p:ext uri="{BB962C8B-B14F-4D97-AF65-F5344CB8AC3E}">
        <p14:creationId xmlns:p14="http://schemas.microsoft.com/office/powerpoint/2010/main" val="3584685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0" y="95250"/>
            <a:ext cx="7536582" cy="962526"/>
          </a:xfrm>
        </p:spPr>
        <p:txBody>
          <a:bodyPr/>
          <a:lstStyle/>
          <a:p>
            <a:pPr marL="457200" lvl="1" indent="0" algn="just">
              <a:spcBef>
                <a:spcPts val="1200"/>
              </a:spcBef>
              <a:buNone/>
            </a:pPr>
            <a:r>
              <a:rPr lang="en-GB" sz="2800" dirty="0">
                <a:solidFill>
                  <a:schemeClr val="bg1"/>
                </a:solidFill>
              </a:rPr>
              <a:t>Evaluation of data to establish re-test periods/ shelf lives: HOW?</a:t>
            </a:r>
          </a:p>
        </p:txBody>
      </p:sp>
      <p:sp>
        <p:nvSpPr>
          <p:cNvPr id="3" name="Espace réservé du texte 2"/>
          <p:cNvSpPr>
            <a:spLocks noGrp="1"/>
          </p:cNvSpPr>
          <p:nvPr>
            <p:ph type="body" sz="quarter" idx="11"/>
          </p:nvPr>
        </p:nvSpPr>
        <p:spPr>
          <a:xfrm>
            <a:off x="812446" y="1594251"/>
            <a:ext cx="7102829" cy="4025500"/>
          </a:xfrm>
        </p:spPr>
        <p:txBody>
          <a:bodyPr/>
          <a:lstStyle/>
          <a:p>
            <a:pPr marL="228600" lvl="1" indent="-228600" algn="just">
              <a:lnSpc>
                <a:spcPct val="100000"/>
              </a:lnSpc>
              <a:spcBef>
                <a:spcPts val="1200"/>
              </a:spcBef>
              <a:buClr>
                <a:schemeClr val="accent2"/>
              </a:buClr>
              <a:buFont typeface="Calibri" panose="020F0502020204030204" pitchFamily="34" charset="0"/>
              <a:buChar char="&gt;"/>
            </a:pPr>
            <a:r>
              <a:rPr lang="en-US" sz="2000" dirty="0">
                <a:solidFill>
                  <a:srgbClr val="218BA7"/>
                </a:solidFill>
              </a:rPr>
              <a:t>If data show so little degradation and so little variability that it is apparent from looking at the data that the requested re-test period/shelf life will be granted</a:t>
            </a:r>
          </a:p>
          <a:p>
            <a:pPr marL="576263" lvl="1" indent="-342900" algn="just">
              <a:spcBef>
                <a:spcPts val="1200"/>
              </a:spcBef>
              <a:buClr>
                <a:schemeClr val="accent2"/>
              </a:buClr>
              <a:buFont typeface="Wingdings" panose="05000000000000000000" pitchFamily="2" charset="2"/>
              <a:buChar char="Ø"/>
            </a:pPr>
            <a:r>
              <a:rPr lang="en-US" sz="2000" dirty="0">
                <a:solidFill>
                  <a:srgbClr val="218BA7"/>
                </a:solidFill>
              </a:rPr>
              <a:t>it is normally unnecessary to go through formal statistical analysis. Providing a justification for the omission should be sufficient</a:t>
            </a:r>
          </a:p>
          <a:p>
            <a:pPr marL="0" indent="0" algn="just">
              <a:spcBef>
                <a:spcPts val="1200"/>
              </a:spcBef>
              <a:buNone/>
            </a:pPr>
            <a:endParaRPr lang="fr-FR" sz="2400" dirty="0">
              <a:solidFill>
                <a:srgbClr val="0070C0"/>
              </a:solidFill>
            </a:endParaRPr>
          </a:p>
          <a:p>
            <a:pPr algn="just">
              <a:spcBef>
                <a:spcPts val="1200"/>
              </a:spcBef>
            </a:pPr>
            <a:r>
              <a:rPr lang="en-US" sz="2400" dirty="0">
                <a:solidFill>
                  <a:schemeClr val="tx1"/>
                </a:solidFill>
              </a:rPr>
              <a:t> </a:t>
            </a:r>
            <a:r>
              <a:rPr lang="en-US" dirty="0"/>
              <a:t>If an evolution or a variability of a quantitative attribute is observed</a:t>
            </a:r>
            <a:endParaRPr lang="en-US" dirty="0">
              <a:sym typeface="Wingdings" panose="05000000000000000000" pitchFamily="2" charset="2"/>
            </a:endParaRPr>
          </a:p>
          <a:p>
            <a:pPr marL="576263" lvl="1" indent="-342900" algn="just">
              <a:spcBef>
                <a:spcPts val="1200"/>
              </a:spcBef>
              <a:buClr>
                <a:schemeClr val="accent2"/>
              </a:buClr>
              <a:buFont typeface="Wingdings" panose="05000000000000000000" pitchFamily="2" charset="2"/>
              <a:buChar char="Ø"/>
            </a:pPr>
            <a:r>
              <a:rPr lang="en-US" sz="2000" dirty="0">
                <a:solidFill>
                  <a:srgbClr val="218BA7"/>
                </a:solidFill>
              </a:rPr>
              <a:t>further analysis is necessary</a:t>
            </a:r>
          </a:p>
          <a:p>
            <a:pPr algn="just">
              <a:spcBef>
                <a:spcPts val="1200"/>
              </a:spcBef>
              <a:buFont typeface="Wingdings" panose="05000000000000000000" pitchFamily="2" charset="2"/>
              <a:buChar char="à"/>
            </a:pPr>
            <a:endParaRPr lang="en-US" sz="2400" dirty="0">
              <a:solidFill>
                <a:srgbClr val="0070C0"/>
              </a:solidFill>
            </a:endParaRPr>
          </a:p>
        </p:txBody>
      </p:sp>
    </p:spTree>
    <p:extLst>
      <p:ext uri="{BB962C8B-B14F-4D97-AF65-F5344CB8AC3E}">
        <p14:creationId xmlns:p14="http://schemas.microsoft.com/office/powerpoint/2010/main" val="29983497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0" y="104775"/>
            <a:ext cx="7536582" cy="790576"/>
          </a:xfrm>
        </p:spPr>
        <p:txBody>
          <a:bodyPr/>
          <a:lstStyle/>
          <a:p>
            <a:pPr marL="457200" lvl="1" indent="0" algn="just">
              <a:spcBef>
                <a:spcPts val="1200"/>
              </a:spcBef>
              <a:buNone/>
            </a:pPr>
            <a:r>
              <a:rPr lang="en-GB" sz="2800" dirty="0">
                <a:solidFill>
                  <a:schemeClr val="bg1"/>
                </a:solidFill>
              </a:rPr>
              <a:t>Evaluation of data to establish re-test periods/ shelf lives: HOW?</a:t>
            </a:r>
          </a:p>
        </p:txBody>
      </p:sp>
      <p:sp>
        <p:nvSpPr>
          <p:cNvPr id="3" name="Espace réservé du texte 2"/>
          <p:cNvSpPr>
            <a:spLocks noGrp="1"/>
          </p:cNvSpPr>
          <p:nvPr>
            <p:ph type="body" sz="quarter" idx="11"/>
          </p:nvPr>
        </p:nvSpPr>
        <p:spPr>
          <a:xfrm>
            <a:off x="364256" y="1143501"/>
            <a:ext cx="7932020" cy="5417955"/>
          </a:xfrm>
        </p:spPr>
        <p:txBody>
          <a:bodyPr/>
          <a:lstStyle/>
          <a:p>
            <a:pPr marL="0" indent="0" algn="just">
              <a:spcBef>
                <a:spcPts val="2400"/>
              </a:spcBef>
              <a:buNone/>
            </a:pPr>
            <a:r>
              <a:rPr lang="en-US" sz="2400" dirty="0"/>
              <a:t>How further analyze stability data?</a:t>
            </a:r>
          </a:p>
          <a:p>
            <a:pPr marL="0" lvl="1" indent="0" algn="just">
              <a:lnSpc>
                <a:spcPct val="100000"/>
              </a:lnSpc>
              <a:spcBef>
                <a:spcPts val="1200"/>
              </a:spcBef>
              <a:buClr>
                <a:schemeClr val="accent2"/>
              </a:buClr>
              <a:buNone/>
            </a:pPr>
            <a:r>
              <a:rPr lang="en-US" sz="2000" dirty="0">
                <a:solidFill>
                  <a:srgbClr val="218BA7"/>
                </a:solidFill>
              </a:rPr>
              <a:t>An approach for analyzing data is to determine the time at which the 95% one-sided confidence limit intersects the acceptance criterion:</a:t>
            </a:r>
          </a:p>
          <a:p>
            <a:pPr marL="228600" lvl="1" indent="-228600" algn="just">
              <a:lnSpc>
                <a:spcPct val="100000"/>
              </a:lnSpc>
              <a:spcBef>
                <a:spcPts val="1200"/>
              </a:spcBef>
              <a:buClr>
                <a:schemeClr val="accent2"/>
              </a:buClr>
              <a:buFont typeface="Calibri" panose="020F0502020204030204" pitchFamily="34" charset="0"/>
              <a:buChar char="&gt;"/>
            </a:pPr>
            <a:r>
              <a:rPr lang="fr-FR" sz="2000" dirty="0" err="1">
                <a:solidFill>
                  <a:srgbClr val="218BA7"/>
                </a:solidFill>
              </a:rPr>
              <a:t>Batches</a:t>
            </a:r>
            <a:r>
              <a:rPr lang="fr-FR" sz="2000" dirty="0">
                <a:solidFill>
                  <a:srgbClr val="218BA7"/>
                </a:solidFill>
              </a:rPr>
              <a:t> can </a:t>
            </a:r>
            <a:r>
              <a:rPr lang="fr-FR" sz="2000" dirty="0" err="1">
                <a:solidFill>
                  <a:srgbClr val="218BA7"/>
                </a:solidFill>
              </a:rPr>
              <a:t>be</a:t>
            </a:r>
            <a:r>
              <a:rPr lang="fr-FR" sz="2000" dirty="0">
                <a:solidFill>
                  <a:srgbClr val="218BA7"/>
                </a:solidFill>
              </a:rPr>
              <a:t> </a:t>
            </a:r>
            <a:r>
              <a:rPr lang="fr-FR" sz="2000" dirty="0" err="1">
                <a:solidFill>
                  <a:srgbClr val="218BA7"/>
                </a:solidFill>
              </a:rPr>
              <a:t>combined</a:t>
            </a:r>
            <a:r>
              <a:rPr lang="fr-FR" sz="2000" dirty="0">
                <a:solidFill>
                  <a:srgbClr val="218BA7"/>
                </a:solidFill>
              </a:rPr>
              <a:t> for </a:t>
            </a:r>
            <a:r>
              <a:rPr lang="fr-FR" sz="2000" dirty="0" err="1">
                <a:solidFill>
                  <a:srgbClr val="218BA7"/>
                </a:solidFill>
              </a:rPr>
              <a:t>analysis</a:t>
            </a:r>
            <a:r>
              <a:rPr lang="fr-FR" sz="2000" dirty="0">
                <a:solidFill>
                  <a:srgbClr val="218BA7"/>
                </a:solidFill>
              </a:rPr>
              <a:t> if intercepts and/or </a:t>
            </a:r>
            <a:r>
              <a:rPr lang="fr-FR" sz="2000" dirty="0" err="1">
                <a:solidFill>
                  <a:srgbClr val="218BA7"/>
                </a:solidFill>
              </a:rPr>
              <a:t>slopes</a:t>
            </a:r>
            <a:r>
              <a:rPr lang="fr-FR" sz="2000" dirty="0">
                <a:solidFill>
                  <a:srgbClr val="218BA7"/>
                </a:solidFill>
              </a:rPr>
              <a:t> are not </a:t>
            </a:r>
            <a:r>
              <a:rPr lang="fr-FR" sz="2000" dirty="0" err="1">
                <a:solidFill>
                  <a:srgbClr val="218BA7"/>
                </a:solidFill>
              </a:rPr>
              <a:t>significantly</a:t>
            </a:r>
            <a:r>
              <a:rPr lang="fr-FR" sz="2000" dirty="0">
                <a:solidFill>
                  <a:srgbClr val="218BA7"/>
                </a:solidFill>
              </a:rPr>
              <a:t> </a:t>
            </a:r>
            <a:r>
              <a:rPr lang="fr-FR" sz="2000" dirty="0" err="1">
                <a:solidFill>
                  <a:srgbClr val="218BA7"/>
                </a:solidFill>
              </a:rPr>
              <a:t>different</a:t>
            </a:r>
            <a:r>
              <a:rPr lang="fr-FR" sz="2000" dirty="0">
                <a:solidFill>
                  <a:srgbClr val="218BA7"/>
                </a:solidFill>
              </a:rPr>
              <a:t>. If not possible, the </a:t>
            </a:r>
            <a:r>
              <a:rPr lang="fr-FR" sz="2000" dirty="0" err="1">
                <a:solidFill>
                  <a:srgbClr val="218BA7"/>
                </a:solidFill>
              </a:rPr>
              <a:t>re-test</a:t>
            </a:r>
            <a:r>
              <a:rPr lang="fr-FR" sz="2000" dirty="0">
                <a:solidFill>
                  <a:srgbClr val="218BA7"/>
                </a:solidFill>
              </a:rPr>
              <a:t> </a:t>
            </a:r>
            <a:r>
              <a:rPr lang="fr-FR" sz="2000" dirty="0" err="1">
                <a:solidFill>
                  <a:srgbClr val="218BA7"/>
                </a:solidFill>
              </a:rPr>
              <a:t>period</a:t>
            </a:r>
            <a:r>
              <a:rPr lang="fr-FR" sz="2000" dirty="0">
                <a:solidFill>
                  <a:srgbClr val="218BA7"/>
                </a:solidFill>
              </a:rPr>
              <a:t>/shelf life </a:t>
            </a:r>
            <a:r>
              <a:rPr lang="fr-FR" sz="2000" dirty="0" err="1">
                <a:solidFill>
                  <a:srgbClr val="218BA7"/>
                </a:solidFill>
              </a:rPr>
              <a:t>should</a:t>
            </a:r>
            <a:r>
              <a:rPr lang="fr-FR" sz="2000" dirty="0">
                <a:solidFill>
                  <a:srgbClr val="218BA7"/>
                </a:solidFill>
              </a:rPr>
              <a:t> </a:t>
            </a:r>
            <a:r>
              <a:rPr lang="fr-FR" sz="2000" dirty="0" err="1">
                <a:solidFill>
                  <a:srgbClr val="218BA7"/>
                </a:solidFill>
              </a:rPr>
              <a:t>be</a:t>
            </a:r>
            <a:r>
              <a:rPr lang="fr-FR" sz="2000" dirty="0">
                <a:solidFill>
                  <a:srgbClr val="218BA7"/>
                </a:solidFill>
              </a:rPr>
              <a:t> </a:t>
            </a:r>
            <a:r>
              <a:rPr lang="fr-FR" sz="2000" dirty="0" err="1">
                <a:solidFill>
                  <a:srgbClr val="218BA7"/>
                </a:solidFill>
              </a:rPr>
              <a:t>based</a:t>
            </a:r>
            <a:r>
              <a:rPr lang="fr-FR" sz="2000" dirty="0">
                <a:solidFill>
                  <a:srgbClr val="218BA7"/>
                </a:solidFill>
              </a:rPr>
              <a:t> on the </a:t>
            </a:r>
            <a:r>
              <a:rPr lang="fr-FR" sz="2000" u="sng" dirty="0" err="1">
                <a:solidFill>
                  <a:srgbClr val="218BA7"/>
                </a:solidFill>
              </a:rPr>
              <a:t>worst</a:t>
            </a:r>
            <a:r>
              <a:rPr lang="fr-FR" sz="2000" u="sng" dirty="0">
                <a:solidFill>
                  <a:srgbClr val="218BA7"/>
                </a:solidFill>
              </a:rPr>
              <a:t> case batch</a:t>
            </a:r>
            <a:endParaRPr lang="fr-FR" sz="2000" dirty="0">
              <a:solidFill>
                <a:srgbClr val="218BA7"/>
              </a:solidFill>
            </a:endParaRPr>
          </a:p>
          <a:p>
            <a:pPr marL="228600" lvl="1" indent="-228600" algn="just">
              <a:lnSpc>
                <a:spcPct val="100000"/>
              </a:lnSpc>
              <a:spcBef>
                <a:spcPts val="1200"/>
              </a:spcBef>
              <a:buClr>
                <a:schemeClr val="accent2"/>
              </a:buClr>
              <a:buFont typeface="Calibri" panose="020F0502020204030204" pitchFamily="34" charset="0"/>
              <a:buChar char="&gt;"/>
            </a:pPr>
            <a:r>
              <a:rPr lang="fr-FR" sz="2000" dirty="0">
                <a:solidFill>
                  <a:srgbClr val="218BA7"/>
                </a:solidFill>
              </a:rPr>
              <a:t>Limited extrapolation of real time data </a:t>
            </a:r>
            <a:r>
              <a:rPr lang="fr-FR" sz="2000" dirty="0" err="1">
                <a:solidFill>
                  <a:srgbClr val="218BA7"/>
                </a:solidFill>
              </a:rPr>
              <a:t>from</a:t>
            </a:r>
            <a:r>
              <a:rPr lang="fr-FR" sz="2000" dirty="0">
                <a:solidFill>
                  <a:srgbClr val="218BA7"/>
                </a:solidFill>
              </a:rPr>
              <a:t> the long-</a:t>
            </a:r>
            <a:r>
              <a:rPr lang="fr-FR" sz="2000" dirty="0" err="1">
                <a:solidFill>
                  <a:srgbClr val="218BA7"/>
                </a:solidFill>
              </a:rPr>
              <a:t>term</a:t>
            </a:r>
            <a:r>
              <a:rPr lang="fr-FR" sz="2000" dirty="0">
                <a:solidFill>
                  <a:srgbClr val="218BA7"/>
                </a:solidFill>
              </a:rPr>
              <a:t> </a:t>
            </a:r>
            <a:r>
              <a:rPr lang="fr-FR" sz="2000" dirty="0" err="1">
                <a:solidFill>
                  <a:srgbClr val="218BA7"/>
                </a:solidFill>
              </a:rPr>
              <a:t>storage</a:t>
            </a:r>
            <a:r>
              <a:rPr lang="fr-FR" sz="2000" dirty="0">
                <a:solidFill>
                  <a:srgbClr val="218BA7"/>
                </a:solidFill>
              </a:rPr>
              <a:t> condition can </a:t>
            </a:r>
            <a:r>
              <a:rPr lang="fr-FR" sz="2000" dirty="0" err="1">
                <a:solidFill>
                  <a:srgbClr val="218BA7"/>
                </a:solidFill>
              </a:rPr>
              <a:t>be</a:t>
            </a:r>
            <a:r>
              <a:rPr lang="fr-FR" sz="2000" dirty="0">
                <a:solidFill>
                  <a:srgbClr val="218BA7"/>
                </a:solidFill>
              </a:rPr>
              <a:t> </a:t>
            </a:r>
            <a:r>
              <a:rPr lang="fr-FR" sz="2000" dirty="0" err="1">
                <a:solidFill>
                  <a:srgbClr val="218BA7"/>
                </a:solidFill>
              </a:rPr>
              <a:t>undertaken</a:t>
            </a:r>
            <a:r>
              <a:rPr lang="fr-FR" sz="2000" dirty="0">
                <a:solidFill>
                  <a:srgbClr val="218BA7"/>
                </a:solidFill>
              </a:rPr>
              <a:t> at </a:t>
            </a:r>
            <a:r>
              <a:rPr lang="fr-FR" sz="2000" dirty="0" err="1">
                <a:solidFill>
                  <a:srgbClr val="218BA7"/>
                </a:solidFill>
              </a:rPr>
              <a:t>approval</a:t>
            </a:r>
            <a:r>
              <a:rPr lang="fr-FR" sz="2000" dirty="0">
                <a:solidFill>
                  <a:srgbClr val="218BA7"/>
                </a:solidFill>
              </a:rPr>
              <a:t> time </a:t>
            </a:r>
            <a:r>
              <a:rPr lang="fr-FR" sz="2000" u="sng" dirty="0">
                <a:solidFill>
                  <a:srgbClr val="218BA7"/>
                </a:solidFill>
              </a:rPr>
              <a:t>if </a:t>
            </a:r>
            <a:r>
              <a:rPr lang="fr-FR" sz="2000" u="sng" dirty="0" err="1">
                <a:solidFill>
                  <a:srgbClr val="218BA7"/>
                </a:solidFill>
              </a:rPr>
              <a:t>justified</a:t>
            </a:r>
            <a:r>
              <a:rPr lang="fr-FR" sz="2000" u="sng" dirty="0">
                <a:solidFill>
                  <a:srgbClr val="218BA7"/>
                </a:solidFill>
              </a:rPr>
              <a:t> </a:t>
            </a:r>
            <a:r>
              <a:rPr lang="fr-FR" sz="2000" dirty="0">
                <a:solidFill>
                  <a:srgbClr val="218BA7"/>
                </a:solidFill>
              </a:rPr>
              <a:t>(</a:t>
            </a:r>
            <a:r>
              <a:rPr lang="fr-FR" sz="2000" dirty="0" err="1">
                <a:solidFill>
                  <a:srgbClr val="218BA7"/>
                </a:solidFill>
              </a:rPr>
              <a:t>based</a:t>
            </a:r>
            <a:r>
              <a:rPr lang="fr-FR" sz="2000" dirty="0">
                <a:solidFill>
                  <a:srgbClr val="218BA7"/>
                </a:solidFill>
              </a:rPr>
              <a:t> on </a:t>
            </a:r>
            <a:r>
              <a:rPr lang="fr-FR" sz="2000" dirty="0" err="1">
                <a:solidFill>
                  <a:srgbClr val="218BA7"/>
                </a:solidFill>
              </a:rPr>
              <a:t>knowedge</a:t>
            </a:r>
            <a:r>
              <a:rPr lang="fr-FR" sz="2000" dirty="0">
                <a:solidFill>
                  <a:srgbClr val="218BA7"/>
                </a:solidFill>
              </a:rPr>
              <a:t> of </a:t>
            </a:r>
            <a:r>
              <a:rPr lang="fr-FR" sz="2000" dirty="0" err="1">
                <a:solidFill>
                  <a:srgbClr val="218BA7"/>
                </a:solidFill>
              </a:rPr>
              <a:t>degradation</a:t>
            </a:r>
            <a:r>
              <a:rPr lang="fr-FR" sz="2000" dirty="0">
                <a:solidFill>
                  <a:srgbClr val="218BA7"/>
                </a:solidFill>
              </a:rPr>
              <a:t> </a:t>
            </a:r>
            <a:r>
              <a:rPr lang="fr-FR" sz="2000" dirty="0" err="1">
                <a:solidFill>
                  <a:srgbClr val="218BA7"/>
                </a:solidFill>
              </a:rPr>
              <a:t>mechanism</a:t>
            </a:r>
            <a:r>
              <a:rPr lang="fr-FR" sz="2000" dirty="0">
                <a:solidFill>
                  <a:srgbClr val="218BA7"/>
                </a:solidFill>
              </a:rPr>
              <a:t>, </a:t>
            </a:r>
            <a:r>
              <a:rPr lang="fr-FR" sz="2000" dirty="0" err="1">
                <a:solidFill>
                  <a:srgbClr val="218BA7"/>
                </a:solidFill>
              </a:rPr>
              <a:t>results</a:t>
            </a:r>
            <a:r>
              <a:rPr lang="fr-FR" sz="2000" dirty="0">
                <a:solidFill>
                  <a:srgbClr val="218BA7"/>
                </a:solidFill>
              </a:rPr>
              <a:t> </a:t>
            </a:r>
            <a:r>
              <a:rPr lang="fr-FR" sz="2000" dirty="0" err="1">
                <a:solidFill>
                  <a:srgbClr val="218BA7"/>
                </a:solidFill>
              </a:rPr>
              <a:t>under</a:t>
            </a:r>
            <a:r>
              <a:rPr lang="fr-FR" sz="2000" dirty="0">
                <a:solidFill>
                  <a:srgbClr val="218BA7"/>
                </a:solidFill>
              </a:rPr>
              <a:t> </a:t>
            </a:r>
            <a:r>
              <a:rPr lang="fr-FR" sz="2000" dirty="0" err="1">
                <a:solidFill>
                  <a:srgbClr val="218BA7"/>
                </a:solidFill>
              </a:rPr>
              <a:t>accelerated</a:t>
            </a:r>
            <a:r>
              <a:rPr lang="fr-FR" sz="2000" dirty="0">
                <a:solidFill>
                  <a:srgbClr val="218BA7"/>
                </a:solidFill>
              </a:rPr>
              <a:t> conditions, </a:t>
            </a:r>
            <a:r>
              <a:rPr lang="fr-FR" sz="2000" dirty="0" err="1">
                <a:solidFill>
                  <a:srgbClr val="218BA7"/>
                </a:solidFill>
              </a:rPr>
              <a:t>goodness</a:t>
            </a:r>
            <a:r>
              <a:rPr lang="fr-FR" sz="2000" dirty="0">
                <a:solidFill>
                  <a:srgbClr val="218BA7"/>
                </a:solidFill>
              </a:rPr>
              <a:t> of fit of the </a:t>
            </a:r>
            <a:r>
              <a:rPr lang="fr-FR" sz="2000" dirty="0" err="1">
                <a:solidFill>
                  <a:srgbClr val="218BA7"/>
                </a:solidFill>
              </a:rPr>
              <a:t>mathematical</a:t>
            </a:r>
            <a:r>
              <a:rPr lang="fr-FR" sz="2000" dirty="0">
                <a:solidFill>
                  <a:srgbClr val="218BA7"/>
                </a:solidFill>
              </a:rPr>
              <a:t> model, existence of </a:t>
            </a:r>
            <a:r>
              <a:rPr lang="fr-FR" sz="2000" dirty="0" err="1">
                <a:solidFill>
                  <a:srgbClr val="218BA7"/>
                </a:solidFill>
              </a:rPr>
              <a:t>other</a:t>
            </a:r>
            <a:r>
              <a:rPr lang="fr-FR" sz="2000" dirty="0">
                <a:solidFill>
                  <a:srgbClr val="218BA7"/>
                </a:solidFill>
              </a:rPr>
              <a:t> </a:t>
            </a:r>
            <a:r>
              <a:rPr lang="fr-FR" sz="2000" dirty="0" err="1">
                <a:solidFill>
                  <a:srgbClr val="218BA7"/>
                </a:solidFill>
              </a:rPr>
              <a:t>supporting</a:t>
            </a:r>
            <a:r>
              <a:rPr lang="fr-FR" sz="2000" dirty="0">
                <a:solidFill>
                  <a:srgbClr val="218BA7"/>
                </a:solidFill>
              </a:rPr>
              <a:t> data, </a:t>
            </a:r>
            <a:r>
              <a:rPr lang="fr-FR" sz="2000" dirty="0" err="1">
                <a:solidFill>
                  <a:srgbClr val="218BA7"/>
                </a:solidFill>
              </a:rPr>
              <a:t>adequacy</a:t>
            </a:r>
            <a:r>
              <a:rPr lang="fr-FR" sz="2000" dirty="0">
                <a:solidFill>
                  <a:srgbClr val="218BA7"/>
                </a:solidFill>
              </a:rPr>
              <a:t> of mass balance…). </a:t>
            </a:r>
          </a:p>
          <a:p>
            <a:pPr marL="576263" lvl="1" indent="-342900" algn="just">
              <a:spcBef>
                <a:spcPts val="2400"/>
              </a:spcBef>
              <a:buClr>
                <a:schemeClr val="accent2"/>
              </a:buClr>
              <a:buFont typeface="Wingdings" panose="05000000000000000000" pitchFamily="2" charset="2"/>
              <a:buChar char="Ø"/>
            </a:pPr>
            <a:r>
              <a:rPr lang="fr-FR" sz="2000" dirty="0" err="1">
                <a:solidFill>
                  <a:srgbClr val="218BA7"/>
                </a:solidFill>
              </a:rPr>
              <a:t>Further</a:t>
            </a:r>
            <a:r>
              <a:rPr lang="fr-FR" sz="2000" dirty="0">
                <a:solidFill>
                  <a:srgbClr val="218BA7"/>
                </a:solidFill>
              </a:rPr>
              <a:t> guidance on </a:t>
            </a:r>
            <a:r>
              <a:rPr lang="fr-FR" sz="2000" dirty="0" err="1">
                <a:solidFill>
                  <a:srgbClr val="218BA7"/>
                </a:solidFill>
              </a:rPr>
              <a:t>statistical</a:t>
            </a:r>
            <a:r>
              <a:rPr lang="fr-FR" sz="2000" dirty="0">
                <a:solidFill>
                  <a:srgbClr val="218BA7"/>
                </a:solidFill>
              </a:rPr>
              <a:t> </a:t>
            </a:r>
            <a:r>
              <a:rPr lang="fr-FR" sz="2000" dirty="0" err="1">
                <a:solidFill>
                  <a:srgbClr val="218BA7"/>
                </a:solidFill>
              </a:rPr>
              <a:t>analysis</a:t>
            </a:r>
            <a:r>
              <a:rPr lang="fr-FR" sz="2000" dirty="0">
                <a:solidFill>
                  <a:srgbClr val="218BA7"/>
                </a:solidFill>
              </a:rPr>
              <a:t> and extrapolation </a:t>
            </a:r>
            <a:r>
              <a:rPr lang="fr-FR" sz="2000" dirty="0" err="1">
                <a:solidFill>
                  <a:srgbClr val="218BA7"/>
                </a:solidFill>
              </a:rPr>
              <a:t>rules</a:t>
            </a:r>
            <a:r>
              <a:rPr lang="fr-FR" sz="2000" dirty="0">
                <a:solidFill>
                  <a:srgbClr val="218BA7"/>
                </a:solidFill>
              </a:rPr>
              <a:t> </a:t>
            </a:r>
            <a:r>
              <a:rPr lang="fr-FR" sz="2000" dirty="0" err="1">
                <a:solidFill>
                  <a:srgbClr val="218BA7"/>
                </a:solidFill>
              </a:rPr>
              <a:t>is</a:t>
            </a:r>
            <a:r>
              <a:rPr lang="fr-FR" sz="2000" dirty="0">
                <a:solidFill>
                  <a:srgbClr val="218BA7"/>
                </a:solidFill>
              </a:rPr>
              <a:t> </a:t>
            </a:r>
            <a:r>
              <a:rPr lang="fr-FR" sz="2000" dirty="0" err="1">
                <a:solidFill>
                  <a:srgbClr val="218BA7"/>
                </a:solidFill>
              </a:rPr>
              <a:t>provided</a:t>
            </a:r>
            <a:r>
              <a:rPr lang="fr-FR" sz="2000" dirty="0">
                <a:solidFill>
                  <a:srgbClr val="218BA7"/>
                </a:solidFill>
              </a:rPr>
              <a:t> in VICH guideline GL 51</a:t>
            </a:r>
            <a:endParaRPr lang="en-US" sz="2000" dirty="0">
              <a:solidFill>
                <a:srgbClr val="218BA7"/>
              </a:solidFill>
            </a:endParaRPr>
          </a:p>
          <a:p>
            <a:pPr algn="just">
              <a:spcBef>
                <a:spcPts val="1200"/>
              </a:spcBef>
            </a:pPr>
            <a:endParaRPr lang="en-US" sz="2400" dirty="0">
              <a:solidFill>
                <a:srgbClr val="0070C0"/>
              </a:solidFill>
            </a:endParaRPr>
          </a:p>
        </p:txBody>
      </p:sp>
    </p:spTree>
    <p:extLst>
      <p:ext uri="{BB962C8B-B14F-4D97-AF65-F5344CB8AC3E}">
        <p14:creationId xmlns:p14="http://schemas.microsoft.com/office/powerpoint/2010/main" val="2558923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735263" y="3051209"/>
            <a:ext cx="7377763" cy="529390"/>
          </a:xfrm>
        </p:spPr>
        <p:txBody>
          <a:bodyPr>
            <a:noAutofit/>
          </a:bodyPr>
          <a:lstStyle/>
          <a:p>
            <a:pPr marL="0" lvl="1" indent="9525" algn="ctr">
              <a:spcBef>
                <a:spcPts val="1200"/>
              </a:spcBef>
              <a:buNone/>
            </a:pPr>
            <a:r>
              <a:rPr lang="en-GB" sz="2800" b="1" dirty="0">
                <a:solidFill>
                  <a:schemeClr val="bg1"/>
                </a:solidFill>
              </a:rPr>
              <a:t>Statements/</a:t>
            </a:r>
            <a:r>
              <a:rPr lang="en-GB" sz="2800" b="1" dirty="0" err="1">
                <a:solidFill>
                  <a:schemeClr val="bg1"/>
                </a:solidFill>
              </a:rPr>
              <a:t>Labeling</a:t>
            </a:r>
            <a:endParaRPr lang="en-GB" sz="2800" b="1" dirty="0">
              <a:solidFill>
                <a:schemeClr val="bg1"/>
              </a:solidFill>
            </a:endParaRPr>
          </a:p>
        </p:txBody>
      </p:sp>
    </p:spTree>
    <p:extLst>
      <p:ext uri="{BB962C8B-B14F-4D97-AF65-F5344CB8AC3E}">
        <p14:creationId xmlns:p14="http://schemas.microsoft.com/office/powerpoint/2010/main" val="1114252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66675" y="366395"/>
            <a:ext cx="7536582" cy="528955"/>
          </a:xfrm>
        </p:spPr>
        <p:txBody>
          <a:bodyPr/>
          <a:lstStyle/>
          <a:p>
            <a:pPr marL="457200" lvl="1" indent="0" algn="just">
              <a:spcBef>
                <a:spcPts val="1200"/>
              </a:spcBef>
              <a:buNone/>
            </a:pPr>
            <a:r>
              <a:rPr lang="en-GB" sz="2800" dirty="0">
                <a:solidFill>
                  <a:schemeClr val="bg1"/>
                </a:solidFill>
              </a:rPr>
              <a:t>Statements/</a:t>
            </a:r>
            <a:r>
              <a:rPr lang="en-GB" sz="2800" dirty="0" err="1">
                <a:solidFill>
                  <a:schemeClr val="bg1"/>
                </a:solidFill>
              </a:rPr>
              <a:t>Labeling</a:t>
            </a:r>
            <a:endParaRPr lang="en-GB" sz="2800" dirty="0">
              <a:solidFill>
                <a:schemeClr val="bg1"/>
              </a:solidFill>
            </a:endParaRPr>
          </a:p>
        </p:txBody>
      </p:sp>
      <p:sp>
        <p:nvSpPr>
          <p:cNvPr id="3" name="Espace réservé du texte 2"/>
          <p:cNvSpPr>
            <a:spLocks noGrp="1"/>
          </p:cNvSpPr>
          <p:nvPr>
            <p:ph type="body" sz="quarter" idx="11"/>
          </p:nvPr>
        </p:nvSpPr>
        <p:spPr>
          <a:xfrm>
            <a:off x="812446" y="1552441"/>
            <a:ext cx="7417154" cy="3762510"/>
          </a:xfrm>
        </p:spPr>
        <p:txBody>
          <a:bodyPr/>
          <a:lstStyle/>
          <a:p>
            <a:pPr algn="just">
              <a:spcBef>
                <a:spcPts val="1200"/>
              </a:spcBef>
            </a:pPr>
            <a:r>
              <a:rPr lang="en-US" dirty="0"/>
              <a:t>A storage statement should be established for the labeling in accordance with relevant national/regional requirements </a:t>
            </a:r>
          </a:p>
          <a:p>
            <a:pPr algn="just">
              <a:spcBef>
                <a:spcPts val="1200"/>
              </a:spcBef>
            </a:pPr>
            <a:r>
              <a:rPr lang="en-US" dirty="0"/>
              <a:t>The storage statement should be based on the evaluation of stability data.  Where applicable, specific instructions should be provided, </a:t>
            </a:r>
            <a:r>
              <a:rPr lang="en-US" u="sng" dirty="0"/>
              <a:t>particularly when freezing cannot be tolerated</a:t>
            </a:r>
            <a:r>
              <a:rPr lang="en-US" dirty="0"/>
              <a:t>  </a:t>
            </a:r>
          </a:p>
          <a:p>
            <a:pPr marL="690563" lvl="1" indent="-328613" algn="just">
              <a:spcBef>
                <a:spcPts val="1200"/>
              </a:spcBef>
              <a:buFont typeface="Wingdings" panose="05000000000000000000" pitchFamily="2" charset="2"/>
              <a:buChar char="Ø"/>
            </a:pPr>
            <a:r>
              <a:rPr lang="en-US" sz="1800" dirty="0"/>
              <a:t>Terms such as “</a:t>
            </a:r>
            <a:r>
              <a:rPr lang="en-US" sz="1800" i="1" dirty="0"/>
              <a:t>ambient conditions</a:t>
            </a:r>
            <a:r>
              <a:rPr lang="en-US" sz="1800" dirty="0"/>
              <a:t>” or “</a:t>
            </a:r>
            <a:r>
              <a:rPr lang="en-US" sz="1800" i="1" dirty="0"/>
              <a:t>room temperature</a:t>
            </a:r>
            <a:r>
              <a:rPr lang="en-US" sz="1800" dirty="0"/>
              <a:t>” should be avoided</a:t>
            </a:r>
          </a:p>
          <a:p>
            <a:pPr algn="just">
              <a:spcBef>
                <a:spcPts val="1200"/>
              </a:spcBef>
            </a:pPr>
            <a:r>
              <a:rPr lang="en-US" dirty="0"/>
              <a:t>A re-test or expiration date should be displayed on container labels of drug substances if appropriate</a:t>
            </a:r>
          </a:p>
          <a:p>
            <a:pPr algn="just">
              <a:spcBef>
                <a:spcPts val="1200"/>
              </a:spcBef>
            </a:pPr>
            <a:r>
              <a:rPr lang="en-US" dirty="0"/>
              <a:t>An expiration date should be displayed on the container label of medicinal products</a:t>
            </a:r>
          </a:p>
        </p:txBody>
      </p:sp>
    </p:spTree>
    <p:extLst>
      <p:ext uri="{BB962C8B-B14F-4D97-AF65-F5344CB8AC3E}">
        <p14:creationId xmlns:p14="http://schemas.microsoft.com/office/powerpoint/2010/main" val="3622260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812265" y="2598822"/>
            <a:ext cx="7377763" cy="1668378"/>
          </a:xfrm>
        </p:spPr>
        <p:txBody>
          <a:bodyPr>
            <a:noAutofit/>
          </a:bodyPr>
          <a:lstStyle/>
          <a:p>
            <a:pPr marL="0" lvl="1" indent="0" algn="ctr">
              <a:spcBef>
                <a:spcPts val="1200"/>
              </a:spcBef>
              <a:buNone/>
            </a:pPr>
            <a:r>
              <a:rPr lang="en-GB" sz="2800" b="1" dirty="0">
                <a:solidFill>
                  <a:schemeClr val="bg1"/>
                </a:solidFill>
              </a:rPr>
              <a:t>Guideline GL 4 – Stability Testing for New Veterinary Dosage Forms</a:t>
            </a:r>
          </a:p>
          <a:p>
            <a:pPr marL="0" lvl="1" indent="0" algn="ctr">
              <a:spcBef>
                <a:spcPts val="1200"/>
              </a:spcBef>
              <a:buNone/>
            </a:pPr>
            <a:r>
              <a:rPr lang="en-GB" sz="2800" b="1" dirty="0">
                <a:solidFill>
                  <a:schemeClr val="bg1"/>
                </a:solidFill>
              </a:rPr>
              <a:t>(Annex to GL 3  guideline)</a:t>
            </a:r>
          </a:p>
          <a:p>
            <a:pPr marL="457200" lvl="1" indent="0" algn="ctr">
              <a:spcBef>
                <a:spcPts val="1200"/>
              </a:spcBef>
              <a:buNone/>
            </a:pPr>
            <a:endParaRPr lang="en-GB" sz="3200" b="1" dirty="0"/>
          </a:p>
        </p:txBody>
      </p:sp>
    </p:spTree>
    <p:extLst>
      <p:ext uri="{BB962C8B-B14F-4D97-AF65-F5344CB8AC3E}">
        <p14:creationId xmlns:p14="http://schemas.microsoft.com/office/powerpoint/2010/main" val="168804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404813" y="310243"/>
            <a:ext cx="7000781" cy="555170"/>
          </a:xfrm>
        </p:spPr>
        <p:txBody>
          <a:bodyPr/>
          <a:lstStyle/>
          <a:p>
            <a:r>
              <a:rPr lang="fr-FR" dirty="0"/>
              <a:t>General objective / scope of the guideline</a:t>
            </a:r>
          </a:p>
        </p:txBody>
      </p:sp>
      <p:sp>
        <p:nvSpPr>
          <p:cNvPr id="3" name="Text Placeholder 2">
            <a:extLst>
              <a:ext uri="{FF2B5EF4-FFF2-40B4-BE49-F238E27FC236}">
                <a16:creationId xmlns:a16="http://schemas.microsoft.com/office/drawing/2014/main" id="{6E1E6D7D-F219-4570-A15B-B10FC02CBFB1}"/>
              </a:ext>
            </a:extLst>
          </p:cNvPr>
          <p:cNvSpPr>
            <a:spLocks noGrp="1"/>
          </p:cNvSpPr>
          <p:nvPr>
            <p:ph type="body" sz="quarter" idx="11"/>
          </p:nvPr>
        </p:nvSpPr>
        <p:spPr>
          <a:xfrm>
            <a:off x="404814" y="1164657"/>
            <a:ext cx="7920036" cy="5205387"/>
          </a:xfrm>
        </p:spPr>
        <p:txBody>
          <a:bodyPr/>
          <a:lstStyle/>
          <a:p>
            <a:pPr marL="0" indent="0" algn="just">
              <a:spcBef>
                <a:spcPts val="1800"/>
              </a:spcBef>
              <a:buNone/>
            </a:pPr>
            <a:r>
              <a:rPr lang="en-GB" sz="2400" b="1" dirty="0"/>
              <a:t>What is not covered by the guideline:</a:t>
            </a:r>
          </a:p>
          <a:p>
            <a:pPr marL="342900" indent="-342900">
              <a:spcBef>
                <a:spcPts val="1800"/>
              </a:spcBef>
              <a:buFont typeface="Wingdings" panose="05000000000000000000" pitchFamily="2" charset="2"/>
              <a:buChar char="Ø"/>
            </a:pPr>
            <a:r>
              <a:rPr lang="en-GB" dirty="0"/>
              <a:t>information to be submitted for abbreviated / abridged applications or variations.</a:t>
            </a:r>
          </a:p>
          <a:p>
            <a:pPr marL="342900" indent="-342900" algn="just">
              <a:spcBef>
                <a:spcPts val="1800"/>
              </a:spcBef>
              <a:buFont typeface="Wingdings" panose="05000000000000000000" pitchFamily="2" charset="2"/>
              <a:buChar char="Ø"/>
            </a:pPr>
            <a:r>
              <a:rPr lang="en-GB" dirty="0"/>
              <a:t>specific details on sampling procedures</a:t>
            </a:r>
          </a:p>
          <a:p>
            <a:pPr marL="342900" indent="-342900" algn="just">
              <a:spcBef>
                <a:spcPts val="1800"/>
              </a:spcBef>
              <a:buFont typeface="Wingdings" panose="05000000000000000000" pitchFamily="2" charset="2"/>
              <a:buChar char="Ø"/>
            </a:pPr>
            <a:r>
              <a:rPr lang="en-GB" dirty="0"/>
              <a:t>specific requirements for particular dosage forms.</a:t>
            </a:r>
          </a:p>
          <a:p>
            <a:pPr marL="342900" indent="-342900" algn="just">
              <a:spcBef>
                <a:spcPts val="1800"/>
              </a:spcBef>
              <a:buFont typeface="Wingdings" panose="05000000000000000000" pitchFamily="2" charset="2"/>
              <a:buChar char="Ø"/>
            </a:pPr>
            <a:r>
              <a:rPr lang="en-GB" dirty="0"/>
              <a:t>specific requirements for climatic zones III or IV</a:t>
            </a:r>
          </a:p>
          <a:p>
            <a:pPr marL="342900" indent="-342900" algn="just">
              <a:spcBef>
                <a:spcPts val="1800"/>
              </a:spcBef>
              <a:buFont typeface="Wingdings" panose="05000000000000000000" pitchFamily="2" charset="2"/>
              <a:buChar char="Ø"/>
            </a:pPr>
            <a:r>
              <a:rPr lang="en-GB" dirty="0"/>
              <a:t>Stability testing following first use (e.g. first broaching of a vial)</a:t>
            </a:r>
          </a:p>
          <a:p>
            <a:pPr marL="342900" indent="-342900" algn="just">
              <a:spcBef>
                <a:spcPts val="1800"/>
              </a:spcBef>
              <a:buFont typeface="Wingdings" panose="05000000000000000000" pitchFamily="2" charset="2"/>
              <a:buChar char="Ø"/>
            </a:pPr>
            <a:r>
              <a:rPr lang="fr-FR" dirty="0" err="1"/>
              <a:t>formal</a:t>
            </a:r>
            <a:r>
              <a:rPr lang="fr-FR" dirty="0"/>
              <a:t> </a:t>
            </a:r>
            <a:r>
              <a:rPr lang="fr-FR" dirty="0" err="1"/>
              <a:t>labeling</a:t>
            </a:r>
            <a:r>
              <a:rPr lang="fr-FR" dirty="0"/>
              <a:t> </a:t>
            </a:r>
            <a:r>
              <a:rPr lang="fr-FR" dirty="0" err="1"/>
              <a:t>requirements</a:t>
            </a:r>
            <a:r>
              <a:rPr lang="fr-FR" dirty="0"/>
              <a:t> </a:t>
            </a:r>
          </a:p>
          <a:p>
            <a:pPr marL="714375" lvl="1" indent="-352425" algn="just">
              <a:spcBef>
                <a:spcPts val="1800"/>
              </a:spcBef>
              <a:buFont typeface="Wingdings" panose="05000000000000000000" pitchFamily="2" charset="2"/>
              <a:buChar char="v"/>
            </a:pPr>
            <a:r>
              <a:rPr lang="fr-FR" sz="1800" dirty="0"/>
              <a:t>label </a:t>
            </a:r>
            <a:r>
              <a:rPr lang="fr-FR" sz="1800" dirty="0" err="1"/>
              <a:t>requirements</a:t>
            </a:r>
            <a:r>
              <a:rPr lang="fr-FR" sz="1800" dirty="0"/>
              <a:t> are </a:t>
            </a:r>
            <a:r>
              <a:rPr lang="fr-FR" sz="1800" dirty="0" err="1"/>
              <a:t>established</a:t>
            </a:r>
            <a:r>
              <a:rPr lang="fr-FR" sz="1800" dirty="0"/>
              <a:t> by national/</a:t>
            </a:r>
            <a:r>
              <a:rPr lang="fr-FR" sz="1800" dirty="0" err="1"/>
              <a:t>regional</a:t>
            </a:r>
            <a:r>
              <a:rPr lang="fr-FR" sz="1800" dirty="0"/>
              <a:t> </a:t>
            </a:r>
            <a:r>
              <a:rPr lang="fr-FR" sz="1800" dirty="0" err="1"/>
              <a:t>requirements</a:t>
            </a:r>
            <a:endParaRPr lang="en-GB" sz="1800" dirty="0"/>
          </a:p>
        </p:txBody>
      </p:sp>
    </p:spTree>
    <p:extLst>
      <p:ext uri="{BB962C8B-B14F-4D97-AF65-F5344CB8AC3E}">
        <p14:creationId xmlns:p14="http://schemas.microsoft.com/office/powerpoint/2010/main" val="3821598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558344" y="369640"/>
            <a:ext cx="8493760" cy="537210"/>
          </a:xfrm>
        </p:spPr>
        <p:txBody>
          <a:bodyPr/>
          <a:lstStyle/>
          <a:p>
            <a:r>
              <a:rPr lang="en-GB" dirty="0"/>
              <a:t>NEW DOSAGE FORMS: Why a guideline?</a:t>
            </a:r>
          </a:p>
        </p:txBody>
      </p:sp>
      <p:sp>
        <p:nvSpPr>
          <p:cNvPr id="6" name="Subtitle 2"/>
          <p:cNvSpPr txBox="1">
            <a:spLocks/>
          </p:cNvSpPr>
          <p:nvPr/>
        </p:nvSpPr>
        <p:spPr>
          <a:xfrm>
            <a:off x="215516" y="1383899"/>
            <a:ext cx="8278244" cy="52523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pPr>
            <a:endParaRPr lang="en-GB" sz="3600"/>
          </a:p>
        </p:txBody>
      </p:sp>
      <p:sp>
        <p:nvSpPr>
          <p:cNvPr id="3" name="Rectangle 2"/>
          <p:cNvSpPr/>
          <p:nvPr/>
        </p:nvSpPr>
        <p:spPr>
          <a:xfrm>
            <a:off x="642835" y="2033810"/>
            <a:ext cx="7423606" cy="2762808"/>
          </a:xfrm>
          <a:prstGeom prst="rect">
            <a:avLst/>
          </a:prstGeom>
        </p:spPr>
        <p:txBody>
          <a:bodyPr wrap="square">
            <a:spAutoFit/>
          </a:bodyPr>
          <a:lstStyle/>
          <a:p>
            <a:pPr marL="0" lvl="1" indent="0" algn="just">
              <a:spcBef>
                <a:spcPts val="1000"/>
              </a:spcBef>
              <a:buClr>
                <a:schemeClr val="accent2"/>
              </a:buClr>
              <a:buNone/>
            </a:pPr>
            <a:r>
              <a:rPr lang="en-US" sz="2400" b="1" dirty="0">
                <a:solidFill>
                  <a:srgbClr val="218BA7"/>
                </a:solidFill>
              </a:rPr>
              <a:t>Scope of the guideline:</a:t>
            </a:r>
          </a:p>
          <a:p>
            <a:pPr marL="228600" lvl="1" indent="-228600" algn="just" defTabSz="914400">
              <a:lnSpc>
                <a:spcPct val="90000"/>
              </a:lnSpc>
              <a:spcBef>
                <a:spcPts val="1200"/>
              </a:spcBef>
              <a:buClr>
                <a:schemeClr val="accent2"/>
              </a:buClr>
              <a:buFont typeface="Calibri" panose="020F0502020204030204" pitchFamily="34" charset="0"/>
              <a:buChar char="&gt;"/>
            </a:pPr>
            <a:r>
              <a:rPr lang="en-GB" dirty="0">
                <a:solidFill>
                  <a:srgbClr val="218BA7"/>
                </a:solidFill>
                <a:latin typeface="Arial" panose="020B0604020202020204" pitchFamily="34" charset="0"/>
                <a:cs typeface="Arial" panose="020B0604020202020204" pitchFamily="34" charset="0"/>
              </a:rPr>
              <a:t>It </a:t>
            </a:r>
            <a:r>
              <a:rPr lang="en-US" dirty="0">
                <a:solidFill>
                  <a:srgbClr val="218BA7"/>
                </a:solidFill>
                <a:latin typeface="Arial" panose="020B0604020202020204" pitchFamily="34" charset="0"/>
                <a:cs typeface="Arial" panose="020B0604020202020204" pitchFamily="34" charset="0"/>
              </a:rPr>
              <a:t>addresses the recommendations on what should be submitted regarding stability of new dosage forms by the owner of the original application, after the original submission for new drug substances and products.</a:t>
            </a:r>
          </a:p>
          <a:p>
            <a:pPr marL="0" lvl="1" algn="just">
              <a:spcBef>
                <a:spcPts val="1000"/>
              </a:spcBef>
              <a:buClr>
                <a:schemeClr val="accent2"/>
              </a:buClr>
            </a:pPr>
            <a:r>
              <a:rPr lang="en-US" dirty="0"/>
              <a:t> </a:t>
            </a:r>
            <a:r>
              <a:rPr lang="en-US" sz="2400" b="1" dirty="0">
                <a:solidFill>
                  <a:srgbClr val="218BA7"/>
                </a:solidFill>
              </a:rPr>
              <a:t>Why a guideline?</a:t>
            </a:r>
          </a:p>
          <a:p>
            <a:pPr marL="228600" lvl="1" indent="-228600" algn="just" defTabSz="914400">
              <a:lnSpc>
                <a:spcPct val="90000"/>
              </a:lnSpc>
              <a:spcBef>
                <a:spcPts val="1200"/>
              </a:spcBef>
              <a:buClr>
                <a:schemeClr val="accent2"/>
              </a:buClr>
              <a:buFont typeface="Calibri" panose="020F0502020204030204" pitchFamily="34" charset="0"/>
              <a:buChar char="&gt;"/>
            </a:pPr>
            <a:r>
              <a:rPr lang="en-US" dirty="0">
                <a:solidFill>
                  <a:srgbClr val="218BA7"/>
                </a:solidFill>
                <a:latin typeface="Arial" panose="020B0604020202020204" pitchFamily="34" charset="0"/>
                <a:cs typeface="Arial" panose="020B0604020202020204" pitchFamily="34" charset="0"/>
              </a:rPr>
              <a:t>New dosage forms can be developed using prior knowledge gained on medicinal products using the same active substance.</a:t>
            </a:r>
          </a:p>
        </p:txBody>
      </p:sp>
    </p:spTree>
    <p:extLst>
      <p:ext uri="{BB962C8B-B14F-4D97-AF65-F5344CB8AC3E}">
        <p14:creationId xmlns:p14="http://schemas.microsoft.com/office/powerpoint/2010/main" val="32346114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558344" y="369640"/>
            <a:ext cx="8493760" cy="537210"/>
          </a:xfrm>
        </p:spPr>
        <p:txBody>
          <a:bodyPr/>
          <a:lstStyle/>
          <a:p>
            <a:r>
              <a:rPr lang="en-GB" dirty="0"/>
              <a:t>NEW DOSAGE FORMS: Definition</a:t>
            </a:r>
          </a:p>
        </p:txBody>
      </p:sp>
      <p:sp>
        <p:nvSpPr>
          <p:cNvPr id="6" name="Subtitle 2"/>
          <p:cNvSpPr txBox="1">
            <a:spLocks/>
          </p:cNvSpPr>
          <p:nvPr/>
        </p:nvSpPr>
        <p:spPr>
          <a:xfrm>
            <a:off x="215516" y="1383899"/>
            <a:ext cx="8278244" cy="52523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pPr>
            <a:endParaRPr lang="en-GB" sz="3600"/>
          </a:p>
        </p:txBody>
      </p:sp>
      <p:sp>
        <p:nvSpPr>
          <p:cNvPr id="3" name="Rectangle 2"/>
          <p:cNvSpPr/>
          <p:nvPr/>
        </p:nvSpPr>
        <p:spPr>
          <a:xfrm>
            <a:off x="714272" y="1614176"/>
            <a:ext cx="7280731" cy="3290131"/>
          </a:xfrm>
          <a:prstGeom prst="rect">
            <a:avLst/>
          </a:prstGeom>
        </p:spPr>
        <p:txBody>
          <a:bodyPr wrap="square">
            <a:spAutoFit/>
          </a:bodyPr>
          <a:lstStyle/>
          <a:p>
            <a:pPr marL="0" lvl="1" algn="just">
              <a:spcBef>
                <a:spcPts val="1000"/>
              </a:spcBef>
              <a:buClr>
                <a:schemeClr val="accent2"/>
              </a:buClr>
            </a:pPr>
            <a:endParaRPr lang="fr-FR" dirty="0"/>
          </a:p>
          <a:p>
            <a:pPr algn="just"/>
            <a:r>
              <a:rPr lang="fr-FR" sz="2400" b="1" dirty="0"/>
              <a:t> </a:t>
            </a:r>
            <a:r>
              <a:rPr lang="fr-FR" sz="2400" b="1" dirty="0" err="1">
                <a:solidFill>
                  <a:srgbClr val="218BA7"/>
                </a:solidFill>
              </a:rPr>
              <a:t>Definition</a:t>
            </a:r>
            <a:r>
              <a:rPr lang="fr-FR" sz="2400" b="1" dirty="0">
                <a:solidFill>
                  <a:srgbClr val="218BA7"/>
                </a:solidFill>
              </a:rPr>
              <a:t> of a New Dosage </a:t>
            </a:r>
            <a:r>
              <a:rPr lang="fr-FR" sz="2400" b="1" dirty="0" err="1">
                <a:solidFill>
                  <a:srgbClr val="218BA7"/>
                </a:solidFill>
              </a:rPr>
              <a:t>Form</a:t>
            </a:r>
            <a:r>
              <a:rPr lang="fr-FR" sz="2400" b="1" dirty="0">
                <a:solidFill>
                  <a:srgbClr val="218BA7"/>
                </a:solidFill>
              </a:rPr>
              <a:t>:</a:t>
            </a:r>
          </a:p>
          <a:p>
            <a:pPr marL="228600" lvl="1" indent="-228600" algn="just" defTabSz="914400">
              <a:lnSpc>
                <a:spcPct val="90000"/>
              </a:lnSpc>
              <a:spcBef>
                <a:spcPts val="1200"/>
              </a:spcBef>
              <a:buClr>
                <a:schemeClr val="accent2"/>
              </a:buClr>
              <a:buFont typeface="Calibri" panose="020F0502020204030204" pitchFamily="34" charset="0"/>
              <a:buChar char="&gt;"/>
            </a:pPr>
            <a:r>
              <a:rPr lang="en-US" dirty="0">
                <a:solidFill>
                  <a:srgbClr val="218BA7"/>
                </a:solidFill>
                <a:latin typeface="Arial" panose="020B0604020202020204" pitchFamily="34" charset="0"/>
                <a:cs typeface="Arial" panose="020B0604020202020204" pitchFamily="34" charset="0"/>
              </a:rPr>
              <a:t>A new dosage form is defined as a drug product which is a different pharmaceutical product type, </a:t>
            </a:r>
            <a:r>
              <a:rPr lang="en-US" u="sng" dirty="0">
                <a:solidFill>
                  <a:srgbClr val="218BA7"/>
                </a:solidFill>
                <a:latin typeface="Arial" panose="020B0604020202020204" pitchFamily="34" charset="0"/>
                <a:cs typeface="Arial" panose="020B0604020202020204" pitchFamily="34" charset="0"/>
              </a:rPr>
              <a:t>but contains the same active substance as included in the existing drug product approved by the pertinent regulatory authority</a:t>
            </a:r>
            <a:r>
              <a:rPr lang="en-US" dirty="0">
                <a:solidFill>
                  <a:srgbClr val="218BA7"/>
                </a:solidFill>
                <a:latin typeface="Arial" panose="020B0604020202020204" pitchFamily="34" charset="0"/>
                <a:cs typeface="Arial" panose="020B0604020202020204" pitchFamily="34" charset="0"/>
              </a:rPr>
              <a:t>.</a:t>
            </a:r>
          </a:p>
          <a:p>
            <a:pPr marL="228600" lvl="1" indent="-228600" algn="just" defTabSz="914400">
              <a:lnSpc>
                <a:spcPct val="90000"/>
              </a:lnSpc>
              <a:spcBef>
                <a:spcPts val="1200"/>
              </a:spcBef>
              <a:buClr>
                <a:schemeClr val="accent2"/>
              </a:buClr>
              <a:buFont typeface="Calibri" panose="020F0502020204030204" pitchFamily="34" charset="0"/>
              <a:buChar char="&gt;"/>
            </a:pPr>
            <a:r>
              <a:rPr lang="en-US" dirty="0">
                <a:solidFill>
                  <a:srgbClr val="218BA7"/>
                </a:solidFill>
                <a:latin typeface="Arial" panose="020B0604020202020204" pitchFamily="34" charset="0"/>
                <a:cs typeface="Arial" panose="020B0604020202020204" pitchFamily="34" charset="0"/>
              </a:rPr>
              <a:t>Such pharmaceutical product types include products of different administration route (e.g., oral to parenteral), new specific functionality/delivery systems (e.g., immediate release tablet to modified release tablet) and different dosage forms of the same administration route (e.g. capsule to tablet, solution to suspension).</a:t>
            </a:r>
          </a:p>
        </p:txBody>
      </p:sp>
    </p:spTree>
    <p:extLst>
      <p:ext uri="{BB962C8B-B14F-4D97-AF65-F5344CB8AC3E}">
        <p14:creationId xmlns:p14="http://schemas.microsoft.com/office/powerpoint/2010/main" val="27219802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F72743-60BC-4E76-A1CC-5BE0AA1A22A1}"/>
              </a:ext>
            </a:extLst>
          </p:cNvPr>
          <p:cNvSpPr>
            <a:spLocks noGrp="1"/>
          </p:cNvSpPr>
          <p:nvPr>
            <p:ph type="body" sz="quarter" idx="10"/>
          </p:nvPr>
        </p:nvSpPr>
        <p:spPr>
          <a:xfrm>
            <a:off x="404066" y="323850"/>
            <a:ext cx="7000781" cy="552450"/>
          </a:xfrm>
        </p:spPr>
        <p:txBody>
          <a:bodyPr/>
          <a:lstStyle/>
          <a:p>
            <a:r>
              <a:rPr lang="en-GB"/>
              <a:t>NEW DOSAGE FORMS: What to provide?</a:t>
            </a:r>
          </a:p>
        </p:txBody>
      </p:sp>
      <p:sp>
        <p:nvSpPr>
          <p:cNvPr id="3" name="Text Placeholder 2">
            <a:extLst>
              <a:ext uri="{FF2B5EF4-FFF2-40B4-BE49-F238E27FC236}">
                <a16:creationId xmlns:a16="http://schemas.microsoft.com/office/drawing/2014/main" id="{E194C1EB-C7F8-45CD-9D28-E7A2C4450151}"/>
              </a:ext>
            </a:extLst>
          </p:cNvPr>
          <p:cNvSpPr>
            <a:spLocks noGrp="1"/>
          </p:cNvSpPr>
          <p:nvPr>
            <p:ph type="body" sz="quarter" idx="11"/>
          </p:nvPr>
        </p:nvSpPr>
        <p:spPr>
          <a:xfrm>
            <a:off x="857251" y="1363663"/>
            <a:ext cx="7358062" cy="4419600"/>
          </a:xfrm>
        </p:spPr>
        <p:txBody>
          <a:bodyPr/>
          <a:lstStyle/>
          <a:p>
            <a:pPr marL="0" lvl="1" indent="0">
              <a:spcBef>
                <a:spcPts val="1000"/>
              </a:spcBef>
              <a:buClr>
                <a:schemeClr val="accent2"/>
              </a:buClr>
              <a:buNone/>
            </a:pPr>
            <a:r>
              <a:rPr lang="en-US" sz="2400" dirty="0">
                <a:solidFill>
                  <a:srgbClr val="218BA7"/>
                </a:solidFill>
              </a:rPr>
              <a:t>What stability package to provide for submission?</a:t>
            </a:r>
          </a:p>
          <a:p>
            <a:endParaRPr lang="en-US" dirty="0"/>
          </a:p>
          <a:p>
            <a:pPr algn="just"/>
            <a:r>
              <a:rPr lang="en-US" dirty="0"/>
              <a:t>In principle, stability protocols for new dosage forms should follow the guidance in the parent GL 3 stability guideline. </a:t>
            </a:r>
          </a:p>
          <a:p>
            <a:pPr algn="just"/>
            <a:endParaRPr lang="en-US" dirty="0"/>
          </a:p>
          <a:p>
            <a:pPr algn="just"/>
            <a:r>
              <a:rPr lang="en-US" dirty="0"/>
              <a:t>However, a </a:t>
            </a:r>
            <a:r>
              <a:rPr lang="en-US" u="sng" dirty="0"/>
              <a:t>reduced</a:t>
            </a:r>
            <a:r>
              <a:rPr lang="en-US" dirty="0"/>
              <a:t> stability database at submission time may be acceptable in certain </a:t>
            </a:r>
            <a:r>
              <a:rPr lang="en-US" u="sng" dirty="0"/>
              <a:t>justified</a:t>
            </a:r>
            <a:r>
              <a:rPr lang="en-US" dirty="0"/>
              <a:t> cases.</a:t>
            </a:r>
          </a:p>
          <a:p>
            <a:pPr marL="0" indent="0">
              <a:buNone/>
            </a:pPr>
            <a:endParaRPr lang="en-US" dirty="0"/>
          </a:p>
        </p:txBody>
      </p:sp>
    </p:spTree>
    <p:extLst>
      <p:ext uri="{BB962C8B-B14F-4D97-AF65-F5344CB8AC3E}">
        <p14:creationId xmlns:p14="http://schemas.microsoft.com/office/powerpoint/2010/main" val="3350194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0" y="2424430"/>
            <a:ext cx="9066998" cy="2438400"/>
          </a:xfrm>
        </p:spPr>
        <p:txBody>
          <a:bodyPr>
            <a:noAutofit/>
          </a:bodyPr>
          <a:lstStyle/>
          <a:p>
            <a:pPr marL="0" lvl="1" indent="0" algn="ctr">
              <a:spcBef>
                <a:spcPts val="1200"/>
              </a:spcBef>
              <a:buNone/>
            </a:pPr>
            <a:r>
              <a:rPr lang="en-GB" sz="2800" b="1" dirty="0">
                <a:solidFill>
                  <a:schemeClr val="bg1"/>
                </a:solidFill>
              </a:rPr>
              <a:t>Annex to the general presentation of VICH GL 3:</a:t>
            </a:r>
          </a:p>
          <a:p>
            <a:pPr marL="0" lvl="1" indent="0" algn="ctr">
              <a:spcBef>
                <a:spcPts val="1200"/>
              </a:spcBef>
              <a:buNone/>
            </a:pPr>
            <a:endParaRPr lang="en-GB" sz="1600" b="1" dirty="0"/>
          </a:p>
          <a:p>
            <a:pPr marL="0" lvl="1" indent="0" algn="ctr">
              <a:spcBef>
                <a:spcPts val="1200"/>
              </a:spcBef>
              <a:buNone/>
            </a:pPr>
            <a:r>
              <a:rPr lang="en-GB" sz="2800" b="1" dirty="0">
                <a:solidFill>
                  <a:schemeClr val="bg1"/>
                </a:solidFill>
              </a:rPr>
              <a:t>VICH stability package to provide for registration </a:t>
            </a:r>
          </a:p>
          <a:p>
            <a:pPr marL="0" lvl="1" indent="0" algn="ctr">
              <a:spcBef>
                <a:spcPts val="0"/>
              </a:spcBef>
              <a:buNone/>
            </a:pPr>
            <a:r>
              <a:rPr lang="en-GB" sz="2800" b="1" dirty="0">
                <a:solidFill>
                  <a:schemeClr val="bg1"/>
                </a:solidFill>
              </a:rPr>
              <a:t>For each case of label long-term storage condition</a:t>
            </a:r>
          </a:p>
        </p:txBody>
      </p:sp>
    </p:spTree>
    <p:extLst>
      <p:ext uri="{BB962C8B-B14F-4D97-AF65-F5344CB8AC3E}">
        <p14:creationId xmlns:p14="http://schemas.microsoft.com/office/powerpoint/2010/main" val="39708705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264160" y="100447"/>
            <a:ext cx="7541260" cy="962526"/>
          </a:xfrm>
        </p:spPr>
        <p:txBody>
          <a:bodyPr/>
          <a:lstStyle/>
          <a:p>
            <a:pPr marL="457200" lvl="1" indent="0" algn="just">
              <a:spcBef>
                <a:spcPts val="1200"/>
              </a:spcBef>
              <a:buNone/>
            </a:pPr>
            <a:r>
              <a:rPr lang="en-GB" sz="2800" dirty="0">
                <a:solidFill>
                  <a:schemeClr val="bg1"/>
                </a:solidFill>
              </a:rPr>
              <a:t>VICH storage conditions for stability studies of products intended to be stored at 25°C or 30°C</a:t>
            </a:r>
          </a:p>
        </p:txBody>
      </p:sp>
      <p:sp>
        <p:nvSpPr>
          <p:cNvPr id="6" name="Subtitle 2"/>
          <p:cNvSpPr txBox="1">
            <a:spLocks/>
          </p:cNvSpPr>
          <p:nvPr/>
        </p:nvSpPr>
        <p:spPr>
          <a:xfrm>
            <a:off x="388771" y="1239520"/>
            <a:ext cx="8568952" cy="52523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342900" algn="just">
              <a:spcBef>
                <a:spcPts val="2400"/>
              </a:spcBef>
              <a:buFont typeface="Wingdings" panose="05000000000000000000" pitchFamily="2" charset="2"/>
              <a:buChar char="ü"/>
            </a:pPr>
            <a:r>
              <a:rPr lang="en-GB" dirty="0">
                <a:solidFill>
                  <a:srgbClr val="218BA7"/>
                </a:solidFill>
                <a:latin typeface="Arial" panose="020B0604020202020204" pitchFamily="34" charset="0"/>
                <a:cs typeface="Arial" panose="020B0604020202020204" pitchFamily="34" charset="0"/>
              </a:rPr>
              <a:t>General case (storage not above 25°C or 30°C)</a:t>
            </a:r>
          </a:p>
        </p:txBody>
      </p:sp>
      <p:graphicFrame>
        <p:nvGraphicFramePr>
          <p:cNvPr id="7" name="Tableau 6"/>
          <p:cNvGraphicFramePr>
            <a:graphicFrameLocks noGrp="1"/>
          </p:cNvGraphicFramePr>
          <p:nvPr>
            <p:extLst>
              <p:ext uri="{D42A27DB-BD31-4B8C-83A1-F6EECF244321}">
                <p14:modId xmlns:p14="http://schemas.microsoft.com/office/powerpoint/2010/main" val="861558935"/>
              </p:ext>
            </p:extLst>
          </p:nvPr>
        </p:nvGraphicFramePr>
        <p:xfrm>
          <a:off x="677064" y="1801412"/>
          <a:ext cx="7645856" cy="2513184"/>
        </p:xfrm>
        <a:graphic>
          <a:graphicData uri="http://schemas.openxmlformats.org/drawingml/2006/table">
            <a:tbl>
              <a:tblPr firstRow="1" firstCol="1" lastRow="1" lastCol="1" bandRow="1" bandCol="1">
                <a:tableStyleId>{5C22544A-7EE6-4342-B048-85BDC9FD1C3A}</a:tableStyleId>
              </a:tblPr>
              <a:tblGrid>
                <a:gridCol w="1380501">
                  <a:extLst>
                    <a:ext uri="{9D8B030D-6E8A-4147-A177-3AD203B41FA5}">
                      <a16:colId xmlns:a16="http://schemas.microsoft.com/office/drawing/2014/main" val="20000"/>
                    </a:ext>
                  </a:extLst>
                </a:gridCol>
                <a:gridCol w="2892183">
                  <a:extLst>
                    <a:ext uri="{9D8B030D-6E8A-4147-A177-3AD203B41FA5}">
                      <a16:colId xmlns:a16="http://schemas.microsoft.com/office/drawing/2014/main" val="20001"/>
                    </a:ext>
                  </a:extLst>
                </a:gridCol>
                <a:gridCol w="1799024">
                  <a:extLst>
                    <a:ext uri="{9D8B030D-6E8A-4147-A177-3AD203B41FA5}">
                      <a16:colId xmlns:a16="http://schemas.microsoft.com/office/drawing/2014/main" val="20002"/>
                    </a:ext>
                  </a:extLst>
                </a:gridCol>
                <a:gridCol w="1574148">
                  <a:extLst>
                    <a:ext uri="{9D8B030D-6E8A-4147-A177-3AD203B41FA5}">
                      <a16:colId xmlns:a16="http://schemas.microsoft.com/office/drawing/2014/main" val="20003"/>
                    </a:ext>
                  </a:extLst>
                </a:gridCol>
              </a:tblGrid>
              <a:tr h="376249">
                <a:tc rowSpan="2">
                  <a:txBody>
                    <a:bodyPr/>
                    <a:lstStyle/>
                    <a:p>
                      <a:pPr marL="64770" algn="ctr">
                        <a:lnSpc>
                          <a:spcPct val="115000"/>
                        </a:lnSpc>
                        <a:spcAft>
                          <a:spcPts val="0"/>
                        </a:spcAft>
                      </a:pPr>
                      <a:r>
                        <a:rPr lang="en-US" sz="1600" dirty="0">
                          <a:effectLst/>
                        </a:rPr>
                        <a:t>Study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8A0BE"/>
                    </a:solidFill>
                  </a:tcPr>
                </a:tc>
                <a:tc rowSpan="2">
                  <a:txBody>
                    <a:bodyPr/>
                    <a:lstStyle/>
                    <a:p>
                      <a:pPr marL="65405" algn="ctr">
                        <a:lnSpc>
                          <a:spcPct val="115000"/>
                        </a:lnSpc>
                        <a:spcAft>
                          <a:spcPts val="0"/>
                        </a:spcAft>
                      </a:pPr>
                      <a:r>
                        <a:rPr lang="en-US" sz="1600" dirty="0">
                          <a:effectLst/>
                        </a:rPr>
                        <a:t>Storage condition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8A0BE"/>
                    </a:solidFill>
                  </a:tcPr>
                </a:tc>
                <a:tc gridSpan="2">
                  <a:txBody>
                    <a:bodyPr/>
                    <a:lstStyle/>
                    <a:p>
                      <a:pPr marL="64770" marR="175260" indent="635" algn="ctr">
                        <a:lnSpc>
                          <a:spcPct val="101000"/>
                        </a:lnSpc>
                        <a:spcAft>
                          <a:spcPts val="0"/>
                        </a:spcAft>
                      </a:pPr>
                      <a:r>
                        <a:rPr lang="en-US" sz="1600" dirty="0">
                          <a:effectLst/>
                        </a:rPr>
                        <a:t>Mini</a:t>
                      </a:r>
                      <a:r>
                        <a:rPr lang="en-US" sz="1600" spc="-10" dirty="0">
                          <a:effectLst/>
                        </a:rPr>
                        <a:t>m</a:t>
                      </a:r>
                      <a:r>
                        <a:rPr lang="en-US" sz="1600" dirty="0">
                          <a:effectLst/>
                        </a:rPr>
                        <a:t>um</a:t>
                      </a:r>
                      <a:r>
                        <a:rPr lang="en-US" sz="1600" spc="-10" dirty="0">
                          <a:effectLst/>
                        </a:rPr>
                        <a:t> </a:t>
                      </a:r>
                      <a:r>
                        <a:rPr lang="en-US" sz="1600" dirty="0">
                          <a:effectLst/>
                        </a:rPr>
                        <a:t>ti</a:t>
                      </a:r>
                      <a:r>
                        <a:rPr lang="en-US" sz="1600" spc="-10" dirty="0">
                          <a:effectLst/>
                        </a:rPr>
                        <a:t>m</a:t>
                      </a:r>
                      <a:r>
                        <a:rPr lang="en-US" sz="1600" dirty="0">
                          <a:effectLst/>
                        </a:rPr>
                        <a:t>e period covered by data at sub</a:t>
                      </a:r>
                      <a:r>
                        <a:rPr lang="en-US" sz="1600" spc="-10" dirty="0">
                          <a:effectLst/>
                        </a:rPr>
                        <a:t>m</a:t>
                      </a:r>
                      <a:r>
                        <a:rPr lang="en-US" sz="1600" dirty="0">
                          <a:effectLst/>
                        </a:rPr>
                        <a:t>ission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8A0BE"/>
                    </a:solidFill>
                  </a:tcPr>
                </a:tc>
                <a:tc hMerge="1">
                  <a:txBody>
                    <a:bodyPr/>
                    <a:lstStyle/>
                    <a:p>
                      <a:pPr marL="64770" marR="175260" indent="635">
                        <a:lnSpc>
                          <a:spcPct val="101000"/>
                        </a:lnSpc>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277098">
                <a:tc vMerge="1">
                  <a:txBody>
                    <a:bodyPr/>
                    <a:lstStyle/>
                    <a:p>
                      <a:pPr marL="64770">
                        <a:lnSpc>
                          <a:spcPct val="115000"/>
                        </a:lnSpc>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vMerge="1">
                  <a:txBody>
                    <a:bodyPr/>
                    <a:lstStyle/>
                    <a:p>
                      <a:pPr marL="40640" marR="50800" algn="ctr">
                        <a:lnSpc>
                          <a:spcPct val="115000"/>
                        </a:lnSpc>
                        <a:spcBef>
                          <a:spcPts val="15"/>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gn="ctr">
                        <a:lnSpc>
                          <a:spcPct val="115000"/>
                        </a:lnSpc>
                        <a:spcAft>
                          <a:spcPts val="0"/>
                        </a:spcAft>
                      </a:pPr>
                      <a:r>
                        <a:rPr lang="fr-FR"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Drug Substance</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8A0BE"/>
                    </a:solidFill>
                  </a:tcPr>
                </a:tc>
                <a:tc>
                  <a:txBody>
                    <a:bodyPr/>
                    <a:lstStyle/>
                    <a:p>
                      <a:pPr marL="64770" algn="ctr">
                        <a:lnSpc>
                          <a:spcPct val="115000"/>
                        </a:lnSpc>
                        <a:spcAft>
                          <a:spcPts val="0"/>
                        </a:spcAft>
                      </a:pPr>
                      <a:r>
                        <a:rPr lang="fr-FR"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Medicinal Product</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8A0BE"/>
                    </a:solidFill>
                  </a:tcPr>
                </a:tc>
                <a:extLst>
                  <a:ext uri="{0D108BD9-81ED-4DB2-BD59-A6C34878D82A}">
                    <a16:rowId xmlns:a16="http://schemas.microsoft.com/office/drawing/2014/main" val="10001"/>
                  </a:ext>
                </a:extLst>
              </a:tr>
              <a:tr h="720164">
                <a:tc>
                  <a:txBody>
                    <a:bodyPr/>
                    <a:lstStyle/>
                    <a:p>
                      <a:pPr>
                        <a:lnSpc>
                          <a:spcPts val="600"/>
                        </a:lnSpc>
                        <a:spcBef>
                          <a:spcPts val="5"/>
                        </a:spcBef>
                        <a:spcAft>
                          <a:spcPts val="0"/>
                        </a:spcAft>
                      </a:pPr>
                      <a:r>
                        <a:rPr lang="en-US" sz="800" dirty="0">
                          <a:effectLst/>
                        </a:rPr>
                        <a:t> </a:t>
                      </a:r>
                      <a:endParaRPr lang="en-US" sz="1400" dirty="0">
                        <a:effectLst/>
                      </a:endParaRPr>
                    </a:p>
                    <a:p>
                      <a:pPr marL="64770">
                        <a:lnSpc>
                          <a:spcPct val="115000"/>
                        </a:lnSpc>
                        <a:spcAft>
                          <a:spcPts val="0"/>
                        </a:spcAft>
                      </a:pPr>
                      <a:r>
                        <a:rPr lang="en-US" sz="1600" dirty="0">
                          <a:effectLst/>
                        </a:rPr>
                        <a:t>Long ter</a:t>
                      </a:r>
                      <a:r>
                        <a:rPr lang="en-US" sz="1600" spc="-10" dirty="0">
                          <a:effectLst/>
                        </a:rPr>
                        <a:t>m</a:t>
                      </a:r>
                      <a:r>
                        <a:rPr lang="en-US" sz="16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28A0BE"/>
                    </a:solidFill>
                  </a:tcPr>
                </a:tc>
                <a:tc>
                  <a:txBody>
                    <a:bodyPr/>
                    <a:lstStyle/>
                    <a:p>
                      <a:pPr>
                        <a:lnSpc>
                          <a:spcPts val="600"/>
                        </a:lnSpc>
                        <a:spcBef>
                          <a:spcPts val="5"/>
                        </a:spcBef>
                        <a:spcAft>
                          <a:spcPts val="0"/>
                        </a:spcAft>
                      </a:pPr>
                      <a:r>
                        <a:rPr lang="en-US" sz="800" b="0" dirty="0">
                          <a:solidFill>
                            <a:schemeClr val="tx1"/>
                          </a:solidFill>
                          <a:effectLst/>
                        </a:rPr>
                        <a:t> </a:t>
                      </a:r>
                      <a:endParaRPr lang="en-US" sz="1400" b="0" dirty="0">
                        <a:solidFill>
                          <a:schemeClr val="tx1"/>
                        </a:solidFill>
                        <a:effectLst/>
                      </a:endParaRPr>
                    </a:p>
                    <a:p>
                      <a:pPr marL="38735" marR="48895" algn="ctr">
                        <a:lnSpc>
                          <a:spcPct val="115000"/>
                        </a:lnSpc>
                        <a:spcAft>
                          <a:spcPts val="0"/>
                        </a:spcAft>
                      </a:pPr>
                      <a:r>
                        <a:rPr lang="en-US" sz="1600" b="0" dirty="0">
                          <a:solidFill>
                            <a:schemeClr val="tx1"/>
                          </a:solidFill>
                          <a:effectLst/>
                        </a:rPr>
                        <a:t>25°C ± 2°C/60% RH ± 5% RH</a:t>
                      </a:r>
                      <a:endParaRPr lang="en-US" sz="1400" b="0" dirty="0">
                        <a:solidFill>
                          <a:schemeClr val="tx1"/>
                        </a:solidFill>
                        <a:effectLst/>
                      </a:endParaRPr>
                    </a:p>
                    <a:p>
                      <a:pPr marL="936625" marR="925195" algn="ctr">
                        <a:lnSpc>
                          <a:spcPct val="115000"/>
                        </a:lnSpc>
                        <a:spcBef>
                          <a:spcPts val="15"/>
                        </a:spcBef>
                        <a:spcAft>
                          <a:spcPts val="0"/>
                        </a:spcAft>
                      </a:pPr>
                      <a:r>
                        <a:rPr lang="en-US" sz="1600" b="0" dirty="0">
                          <a:solidFill>
                            <a:schemeClr val="tx1"/>
                          </a:solidFill>
                          <a:effectLst/>
                        </a:rPr>
                        <a:t>or</a:t>
                      </a:r>
                      <a:endParaRPr lang="en-US" sz="1400" b="0" dirty="0">
                        <a:solidFill>
                          <a:schemeClr val="tx1"/>
                        </a:solidFill>
                        <a:effectLst/>
                      </a:endParaRPr>
                    </a:p>
                    <a:p>
                      <a:pPr marL="40640" marR="50800" algn="ctr">
                        <a:lnSpc>
                          <a:spcPct val="115000"/>
                        </a:lnSpc>
                        <a:spcBef>
                          <a:spcPts val="15"/>
                        </a:spcBef>
                        <a:spcAft>
                          <a:spcPts val="0"/>
                        </a:spcAft>
                      </a:pPr>
                      <a:r>
                        <a:rPr lang="en-US" sz="1600" b="0" dirty="0">
                          <a:solidFill>
                            <a:schemeClr val="tx1"/>
                          </a:solidFill>
                          <a:effectLst/>
                        </a:rPr>
                        <a:t>30°C ± 2°C/65% RH ± 5% RH</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algn="ctr">
                        <a:lnSpc>
                          <a:spcPct val="100000"/>
                        </a:lnSpc>
                        <a:spcBef>
                          <a:spcPts val="0"/>
                        </a:spcBef>
                        <a:spcAft>
                          <a:spcPts val="0"/>
                        </a:spcAft>
                      </a:pPr>
                      <a:r>
                        <a:rPr lang="en-US" sz="1600" b="0" dirty="0">
                          <a:solidFill>
                            <a:schemeClr val="tx1"/>
                          </a:solidFill>
                          <a:effectLst/>
                        </a:rPr>
                        <a:t>12 </a:t>
                      </a:r>
                      <a:r>
                        <a:rPr lang="en-US" sz="1600" b="0" spc="-10" dirty="0">
                          <a:solidFill>
                            <a:schemeClr val="tx1"/>
                          </a:solidFill>
                          <a:effectLst/>
                        </a:rPr>
                        <a:t>m</a:t>
                      </a:r>
                      <a:r>
                        <a:rPr lang="en-US" sz="1600" b="0" dirty="0">
                          <a:solidFill>
                            <a:schemeClr val="tx1"/>
                          </a:solidFill>
                          <a:effectLst/>
                        </a:rPr>
                        <a:t>onths</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algn="ctr">
                        <a:lnSpc>
                          <a:spcPct val="100000"/>
                        </a:lnSpc>
                        <a:spcBef>
                          <a:spcPts val="0"/>
                        </a:spcBef>
                        <a:spcAft>
                          <a:spcPts val="0"/>
                        </a:spcAft>
                      </a:pPr>
                      <a:r>
                        <a:rPr lang="fr-F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 </a:t>
                      </a:r>
                      <a:r>
                        <a:rPr lang="fr-FR" sz="14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months</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r h="424558">
                <a:tc>
                  <a:txBody>
                    <a:bodyPr/>
                    <a:lstStyle/>
                    <a:p>
                      <a:pPr>
                        <a:lnSpc>
                          <a:spcPts val="600"/>
                        </a:lnSpc>
                        <a:spcBef>
                          <a:spcPts val="5"/>
                        </a:spcBef>
                        <a:spcAft>
                          <a:spcPts val="0"/>
                        </a:spcAft>
                      </a:pPr>
                      <a:r>
                        <a:rPr lang="en-US" sz="800" dirty="0">
                          <a:effectLst/>
                        </a:rPr>
                        <a:t> </a:t>
                      </a:r>
                      <a:endParaRPr lang="en-US" sz="1400" dirty="0">
                        <a:effectLst/>
                      </a:endParaRPr>
                    </a:p>
                    <a:p>
                      <a:pPr marL="64770">
                        <a:lnSpc>
                          <a:spcPct val="115000"/>
                        </a:lnSpc>
                        <a:spcAft>
                          <a:spcPts val="0"/>
                        </a:spcAft>
                      </a:pPr>
                      <a:r>
                        <a:rPr lang="en-US" sz="1600" dirty="0">
                          <a:effectLst/>
                        </a:rPr>
                        <a:t>Inter</a:t>
                      </a:r>
                      <a:r>
                        <a:rPr lang="en-US" sz="1600" spc="-10" dirty="0">
                          <a:effectLst/>
                        </a:rPr>
                        <a:t>m</a:t>
                      </a:r>
                      <a:r>
                        <a:rPr lang="en-US" sz="1600" dirty="0">
                          <a:effectLst/>
                        </a:rPr>
                        <a:t>ediate**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28A0BE"/>
                    </a:solidFill>
                  </a:tcPr>
                </a:tc>
                <a:tc>
                  <a:txBody>
                    <a:bodyPr/>
                    <a:lstStyle/>
                    <a:p>
                      <a:pPr algn="ctr">
                        <a:lnSpc>
                          <a:spcPts val="600"/>
                        </a:lnSpc>
                        <a:spcBef>
                          <a:spcPts val="5"/>
                        </a:spcBef>
                        <a:spcAft>
                          <a:spcPts val="0"/>
                        </a:spcAft>
                      </a:pPr>
                      <a:r>
                        <a:rPr lang="en-US" sz="800" b="0" dirty="0">
                          <a:solidFill>
                            <a:schemeClr val="tx1"/>
                          </a:solidFill>
                          <a:effectLst/>
                        </a:rPr>
                        <a:t> </a:t>
                      </a:r>
                      <a:endParaRPr lang="en-US" sz="1400" b="0" dirty="0">
                        <a:solidFill>
                          <a:schemeClr val="tx1"/>
                        </a:solidFill>
                        <a:effectLst/>
                      </a:endParaRPr>
                    </a:p>
                    <a:p>
                      <a:pPr marL="63500" algn="ctr">
                        <a:lnSpc>
                          <a:spcPct val="115000"/>
                        </a:lnSpc>
                        <a:spcAft>
                          <a:spcPts val="0"/>
                        </a:spcAft>
                      </a:pPr>
                      <a:r>
                        <a:rPr lang="en-US" sz="1600" b="0" dirty="0">
                          <a:solidFill>
                            <a:schemeClr val="tx1"/>
                          </a:solidFill>
                          <a:effectLst/>
                        </a:rPr>
                        <a:t>30°C ± 2°C/65% RH ± 5% RH</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ts val="600"/>
                        </a:lnSpc>
                        <a:spcBef>
                          <a:spcPts val="5"/>
                        </a:spcBef>
                        <a:spcAft>
                          <a:spcPts val="0"/>
                        </a:spcAft>
                      </a:pPr>
                      <a:r>
                        <a:rPr lang="en-US" sz="800" b="0" dirty="0">
                          <a:solidFill>
                            <a:schemeClr val="tx1"/>
                          </a:solidFill>
                          <a:effectLst/>
                        </a:rPr>
                        <a:t> </a:t>
                      </a:r>
                      <a:endParaRPr lang="en-US" sz="1400" b="0" dirty="0">
                        <a:solidFill>
                          <a:schemeClr val="tx1"/>
                        </a:solidFill>
                        <a:effectLst/>
                      </a:endParaRPr>
                    </a:p>
                    <a:p>
                      <a:pPr marL="65405" algn="ctr">
                        <a:lnSpc>
                          <a:spcPct val="115000"/>
                        </a:lnSpc>
                        <a:spcAft>
                          <a:spcPts val="0"/>
                        </a:spcAft>
                      </a:pPr>
                      <a:r>
                        <a:rPr lang="en-US" sz="1600" b="0" dirty="0">
                          <a:solidFill>
                            <a:schemeClr val="tx1"/>
                          </a:solidFill>
                          <a:effectLst/>
                        </a:rPr>
                        <a:t>      6 </a:t>
                      </a:r>
                      <a:r>
                        <a:rPr lang="en-US" sz="1600" b="0" spc="-10" dirty="0">
                          <a:solidFill>
                            <a:schemeClr val="tx1"/>
                          </a:solidFill>
                          <a:effectLst/>
                        </a:rPr>
                        <a:t>m</a:t>
                      </a:r>
                      <a:r>
                        <a:rPr lang="en-US" sz="1600" b="0" dirty="0">
                          <a:solidFill>
                            <a:schemeClr val="tx1"/>
                          </a:solidFill>
                          <a:effectLst/>
                        </a:rPr>
                        <a:t>onths***</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65405" algn="ctr">
                        <a:lnSpc>
                          <a:spcPct val="115000"/>
                        </a:lnSpc>
                        <a:spcAft>
                          <a:spcPts val="0"/>
                        </a:spcAft>
                      </a:pPr>
                      <a:r>
                        <a:rPr lang="fr-F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6 </a:t>
                      </a:r>
                      <a:r>
                        <a:rPr lang="fr-FR" sz="14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months</a:t>
                      </a:r>
                      <a:r>
                        <a:rPr lang="fr-F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3"/>
                  </a:ext>
                </a:extLst>
              </a:tr>
              <a:tr h="426021">
                <a:tc>
                  <a:txBody>
                    <a:bodyPr/>
                    <a:lstStyle/>
                    <a:p>
                      <a:pPr>
                        <a:lnSpc>
                          <a:spcPts val="600"/>
                        </a:lnSpc>
                        <a:spcBef>
                          <a:spcPts val="5"/>
                        </a:spcBef>
                        <a:spcAft>
                          <a:spcPts val="0"/>
                        </a:spcAft>
                      </a:pPr>
                      <a:r>
                        <a:rPr lang="en-US" sz="800" dirty="0">
                          <a:effectLst/>
                        </a:rPr>
                        <a:t> </a:t>
                      </a:r>
                      <a:endParaRPr lang="en-US" sz="1400" dirty="0">
                        <a:effectLst/>
                      </a:endParaRPr>
                    </a:p>
                    <a:p>
                      <a:pPr marL="64770">
                        <a:lnSpc>
                          <a:spcPct val="115000"/>
                        </a:lnSpc>
                        <a:spcAft>
                          <a:spcPts val="0"/>
                        </a:spcAft>
                      </a:pPr>
                      <a:r>
                        <a:rPr lang="en-US" sz="1600" dirty="0">
                          <a:effectLst/>
                        </a:rPr>
                        <a:t>Accelerated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28A0BE"/>
                    </a:solidFill>
                  </a:tcPr>
                </a:tc>
                <a:tc>
                  <a:txBody>
                    <a:bodyPr/>
                    <a:lstStyle/>
                    <a:p>
                      <a:pPr algn="ctr">
                        <a:lnSpc>
                          <a:spcPts val="600"/>
                        </a:lnSpc>
                        <a:spcBef>
                          <a:spcPts val="5"/>
                        </a:spcBef>
                        <a:spcAft>
                          <a:spcPts val="0"/>
                        </a:spcAft>
                      </a:pPr>
                      <a:r>
                        <a:rPr lang="en-US" sz="800" b="0" dirty="0">
                          <a:solidFill>
                            <a:schemeClr val="tx1"/>
                          </a:solidFill>
                          <a:effectLst/>
                        </a:rPr>
                        <a:t> </a:t>
                      </a:r>
                      <a:endParaRPr lang="en-US" sz="1400" b="0" dirty="0">
                        <a:solidFill>
                          <a:schemeClr val="tx1"/>
                        </a:solidFill>
                        <a:effectLst/>
                      </a:endParaRPr>
                    </a:p>
                    <a:p>
                      <a:pPr marL="64135" algn="ctr">
                        <a:lnSpc>
                          <a:spcPct val="115000"/>
                        </a:lnSpc>
                        <a:spcAft>
                          <a:spcPts val="0"/>
                        </a:spcAft>
                      </a:pPr>
                      <a:r>
                        <a:rPr lang="en-US" sz="1600" b="0" dirty="0">
                          <a:solidFill>
                            <a:schemeClr val="tx1"/>
                          </a:solidFill>
                          <a:effectLst/>
                        </a:rPr>
                        <a:t>40°C ± 2°C/75% RH ± 5% RH</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ts val="600"/>
                        </a:lnSpc>
                        <a:spcBef>
                          <a:spcPts val="5"/>
                        </a:spcBef>
                        <a:spcAft>
                          <a:spcPts val="0"/>
                        </a:spcAft>
                      </a:pPr>
                      <a:r>
                        <a:rPr lang="en-US" sz="800" b="0" dirty="0">
                          <a:solidFill>
                            <a:schemeClr val="tx1"/>
                          </a:solidFill>
                          <a:effectLst/>
                        </a:rPr>
                        <a:t> </a:t>
                      </a:r>
                      <a:endParaRPr lang="en-US" sz="1400" b="0" dirty="0">
                        <a:solidFill>
                          <a:schemeClr val="tx1"/>
                        </a:solidFill>
                        <a:effectLst/>
                      </a:endParaRPr>
                    </a:p>
                    <a:p>
                      <a:pPr marL="66040" algn="ctr">
                        <a:lnSpc>
                          <a:spcPct val="115000"/>
                        </a:lnSpc>
                        <a:spcAft>
                          <a:spcPts val="0"/>
                        </a:spcAft>
                      </a:pPr>
                      <a:r>
                        <a:rPr lang="en-US" sz="1600" b="0" dirty="0">
                          <a:solidFill>
                            <a:schemeClr val="tx1"/>
                          </a:solidFill>
                          <a:effectLst/>
                        </a:rPr>
                        <a:t>6 </a:t>
                      </a:r>
                      <a:r>
                        <a:rPr lang="en-US" sz="1600" b="0" spc="-10" dirty="0">
                          <a:solidFill>
                            <a:schemeClr val="tx1"/>
                          </a:solidFill>
                          <a:effectLst/>
                        </a:rPr>
                        <a:t>m</a:t>
                      </a:r>
                      <a:r>
                        <a:rPr lang="en-US" sz="1600" b="0" dirty="0">
                          <a:solidFill>
                            <a:schemeClr val="tx1"/>
                          </a:solidFill>
                          <a:effectLst/>
                        </a:rPr>
                        <a:t>onths</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66040" algn="ctr">
                        <a:lnSpc>
                          <a:spcPct val="115000"/>
                        </a:lnSpc>
                        <a:spcAft>
                          <a:spcPts val="0"/>
                        </a:spcAft>
                      </a:pPr>
                      <a:r>
                        <a:rPr lang="fr-F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 </a:t>
                      </a:r>
                      <a:r>
                        <a:rPr lang="fr-FR" sz="14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months</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4"/>
                  </a:ext>
                </a:extLst>
              </a:tr>
            </a:tbl>
          </a:graphicData>
        </a:graphic>
      </p:graphicFrame>
      <p:sp>
        <p:nvSpPr>
          <p:cNvPr id="8" name="Rectangle 2"/>
          <p:cNvSpPr>
            <a:spLocks noChangeArrowheads="1"/>
          </p:cNvSpPr>
          <p:nvPr/>
        </p:nvSpPr>
        <p:spPr bwMode="auto">
          <a:xfrm>
            <a:off x="583744" y="4521258"/>
            <a:ext cx="7645856"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98500" algn="l"/>
              </a:tabLst>
              <a:defRPr>
                <a:solidFill>
                  <a:schemeClr val="tx1"/>
                </a:solidFill>
                <a:latin typeface="Arial" panose="020B0604020202020204" pitchFamily="34" charset="0"/>
              </a:defRPr>
            </a:lvl1pPr>
            <a:lvl2pPr eaLnBrk="0" fontAlgn="base" hangingPunct="0">
              <a:spcBef>
                <a:spcPct val="0"/>
              </a:spcBef>
              <a:spcAft>
                <a:spcPct val="0"/>
              </a:spcAft>
              <a:tabLst>
                <a:tab pos="698500" algn="l"/>
              </a:tabLst>
              <a:defRPr>
                <a:solidFill>
                  <a:schemeClr val="tx1"/>
                </a:solidFill>
                <a:latin typeface="Arial" panose="020B0604020202020204" pitchFamily="34" charset="0"/>
              </a:defRPr>
            </a:lvl2pPr>
            <a:lvl3pPr eaLnBrk="0" fontAlgn="base" hangingPunct="0">
              <a:spcBef>
                <a:spcPct val="0"/>
              </a:spcBef>
              <a:spcAft>
                <a:spcPct val="0"/>
              </a:spcAft>
              <a:tabLst>
                <a:tab pos="698500" algn="l"/>
              </a:tabLst>
              <a:defRPr>
                <a:solidFill>
                  <a:schemeClr val="tx1"/>
                </a:solidFill>
                <a:latin typeface="Arial" panose="020B0604020202020204" pitchFamily="34" charset="0"/>
              </a:defRPr>
            </a:lvl3pPr>
            <a:lvl4pPr eaLnBrk="0" fontAlgn="base" hangingPunct="0">
              <a:spcBef>
                <a:spcPct val="0"/>
              </a:spcBef>
              <a:spcAft>
                <a:spcPct val="0"/>
              </a:spcAft>
              <a:tabLst>
                <a:tab pos="698500" algn="l"/>
              </a:tabLst>
              <a:defRPr>
                <a:solidFill>
                  <a:schemeClr val="tx1"/>
                </a:solidFill>
                <a:latin typeface="Arial" panose="020B0604020202020204" pitchFamily="34" charset="0"/>
              </a:defRPr>
            </a:lvl4pPr>
            <a:lvl5pPr eaLnBrk="0" fontAlgn="base" hangingPunct="0">
              <a:spcBef>
                <a:spcPct val="0"/>
              </a:spcBef>
              <a:spcAft>
                <a:spcPct val="0"/>
              </a:spcAft>
              <a:tabLst>
                <a:tab pos="698500" algn="l"/>
              </a:tabLst>
              <a:defRPr>
                <a:solidFill>
                  <a:schemeClr val="tx1"/>
                </a:solidFill>
                <a:latin typeface="Arial" panose="020B0604020202020204" pitchFamily="34" charset="0"/>
              </a:defRPr>
            </a:lvl5pPr>
            <a:lvl6pPr eaLnBrk="0" fontAlgn="base" hangingPunct="0">
              <a:spcBef>
                <a:spcPct val="0"/>
              </a:spcBef>
              <a:spcAft>
                <a:spcPct val="0"/>
              </a:spcAft>
              <a:tabLst>
                <a:tab pos="698500" algn="l"/>
              </a:tabLst>
              <a:defRPr>
                <a:solidFill>
                  <a:schemeClr val="tx1"/>
                </a:solidFill>
                <a:latin typeface="Arial" panose="020B0604020202020204" pitchFamily="34" charset="0"/>
              </a:defRPr>
            </a:lvl6pPr>
            <a:lvl7pPr eaLnBrk="0" fontAlgn="base" hangingPunct="0">
              <a:spcBef>
                <a:spcPct val="0"/>
              </a:spcBef>
              <a:spcAft>
                <a:spcPct val="0"/>
              </a:spcAft>
              <a:tabLst>
                <a:tab pos="698500" algn="l"/>
              </a:tabLst>
              <a:defRPr>
                <a:solidFill>
                  <a:schemeClr val="tx1"/>
                </a:solidFill>
                <a:latin typeface="Arial" panose="020B0604020202020204" pitchFamily="34" charset="0"/>
              </a:defRPr>
            </a:lvl7pPr>
            <a:lvl8pPr eaLnBrk="0" fontAlgn="base" hangingPunct="0">
              <a:spcBef>
                <a:spcPct val="0"/>
              </a:spcBef>
              <a:spcAft>
                <a:spcPct val="0"/>
              </a:spcAft>
              <a:tabLst>
                <a:tab pos="698500" algn="l"/>
              </a:tabLst>
              <a:defRPr>
                <a:solidFill>
                  <a:schemeClr val="tx1"/>
                </a:solidFill>
                <a:latin typeface="Arial" panose="020B0604020202020204" pitchFamily="34" charset="0"/>
              </a:defRPr>
            </a:lvl8pPr>
            <a:lvl9pPr eaLnBrk="0" fontAlgn="base" hangingPunct="0">
              <a:spcBef>
                <a:spcPct val="0"/>
              </a:spcBef>
              <a:spcAft>
                <a:spcPct val="0"/>
              </a:spcAft>
              <a:tabLst>
                <a:tab pos="6985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98500" algn="l"/>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It is up to the applicant to decide whether long-term stability studies are performed at 25 ±</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2°C/60% RH ± 5% RH or 30°C ± 2°C/65% RH ± 5% RH.</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If 30°C ± 2°C/65% RH ± 5% RH is the long-term condition, there is no intermediate condition.</a:t>
            </a:r>
          </a:p>
          <a:p>
            <a:pPr lvl="0" algn="just"/>
            <a:r>
              <a:rPr lang="fr-FR" altLang="en-US" sz="1400" dirty="0">
                <a:latin typeface="Calibri" panose="020F0502020204030204" pitchFamily="34" charset="0"/>
                <a:cs typeface="Times New Roman" panose="02020603050405020304" pitchFamily="18" charset="0"/>
              </a:rPr>
              <a:t>*** </a:t>
            </a:r>
            <a:r>
              <a:rPr lang="en-US" sz="1400" dirty="0">
                <a:latin typeface="Calibri" panose="020F0502020204030204" pitchFamily="34" charset="0"/>
                <a:ea typeface="Times New Roman" panose="02020603050405020304" pitchFamily="18" charset="0"/>
                <a:cs typeface="Times New Roman" panose="02020603050405020304" pitchFamily="18" charset="0"/>
              </a:rPr>
              <a:t>If long-term studies are conducted at 25°C ± 2°C/60% RH ± 5% RH and “</a:t>
            </a:r>
            <a:r>
              <a:rPr lang="en-US" sz="1400" b="1" dirty="0">
                <a:latin typeface="Calibri" panose="020F0502020204030204" pitchFamily="34" charset="0"/>
                <a:ea typeface="Times New Roman" panose="02020603050405020304" pitchFamily="18" charset="0"/>
                <a:cs typeface="Times New Roman" panose="02020603050405020304" pitchFamily="18" charset="0"/>
              </a:rPr>
              <a:t>significant change</a:t>
            </a:r>
            <a:r>
              <a:rPr lang="en-US" sz="1400" dirty="0">
                <a:latin typeface="Calibri" panose="020F0502020204030204" pitchFamily="34" charset="0"/>
                <a:ea typeface="Times New Roman" panose="02020603050405020304" pitchFamily="18" charset="0"/>
                <a:cs typeface="Times New Roman" panose="02020603050405020304" pitchFamily="18" charset="0"/>
              </a:rPr>
              <a:t>” occurs at any time during 6 months’ testing at the accelerated storage condition, additional testing at the intermediate storage condition should be conducted and evaluated against significant change criteria.  Testing at the intermediate storage condition should include all tests, unless otherwise justified</a:t>
            </a:r>
            <a:endParaRPr lang="en-US" altLang="en-US" sz="1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19704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224469" y="77517"/>
            <a:ext cx="8493760" cy="962526"/>
          </a:xfrm>
        </p:spPr>
        <p:txBody>
          <a:bodyPr/>
          <a:lstStyle/>
          <a:p>
            <a:pPr marL="457200" lvl="1" indent="0" algn="just">
              <a:spcBef>
                <a:spcPts val="1200"/>
              </a:spcBef>
              <a:buNone/>
            </a:pPr>
            <a:r>
              <a:rPr lang="en-GB" sz="2800" dirty="0">
                <a:solidFill>
                  <a:schemeClr val="bg1"/>
                </a:solidFill>
              </a:rPr>
              <a:t>VICH storage conditions for stability studies of products intended to be stored at 25°C or 30°C</a:t>
            </a:r>
          </a:p>
        </p:txBody>
      </p:sp>
      <p:sp>
        <p:nvSpPr>
          <p:cNvPr id="6" name="Subtitle 2"/>
          <p:cNvSpPr txBox="1">
            <a:spLocks/>
          </p:cNvSpPr>
          <p:nvPr/>
        </p:nvSpPr>
        <p:spPr>
          <a:xfrm>
            <a:off x="1" y="1137920"/>
            <a:ext cx="8316416" cy="50972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4375" indent="-352425" algn="just">
              <a:spcBef>
                <a:spcPts val="1200"/>
              </a:spcBef>
              <a:buFont typeface="Wingdings" panose="05000000000000000000" pitchFamily="2" charset="2"/>
              <a:buChar char="ü"/>
            </a:pPr>
            <a:r>
              <a:rPr lang="en-GB" sz="2000" dirty="0">
                <a:solidFill>
                  <a:srgbClr val="218BA7"/>
                </a:solidFill>
                <a:latin typeface="Arial" panose="020B0604020202020204" pitchFamily="34" charset="0"/>
                <a:cs typeface="Arial" panose="020B0604020202020204" pitchFamily="34" charset="0"/>
              </a:rPr>
              <a:t>Aqueous (or solvent)-based medicinal products packaged in semi-permeable containers (storage not above 25°C or 30°C)</a:t>
            </a:r>
          </a:p>
          <a:p>
            <a:pPr algn="just">
              <a:spcBef>
                <a:spcPts val="1200"/>
              </a:spcBef>
            </a:pPr>
            <a:endParaRPr lang="en-GB" sz="3600" dirty="0"/>
          </a:p>
        </p:txBody>
      </p:sp>
      <p:graphicFrame>
        <p:nvGraphicFramePr>
          <p:cNvPr id="9" name="Tableau 8"/>
          <p:cNvGraphicFramePr>
            <a:graphicFrameLocks noGrp="1"/>
          </p:cNvGraphicFramePr>
          <p:nvPr>
            <p:extLst>
              <p:ext uri="{D42A27DB-BD31-4B8C-83A1-F6EECF244321}">
                <p14:modId xmlns:p14="http://schemas.microsoft.com/office/powerpoint/2010/main" val="2590668862"/>
              </p:ext>
            </p:extLst>
          </p:nvPr>
        </p:nvGraphicFramePr>
        <p:xfrm>
          <a:off x="683567" y="1894239"/>
          <a:ext cx="7936557" cy="2419791"/>
        </p:xfrm>
        <a:graphic>
          <a:graphicData uri="http://schemas.openxmlformats.org/drawingml/2006/table">
            <a:tbl>
              <a:tblPr firstRow="1" firstCol="1" lastRow="1" lastCol="1" bandRow="1" bandCol="1">
                <a:tableStyleId>{5C22544A-7EE6-4342-B048-85BDC9FD1C3A}</a:tableStyleId>
              </a:tblPr>
              <a:tblGrid>
                <a:gridCol w="1432989">
                  <a:extLst>
                    <a:ext uri="{9D8B030D-6E8A-4147-A177-3AD203B41FA5}">
                      <a16:colId xmlns:a16="http://schemas.microsoft.com/office/drawing/2014/main" val="20000"/>
                    </a:ext>
                  </a:extLst>
                </a:gridCol>
                <a:gridCol w="3002145">
                  <a:extLst>
                    <a:ext uri="{9D8B030D-6E8A-4147-A177-3AD203B41FA5}">
                      <a16:colId xmlns:a16="http://schemas.microsoft.com/office/drawing/2014/main" val="20001"/>
                    </a:ext>
                  </a:extLst>
                </a:gridCol>
                <a:gridCol w="1672624">
                  <a:extLst>
                    <a:ext uri="{9D8B030D-6E8A-4147-A177-3AD203B41FA5}">
                      <a16:colId xmlns:a16="http://schemas.microsoft.com/office/drawing/2014/main" val="20002"/>
                    </a:ext>
                  </a:extLst>
                </a:gridCol>
                <a:gridCol w="1828799">
                  <a:extLst>
                    <a:ext uri="{9D8B030D-6E8A-4147-A177-3AD203B41FA5}">
                      <a16:colId xmlns:a16="http://schemas.microsoft.com/office/drawing/2014/main" val="20003"/>
                    </a:ext>
                  </a:extLst>
                </a:gridCol>
              </a:tblGrid>
              <a:tr h="293754">
                <a:tc rowSpan="2">
                  <a:txBody>
                    <a:bodyPr/>
                    <a:lstStyle/>
                    <a:p>
                      <a:pPr marL="64770" algn="ctr">
                        <a:lnSpc>
                          <a:spcPct val="115000"/>
                        </a:lnSpc>
                        <a:spcAft>
                          <a:spcPts val="0"/>
                        </a:spcAft>
                      </a:pPr>
                      <a:r>
                        <a:rPr lang="en-US" sz="1600" dirty="0">
                          <a:effectLst/>
                        </a:rPr>
                        <a:t>Study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8A0BE"/>
                    </a:solidFill>
                  </a:tcPr>
                </a:tc>
                <a:tc rowSpan="2">
                  <a:txBody>
                    <a:bodyPr/>
                    <a:lstStyle/>
                    <a:p>
                      <a:pPr marL="65405" algn="ctr">
                        <a:lnSpc>
                          <a:spcPct val="115000"/>
                        </a:lnSpc>
                        <a:spcAft>
                          <a:spcPts val="0"/>
                        </a:spcAft>
                      </a:pPr>
                      <a:r>
                        <a:rPr lang="en-US" sz="1600" dirty="0">
                          <a:effectLst/>
                        </a:rPr>
                        <a:t>Storage condition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8A0BE"/>
                    </a:solidFill>
                  </a:tcPr>
                </a:tc>
                <a:tc gridSpan="2">
                  <a:txBody>
                    <a:bodyPr/>
                    <a:lstStyle/>
                    <a:p>
                      <a:pPr marL="64770" marR="175260" indent="635" algn="ctr">
                        <a:lnSpc>
                          <a:spcPct val="101000"/>
                        </a:lnSpc>
                        <a:spcAft>
                          <a:spcPts val="0"/>
                        </a:spcAft>
                      </a:pPr>
                      <a:r>
                        <a:rPr lang="en-US" sz="1600" dirty="0">
                          <a:effectLst/>
                        </a:rPr>
                        <a:t>Mini</a:t>
                      </a:r>
                      <a:r>
                        <a:rPr lang="en-US" sz="1600" spc="-10" dirty="0">
                          <a:effectLst/>
                        </a:rPr>
                        <a:t>m</a:t>
                      </a:r>
                      <a:r>
                        <a:rPr lang="en-US" sz="1600" dirty="0">
                          <a:effectLst/>
                        </a:rPr>
                        <a:t>um</a:t>
                      </a:r>
                      <a:r>
                        <a:rPr lang="en-US" sz="1600" spc="-10" dirty="0">
                          <a:effectLst/>
                        </a:rPr>
                        <a:t> </a:t>
                      </a:r>
                      <a:r>
                        <a:rPr lang="en-US" sz="1600" dirty="0">
                          <a:effectLst/>
                        </a:rPr>
                        <a:t>ti</a:t>
                      </a:r>
                      <a:r>
                        <a:rPr lang="en-US" sz="1600" spc="-10" dirty="0">
                          <a:effectLst/>
                        </a:rPr>
                        <a:t>m</a:t>
                      </a:r>
                      <a:r>
                        <a:rPr lang="en-US" sz="1600" dirty="0">
                          <a:effectLst/>
                        </a:rPr>
                        <a:t>e period covered by data at sub</a:t>
                      </a:r>
                      <a:r>
                        <a:rPr lang="en-US" sz="1600" spc="-10" dirty="0">
                          <a:effectLst/>
                        </a:rPr>
                        <a:t>m</a:t>
                      </a:r>
                      <a:r>
                        <a:rPr lang="en-US" sz="1600" dirty="0">
                          <a:effectLst/>
                        </a:rPr>
                        <a:t>ission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8A0BE"/>
                    </a:solidFill>
                  </a:tcPr>
                </a:tc>
                <a:tc hMerge="1">
                  <a:txBody>
                    <a:bodyPr/>
                    <a:lstStyle/>
                    <a:p>
                      <a:pPr marL="64770" marR="175260" indent="635">
                        <a:lnSpc>
                          <a:spcPct val="101000"/>
                        </a:lnSpc>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288032">
                <a:tc vMerge="1">
                  <a:txBody>
                    <a:bodyPr/>
                    <a:lstStyle/>
                    <a:p>
                      <a:pPr marL="64770">
                        <a:lnSpc>
                          <a:spcPct val="115000"/>
                        </a:lnSpc>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vMerge="1">
                  <a:txBody>
                    <a:bodyPr/>
                    <a:lstStyle/>
                    <a:p>
                      <a:pPr marL="40640" marR="50800" algn="ctr">
                        <a:lnSpc>
                          <a:spcPct val="115000"/>
                        </a:lnSpc>
                        <a:spcBef>
                          <a:spcPts val="15"/>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gn="ctr">
                        <a:lnSpc>
                          <a:spcPct val="115000"/>
                        </a:lnSpc>
                        <a:spcAft>
                          <a:spcPts val="0"/>
                        </a:spcAft>
                      </a:pPr>
                      <a:r>
                        <a:rPr lang="fr-FR"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Drug Substance</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8A0BE"/>
                    </a:solidFill>
                  </a:tcPr>
                </a:tc>
                <a:tc>
                  <a:txBody>
                    <a:bodyPr/>
                    <a:lstStyle/>
                    <a:p>
                      <a:pPr marL="64770" algn="ctr">
                        <a:lnSpc>
                          <a:spcPct val="115000"/>
                        </a:lnSpc>
                        <a:spcAft>
                          <a:spcPts val="0"/>
                        </a:spcAft>
                      </a:pPr>
                      <a:r>
                        <a:rPr lang="fr-FR"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Medicinal </a:t>
                      </a:r>
                      <a:r>
                        <a:rPr lang="fr-FR" sz="16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product</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8A0BE"/>
                    </a:solidFill>
                  </a:tcPr>
                </a:tc>
                <a:extLst>
                  <a:ext uri="{0D108BD9-81ED-4DB2-BD59-A6C34878D82A}">
                    <a16:rowId xmlns:a16="http://schemas.microsoft.com/office/drawing/2014/main" val="10001"/>
                  </a:ext>
                </a:extLst>
              </a:tr>
              <a:tr h="614680">
                <a:tc>
                  <a:txBody>
                    <a:bodyPr/>
                    <a:lstStyle/>
                    <a:p>
                      <a:pPr>
                        <a:lnSpc>
                          <a:spcPts val="600"/>
                        </a:lnSpc>
                        <a:spcBef>
                          <a:spcPts val="5"/>
                        </a:spcBef>
                        <a:spcAft>
                          <a:spcPts val="0"/>
                        </a:spcAft>
                      </a:pPr>
                      <a:r>
                        <a:rPr lang="en-US" sz="800" dirty="0">
                          <a:effectLst/>
                        </a:rPr>
                        <a:t> </a:t>
                      </a:r>
                      <a:endParaRPr lang="en-US" sz="1400" dirty="0">
                        <a:effectLst/>
                      </a:endParaRPr>
                    </a:p>
                    <a:p>
                      <a:pPr marL="64770">
                        <a:lnSpc>
                          <a:spcPct val="115000"/>
                        </a:lnSpc>
                        <a:spcAft>
                          <a:spcPts val="0"/>
                        </a:spcAft>
                      </a:pPr>
                      <a:r>
                        <a:rPr lang="en-US" sz="1600" dirty="0">
                          <a:effectLst/>
                        </a:rPr>
                        <a:t>Long ter</a:t>
                      </a:r>
                      <a:r>
                        <a:rPr lang="en-US" sz="1600" spc="-10" dirty="0">
                          <a:effectLst/>
                        </a:rPr>
                        <a:t>m</a:t>
                      </a:r>
                      <a:r>
                        <a:rPr lang="en-US" sz="16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28A0BE"/>
                    </a:solidFill>
                  </a:tcPr>
                </a:tc>
                <a:tc>
                  <a:txBody>
                    <a:bodyPr/>
                    <a:lstStyle/>
                    <a:p>
                      <a:pPr>
                        <a:lnSpc>
                          <a:spcPts val="600"/>
                        </a:lnSpc>
                        <a:spcBef>
                          <a:spcPts val="5"/>
                        </a:spcBef>
                        <a:spcAft>
                          <a:spcPts val="0"/>
                        </a:spcAft>
                      </a:pPr>
                      <a:r>
                        <a:rPr lang="en-US" sz="800" b="0" dirty="0">
                          <a:solidFill>
                            <a:schemeClr val="tx1"/>
                          </a:solidFill>
                          <a:effectLst/>
                        </a:rPr>
                        <a:t> </a:t>
                      </a:r>
                      <a:endParaRPr lang="en-US" sz="1400" b="0" dirty="0">
                        <a:solidFill>
                          <a:schemeClr val="tx1"/>
                        </a:solidFill>
                        <a:effectLst/>
                      </a:endParaRPr>
                    </a:p>
                    <a:p>
                      <a:pPr marL="38735" marR="48895" algn="ctr">
                        <a:lnSpc>
                          <a:spcPct val="115000"/>
                        </a:lnSpc>
                        <a:spcAft>
                          <a:spcPts val="0"/>
                        </a:spcAft>
                      </a:pPr>
                      <a:r>
                        <a:rPr lang="en-US" sz="1600" b="0" dirty="0">
                          <a:solidFill>
                            <a:schemeClr val="tx1"/>
                          </a:solidFill>
                          <a:effectLst/>
                        </a:rPr>
                        <a:t>25°C ± 2°C/40% RH ± 5% RH </a:t>
                      </a:r>
                      <a:r>
                        <a:rPr lang="en-US" sz="1600" b="1" baseline="30000" dirty="0">
                          <a:solidFill>
                            <a:schemeClr val="tx1"/>
                          </a:solidFill>
                          <a:effectLst/>
                        </a:rPr>
                        <a:t>(1)</a:t>
                      </a:r>
                      <a:endParaRPr lang="en-US" sz="1400" b="1" baseline="30000" dirty="0">
                        <a:solidFill>
                          <a:schemeClr val="tx1"/>
                        </a:solidFill>
                        <a:effectLst/>
                      </a:endParaRPr>
                    </a:p>
                    <a:p>
                      <a:pPr marL="936625" marR="925195" algn="ctr">
                        <a:lnSpc>
                          <a:spcPct val="115000"/>
                        </a:lnSpc>
                        <a:spcBef>
                          <a:spcPts val="15"/>
                        </a:spcBef>
                        <a:spcAft>
                          <a:spcPts val="0"/>
                        </a:spcAft>
                      </a:pPr>
                      <a:r>
                        <a:rPr lang="en-US" sz="1600" b="0" dirty="0">
                          <a:solidFill>
                            <a:schemeClr val="tx1"/>
                          </a:solidFill>
                          <a:effectLst/>
                        </a:rPr>
                        <a:t>or</a:t>
                      </a:r>
                      <a:endParaRPr lang="en-US" sz="1400" b="0" dirty="0">
                        <a:solidFill>
                          <a:schemeClr val="tx1"/>
                        </a:solidFill>
                        <a:effectLst/>
                      </a:endParaRPr>
                    </a:p>
                    <a:p>
                      <a:pPr marL="40640" marR="50800" algn="ctr">
                        <a:lnSpc>
                          <a:spcPct val="115000"/>
                        </a:lnSpc>
                        <a:spcBef>
                          <a:spcPts val="15"/>
                        </a:spcBef>
                        <a:spcAft>
                          <a:spcPts val="0"/>
                        </a:spcAft>
                      </a:pPr>
                      <a:r>
                        <a:rPr lang="en-US" sz="1600" b="0" dirty="0">
                          <a:solidFill>
                            <a:schemeClr val="tx1"/>
                          </a:solidFill>
                          <a:effectLst/>
                        </a:rPr>
                        <a:t>30°C ± 2°C/35% RH ± 5% RH </a:t>
                      </a:r>
                      <a:r>
                        <a:rPr lang="en-US" sz="1400" b="1" baseline="30000" dirty="0">
                          <a:solidFill>
                            <a:schemeClr val="tx1"/>
                          </a:solidFill>
                          <a:effectLst/>
                        </a:rPr>
                        <a:t>(1)</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ts val="600"/>
                        </a:lnSpc>
                        <a:spcBef>
                          <a:spcPts val="5"/>
                        </a:spcBef>
                        <a:spcAft>
                          <a:spcPts val="0"/>
                        </a:spcAft>
                      </a:pPr>
                      <a:r>
                        <a:rPr lang="en-US" sz="900" b="0" dirty="0">
                          <a:solidFill>
                            <a:schemeClr val="tx1"/>
                          </a:solidFill>
                          <a:effectLst/>
                        </a:rPr>
                        <a:t> </a:t>
                      </a:r>
                      <a:endParaRPr lang="en-US" sz="1600" b="0" dirty="0">
                        <a:solidFill>
                          <a:schemeClr val="tx1"/>
                        </a:solidFill>
                        <a:effectLst/>
                      </a:endParaRPr>
                    </a:p>
                    <a:p>
                      <a:pPr marL="64770" algn="ctr">
                        <a:lnSpc>
                          <a:spcPct val="115000"/>
                        </a:lnSpc>
                        <a:spcAft>
                          <a:spcPts val="0"/>
                        </a:spcAft>
                      </a:pPr>
                      <a:r>
                        <a:rPr lang="fr-FR" sz="1800" b="0" dirty="0">
                          <a:solidFill>
                            <a:schemeClr val="tx1"/>
                          </a:solidFill>
                          <a:effectLst/>
                          <a:latin typeface="+mn-lt"/>
                          <a:ea typeface="+mn-ea"/>
                          <a:cs typeface="+mn-cs"/>
                        </a:rPr>
                        <a:t>-</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50000"/>
                      </a:schemeClr>
                    </a:solidFill>
                  </a:tcPr>
                </a:tc>
                <a:tc>
                  <a:txBody>
                    <a:bodyPr/>
                    <a:lstStyle/>
                    <a:p>
                      <a:pPr marL="64770" algn="ctr">
                        <a:lnSpc>
                          <a:spcPct val="115000"/>
                        </a:lnSpc>
                        <a:spcAft>
                          <a:spcPts val="0"/>
                        </a:spcAft>
                      </a:pPr>
                      <a:r>
                        <a:rPr lang="fr-F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 </a:t>
                      </a:r>
                      <a:r>
                        <a:rPr lang="fr-FR" sz="16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months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r h="259715">
                <a:tc>
                  <a:txBody>
                    <a:bodyPr/>
                    <a:lstStyle/>
                    <a:p>
                      <a:pPr>
                        <a:lnSpc>
                          <a:spcPts val="600"/>
                        </a:lnSpc>
                        <a:spcBef>
                          <a:spcPts val="5"/>
                        </a:spcBef>
                        <a:spcAft>
                          <a:spcPts val="0"/>
                        </a:spcAft>
                      </a:pPr>
                      <a:r>
                        <a:rPr lang="en-US" sz="800" dirty="0">
                          <a:effectLst/>
                        </a:rPr>
                        <a:t> </a:t>
                      </a:r>
                      <a:endParaRPr lang="en-US" sz="1400" dirty="0">
                        <a:effectLst/>
                      </a:endParaRPr>
                    </a:p>
                    <a:p>
                      <a:pPr marL="64770">
                        <a:lnSpc>
                          <a:spcPct val="115000"/>
                        </a:lnSpc>
                        <a:spcAft>
                          <a:spcPts val="0"/>
                        </a:spcAft>
                      </a:pPr>
                      <a:r>
                        <a:rPr lang="en-US" sz="1600" dirty="0">
                          <a:effectLst/>
                        </a:rPr>
                        <a:t>Inter</a:t>
                      </a:r>
                      <a:r>
                        <a:rPr lang="en-US" sz="1600" spc="-10" dirty="0">
                          <a:effectLst/>
                        </a:rPr>
                        <a:t>m</a:t>
                      </a:r>
                      <a:r>
                        <a:rPr lang="en-US" sz="1600" dirty="0">
                          <a:effectLst/>
                        </a:rPr>
                        <a:t>ediate**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28A0BE"/>
                    </a:solidFill>
                  </a:tcPr>
                </a:tc>
                <a:tc>
                  <a:txBody>
                    <a:bodyPr/>
                    <a:lstStyle/>
                    <a:p>
                      <a:pPr algn="ctr">
                        <a:lnSpc>
                          <a:spcPts val="600"/>
                        </a:lnSpc>
                        <a:spcBef>
                          <a:spcPts val="5"/>
                        </a:spcBef>
                        <a:spcAft>
                          <a:spcPts val="0"/>
                        </a:spcAft>
                      </a:pPr>
                      <a:r>
                        <a:rPr lang="en-US" sz="800" b="0" dirty="0">
                          <a:solidFill>
                            <a:schemeClr val="tx1"/>
                          </a:solidFill>
                          <a:effectLst/>
                        </a:rPr>
                        <a:t> </a:t>
                      </a:r>
                      <a:endParaRPr lang="en-US" sz="1400" b="0" dirty="0">
                        <a:solidFill>
                          <a:schemeClr val="tx1"/>
                        </a:solidFill>
                        <a:effectLst/>
                      </a:endParaRPr>
                    </a:p>
                    <a:p>
                      <a:pPr marL="63500" algn="ctr">
                        <a:lnSpc>
                          <a:spcPct val="115000"/>
                        </a:lnSpc>
                        <a:spcAft>
                          <a:spcPts val="0"/>
                        </a:spcAft>
                      </a:pPr>
                      <a:r>
                        <a:rPr lang="en-US" sz="1600" b="0" dirty="0">
                          <a:solidFill>
                            <a:schemeClr val="tx1"/>
                          </a:solidFill>
                          <a:effectLst/>
                        </a:rPr>
                        <a:t>30°C ± 2°C/65% RH ± 5% RH</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ts val="600"/>
                        </a:lnSpc>
                        <a:spcBef>
                          <a:spcPts val="5"/>
                        </a:spcBef>
                        <a:spcAft>
                          <a:spcPts val="0"/>
                        </a:spcAft>
                      </a:pPr>
                      <a:r>
                        <a:rPr lang="en-US" sz="900" b="0">
                          <a:solidFill>
                            <a:schemeClr val="tx1"/>
                          </a:solidFill>
                          <a:effectLst/>
                        </a:rPr>
                        <a:t> </a:t>
                      </a:r>
                      <a:endParaRPr lang="en-US" sz="1600" b="0">
                        <a:solidFill>
                          <a:schemeClr val="tx1"/>
                        </a:solidFill>
                        <a:effectLst/>
                      </a:endParaRPr>
                    </a:p>
                    <a:p>
                      <a:pPr marL="65405" algn="ctr">
                        <a:lnSpc>
                          <a:spcPct val="115000"/>
                        </a:lnSpc>
                        <a:spcAft>
                          <a:spcPts val="0"/>
                        </a:spcAft>
                      </a:pPr>
                      <a:r>
                        <a:rPr lang="en-US" sz="1800" b="0">
                          <a:solidFill>
                            <a:schemeClr val="tx1"/>
                          </a:solidFill>
                          <a:effectLst/>
                        </a:rPr>
                        <a:t>-</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50000"/>
                      </a:schemeClr>
                    </a:solidFill>
                  </a:tcPr>
                </a:tc>
                <a:tc>
                  <a:txBody>
                    <a:bodyPr/>
                    <a:lstStyle/>
                    <a:p>
                      <a:pPr marL="65405" algn="ctr">
                        <a:lnSpc>
                          <a:spcPct val="115000"/>
                        </a:lnSpc>
                        <a:spcAft>
                          <a:spcPts val="0"/>
                        </a:spcAft>
                      </a:pPr>
                      <a:r>
                        <a:rPr lang="fr-F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6 </a:t>
                      </a:r>
                      <a:r>
                        <a:rPr lang="fr-FR" sz="16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months</a:t>
                      </a:r>
                      <a:r>
                        <a:rPr lang="fr-F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3"/>
                  </a:ext>
                </a:extLst>
              </a:tr>
              <a:tr h="259715">
                <a:tc>
                  <a:txBody>
                    <a:bodyPr/>
                    <a:lstStyle/>
                    <a:p>
                      <a:pPr>
                        <a:lnSpc>
                          <a:spcPts val="600"/>
                        </a:lnSpc>
                        <a:spcBef>
                          <a:spcPts val="5"/>
                        </a:spcBef>
                        <a:spcAft>
                          <a:spcPts val="0"/>
                        </a:spcAft>
                      </a:pPr>
                      <a:r>
                        <a:rPr lang="en-US" sz="800" dirty="0">
                          <a:effectLst/>
                        </a:rPr>
                        <a:t> </a:t>
                      </a:r>
                      <a:endParaRPr lang="en-US" sz="1400" dirty="0">
                        <a:effectLst/>
                      </a:endParaRPr>
                    </a:p>
                    <a:p>
                      <a:pPr marL="64770">
                        <a:lnSpc>
                          <a:spcPct val="115000"/>
                        </a:lnSpc>
                        <a:spcAft>
                          <a:spcPts val="0"/>
                        </a:spcAft>
                      </a:pPr>
                      <a:r>
                        <a:rPr lang="en-US" sz="1600" dirty="0">
                          <a:effectLst/>
                        </a:rPr>
                        <a:t>Accelerated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28A0BE"/>
                    </a:solidFill>
                  </a:tcPr>
                </a:tc>
                <a:tc>
                  <a:txBody>
                    <a:bodyPr/>
                    <a:lstStyle/>
                    <a:p>
                      <a:pPr algn="ctr">
                        <a:lnSpc>
                          <a:spcPts val="600"/>
                        </a:lnSpc>
                        <a:spcBef>
                          <a:spcPts val="5"/>
                        </a:spcBef>
                        <a:spcAft>
                          <a:spcPts val="0"/>
                        </a:spcAft>
                      </a:pPr>
                      <a:r>
                        <a:rPr lang="en-US" sz="800" b="0" dirty="0">
                          <a:solidFill>
                            <a:schemeClr val="tx1"/>
                          </a:solidFill>
                          <a:effectLst/>
                        </a:rPr>
                        <a:t> </a:t>
                      </a:r>
                      <a:endParaRPr lang="en-US" sz="1400" b="0" dirty="0">
                        <a:solidFill>
                          <a:schemeClr val="tx1"/>
                        </a:solidFill>
                        <a:effectLst/>
                      </a:endParaRPr>
                    </a:p>
                    <a:p>
                      <a:pPr marL="64135" algn="ctr">
                        <a:lnSpc>
                          <a:spcPct val="115000"/>
                        </a:lnSpc>
                        <a:spcAft>
                          <a:spcPts val="0"/>
                        </a:spcAft>
                      </a:pPr>
                      <a:r>
                        <a:rPr lang="en-US" sz="1600" b="0" dirty="0">
                          <a:solidFill>
                            <a:schemeClr val="tx1"/>
                          </a:solidFill>
                          <a:effectLst/>
                        </a:rPr>
                        <a:t>40°C ± 2°C/NMT</a:t>
                      </a:r>
                      <a:r>
                        <a:rPr lang="en-US" sz="1600" b="0" baseline="0" dirty="0">
                          <a:solidFill>
                            <a:schemeClr val="tx1"/>
                          </a:solidFill>
                          <a:effectLst/>
                        </a:rPr>
                        <a:t> 25</a:t>
                      </a:r>
                      <a:r>
                        <a:rPr lang="en-US" sz="1600" b="0" dirty="0">
                          <a:solidFill>
                            <a:schemeClr val="tx1"/>
                          </a:solidFill>
                          <a:effectLst/>
                        </a:rPr>
                        <a:t>% RH ± 5% RH </a:t>
                      </a:r>
                      <a:r>
                        <a:rPr lang="en-US" sz="1400" b="1" baseline="30000" dirty="0">
                          <a:solidFill>
                            <a:schemeClr val="tx1"/>
                          </a:solidFill>
                          <a:effectLst/>
                        </a:rPr>
                        <a:t>(1)</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a:lnSpc>
                          <a:spcPts val="600"/>
                        </a:lnSpc>
                        <a:spcBef>
                          <a:spcPts val="5"/>
                        </a:spcBef>
                        <a:spcAft>
                          <a:spcPts val="0"/>
                        </a:spcAft>
                      </a:pPr>
                      <a:r>
                        <a:rPr lang="en-US" sz="900" b="0">
                          <a:solidFill>
                            <a:schemeClr val="tx1"/>
                          </a:solidFill>
                          <a:effectLst/>
                        </a:rPr>
                        <a:t> </a:t>
                      </a:r>
                      <a:endParaRPr lang="en-US" sz="1600" b="0">
                        <a:solidFill>
                          <a:schemeClr val="tx1"/>
                        </a:solidFill>
                        <a:effectLst/>
                      </a:endParaRPr>
                    </a:p>
                    <a:p>
                      <a:pPr marL="66040" algn="ctr">
                        <a:lnSpc>
                          <a:spcPct val="115000"/>
                        </a:lnSpc>
                        <a:spcAft>
                          <a:spcPts val="0"/>
                        </a:spcAft>
                      </a:pPr>
                      <a:r>
                        <a:rPr lang="en-US" sz="1800" b="0">
                          <a:solidFill>
                            <a:schemeClr val="tx1"/>
                          </a:solidFill>
                          <a:effectLst/>
                        </a:rPr>
                        <a:t>-</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50000"/>
                      </a:schemeClr>
                    </a:solidFill>
                  </a:tcPr>
                </a:tc>
                <a:tc>
                  <a:txBody>
                    <a:bodyPr/>
                    <a:lstStyle/>
                    <a:p>
                      <a:pPr marL="66040" algn="ctr">
                        <a:lnSpc>
                          <a:spcPct val="115000"/>
                        </a:lnSpc>
                        <a:spcAft>
                          <a:spcPts val="0"/>
                        </a:spcAft>
                      </a:pPr>
                      <a:r>
                        <a:rPr lang="fr-F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 </a:t>
                      </a:r>
                      <a:r>
                        <a:rPr lang="fr-FR" sz="16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months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4"/>
                  </a:ext>
                </a:extLst>
              </a:tr>
            </a:tbl>
          </a:graphicData>
        </a:graphic>
      </p:graphicFrame>
      <p:sp>
        <p:nvSpPr>
          <p:cNvPr id="10" name="Rectangle 2"/>
          <p:cNvSpPr>
            <a:spLocks noChangeArrowheads="1"/>
          </p:cNvSpPr>
          <p:nvPr/>
        </p:nvSpPr>
        <p:spPr bwMode="auto">
          <a:xfrm>
            <a:off x="605200" y="4334877"/>
            <a:ext cx="766409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98500" algn="l"/>
              </a:tabLst>
              <a:defRPr>
                <a:solidFill>
                  <a:schemeClr val="tx1"/>
                </a:solidFill>
                <a:latin typeface="Arial" panose="020B0604020202020204" pitchFamily="34" charset="0"/>
              </a:defRPr>
            </a:lvl1pPr>
            <a:lvl2pPr eaLnBrk="0" fontAlgn="base" hangingPunct="0">
              <a:spcBef>
                <a:spcPct val="0"/>
              </a:spcBef>
              <a:spcAft>
                <a:spcPct val="0"/>
              </a:spcAft>
              <a:tabLst>
                <a:tab pos="698500" algn="l"/>
              </a:tabLst>
              <a:defRPr>
                <a:solidFill>
                  <a:schemeClr val="tx1"/>
                </a:solidFill>
                <a:latin typeface="Arial" panose="020B0604020202020204" pitchFamily="34" charset="0"/>
              </a:defRPr>
            </a:lvl2pPr>
            <a:lvl3pPr eaLnBrk="0" fontAlgn="base" hangingPunct="0">
              <a:spcBef>
                <a:spcPct val="0"/>
              </a:spcBef>
              <a:spcAft>
                <a:spcPct val="0"/>
              </a:spcAft>
              <a:tabLst>
                <a:tab pos="698500" algn="l"/>
              </a:tabLst>
              <a:defRPr>
                <a:solidFill>
                  <a:schemeClr val="tx1"/>
                </a:solidFill>
                <a:latin typeface="Arial" panose="020B0604020202020204" pitchFamily="34" charset="0"/>
              </a:defRPr>
            </a:lvl3pPr>
            <a:lvl4pPr eaLnBrk="0" fontAlgn="base" hangingPunct="0">
              <a:spcBef>
                <a:spcPct val="0"/>
              </a:spcBef>
              <a:spcAft>
                <a:spcPct val="0"/>
              </a:spcAft>
              <a:tabLst>
                <a:tab pos="698500" algn="l"/>
              </a:tabLst>
              <a:defRPr>
                <a:solidFill>
                  <a:schemeClr val="tx1"/>
                </a:solidFill>
                <a:latin typeface="Arial" panose="020B0604020202020204" pitchFamily="34" charset="0"/>
              </a:defRPr>
            </a:lvl4pPr>
            <a:lvl5pPr eaLnBrk="0" fontAlgn="base" hangingPunct="0">
              <a:spcBef>
                <a:spcPct val="0"/>
              </a:spcBef>
              <a:spcAft>
                <a:spcPct val="0"/>
              </a:spcAft>
              <a:tabLst>
                <a:tab pos="698500" algn="l"/>
              </a:tabLst>
              <a:defRPr>
                <a:solidFill>
                  <a:schemeClr val="tx1"/>
                </a:solidFill>
                <a:latin typeface="Arial" panose="020B0604020202020204" pitchFamily="34" charset="0"/>
              </a:defRPr>
            </a:lvl5pPr>
            <a:lvl6pPr eaLnBrk="0" fontAlgn="base" hangingPunct="0">
              <a:spcBef>
                <a:spcPct val="0"/>
              </a:spcBef>
              <a:spcAft>
                <a:spcPct val="0"/>
              </a:spcAft>
              <a:tabLst>
                <a:tab pos="698500" algn="l"/>
              </a:tabLst>
              <a:defRPr>
                <a:solidFill>
                  <a:schemeClr val="tx1"/>
                </a:solidFill>
                <a:latin typeface="Arial" panose="020B0604020202020204" pitchFamily="34" charset="0"/>
              </a:defRPr>
            </a:lvl6pPr>
            <a:lvl7pPr eaLnBrk="0" fontAlgn="base" hangingPunct="0">
              <a:spcBef>
                <a:spcPct val="0"/>
              </a:spcBef>
              <a:spcAft>
                <a:spcPct val="0"/>
              </a:spcAft>
              <a:tabLst>
                <a:tab pos="698500" algn="l"/>
              </a:tabLst>
              <a:defRPr>
                <a:solidFill>
                  <a:schemeClr val="tx1"/>
                </a:solidFill>
                <a:latin typeface="Arial" panose="020B0604020202020204" pitchFamily="34" charset="0"/>
              </a:defRPr>
            </a:lvl7pPr>
            <a:lvl8pPr eaLnBrk="0" fontAlgn="base" hangingPunct="0">
              <a:spcBef>
                <a:spcPct val="0"/>
              </a:spcBef>
              <a:spcAft>
                <a:spcPct val="0"/>
              </a:spcAft>
              <a:tabLst>
                <a:tab pos="698500" algn="l"/>
              </a:tabLst>
              <a:defRPr>
                <a:solidFill>
                  <a:schemeClr val="tx1"/>
                </a:solidFill>
                <a:latin typeface="Arial" panose="020B0604020202020204" pitchFamily="34" charset="0"/>
              </a:defRPr>
            </a:lvl8pPr>
            <a:lvl9pPr eaLnBrk="0" fontAlgn="base" hangingPunct="0">
              <a:spcBef>
                <a:spcPct val="0"/>
              </a:spcBef>
              <a:spcAft>
                <a:spcPct val="0"/>
              </a:spcAft>
              <a:tabLst>
                <a:tab pos="6985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98500" algn="l"/>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It is up to the applicant to decide whether long-term stability studies are performed at 25 ±</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2°C/40% RH ± 5% RH or 30°C ± 2°C/35% RH ± 5% RH.</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If 30°C ± 2°C/35% RH ± 5% RH is the long-term condition, there is no intermediate condition.</a:t>
            </a:r>
          </a:p>
          <a:p>
            <a:pPr lvl="0" algn="just"/>
            <a:r>
              <a:rPr lang="fr-FR" altLang="en-US" sz="1400" dirty="0">
                <a:latin typeface="Calibri" panose="020F0502020204030204" pitchFamily="34" charset="0"/>
                <a:cs typeface="Times New Roman" panose="02020603050405020304" pitchFamily="18" charset="0"/>
              </a:rPr>
              <a:t>*** </a:t>
            </a:r>
            <a:r>
              <a:rPr lang="en-US" sz="1400" dirty="0">
                <a:latin typeface="Calibri" panose="020F0502020204030204" pitchFamily="34" charset="0"/>
                <a:ea typeface="Times New Roman" panose="02020603050405020304" pitchFamily="18" charset="0"/>
                <a:cs typeface="Times New Roman" panose="02020603050405020304" pitchFamily="18" charset="0"/>
              </a:rPr>
              <a:t>If long-term studies are conducted at 25°C ± 2°C/40% RH ± 5% RH and “</a:t>
            </a:r>
            <a:r>
              <a:rPr lang="en-US" sz="1400" b="1" dirty="0">
                <a:latin typeface="Calibri" panose="020F0502020204030204" pitchFamily="34" charset="0"/>
                <a:ea typeface="Times New Roman" panose="02020603050405020304" pitchFamily="18" charset="0"/>
                <a:cs typeface="Times New Roman" panose="02020603050405020304" pitchFamily="18" charset="0"/>
              </a:rPr>
              <a:t>significant change</a:t>
            </a:r>
            <a:r>
              <a:rPr lang="en-US" sz="1400" dirty="0">
                <a:latin typeface="Calibri" panose="020F0502020204030204" pitchFamily="34" charset="0"/>
                <a:ea typeface="Times New Roman" panose="02020603050405020304" pitchFamily="18" charset="0"/>
                <a:cs typeface="Times New Roman" panose="02020603050405020304" pitchFamily="18" charset="0"/>
              </a:rPr>
              <a:t>” occurs at any time during 6 months’ testing at the accelerated storage condition, additional testing at the intermediate storage condition should be conducted.</a:t>
            </a:r>
          </a:p>
        </p:txBody>
      </p:sp>
      <p:sp>
        <p:nvSpPr>
          <p:cNvPr id="3" name="TextBox 2">
            <a:extLst>
              <a:ext uri="{FF2B5EF4-FFF2-40B4-BE49-F238E27FC236}">
                <a16:creationId xmlns:a16="http://schemas.microsoft.com/office/drawing/2014/main" id="{D89D0126-ED45-4015-A95A-17483231EFA6}"/>
              </a:ext>
            </a:extLst>
          </p:cNvPr>
          <p:cNvSpPr txBox="1"/>
          <p:nvPr/>
        </p:nvSpPr>
        <p:spPr>
          <a:xfrm>
            <a:off x="2968990" y="5650420"/>
            <a:ext cx="5905500" cy="1169551"/>
          </a:xfrm>
          <a:prstGeom prst="rect">
            <a:avLst/>
          </a:prstGeom>
          <a:noFill/>
        </p:spPr>
        <p:txBody>
          <a:bodyPr wrap="square" rtlCol="0">
            <a:spAutoFit/>
          </a:bodyPr>
          <a:lstStyle/>
          <a:p>
            <a:r>
              <a:rPr lang="fr-FR" altLang="en-US" sz="1400" b="1" dirty="0">
                <a:latin typeface="Calibri" panose="020F0502020204030204" pitchFamily="34" charset="0"/>
                <a:ea typeface="Times New Roman" panose="02020603050405020304" pitchFamily="18" charset="0"/>
                <a:cs typeface="Times New Roman" panose="02020603050405020304" pitchFamily="18" charset="0"/>
              </a:rPr>
              <a:t>(1) </a:t>
            </a:r>
            <a:r>
              <a:rPr lang="fr-FR" altLang="en-US" sz="1400" b="1" u="sng"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An alternative </a:t>
            </a:r>
            <a:r>
              <a:rPr lang="fr-FR" altLang="en-US" sz="1400" b="1" u="sng" dirty="0" err="1">
                <a:solidFill>
                  <a:srgbClr val="0070C0"/>
                </a:solidFill>
                <a:latin typeface="Calibri" panose="020F0502020204030204" pitchFamily="34" charset="0"/>
                <a:ea typeface="Times New Roman" panose="02020603050405020304" pitchFamily="18" charset="0"/>
                <a:cs typeface="Times New Roman" panose="02020603050405020304" pitchFamily="18" charset="0"/>
              </a:rPr>
              <a:t>approach</a:t>
            </a:r>
            <a:r>
              <a:rPr lang="fr-FR" altLang="en-US" sz="1400" b="1" u="sng"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to </a:t>
            </a:r>
            <a:r>
              <a:rPr lang="fr-FR" altLang="en-US" sz="1400" b="1" u="sng" dirty="0" err="1">
                <a:solidFill>
                  <a:srgbClr val="0070C0"/>
                </a:solidFill>
                <a:latin typeface="Calibri" panose="020F0502020204030204" pitchFamily="34" charset="0"/>
                <a:ea typeface="Times New Roman" panose="02020603050405020304" pitchFamily="18" charset="0"/>
                <a:cs typeface="Times New Roman" panose="02020603050405020304" pitchFamily="18" charset="0"/>
              </a:rPr>
              <a:t>testing</a:t>
            </a:r>
            <a:r>
              <a:rPr lang="fr-FR" altLang="en-US" sz="1400" b="1" u="sng"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in </a:t>
            </a:r>
            <a:r>
              <a:rPr lang="fr-FR" altLang="en-US" sz="1400" b="1" u="sng" dirty="0" err="1">
                <a:solidFill>
                  <a:srgbClr val="0070C0"/>
                </a:solidFill>
                <a:latin typeface="Calibri" panose="020F0502020204030204" pitchFamily="34" charset="0"/>
                <a:ea typeface="Times New Roman" panose="02020603050405020304" pitchFamily="18" charset="0"/>
                <a:cs typeface="Times New Roman" panose="02020603050405020304" pitchFamily="18" charset="0"/>
              </a:rPr>
              <a:t>low</a:t>
            </a:r>
            <a:r>
              <a:rPr lang="fr-FR" altLang="en-US" sz="1400" b="1" u="sng"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fr-FR" altLang="en-US" sz="1400" b="1" u="sng" dirty="0" err="1">
                <a:solidFill>
                  <a:srgbClr val="0070C0"/>
                </a:solidFill>
                <a:latin typeface="Calibri" panose="020F0502020204030204" pitchFamily="34" charset="0"/>
                <a:ea typeface="Times New Roman" panose="02020603050405020304" pitchFamily="18" charset="0"/>
                <a:cs typeface="Times New Roman" panose="02020603050405020304" pitchFamily="18" charset="0"/>
              </a:rPr>
              <a:t>humidity</a:t>
            </a:r>
            <a:r>
              <a:rPr lang="fr-FR" altLang="en-US" sz="1400" b="1" u="sng"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conditions</a:t>
            </a:r>
            <a:r>
              <a:rPr lang="fr-FR" altLang="en-US" sz="1400" dirty="0">
                <a:latin typeface="Calibri" panose="020F0502020204030204" pitchFamily="34" charset="0"/>
                <a:ea typeface="Times New Roman" panose="02020603050405020304" pitchFamily="18" charset="0"/>
                <a:cs typeface="Times New Roman" panose="02020603050405020304" pitchFamily="18" charset="0"/>
              </a:rPr>
              <a:t> </a:t>
            </a:r>
            <a:r>
              <a:rPr lang="fr-FR" altLang="en-US" sz="1400" dirty="0" err="1">
                <a:latin typeface="Calibri" panose="020F0502020204030204" pitchFamily="34" charset="0"/>
                <a:ea typeface="Times New Roman" panose="02020603050405020304" pitchFamily="18" charset="0"/>
                <a:cs typeface="Times New Roman" panose="02020603050405020304" pitchFamily="18" charset="0"/>
              </a:rPr>
              <a:t>is</a:t>
            </a:r>
            <a:r>
              <a:rPr lang="fr-FR" altLang="en-US" sz="1400" dirty="0">
                <a:latin typeface="Calibri" panose="020F0502020204030204" pitchFamily="34" charset="0"/>
                <a:ea typeface="Times New Roman" panose="02020603050405020304" pitchFamily="18" charset="0"/>
                <a:cs typeface="Times New Roman" panose="02020603050405020304" pitchFamily="18" charset="0"/>
              </a:rPr>
              <a:t> to </a:t>
            </a:r>
            <a:r>
              <a:rPr lang="fr-FR" altLang="en-US" sz="1400" dirty="0" err="1">
                <a:latin typeface="Calibri" panose="020F0502020204030204" pitchFamily="34" charset="0"/>
                <a:ea typeface="Times New Roman" panose="02020603050405020304" pitchFamily="18" charset="0"/>
                <a:cs typeface="Times New Roman" panose="02020603050405020304" pitchFamily="18" charset="0"/>
              </a:rPr>
              <a:t>perform</a:t>
            </a:r>
            <a:r>
              <a:rPr lang="fr-FR" altLang="en-US" sz="1400" dirty="0">
                <a:latin typeface="Calibri" panose="020F0502020204030204" pitchFamily="34" charset="0"/>
                <a:ea typeface="Times New Roman" panose="02020603050405020304" pitchFamily="18" charset="0"/>
                <a:cs typeface="Times New Roman" panose="02020603050405020304" pitchFamily="18" charset="0"/>
              </a:rPr>
              <a:t> the </a:t>
            </a:r>
            <a:r>
              <a:rPr lang="fr-FR" altLang="en-US" sz="1400" dirty="0" err="1">
                <a:latin typeface="Calibri" panose="020F0502020204030204" pitchFamily="34" charset="0"/>
                <a:ea typeface="Times New Roman" panose="02020603050405020304" pitchFamily="18" charset="0"/>
                <a:cs typeface="Times New Roman" panose="02020603050405020304" pitchFamily="18" charset="0"/>
              </a:rPr>
              <a:t>stability</a:t>
            </a:r>
            <a:r>
              <a:rPr lang="fr-FR" altLang="en-US" sz="1400" dirty="0">
                <a:latin typeface="Calibri" panose="020F0502020204030204" pitchFamily="34" charset="0"/>
                <a:ea typeface="Times New Roman" panose="02020603050405020304" pitchFamily="18" charset="0"/>
                <a:cs typeface="Times New Roman" panose="02020603050405020304" pitchFamily="18" charset="0"/>
              </a:rPr>
              <a:t> </a:t>
            </a:r>
            <a:r>
              <a:rPr lang="fr-FR" altLang="en-US" sz="1400" dirty="0" err="1">
                <a:latin typeface="Calibri" panose="020F0502020204030204" pitchFamily="34" charset="0"/>
                <a:ea typeface="Times New Roman" panose="02020603050405020304" pitchFamily="18" charset="0"/>
                <a:cs typeface="Times New Roman" panose="02020603050405020304" pitchFamily="18" charset="0"/>
              </a:rPr>
              <a:t>studies</a:t>
            </a:r>
            <a:r>
              <a:rPr lang="fr-FR" altLang="en-US" sz="1400" dirty="0">
                <a:latin typeface="Calibri" panose="020F0502020204030204" pitchFamily="34" charset="0"/>
                <a:ea typeface="Times New Roman" panose="02020603050405020304" pitchFamily="18" charset="0"/>
                <a:cs typeface="Times New Roman" panose="02020603050405020304" pitchFamily="18" charset="0"/>
              </a:rPr>
              <a:t> </a:t>
            </a:r>
            <a:r>
              <a:rPr lang="fr-FR" altLang="en-US" sz="1400" dirty="0" err="1">
                <a:latin typeface="Calibri" panose="020F0502020204030204" pitchFamily="34" charset="0"/>
                <a:ea typeface="Times New Roman" panose="02020603050405020304" pitchFamily="18" charset="0"/>
                <a:cs typeface="Times New Roman" panose="02020603050405020304" pitchFamily="18" charset="0"/>
              </a:rPr>
              <a:t>under</a:t>
            </a:r>
            <a:r>
              <a:rPr lang="fr-FR" altLang="en-US" sz="1400" dirty="0">
                <a:latin typeface="Calibri" panose="020F0502020204030204" pitchFamily="34" charset="0"/>
                <a:ea typeface="Times New Roman" panose="02020603050405020304" pitchFamily="18" charset="0"/>
                <a:cs typeface="Times New Roman" panose="02020603050405020304" pitchFamily="18" charset="0"/>
              </a:rPr>
              <a:t> </a:t>
            </a:r>
            <a:r>
              <a:rPr lang="fr-FR" altLang="en-US" sz="1400" dirty="0" err="1">
                <a:latin typeface="Calibri" panose="020F0502020204030204" pitchFamily="34" charset="0"/>
                <a:ea typeface="Times New Roman" panose="02020603050405020304" pitchFamily="18" charset="0"/>
                <a:cs typeface="Times New Roman" panose="02020603050405020304" pitchFamily="18" charset="0"/>
              </a:rPr>
              <a:t>higher</a:t>
            </a:r>
            <a:r>
              <a:rPr lang="fr-FR" altLang="en-US" sz="1400" dirty="0">
                <a:latin typeface="Calibri" panose="020F0502020204030204" pitchFamily="34" charset="0"/>
                <a:ea typeface="Times New Roman" panose="02020603050405020304" pitchFamily="18" charset="0"/>
                <a:cs typeface="Times New Roman" panose="02020603050405020304" pitchFamily="18" charset="0"/>
              </a:rPr>
              <a:t> relative </a:t>
            </a:r>
            <a:r>
              <a:rPr lang="fr-FR" altLang="en-US" sz="1400" dirty="0" err="1">
                <a:latin typeface="Calibri" panose="020F0502020204030204" pitchFamily="34" charset="0"/>
                <a:ea typeface="Times New Roman" panose="02020603050405020304" pitchFamily="18" charset="0"/>
                <a:cs typeface="Times New Roman" panose="02020603050405020304" pitchFamily="18" charset="0"/>
              </a:rPr>
              <a:t>humidity</a:t>
            </a:r>
            <a:r>
              <a:rPr lang="fr-FR" altLang="en-US" sz="1400" dirty="0">
                <a:latin typeface="Calibri" panose="020F0502020204030204" pitchFamily="34" charset="0"/>
                <a:ea typeface="Times New Roman" panose="02020603050405020304" pitchFamily="18" charset="0"/>
                <a:cs typeface="Times New Roman" panose="02020603050405020304" pitchFamily="18" charset="0"/>
              </a:rPr>
              <a:t> and </a:t>
            </a:r>
            <a:r>
              <a:rPr lang="fr-FR" altLang="en-US" sz="1400" u="sng" dirty="0" err="1">
                <a:latin typeface="Calibri" panose="020F0502020204030204" pitchFamily="34" charset="0"/>
                <a:ea typeface="Times New Roman" panose="02020603050405020304" pitchFamily="18" charset="0"/>
                <a:cs typeface="Times New Roman" panose="02020603050405020304" pitchFamily="18" charset="0"/>
              </a:rPr>
              <a:t>deriving</a:t>
            </a:r>
            <a:r>
              <a:rPr lang="fr-FR" altLang="en-US" sz="1400" u="sng" dirty="0">
                <a:latin typeface="Calibri" panose="020F0502020204030204" pitchFamily="34" charset="0"/>
                <a:ea typeface="Times New Roman" panose="02020603050405020304" pitchFamily="18" charset="0"/>
                <a:cs typeface="Times New Roman" panose="02020603050405020304" pitchFamily="18" charset="0"/>
              </a:rPr>
              <a:t> water </a:t>
            </a:r>
            <a:r>
              <a:rPr lang="fr-FR" altLang="en-US" sz="1400" u="sng" dirty="0" err="1">
                <a:latin typeface="Calibri" panose="020F0502020204030204" pitchFamily="34" charset="0"/>
                <a:ea typeface="Times New Roman" panose="02020603050405020304" pitchFamily="18" charset="0"/>
                <a:cs typeface="Times New Roman" panose="02020603050405020304" pitchFamily="18" charset="0"/>
              </a:rPr>
              <a:t>loss</a:t>
            </a:r>
            <a:r>
              <a:rPr lang="fr-FR" altLang="en-US" sz="1400" u="sng" dirty="0">
                <a:latin typeface="Calibri" panose="020F0502020204030204" pitchFamily="34" charset="0"/>
                <a:ea typeface="Times New Roman" panose="02020603050405020304" pitchFamily="18" charset="0"/>
                <a:cs typeface="Times New Roman" panose="02020603050405020304" pitchFamily="18" charset="0"/>
              </a:rPr>
              <a:t> at the </a:t>
            </a:r>
            <a:r>
              <a:rPr lang="fr-FR" altLang="en-US" sz="1400" u="sng" dirty="0" err="1">
                <a:latin typeface="Calibri" panose="020F0502020204030204" pitchFamily="34" charset="0"/>
                <a:ea typeface="Times New Roman" panose="02020603050405020304" pitchFamily="18" charset="0"/>
                <a:cs typeface="Times New Roman" panose="02020603050405020304" pitchFamily="18" charset="0"/>
              </a:rPr>
              <a:t>reference</a:t>
            </a:r>
            <a:r>
              <a:rPr lang="fr-FR" altLang="en-US" sz="1400" u="sng" dirty="0">
                <a:latin typeface="Calibri" panose="020F0502020204030204" pitchFamily="34" charset="0"/>
                <a:ea typeface="Times New Roman" panose="02020603050405020304" pitchFamily="18" charset="0"/>
                <a:cs typeface="Times New Roman" panose="02020603050405020304" pitchFamily="18" charset="0"/>
              </a:rPr>
              <a:t> relative </a:t>
            </a:r>
            <a:r>
              <a:rPr lang="fr-FR" altLang="en-US" sz="1400" u="sng" dirty="0" err="1">
                <a:latin typeface="Calibri" panose="020F0502020204030204" pitchFamily="34" charset="0"/>
                <a:ea typeface="Times New Roman" panose="02020603050405020304" pitchFamily="18" charset="0"/>
                <a:cs typeface="Times New Roman" panose="02020603050405020304" pitchFamily="18" charset="0"/>
              </a:rPr>
              <a:t>humidity</a:t>
            </a:r>
            <a:r>
              <a:rPr lang="fr-FR" altLang="en-US" sz="1400" u="sng" dirty="0">
                <a:latin typeface="Calibri" panose="020F0502020204030204" pitchFamily="34" charset="0"/>
                <a:ea typeface="Times New Roman" panose="02020603050405020304" pitchFamily="18" charset="0"/>
                <a:cs typeface="Times New Roman" panose="02020603050405020304" pitchFamily="18" charset="0"/>
              </a:rPr>
              <a:t> </a:t>
            </a:r>
            <a:r>
              <a:rPr lang="fr-FR" altLang="en-US" sz="1400" u="sng" dirty="0" err="1">
                <a:latin typeface="Calibri" panose="020F0502020204030204" pitchFamily="34" charset="0"/>
                <a:ea typeface="Times New Roman" panose="02020603050405020304" pitchFamily="18" charset="0"/>
                <a:cs typeface="Times New Roman" panose="02020603050405020304" pitchFamily="18" charset="0"/>
              </a:rPr>
              <a:t>through</a:t>
            </a:r>
            <a:r>
              <a:rPr lang="fr-FR" altLang="en-US" sz="1400" u="sng" dirty="0">
                <a:latin typeface="Calibri" panose="020F0502020204030204" pitchFamily="34" charset="0"/>
                <a:ea typeface="Times New Roman" panose="02020603050405020304" pitchFamily="18" charset="0"/>
                <a:cs typeface="Times New Roman" panose="02020603050405020304" pitchFamily="18" charset="0"/>
              </a:rPr>
              <a:t> </a:t>
            </a:r>
            <a:r>
              <a:rPr lang="fr-FR" altLang="en-US" sz="1400" u="sng" dirty="0" err="1">
                <a:latin typeface="Calibri" panose="020F0502020204030204" pitchFamily="34" charset="0"/>
                <a:ea typeface="Times New Roman" panose="02020603050405020304" pitchFamily="18" charset="0"/>
                <a:cs typeface="Times New Roman" panose="02020603050405020304" pitchFamily="18" charset="0"/>
              </a:rPr>
              <a:t>calculation</a:t>
            </a:r>
            <a:r>
              <a:rPr lang="fr-FR" altLang="en-US" sz="1400" dirty="0">
                <a:latin typeface="Calibri" panose="020F0502020204030204" pitchFamily="34" charset="0"/>
                <a:ea typeface="Times New Roman" panose="02020603050405020304" pitchFamily="18" charset="0"/>
                <a:cs typeface="Times New Roman" panose="02020603050405020304" pitchFamily="18" charset="0"/>
              </a:rPr>
              <a:t> (</a:t>
            </a:r>
            <a:r>
              <a:rPr lang="fr-FR" altLang="en-US" sz="1400" dirty="0" err="1">
                <a:latin typeface="Calibri" panose="020F0502020204030204" pitchFamily="34" charset="0"/>
                <a:ea typeface="Times New Roman" panose="02020603050405020304" pitchFamily="18" charset="0"/>
                <a:cs typeface="Times New Roman" panose="02020603050405020304" pitchFamily="18" charset="0"/>
              </a:rPr>
              <a:t>experimental</a:t>
            </a:r>
            <a:r>
              <a:rPr lang="fr-FR" altLang="en-US" sz="1400" dirty="0">
                <a:latin typeface="Calibri" panose="020F0502020204030204" pitchFamily="34" charset="0"/>
                <a:ea typeface="Times New Roman" panose="02020603050405020304" pitchFamily="18" charset="0"/>
                <a:cs typeface="Times New Roman" panose="02020603050405020304" pitchFamily="18" charset="0"/>
              </a:rPr>
              <a:t> </a:t>
            </a:r>
            <a:r>
              <a:rPr lang="fr-FR" altLang="en-US" sz="1400" dirty="0" err="1">
                <a:latin typeface="Calibri" panose="020F0502020204030204" pitchFamily="34" charset="0"/>
                <a:ea typeface="Times New Roman" panose="02020603050405020304" pitchFamily="18" charset="0"/>
                <a:cs typeface="Times New Roman" panose="02020603050405020304" pitchFamily="18" charset="0"/>
              </a:rPr>
              <a:t>determination</a:t>
            </a:r>
            <a:r>
              <a:rPr lang="fr-FR" altLang="en-US" sz="1400" dirty="0">
                <a:latin typeface="Calibri" panose="020F0502020204030204" pitchFamily="34" charset="0"/>
                <a:ea typeface="Times New Roman" panose="02020603050405020304" pitchFamily="18" charset="0"/>
                <a:cs typeface="Times New Roman" panose="02020603050405020304" pitchFamily="18" charset="0"/>
              </a:rPr>
              <a:t> of the </a:t>
            </a:r>
            <a:r>
              <a:rPr lang="fr-FR" altLang="en-US" sz="1400" dirty="0" err="1">
                <a:latin typeface="Calibri" panose="020F0502020204030204" pitchFamily="34" charset="0"/>
                <a:ea typeface="Times New Roman" panose="02020603050405020304" pitchFamily="18" charset="0"/>
                <a:cs typeface="Times New Roman" panose="02020603050405020304" pitchFamily="18" charset="0"/>
              </a:rPr>
              <a:t>permeation</a:t>
            </a:r>
            <a:r>
              <a:rPr lang="fr-FR" altLang="en-US" sz="1400" dirty="0">
                <a:latin typeface="Calibri" panose="020F0502020204030204" pitchFamily="34" charset="0"/>
                <a:ea typeface="Times New Roman" panose="02020603050405020304" pitchFamily="18" charset="0"/>
                <a:cs typeface="Times New Roman" panose="02020603050405020304" pitchFamily="18" charset="0"/>
              </a:rPr>
              <a:t> coefficient of the container </a:t>
            </a:r>
            <a:r>
              <a:rPr lang="fr-FR" altLang="en-US" sz="1400" dirty="0" err="1">
                <a:latin typeface="Calibri" panose="020F0502020204030204" pitchFamily="34" charset="0"/>
                <a:ea typeface="Times New Roman" panose="02020603050405020304" pitchFamily="18" charset="0"/>
                <a:cs typeface="Times New Roman" panose="02020603050405020304" pitchFamily="18" charset="0"/>
              </a:rPr>
              <a:t>closure</a:t>
            </a:r>
            <a:r>
              <a:rPr lang="fr-FR" altLang="en-US" sz="1400" dirty="0">
                <a:latin typeface="Calibri" panose="020F0502020204030204" pitchFamily="34" charset="0"/>
                <a:ea typeface="Times New Roman" panose="02020603050405020304" pitchFamily="18" charset="0"/>
                <a:cs typeface="Times New Roman" panose="02020603050405020304" pitchFamily="18" charset="0"/>
              </a:rPr>
              <a:t> system or use of water </a:t>
            </a:r>
            <a:r>
              <a:rPr lang="fr-FR" altLang="en-US" sz="1400" dirty="0" err="1">
                <a:latin typeface="Calibri" panose="020F0502020204030204" pitchFamily="34" charset="0"/>
                <a:ea typeface="Times New Roman" panose="02020603050405020304" pitchFamily="18" charset="0"/>
                <a:cs typeface="Times New Roman" panose="02020603050405020304" pitchFamily="18" charset="0"/>
              </a:rPr>
              <a:t>loss</a:t>
            </a:r>
            <a:r>
              <a:rPr lang="fr-FR" altLang="en-US" sz="1400" dirty="0">
                <a:latin typeface="Calibri" panose="020F0502020204030204" pitchFamily="34" charset="0"/>
                <a:ea typeface="Times New Roman" panose="02020603050405020304" pitchFamily="18" charset="0"/>
                <a:cs typeface="Times New Roman" panose="02020603050405020304" pitchFamily="18" charset="0"/>
              </a:rPr>
              <a:t> rates </a:t>
            </a:r>
            <a:r>
              <a:rPr lang="fr-FR" altLang="en-US" sz="1400" dirty="0" err="1">
                <a:latin typeface="Calibri" panose="020F0502020204030204" pitchFamily="34" charset="0"/>
                <a:ea typeface="Times New Roman" panose="02020603050405020304" pitchFamily="18" charset="0"/>
                <a:cs typeface="Times New Roman" panose="02020603050405020304" pitchFamily="18" charset="0"/>
              </a:rPr>
              <a:t>indicated</a:t>
            </a:r>
            <a:r>
              <a:rPr lang="fr-FR" altLang="en-US" sz="1400" dirty="0">
                <a:latin typeface="Calibri" panose="020F0502020204030204" pitchFamily="34" charset="0"/>
                <a:ea typeface="Times New Roman" panose="02020603050405020304" pitchFamily="18" charset="0"/>
                <a:cs typeface="Times New Roman" panose="02020603050405020304" pitchFamily="18" charset="0"/>
              </a:rPr>
              <a:t> in section 2.2.7.3 of the guideline).</a:t>
            </a:r>
            <a:endParaRPr lang="en-US" altLang="en-US" sz="1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55008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406400" y="0"/>
            <a:ext cx="8493760" cy="962526"/>
          </a:xfrm>
        </p:spPr>
        <p:txBody>
          <a:bodyPr/>
          <a:lstStyle/>
          <a:p>
            <a:pPr marL="457200" lvl="1" indent="0" algn="just">
              <a:spcBef>
                <a:spcPts val="1200"/>
              </a:spcBef>
              <a:buNone/>
            </a:pPr>
            <a:r>
              <a:rPr lang="en-GB" sz="2800" b="1">
                <a:solidFill>
                  <a:schemeClr val="bg1"/>
                </a:solidFill>
              </a:rPr>
              <a:t>VICH storage conditions for stability studies of products intended to be stored in a refrigerator</a:t>
            </a:r>
          </a:p>
        </p:txBody>
      </p:sp>
      <p:sp>
        <p:nvSpPr>
          <p:cNvPr id="6" name="Subtitle 2"/>
          <p:cNvSpPr txBox="1">
            <a:spLocks/>
          </p:cNvSpPr>
          <p:nvPr/>
        </p:nvSpPr>
        <p:spPr>
          <a:xfrm>
            <a:off x="215515" y="1239520"/>
            <a:ext cx="8747509" cy="52523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42900">
              <a:spcBef>
                <a:spcPts val="2400"/>
              </a:spcBef>
              <a:buFont typeface="Wingdings" panose="05000000000000000000" pitchFamily="2" charset="2"/>
              <a:buChar char="ü"/>
            </a:pPr>
            <a:r>
              <a:rPr lang="en-GB" sz="2000" dirty="0">
                <a:solidFill>
                  <a:srgbClr val="218BA7"/>
                </a:solidFill>
                <a:latin typeface="Arial" panose="020B0604020202020204" pitchFamily="34" charset="0"/>
                <a:cs typeface="Arial" panose="020B0604020202020204" pitchFamily="34" charset="0"/>
              </a:rPr>
              <a:t>Drug substances or medicinal products intended for storage in a refrigerator</a:t>
            </a:r>
          </a:p>
          <a:p>
            <a:pPr algn="just">
              <a:spcBef>
                <a:spcPts val="1200"/>
              </a:spcBef>
            </a:pPr>
            <a:endParaRPr lang="en-GB" sz="3600" dirty="0"/>
          </a:p>
        </p:txBody>
      </p:sp>
      <p:sp>
        <p:nvSpPr>
          <p:cNvPr id="9" name="Rectangle 2"/>
          <p:cNvSpPr>
            <a:spLocks noChangeArrowheads="1"/>
          </p:cNvSpPr>
          <p:nvPr/>
        </p:nvSpPr>
        <p:spPr bwMode="auto">
          <a:xfrm>
            <a:off x="583744" y="3840288"/>
            <a:ext cx="7645856"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98500" algn="l"/>
              </a:tabLst>
              <a:defRPr>
                <a:solidFill>
                  <a:schemeClr val="tx1"/>
                </a:solidFill>
                <a:latin typeface="Arial" panose="020B0604020202020204" pitchFamily="34" charset="0"/>
              </a:defRPr>
            </a:lvl1pPr>
            <a:lvl2pPr eaLnBrk="0" fontAlgn="base" hangingPunct="0">
              <a:spcBef>
                <a:spcPct val="0"/>
              </a:spcBef>
              <a:spcAft>
                <a:spcPct val="0"/>
              </a:spcAft>
              <a:tabLst>
                <a:tab pos="698500" algn="l"/>
              </a:tabLst>
              <a:defRPr>
                <a:solidFill>
                  <a:schemeClr val="tx1"/>
                </a:solidFill>
                <a:latin typeface="Arial" panose="020B0604020202020204" pitchFamily="34" charset="0"/>
              </a:defRPr>
            </a:lvl2pPr>
            <a:lvl3pPr eaLnBrk="0" fontAlgn="base" hangingPunct="0">
              <a:spcBef>
                <a:spcPct val="0"/>
              </a:spcBef>
              <a:spcAft>
                <a:spcPct val="0"/>
              </a:spcAft>
              <a:tabLst>
                <a:tab pos="698500" algn="l"/>
              </a:tabLst>
              <a:defRPr>
                <a:solidFill>
                  <a:schemeClr val="tx1"/>
                </a:solidFill>
                <a:latin typeface="Arial" panose="020B0604020202020204" pitchFamily="34" charset="0"/>
              </a:defRPr>
            </a:lvl3pPr>
            <a:lvl4pPr eaLnBrk="0" fontAlgn="base" hangingPunct="0">
              <a:spcBef>
                <a:spcPct val="0"/>
              </a:spcBef>
              <a:spcAft>
                <a:spcPct val="0"/>
              </a:spcAft>
              <a:tabLst>
                <a:tab pos="698500" algn="l"/>
              </a:tabLst>
              <a:defRPr>
                <a:solidFill>
                  <a:schemeClr val="tx1"/>
                </a:solidFill>
                <a:latin typeface="Arial" panose="020B0604020202020204" pitchFamily="34" charset="0"/>
              </a:defRPr>
            </a:lvl4pPr>
            <a:lvl5pPr eaLnBrk="0" fontAlgn="base" hangingPunct="0">
              <a:spcBef>
                <a:spcPct val="0"/>
              </a:spcBef>
              <a:spcAft>
                <a:spcPct val="0"/>
              </a:spcAft>
              <a:tabLst>
                <a:tab pos="698500" algn="l"/>
              </a:tabLst>
              <a:defRPr>
                <a:solidFill>
                  <a:schemeClr val="tx1"/>
                </a:solidFill>
                <a:latin typeface="Arial" panose="020B0604020202020204" pitchFamily="34" charset="0"/>
              </a:defRPr>
            </a:lvl5pPr>
            <a:lvl6pPr eaLnBrk="0" fontAlgn="base" hangingPunct="0">
              <a:spcBef>
                <a:spcPct val="0"/>
              </a:spcBef>
              <a:spcAft>
                <a:spcPct val="0"/>
              </a:spcAft>
              <a:tabLst>
                <a:tab pos="698500" algn="l"/>
              </a:tabLst>
              <a:defRPr>
                <a:solidFill>
                  <a:schemeClr val="tx1"/>
                </a:solidFill>
                <a:latin typeface="Arial" panose="020B0604020202020204" pitchFamily="34" charset="0"/>
              </a:defRPr>
            </a:lvl6pPr>
            <a:lvl7pPr eaLnBrk="0" fontAlgn="base" hangingPunct="0">
              <a:spcBef>
                <a:spcPct val="0"/>
              </a:spcBef>
              <a:spcAft>
                <a:spcPct val="0"/>
              </a:spcAft>
              <a:tabLst>
                <a:tab pos="698500" algn="l"/>
              </a:tabLst>
              <a:defRPr>
                <a:solidFill>
                  <a:schemeClr val="tx1"/>
                </a:solidFill>
                <a:latin typeface="Arial" panose="020B0604020202020204" pitchFamily="34" charset="0"/>
              </a:defRPr>
            </a:lvl7pPr>
            <a:lvl8pPr eaLnBrk="0" fontAlgn="base" hangingPunct="0">
              <a:spcBef>
                <a:spcPct val="0"/>
              </a:spcBef>
              <a:spcAft>
                <a:spcPct val="0"/>
              </a:spcAft>
              <a:tabLst>
                <a:tab pos="698500" algn="l"/>
              </a:tabLst>
              <a:defRPr>
                <a:solidFill>
                  <a:schemeClr val="tx1"/>
                </a:solidFill>
                <a:latin typeface="Arial" panose="020B0604020202020204" pitchFamily="34" charset="0"/>
              </a:defRPr>
            </a:lvl8pPr>
            <a:lvl9pPr eaLnBrk="0" fontAlgn="base" hangingPunct="0">
              <a:spcBef>
                <a:spcPct val="0"/>
              </a:spcBef>
              <a:spcAft>
                <a:spcPct val="0"/>
              </a:spcAft>
              <a:tabLst>
                <a:tab pos="698500" algn="l"/>
              </a:tabLst>
              <a:defRPr>
                <a:solidFill>
                  <a:schemeClr val="tx1"/>
                </a:solidFill>
                <a:latin typeface="Arial" panose="020B0604020202020204" pitchFamily="34" charset="0"/>
              </a:defRPr>
            </a:lvl9pPr>
          </a:lstStyle>
          <a:p>
            <a:pPr marL="171450" indent="-171450" algn="just">
              <a:buFont typeface="Arial" panose="020B0604020202020204" pitchFamily="34" charset="0"/>
              <a:buChar char="•"/>
            </a:pPr>
            <a:r>
              <a:rPr lang="en-US" sz="1400" dirty="0">
                <a:latin typeface="Calibri" panose="020F0502020204030204" pitchFamily="34" charset="0"/>
                <a:ea typeface="Times New Roman" panose="02020603050405020304" pitchFamily="18" charset="0"/>
                <a:cs typeface="Times New Roman" panose="02020603050405020304" pitchFamily="18" charset="0"/>
              </a:rPr>
              <a:t>If significant change occurs between 3 and 6 months’ testing at the accelerated storage condition, the proposed re-test period or shelf life should be based </a:t>
            </a:r>
            <a:r>
              <a:rPr lang="en-US" sz="1400" u="sng" dirty="0">
                <a:latin typeface="Calibri" panose="020F0502020204030204" pitchFamily="34" charset="0"/>
                <a:ea typeface="Times New Roman" panose="02020603050405020304" pitchFamily="18" charset="0"/>
                <a:cs typeface="Times New Roman" panose="02020603050405020304" pitchFamily="18" charset="0"/>
              </a:rPr>
              <a:t>on the real time data available at the long term storage condition</a:t>
            </a:r>
            <a:r>
              <a:rPr lang="en-US" sz="1400" dirty="0">
                <a:latin typeface="Calibri" panose="020F0502020204030204" pitchFamily="34" charset="0"/>
                <a:ea typeface="Times New Roman" panose="02020603050405020304" pitchFamily="18" charset="0"/>
                <a:cs typeface="Times New Roman" panose="02020603050405020304" pitchFamily="18" charset="0"/>
              </a:rPr>
              <a:t>.</a:t>
            </a:r>
          </a:p>
          <a:p>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n-US" sz="1400" dirty="0">
                <a:latin typeface="Calibri" panose="020F0502020204030204" pitchFamily="34" charset="0"/>
                <a:ea typeface="Times New Roman" panose="02020603050405020304" pitchFamily="18" charset="0"/>
                <a:cs typeface="Times New Roman" panose="02020603050405020304" pitchFamily="18" charset="0"/>
              </a:rPr>
              <a:t>If significant change occurs within the first 3 months’ testing at the accelerated storage condition, </a:t>
            </a:r>
            <a:r>
              <a:rPr lang="en-US" sz="1400" u="sng" dirty="0">
                <a:latin typeface="Calibri" panose="020F0502020204030204" pitchFamily="34" charset="0"/>
                <a:ea typeface="Times New Roman" panose="02020603050405020304" pitchFamily="18" charset="0"/>
                <a:cs typeface="Times New Roman" panose="02020603050405020304" pitchFamily="18" charset="0"/>
              </a:rPr>
              <a:t>a discussion should be provided to address the effect of short term excursions outside the label storage condition</a:t>
            </a:r>
            <a:r>
              <a:rPr lang="en-US" sz="1400" dirty="0">
                <a:latin typeface="Calibri" panose="020F0502020204030204" pitchFamily="34" charset="0"/>
                <a:ea typeface="Times New Roman" panose="02020603050405020304" pitchFamily="18" charset="0"/>
                <a:cs typeface="Times New Roman" panose="02020603050405020304" pitchFamily="18" charset="0"/>
              </a:rPr>
              <a:t>, e.g., during shipping or handling.  This discussion can be supported, if appropriate, </a:t>
            </a:r>
            <a:r>
              <a:rPr lang="en-US" sz="1400" u="sng" dirty="0">
                <a:latin typeface="Calibri" panose="020F0502020204030204" pitchFamily="34" charset="0"/>
                <a:ea typeface="Times New Roman" panose="02020603050405020304" pitchFamily="18" charset="0"/>
                <a:cs typeface="Times New Roman" panose="02020603050405020304" pitchFamily="18" charset="0"/>
              </a:rPr>
              <a:t>by further testing on a single batch of the drug substance or the medicinal product for a period shorter than 3 months but with more frequent testing than usual</a:t>
            </a:r>
            <a:r>
              <a:rPr lang="en-US" sz="1400" dirty="0">
                <a:latin typeface="Calibri" panose="020F0502020204030204" pitchFamily="34" charset="0"/>
                <a:ea typeface="Times New Roman" panose="02020603050405020304" pitchFamily="18" charset="0"/>
                <a:cs typeface="Times New Roman" panose="02020603050405020304" pitchFamily="18" charset="0"/>
              </a:rPr>
              <a:t>.  It is considered unnecessary to continue to test a drug substance through 6 months when a significant change has occurred within the first 3 months.</a:t>
            </a:r>
          </a:p>
        </p:txBody>
      </p:sp>
      <p:graphicFrame>
        <p:nvGraphicFramePr>
          <p:cNvPr id="8" name="Tableau 7"/>
          <p:cNvGraphicFramePr>
            <a:graphicFrameLocks noGrp="1"/>
          </p:cNvGraphicFramePr>
          <p:nvPr>
            <p:extLst>
              <p:ext uri="{D42A27DB-BD31-4B8C-83A1-F6EECF244321}">
                <p14:modId xmlns:p14="http://schemas.microsoft.com/office/powerpoint/2010/main" val="447523295"/>
              </p:ext>
            </p:extLst>
          </p:nvPr>
        </p:nvGraphicFramePr>
        <p:xfrm>
          <a:off x="682229" y="2027075"/>
          <a:ext cx="7811531" cy="1732016"/>
        </p:xfrm>
        <a:graphic>
          <a:graphicData uri="http://schemas.openxmlformats.org/drawingml/2006/table">
            <a:tbl>
              <a:tblPr firstRow="1" firstCol="1" lastRow="1" lastCol="1" bandRow="1" bandCol="1">
                <a:tableStyleId>{5C22544A-7EE6-4342-B048-85BDC9FD1C3A}</a:tableStyleId>
              </a:tblPr>
              <a:tblGrid>
                <a:gridCol w="1410415">
                  <a:extLst>
                    <a:ext uri="{9D8B030D-6E8A-4147-A177-3AD203B41FA5}">
                      <a16:colId xmlns:a16="http://schemas.microsoft.com/office/drawing/2014/main" val="20000"/>
                    </a:ext>
                  </a:extLst>
                </a:gridCol>
                <a:gridCol w="2954852">
                  <a:extLst>
                    <a:ext uri="{9D8B030D-6E8A-4147-A177-3AD203B41FA5}">
                      <a16:colId xmlns:a16="http://schemas.microsoft.com/office/drawing/2014/main" val="20001"/>
                    </a:ext>
                  </a:extLst>
                </a:gridCol>
                <a:gridCol w="1715254">
                  <a:extLst>
                    <a:ext uri="{9D8B030D-6E8A-4147-A177-3AD203B41FA5}">
                      <a16:colId xmlns:a16="http://schemas.microsoft.com/office/drawing/2014/main" val="20002"/>
                    </a:ext>
                  </a:extLst>
                </a:gridCol>
                <a:gridCol w="1731010">
                  <a:extLst>
                    <a:ext uri="{9D8B030D-6E8A-4147-A177-3AD203B41FA5}">
                      <a16:colId xmlns:a16="http://schemas.microsoft.com/office/drawing/2014/main" val="20003"/>
                    </a:ext>
                  </a:extLst>
                </a:gridCol>
              </a:tblGrid>
              <a:tr h="293754">
                <a:tc rowSpan="2">
                  <a:txBody>
                    <a:bodyPr/>
                    <a:lstStyle/>
                    <a:p>
                      <a:pPr marL="64770" algn="ctr">
                        <a:lnSpc>
                          <a:spcPct val="115000"/>
                        </a:lnSpc>
                        <a:spcAft>
                          <a:spcPts val="0"/>
                        </a:spcAft>
                      </a:pPr>
                      <a:r>
                        <a:rPr lang="en-US" sz="1600" dirty="0">
                          <a:effectLst/>
                        </a:rPr>
                        <a:t>Study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8A0BE"/>
                    </a:solidFill>
                  </a:tcPr>
                </a:tc>
                <a:tc rowSpan="2">
                  <a:txBody>
                    <a:bodyPr/>
                    <a:lstStyle/>
                    <a:p>
                      <a:pPr marL="65405" algn="ctr">
                        <a:lnSpc>
                          <a:spcPct val="115000"/>
                        </a:lnSpc>
                        <a:spcAft>
                          <a:spcPts val="0"/>
                        </a:spcAft>
                      </a:pPr>
                      <a:r>
                        <a:rPr lang="en-US" sz="1600" dirty="0">
                          <a:effectLst/>
                        </a:rPr>
                        <a:t>Storage condition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8A0BE"/>
                    </a:solidFill>
                  </a:tcPr>
                </a:tc>
                <a:tc gridSpan="2">
                  <a:txBody>
                    <a:bodyPr/>
                    <a:lstStyle/>
                    <a:p>
                      <a:pPr marL="64770" marR="175260" indent="635" algn="ctr">
                        <a:lnSpc>
                          <a:spcPct val="101000"/>
                        </a:lnSpc>
                        <a:spcAft>
                          <a:spcPts val="0"/>
                        </a:spcAft>
                      </a:pPr>
                      <a:r>
                        <a:rPr lang="en-US" sz="1600" dirty="0">
                          <a:effectLst/>
                        </a:rPr>
                        <a:t>Mini</a:t>
                      </a:r>
                      <a:r>
                        <a:rPr lang="en-US" sz="1600" spc="-10" dirty="0">
                          <a:effectLst/>
                        </a:rPr>
                        <a:t>m</a:t>
                      </a:r>
                      <a:r>
                        <a:rPr lang="en-US" sz="1600" dirty="0">
                          <a:effectLst/>
                        </a:rPr>
                        <a:t>um</a:t>
                      </a:r>
                      <a:r>
                        <a:rPr lang="en-US" sz="1600" spc="-10" dirty="0">
                          <a:effectLst/>
                        </a:rPr>
                        <a:t> </a:t>
                      </a:r>
                      <a:r>
                        <a:rPr lang="en-US" sz="1600" dirty="0">
                          <a:effectLst/>
                        </a:rPr>
                        <a:t>ti</a:t>
                      </a:r>
                      <a:r>
                        <a:rPr lang="en-US" sz="1600" spc="-10" dirty="0">
                          <a:effectLst/>
                        </a:rPr>
                        <a:t>m</a:t>
                      </a:r>
                      <a:r>
                        <a:rPr lang="en-US" sz="1600" dirty="0">
                          <a:effectLst/>
                        </a:rPr>
                        <a:t>e period covered by data at sub</a:t>
                      </a:r>
                      <a:r>
                        <a:rPr lang="en-US" sz="1600" spc="-10" dirty="0">
                          <a:effectLst/>
                        </a:rPr>
                        <a:t>m</a:t>
                      </a:r>
                      <a:r>
                        <a:rPr lang="en-US" sz="1600" dirty="0">
                          <a:effectLst/>
                        </a:rPr>
                        <a:t>ission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8A0BE"/>
                    </a:solidFill>
                  </a:tcPr>
                </a:tc>
                <a:tc hMerge="1">
                  <a:txBody>
                    <a:bodyPr/>
                    <a:lstStyle/>
                    <a:p>
                      <a:pPr marL="64770" marR="175260" indent="635">
                        <a:lnSpc>
                          <a:spcPct val="101000"/>
                        </a:lnSpc>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288032">
                <a:tc vMerge="1">
                  <a:txBody>
                    <a:bodyPr/>
                    <a:lstStyle/>
                    <a:p>
                      <a:pPr marL="64770">
                        <a:lnSpc>
                          <a:spcPct val="115000"/>
                        </a:lnSpc>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vMerge="1">
                  <a:txBody>
                    <a:bodyPr/>
                    <a:lstStyle/>
                    <a:p>
                      <a:pPr marL="40640" marR="50800" algn="ctr">
                        <a:lnSpc>
                          <a:spcPct val="115000"/>
                        </a:lnSpc>
                        <a:spcBef>
                          <a:spcPts val="15"/>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gn="ctr">
                        <a:lnSpc>
                          <a:spcPct val="115000"/>
                        </a:lnSpc>
                        <a:spcAft>
                          <a:spcPts val="0"/>
                        </a:spcAft>
                      </a:pPr>
                      <a:r>
                        <a:rPr lang="fr-FR"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Drug Substance</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8A0BE"/>
                    </a:solidFill>
                  </a:tcPr>
                </a:tc>
                <a:tc>
                  <a:txBody>
                    <a:bodyPr/>
                    <a:lstStyle/>
                    <a:p>
                      <a:pPr marL="64770" algn="ctr">
                        <a:lnSpc>
                          <a:spcPct val="115000"/>
                        </a:lnSpc>
                        <a:spcAft>
                          <a:spcPts val="0"/>
                        </a:spcAft>
                      </a:pPr>
                      <a:r>
                        <a:rPr lang="fr-FR"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Medicinal </a:t>
                      </a:r>
                      <a:r>
                        <a:rPr lang="fr-FR" sz="16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product</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8A0BE"/>
                    </a:solidFill>
                  </a:tcPr>
                </a:tc>
                <a:extLst>
                  <a:ext uri="{0D108BD9-81ED-4DB2-BD59-A6C34878D82A}">
                    <a16:rowId xmlns:a16="http://schemas.microsoft.com/office/drawing/2014/main" val="10001"/>
                  </a:ext>
                </a:extLst>
              </a:tr>
              <a:tr h="455359">
                <a:tc>
                  <a:txBody>
                    <a:bodyPr/>
                    <a:lstStyle/>
                    <a:p>
                      <a:pPr>
                        <a:lnSpc>
                          <a:spcPts val="600"/>
                        </a:lnSpc>
                        <a:spcBef>
                          <a:spcPts val="5"/>
                        </a:spcBef>
                        <a:spcAft>
                          <a:spcPts val="0"/>
                        </a:spcAft>
                      </a:pPr>
                      <a:r>
                        <a:rPr lang="en-US" sz="800" dirty="0">
                          <a:effectLst/>
                        </a:rPr>
                        <a:t> </a:t>
                      </a:r>
                      <a:endParaRPr lang="en-US" sz="1400" dirty="0">
                        <a:effectLst/>
                      </a:endParaRPr>
                    </a:p>
                    <a:p>
                      <a:pPr marL="64770">
                        <a:lnSpc>
                          <a:spcPct val="115000"/>
                        </a:lnSpc>
                        <a:spcAft>
                          <a:spcPts val="0"/>
                        </a:spcAft>
                      </a:pPr>
                      <a:r>
                        <a:rPr lang="en-US" sz="1600" dirty="0">
                          <a:effectLst/>
                        </a:rPr>
                        <a:t>Long ter</a:t>
                      </a:r>
                      <a:r>
                        <a:rPr lang="en-US" sz="1600" spc="-10" dirty="0">
                          <a:effectLst/>
                        </a:rPr>
                        <a:t>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8A0BE"/>
                    </a:solidFill>
                  </a:tcPr>
                </a:tc>
                <a:tc>
                  <a:txBody>
                    <a:bodyPr/>
                    <a:lstStyle/>
                    <a:p>
                      <a:pPr>
                        <a:lnSpc>
                          <a:spcPts val="600"/>
                        </a:lnSpc>
                        <a:spcBef>
                          <a:spcPts val="5"/>
                        </a:spcBef>
                        <a:spcAft>
                          <a:spcPts val="0"/>
                        </a:spcAft>
                      </a:pPr>
                      <a:r>
                        <a:rPr lang="en-US" sz="800" b="0" dirty="0">
                          <a:solidFill>
                            <a:schemeClr val="tx1"/>
                          </a:solidFill>
                          <a:effectLst/>
                        </a:rPr>
                        <a:t> </a:t>
                      </a:r>
                      <a:endParaRPr lang="en-US" sz="1400" b="0" dirty="0">
                        <a:solidFill>
                          <a:schemeClr val="tx1"/>
                        </a:solidFill>
                        <a:effectLst/>
                      </a:endParaRPr>
                    </a:p>
                    <a:p>
                      <a:pPr marL="38735" marR="48895" algn="ctr">
                        <a:lnSpc>
                          <a:spcPct val="115000"/>
                        </a:lnSpc>
                        <a:spcAft>
                          <a:spcPts val="0"/>
                        </a:spcAft>
                      </a:pPr>
                      <a:r>
                        <a:rPr lang="en-US" sz="1600" b="0" dirty="0">
                          <a:solidFill>
                            <a:schemeClr val="tx1"/>
                          </a:solidFill>
                          <a:effectLst/>
                        </a:rPr>
                        <a:t>5°C± 3°C</a:t>
                      </a:r>
                      <a:endParaRPr lang="en-US" sz="1400" b="0" dirty="0">
                        <a:solidFill>
                          <a:schemeClr val="tx1"/>
                        </a:solidFill>
                        <a:effectLst/>
                      </a:endParaRPr>
                    </a:p>
                  </a:txBody>
                  <a:tcPr marL="0" marR="0" marT="0" marB="0" anchor="ctr">
                    <a:solidFill>
                      <a:schemeClr val="accent1">
                        <a:lumMod val="40000"/>
                        <a:lumOff val="60000"/>
                      </a:schemeClr>
                    </a:solidFill>
                  </a:tcPr>
                </a:tc>
                <a:tc>
                  <a:txBody>
                    <a:bodyPr/>
                    <a:lstStyle/>
                    <a:p>
                      <a:pPr marL="0" algn="ctr">
                        <a:lnSpc>
                          <a:spcPct val="100000"/>
                        </a:lnSpc>
                        <a:spcBef>
                          <a:spcPts val="0"/>
                        </a:spcBef>
                        <a:spcAft>
                          <a:spcPts val="0"/>
                        </a:spcAft>
                      </a:pPr>
                      <a:r>
                        <a:rPr lang="en-US" sz="1600" b="0" dirty="0">
                          <a:solidFill>
                            <a:schemeClr val="tx1"/>
                          </a:solidFill>
                          <a:effectLst/>
                        </a:rPr>
                        <a:t> 12 </a:t>
                      </a:r>
                      <a:r>
                        <a:rPr lang="en-US" sz="1600" b="0" spc="-10" dirty="0">
                          <a:solidFill>
                            <a:schemeClr val="tx1"/>
                          </a:solidFill>
                          <a:effectLst/>
                        </a:rPr>
                        <a:t>m</a:t>
                      </a:r>
                      <a:r>
                        <a:rPr lang="en-US" sz="1600" b="0" dirty="0">
                          <a:solidFill>
                            <a:schemeClr val="tx1"/>
                          </a:solidFill>
                          <a:effectLst/>
                        </a:rPr>
                        <a:t>onths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algn="ctr">
                        <a:lnSpc>
                          <a:spcPct val="100000"/>
                        </a:lnSpc>
                        <a:spcBef>
                          <a:spcPts val="0"/>
                        </a:spcBef>
                        <a:spcAft>
                          <a:spcPts val="0"/>
                        </a:spcAft>
                      </a:pPr>
                      <a:r>
                        <a:rPr lang="fr-F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 </a:t>
                      </a:r>
                      <a:r>
                        <a:rPr lang="fr-FR" sz="16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months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r h="504056">
                <a:tc>
                  <a:txBody>
                    <a:bodyPr/>
                    <a:lstStyle/>
                    <a:p>
                      <a:pPr>
                        <a:lnSpc>
                          <a:spcPts val="600"/>
                        </a:lnSpc>
                        <a:spcBef>
                          <a:spcPts val="5"/>
                        </a:spcBef>
                        <a:spcAft>
                          <a:spcPts val="0"/>
                        </a:spcAft>
                      </a:pPr>
                      <a:r>
                        <a:rPr lang="en-US" sz="800" dirty="0">
                          <a:effectLst/>
                        </a:rPr>
                        <a:t> </a:t>
                      </a:r>
                      <a:endParaRPr lang="en-US" sz="1400" dirty="0">
                        <a:effectLst/>
                      </a:endParaRPr>
                    </a:p>
                    <a:p>
                      <a:pPr marL="64770">
                        <a:lnSpc>
                          <a:spcPct val="115000"/>
                        </a:lnSpc>
                        <a:spcAft>
                          <a:spcPts val="0"/>
                        </a:spcAft>
                      </a:pPr>
                      <a:r>
                        <a:rPr lang="en-US" sz="1600" dirty="0">
                          <a:effectLst/>
                        </a:rPr>
                        <a:t>Accelerated*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8A0BE"/>
                    </a:solidFill>
                  </a:tcPr>
                </a:tc>
                <a:tc>
                  <a:txBody>
                    <a:bodyPr/>
                    <a:lstStyle/>
                    <a:p>
                      <a:pPr algn="ctr">
                        <a:lnSpc>
                          <a:spcPts val="600"/>
                        </a:lnSpc>
                        <a:spcBef>
                          <a:spcPts val="5"/>
                        </a:spcBef>
                        <a:spcAft>
                          <a:spcPts val="0"/>
                        </a:spcAft>
                      </a:pPr>
                      <a:r>
                        <a:rPr lang="en-US" sz="800" b="0" dirty="0">
                          <a:solidFill>
                            <a:schemeClr val="tx1"/>
                          </a:solidFill>
                          <a:effectLst/>
                        </a:rPr>
                        <a:t> </a:t>
                      </a:r>
                      <a:endParaRPr lang="en-US" sz="1400" b="0" dirty="0">
                        <a:solidFill>
                          <a:schemeClr val="tx1"/>
                        </a:solidFill>
                        <a:effectLst/>
                      </a:endParaRPr>
                    </a:p>
                    <a:p>
                      <a:pPr marL="64135" algn="ctr">
                        <a:lnSpc>
                          <a:spcPct val="115000"/>
                        </a:lnSpc>
                        <a:spcAft>
                          <a:spcPts val="0"/>
                        </a:spcAft>
                      </a:pPr>
                      <a:r>
                        <a:rPr lang="en-US" sz="1600" b="0" dirty="0">
                          <a:solidFill>
                            <a:schemeClr val="tx1"/>
                          </a:solidFill>
                          <a:effectLst/>
                        </a:rPr>
                        <a:t>25°C ± 2°C/60% RH ± 5% RH</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algn="ctr">
                        <a:lnSpc>
                          <a:spcPts val="600"/>
                        </a:lnSpc>
                        <a:spcBef>
                          <a:spcPts val="5"/>
                        </a:spcBef>
                        <a:spcAft>
                          <a:spcPts val="0"/>
                        </a:spcAft>
                      </a:pPr>
                      <a:r>
                        <a:rPr lang="en-US" sz="1600" b="0" dirty="0">
                          <a:solidFill>
                            <a:schemeClr val="tx1"/>
                          </a:solidFill>
                          <a:effectLst/>
                        </a:rPr>
                        <a:t> </a:t>
                      </a:r>
                    </a:p>
                    <a:p>
                      <a:pPr marL="66040" algn="ctr">
                        <a:lnSpc>
                          <a:spcPct val="115000"/>
                        </a:lnSpc>
                        <a:spcAft>
                          <a:spcPts val="0"/>
                        </a:spcAft>
                      </a:pPr>
                      <a:r>
                        <a:rPr lang="en-US" sz="1600" b="0" dirty="0">
                          <a:solidFill>
                            <a:schemeClr val="tx1"/>
                          </a:solidFill>
                          <a:effectLst/>
                        </a:rPr>
                        <a:t>6 </a:t>
                      </a:r>
                      <a:r>
                        <a:rPr lang="en-US" sz="1600" b="0" spc="-10" dirty="0">
                          <a:solidFill>
                            <a:schemeClr val="tx1"/>
                          </a:solidFill>
                          <a:effectLst/>
                        </a:rPr>
                        <a:t>m</a:t>
                      </a:r>
                      <a:r>
                        <a:rPr lang="en-US" sz="1600" b="0" dirty="0">
                          <a:solidFill>
                            <a:schemeClr val="tx1"/>
                          </a:solidFill>
                          <a:effectLst/>
                        </a:rPr>
                        <a:t>onths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66040" algn="ctr">
                        <a:lnSpc>
                          <a:spcPct val="115000"/>
                        </a:lnSpc>
                        <a:spcAft>
                          <a:spcPts val="0"/>
                        </a:spcAft>
                      </a:pPr>
                      <a:r>
                        <a:rPr lang="fr-F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 </a:t>
                      </a:r>
                      <a:r>
                        <a:rPr lang="fr-FR" sz="16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months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463619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297712" y="0"/>
            <a:ext cx="8102010" cy="962526"/>
          </a:xfrm>
        </p:spPr>
        <p:txBody>
          <a:bodyPr/>
          <a:lstStyle/>
          <a:p>
            <a:pPr marL="457200" lvl="1" indent="0" algn="just">
              <a:spcBef>
                <a:spcPts val="1200"/>
              </a:spcBef>
              <a:buNone/>
            </a:pPr>
            <a:r>
              <a:rPr lang="en-GB" sz="2800" b="1">
                <a:solidFill>
                  <a:schemeClr val="bg1"/>
                </a:solidFill>
              </a:rPr>
              <a:t>VICH storage conditions for stability studies of products to be stored in a freezer or  below -20°C</a:t>
            </a:r>
          </a:p>
        </p:txBody>
      </p:sp>
      <p:sp>
        <p:nvSpPr>
          <p:cNvPr id="6" name="Subtitle 2"/>
          <p:cNvSpPr txBox="1">
            <a:spLocks/>
          </p:cNvSpPr>
          <p:nvPr/>
        </p:nvSpPr>
        <p:spPr>
          <a:xfrm>
            <a:off x="215516" y="1239520"/>
            <a:ext cx="8460940" cy="52523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4375" indent="-342900" algn="just">
              <a:spcBef>
                <a:spcPts val="2400"/>
              </a:spcBef>
              <a:buFont typeface="Wingdings" panose="05000000000000000000" pitchFamily="2" charset="2"/>
              <a:buChar char="ü"/>
            </a:pPr>
            <a:r>
              <a:rPr lang="en-GB" sz="1800" dirty="0">
                <a:solidFill>
                  <a:srgbClr val="218BA7"/>
                </a:solidFill>
                <a:latin typeface="Arial" panose="020B0604020202020204" pitchFamily="34" charset="0"/>
                <a:cs typeface="Arial" panose="020B0604020202020204" pitchFamily="34" charset="0"/>
              </a:rPr>
              <a:t>Drug substances or medicinal products intended for storage in a freezer</a:t>
            </a:r>
          </a:p>
          <a:p>
            <a:pPr marL="342900" indent="-342900" algn="just">
              <a:spcBef>
                <a:spcPts val="1200"/>
              </a:spcBef>
              <a:buFont typeface="Wingdings" panose="05000000000000000000" pitchFamily="2" charset="2"/>
              <a:buChar char="ü"/>
            </a:pPr>
            <a:endParaRPr lang="en-GB" sz="2400" b="1" dirty="0"/>
          </a:p>
          <a:p>
            <a:pPr marL="342900" indent="-342900" algn="just">
              <a:spcBef>
                <a:spcPts val="1200"/>
              </a:spcBef>
              <a:buFont typeface="Wingdings" panose="05000000000000000000" pitchFamily="2" charset="2"/>
              <a:buChar char="ü"/>
            </a:pPr>
            <a:endParaRPr lang="en-GB" sz="2400" b="1" dirty="0"/>
          </a:p>
          <a:p>
            <a:pPr marL="342900" indent="-342900" algn="just">
              <a:spcBef>
                <a:spcPts val="1200"/>
              </a:spcBef>
              <a:buFont typeface="Wingdings" panose="05000000000000000000" pitchFamily="2" charset="2"/>
              <a:buChar char="ü"/>
            </a:pPr>
            <a:endParaRPr lang="en-GB" sz="2400" b="1" dirty="0"/>
          </a:p>
          <a:p>
            <a:pPr marL="342900" indent="-342900" algn="just">
              <a:spcBef>
                <a:spcPts val="1200"/>
              </a:spcBef>
              <a:buFont typeface="Wingdings" panose="05000000000000000000" pitchFamily="2" charset="2"/>
              <a:buChar char="ü"/>
            </a:pPr>
            <a:endParaRPr lang="en-GB" sz="2400" b="1" dirty="0"/>
          </a:p>
          <a:p>
            <a:pPr marL="342900" indent="-342900" algn="just">
              <a:spcBef>
                <a:spcPts val="1200"/>
              </a:spcBef>
              <a:buFont typeface="Wingdings" panose="05000000000000000000" pitchFamily="2" charset="2"/>
              <a:buChar char="ü"/>
            </a:pPr>
            <a:endParaRPr lang="en-GB" sz="2400" b="1" dirty="0"/>
          </a:p>
          <a:p>
            <a:pPr marL="342900" indent="-342900" algn="just">
              <a:spcBef>
                <a:spcPts val="1200"/>
              </a:spcBef>
              <a:buFont typeface="Wingdings" panose="05000000000000000000" pitchFamily="2" charset="2"/>
              <a:buChar char="ü"/>
            </a:pPr>
            <a:endParaRPr lang="en-GB" sz="2400" b="1" dirty="0"/>
          </a:p>
          <a:p>
            <a:pPr marL="342900" indent="-342900" algn="just">
              <a:spcBef>
                <a:spcPts val="1200"/>
              </a:spcBef>
              <a:buFont typeface="Wingdings" panose="05000000000000000000" pitchFamily="2" charset="2"/>
              <a:buChar char="ü"/>
            </a:pPr>
            <a:endParaRPr lang="en-GB" sz="2400" b="1" dirty="0"/>
          </a:p>
          <a:p>
            <a:pPr marL="714375" indent="-352425" algn="just">
              <a:spcBef>
                <a:spcPts val="3000"/>
              </a:spcBef>
              <a:buFont typeface="Wingdings" panose="05000000000000000000" pitchFamily="2" charset="2"/>
              <a:buChar char="ü"/>
            </a:pPr>
            <a:r>
              <a:rPr lang="en-GB" sz="1800" dirty="0">
                <a:solidFill>
                  <a:srgbClr val="218BA7"/>
                </a:solidFill>
                <a:latin typeface="Arial" panose="020B0604020202020204" pitchFamily="34" charset="0"/>
                <a:cs typeface="Arial" panose="020B0604020202020204" pitchFamily="34" charset="0"/>
              </a:rPr>
              <a:t>Drug substances or medicinal products intended for storage below -20°C: storage conditions should be treated on a case-by-case basis</a:t>
            </a:r>
            <a:endParaRPr lang="en-GB" sz="2000" dirty="0">
              <a:solidFill>
                <a:srgbClr val="218BA7"/>
              </a:solidFill>
              <a:latin typeface="Arial" panose="020B0604020202020204" pitchFamily="34" charset="0"/>
              <a:cs typeface="Arial" panose="020B0604020202020204" pitchFamily="34" charset="0"/>
            </a:endParaRPr>
          </a:p>
          <a:p>
            <a:pPr marL="342900" indent="-342900" algn="just">
              <a:spcBef>
                <a:spcPts val="2400"/>
              </a:spcBef>
              <a:buFont typeface="Wingdings" panose="05000000000000000000" pitchFamily="2" charset="2"/>
              <a:buChar char="ü"/>
            </a:pPr>
            <a:endParaRPr lang="en-GB" sz="2400" b="1" dirty="0"/>
          </a:p>
          <a:p>
            <a:pPr algn="just">
              <a:spcBef>
                <a:spcPts val="1200"/>
              </a:spcBef>
            </a:pPr>
            <a:endParaRPr lang="en-GB" sz="3600" dirty="0"/>
          </a:p>
        </p:txBody>
      </p:sp>
      <p:graphicFrame>
        <p:nvGraphicFramePr>
          <p:cNvPr id="10" name="Tableau 9"/>
          <p:cNvGraphicFramePr>
            <a:graphicFrameLocks noGrp="1"/>
          </p:cNvGraphicFramePr>
          <p:nvPr>
            <p:extLst>
              <p:ext uri="{D42A27DB-BD31-4B8C-83A1-F6EECF244321}">
                <p14:modId xmlns:p14="http://schemas.microsoft.com/office/powerpoint/2010/main" val="1548519457"/>
              </p:ext>
            </p:extLst>
          </p:nvPr>
        </p:nvGraphicFramePr>
        <p:xfrm>
          <a:off x="647120" y="1842547"/>
          <a:ext cx="7846640" cy="1515992"/>
        </p:xfrm>
        <a:graphic>
          <a:graphicData uri="http://schemas.openxmlformats.org/drawingml/2006/table">
            <a:tbl>
              <a:tblPr firstRow="1" firstCol="1" lastRow="1" lastCol="1" bandRow="1" bandCol="1">
                <a:tableStyleId>{5C22544A-7EE6-4342-B048-85BDC9FD1C3A}</a:tableStyleId>
              </a:tblPr>
              <a:tblGrid>
                <a:gridCol w="1416753">
                  <a:extLst>
                    <a:ext uri="{9D8B030D-6E8A-4147-A177-3AD203B41FA5}">
                      <a16:colId xmlns:a16="http://schemas.microsoft.com/office/drawing/2014/main" val="20000"/>
                    </a:ext>
                  </a:extLst>
                </a:gridCol>
                <a:gridCol w="2968133">
                  <a:extLst>
                    <a:ext uri="{9D8B030D-6E8A-4147-A177-3AD203B41FA5}">
                      <a16:colId xmlns:a16="http://schemas.microsoft.com/office/drawing/2014/main" val="20001"/>
                    </a:ext>
                  </a:extLst>
                </a:gridCol>
                <a:gridCol w="1846268">
                  <a:extLst>
                    <a:ext uri="{9D8B030D-6E8A-4147-A177-3AD203B41FA5}">
                      <a16:colId xmlns:a16="http://schemas.microsoft.com/office/drawing/2014/main" val="20002"/>
                    </a:ext>
                  </a:extLst>
                </a:gridCol>
                <a:gridCol w="1615486">
                  <a:extLst>
                    <a:ext uri="{9D8B030D-6E8A-4147-A177-3AD203B41FA5}">
                      <a16:colId xmlns:a16="http://schemas.microsoft.com/office/drawing/2014/main" val="20003"/>
                    </a:ext>
                  </a:extLst>
                </a:gridCol>
              </a:tblGrid>
              <a:tr h="293754">
                <a:tc rowSpan="2">
                  <a:txBody>
                    <a:bodyPr/>
                    <a:lstStyle/>
                    <a:p>
                      <a:pPr marL="64770" algn="ctr">
                        <a:lnSpc>
                          <a:spcPct val="115000"/>
                        </a:lnSpc>
                        <a:spcAft>
                          <a:spcPts val="0"/>
                        </a:spcAft>
                      </a:pPr>
                      <a:r>
                        <a:rPr lang="en-US" sz="1600" dirty="0">
                          <a:effectLst/>
                        </a:rPr>
                        <a:t>Study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8A0BE"/>
                    </a:solidFill>
                  </a:tcPr>
                </a:tc>
                <a:tc rowSpan="2">
                  <a:txBody>
                    <a:bodyPr/>
                    <a:lstStyle/>
                    <a:p>
                      <a:pPr marL="65405" algn="ctr">
                        <a:lnSpc>
                          <a:spcPct val="115000"/>
                        </a:lnSpc>
                        <a:spcAft>
                          <a:spcPts val="0"/>
                        </a:spcAft>
                      </a:pPr>
                      <a:r>
                        <a:rPr lang="en-US" sz="1600" dirty="0">
                          <a:effectLst/>
                        </a:rPr>
                        <a:t>Storage condition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8A0BE"/>
                    </a:solidFill>
                  </a:tcPr>
                </a:tc>
                <a:tc gridSpan="2">
                  <a:txBody>
                    <a:bodyPr/>
                    <a:lstStyle/>
                    <a:p>
                      <a:pPr marL="64770" marR="175260" indent="635" algn="ctr">
                        <a:lnSpc>
                          <a:spcPct val="101000"/>
                        </a:lnSpc>
                        <a:spcAft>
                          <a:spcPts val="0"/>
                        </a:spcAft>
                      </a:pPr>
                      <a:r>
                        <a:rPr lang="en-US" sz="1600" dirty="0">
                          <a:effectLst/>
                        </a:rPr>
                        <a:t>Mini</a:t>
                      </a:r>
                      <a:r>
                        <a:rPr lang="en-US" sz="1600" spc="-10" dirty="0">
                          <a:effectLst/>
                        </a:rPr>
                        <a:t>m</a:t>
                      </a:r>
                      <a:r>
                        <a:rPr lang="en-US" sz="1600" dirty="0">
                          <a:effectLst/>
                        </a:rPr>
                        <a:t>um</a:t>
                      </a:r>
                      <a:r>
                        <a:rPr lang="en-US" sz="1600" spc="-10" dirty="0">
                          <a:effectLst/>
                        </a:rPr>
                        <a:t> </a:t>
                      </a:r>
                      <a:r>
                        <a:rPr lang="en-US" sz="1600" dirty="0">
                          <a:effectLst/>
                        </a:rPr>
                        <a:t>ti</a:t>
                      </a:r>
                      <a:r>
                        <a:rPr lang="en-US" sz="1600" spc="-10" dirty="0">
                          <a:effectLst/>
                        </a:rPr>
                        <a:t>m</a:t>
                      </a:r>
                      <a:r>
                        <a:rPr lang="en-US" sz="1600" dirty="0">
                          <a:effectLst/>
                        </a:rPr>
                        <a:t>e period covered by data at sub</a:t>
                      </a:r>
                      <a:r>
                        <a:rPr lang="en-US" sz="1600" spc="-10" dirty="0">
                          <a:effectLst/>
                        </a:rPr>
                        <a:t>m</a:t>
                      </a:r>
                      <a:r>
                        <a:rPr lang="en-US" sz="1600" dirty="0">
                          <a:effectLst/>
                        </a:rPr>
                        <a:t>ission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8A0BE"/>
                    </a:solidFill>
                  </a:tcPr>
                </a:tc>
                <a:tc hMerge="1">
                  <a:txBody>
                    <a:bodyPr/>
                    <a:lstStyle/>
                    <a:p>
                      <a:pPr marL="64770" marR="175260" indent="635">
                        <a:lnSpc>
                          <a:spcPct val="101000"/>
                        </a:lnSpc>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288032">
                <a:tc vMerge="1">
                  <a:txBody>
                    <a:bodyPr/>
                    <a:lstStyle/>
                    <a:p>
                      <a:pPr marL="64770">
                        <a:lnSpc>
                          <a:spcPct val="115000"/>
                        </a:lnSpc>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vMerge="1">
                  <a:txBody>
                    <a:bodyPr/>
                    <a:lstStyle/>
                    <a:p>
                      <a:pPr marL="40640" marR="50800" algn="ctr">
                        <a:lnSpc>
                          <a:spcPct val="115000"/>
                        </a:lnSpc>
                        <a:spcBef>
                          <a:spcPts val="15"/>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gn="ctr">
                        <a:lnSpc>
                          <a:spcPct val="115000"/>
                        </a:lnSpc>
                        <a:spcAft>
                          <a:spcPts val="0"/>
                        </a:spcAft>
                      </a:pPr>
                      <a:r>
                        <a:rPr lang="fr-FR"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Drug Substance</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8A0BE"/>
                    </a:solidFill>
                  </a:tcPr>
                </a:tc>
                <a:tc>
                  <a:txBody>
                    <a:bodyPr/>
                    <a:lstStyle/>
                    <a:p>
                      <a:pPr marL="64770" algn="ctr">
                        <a:lnSpc>
                          <a:spcPct val="115000"/>
                        </a:lnSpc>
                        <a:spcAft>
                          <a:spcPts val="0"/>
                        </a:spcAft>
                      </a:pPr>
                      <a:r>
                        <a:rPr lang="fr-FR"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Medicinal </a:t>
                      </a:r>
                      <a:r>
                        <a:rPr lang="fr-FR" sz="14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product</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8A0BE"/>
                    </a:solidFill>
                  </a:tcPr>
                </a:tc>
                <a:extLst>
                  <a:ext uri="{0D108BD9-81ED-4DB2-BD59-A6C34878D82A}">
                    <a16:rowId xmlns:a16="http://schemas.microsoft.com/office/drawing/2014/main" val="10001"/>
                  </a:ext>
                </a:extLst>
              </a:tr>
              <a:tr h="743391">
                <a:tc>
                  <a:txBody>
                    <a:bodyPr/>
                    <a:lstStyle/>
                    <a:p>
                      <a:pPr>
                        <a:lnSpc>
                          <a:spcPts val="600"/>
                        </a:lnSpc>
                        <a:spcBef>
                          <a:spcPts val="5"/>
                        </a:spcBef>
                        <a:spcAft>
                          <a:spcPts val="0"/>
                        </a:spcAft>
                      </a:pPr>
                      <a:r>
                        <a:rPr lang="en-US" sz="800" dirty="0">
                          <a:effectLst/>
                        </a:rPr>
                        <a:t> </a:t>
                      </a:r>
                      <a:endParaRPr lang="en-US" sz="1400" dirty="0">
                        <a:effectLst/>
                      </a:endParaRPr>
                    </a:p>
                    <a:p>
                      <a:pPr marL="64770">
                        <a:lnSpc>
                          <a:spcPct val="115000"/>
                        </a:lnSpc>
                        <a:spcAft>
                          <a:spcPts val="0"/>
                        </a:spcAft>
                      </a:pPr>
                      <a:r>
                        <a:rPr lang="en-US" sz="1600" dirty="0">
                          <a:effectLst/>
                        </a:rPr>
                        <a:t>Long ter</a:t>
                      </a:r>
                      <a:r>
                        <a:rPr lang="en-US" sz="1600" spc="-10" dirty="0">
                          <a:effectLst/>
                        </a:rPr>
                        <a:t>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28A0BE"/>
                    </a:solidFill>
                  </a:tcPr>
                </a:tc>
                <a:tc>
                  <a:txBody>
                    <a:bodyPr/>
                    <a:lstStyle/>
                    <a:p>
                      <a:pPr>
                        <a:lnSpc>
                          <a:spcPts val="600"/>
                        </a:lnSpc>
                        <a:spcBef>
                          <a:spcPts val="5"/>
                        </a:spcBef>
                        <a:spcAft>
                          <a:spcPts val="0"/>
                        </a:spcAft>
                      </a:pPr>
                      <a:r>
                        <a:rPr lang="en-US" sz="800" b="0" dirty="0">
                          <a:solidFill>
                            <a:schemeClr val="tx1"/>
                          </a:solidFill>
                          <a:effectLst/>
                        </a:rPr>
                        <a:t> </a:t>
                      </a:r>
                      <a:endParaRPr lang="en-US" sz="1400" b="0" dirty="0">
                        <a:solidFill>
                          <a:schemeClr val="tx1"/>
                        </a:solidFill>
                        <a:effectLst/>
                      </a:endParaRPr>
                    </a:p>
                    <a:p>
                      <a:pPr marL="38735" marR="48895" algn="ctr">
                        <a:lnSpc>
                          <a:spcPct val="115000"/>
                        </a:lnSpc>
                        <a:spcAft>
                          <a:spcPts val="0"/>
                        </a:spcAft>
                      </a:pPr>
                      <a:r>
                        <a:rPr lang="en-US" sz="1600" b="0" dirty="0">
                          <a:solidFill>
                            <a:schemeClr val="tx1"/>
                          </a:solidFill>
                          <a:effectLst/>
                        </a:rPr>
                        <a:t>-20°C± 5°C</a:t>
                      </a:r>
                      <a:endParaRPr lang="en-US" sz="1400" b="0" dirty="0">
                        <a:solidFill>
                          <a:schemeClr val="tx1"/>
                        </a:solidFill>
                        <a:effectLst/>
                      </a:endParaRPr>
                    </a:p>
                  </a:txBody>
                  <a:tcPr marL="0" marR="0" marT="0" marB="0" anchor="ctr">
                    <a:solidFill>
                      <a:schemeClr val="accent1">
                        <a:lumMod val="40000"/>
                        <a:lumOff val="60000"/>
                      </a:schemeClr>
                    </a:solidFill>
                  </a:tcPr>
                </a:tc>
                <a:tc>
                  <a:txBody>
                    <a:bodyPr/>
                    <a:lstStyle/>
                    <a:p>
                      <a:pPr marL="0" algn="ctr">
                        <a:lnSpc>
                          <a:spcPct val="100000"/>
                        </a:lnSpc>
                        <a:spcBef>
                          <a:spcPts val="0"/>
                        </a:spcBef>
                        <a:spcAft>
                          <a:spcPts val="0"/>
                        </a:spcAft>
                      </a:pPr>
                      <a:r>
                        <a:rPr lang="en-US" sz="800" b="0" dirty="0">
                          <a:solidFill>
                            <a:schemeClr val="tx1"/>
                          </a:solidFill>
                          <a:effectLst/>
                        </a:rPr>
                        <a:t> </a:t>
                      </a:r>
                      <a:r>
                        <a:rPr lang="en-US" sz="1600" b="0" dirty="0">
                          <a:solidFill>
                            <a:schemeClr val="tx1"/>
                          </a:solidFill>
                          <a:effectLst/>
                        </a:rPr>
                        <a:t>12 </a:t>
                      </a:r>
                      <a:r>
                        <a:rPr lang="en-US" sz="1600" b="0" spc="-10" dirty="0">
                          <a:solidFill>
                            <a:schemeClr val="tx1"/>
                          </a:solidFill>
                          <a:effectLst/>
                        </a:rPr>
                        <a:t>m</a:t>
                      </a:r>
                      <a:r>
                        <a:rPr lang="en-US" sz="1600" b="0" dirty="0">
                          <a:solidFill>
                            <a:schemeClr val="tx1"/>
                          </a:solidFill>
                          <a:effectLst/>
                        </a:rPr>
                        <a:t>onths</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algn="ctr">
                        <a:lnSpc>
                          <a:spcPct val="100000"/>
                        </a:lnSpc>
                        <a:spcBef>
                          <a:spcPts val="0"/>
                        </a:spcBef>
                        <a:spcAft>
                          <a:spcPts val="0"/>
                        </a:spcAft>
                      </a:pPr>
                      <a:r>
                        <a:rPr lang="fr-F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 </a:t>
                      </a:r>
                      <a:r>
                        <a:rPr lang="fr-FR" sz="14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months</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
        <p:nvSpPr>
          <p:cNvPr id="11" name="Rectangle 2"/>
          <p:cNvSpPr>
            <a:spLocks noChangeArrowheads="1"/>
          </p:cNvSpPr>
          <p:nvPr/>
        </p:nvSpPr>
        <p:spPr bwMode="auto">
          <a:xfrm>
            <a:off x="611560" y="3358539"/>
            <a:ext cx="8064896"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98500" algn="l"/>
              </a:tabLst>
              <a:defRPr>
                <a:solidFill>
                  <a:schemeClr val="tx1"/>
                </a:solidFill>
                <a:latin typeface="Arial" panose="020B0604020202020204" pitchFamily="34" charset="0"/>
              </a:defRPr>
            </a:lvl1pPr>
            <a:lvl2pPr eaLnBrk="0" fontAlgn="base" hangingPunct="0">
              <a:spcBef>
                <a:spcPct val="0"/>
              </a:spcBef>
              <a:spcAft>
                <a:spcPct val="0"/>
              </a:spcAft>
              <a:tabLst>
                <a:tab pos="698500" algn="l"/>
              </a:tabLst>
              <a:defRPr>
                <a:solidFill>
                  <a:schemeClr val="tx1"/>
                </a:solidFill>
                <a:latin typeface="Arial" panose="020B0604020202020204" pitchFamily="34" charset="0"/>
              </a:defRPr>
            </a:lvl2pPr>
            <a:lvl3pPr eaLnBrk="0" fontAlgn="base" hangingPunct="0">
              <a:spcBef>
                <a:spcPct val="0"/>
              </a:spcBef>
              <a:spcAft>
                <a:spcPct val="0"/>
              </a:spcAft>
              <a:tabLst>
                <a:tab pos="698500" algn="l"/>
              </a:tabLst>
              <a:defRPr>
                <a:solidFill>
                  <a:schemeClr val="tx1"/>
                </a:solidFill>
                <a:latin typeface="Arial" panose="020B0604020202020204" pitchFamily="34" charset="0"/>
              </a:defRPr>
            </a:lvl3pPr>
            <a:lvl4pPr eaLnBrk="0" fontAlgn="base" hangingPunct="0">
              <a:spcBef>
                <a:spcPct val="0"/>
              </a:spcBef>
              <a:spcAft>
                <a:spcPct val="0"/>
              </a:spcAft>
              <a:tabLst>
                <a:tab pos="698500" algn="l"/>
              </a:tabLst>
              <a:defRPr>
                <a:solidFill>
                  <a:schemeClr val="tx1"/>
                </a:solidFill>
                <a:latin typeface="Arial" panose="020B0604020202020204" pitchFamily="34" charset="0"/>
              </a:defRPr>
            </a:lvl4pPr>
            <a:lvl5pPr eaLnBrk="0" fontAlgn="base" hangingPunct="0">
              <a:spcBef>
                <a:spcPct val="0"/>
              </a:spcBef>
              <a:spcAft>
                <a:spcPct val="0"/>
              </a:spcAft>
              <a:tabLst>
                <a:tab pos="698500" algn="l"/>
              </a:tabLst>
              <a:defRPr>
                <a:solidFill>
                  <a:schemeClr val="tx1"/>
                </a:solidFill>
                <a:latin typeface="Arial" panose="020B0604020202020204" pitchFamily="34" charset="0"/>
              </a:defRPr>
            </a:lvl5pPr>
            <a:lvl6pPr eaLnBrk="0" fontAlgn="base" hangingPunct="0">
              <a:spcBef>
                <a:spcPct val="0"/>
              </a:spcBef>
              <a:spcAft>
                <a:spcPct val="0"/>
              </a:spcAft>
              <a:tabLst>
                <a:tab pos="698500" algn="l"/>
              </a:tabLst>
              <a:defRPr>
                <a:solidFill>
                  <a:schemeClr val="tx1"/>
                </a:solidFill>
                <a:latin typeface="Arial" panose="020B0604020202020204" pitchFamily="34" charset="0"/>
              </a:defRPr>
            </a:lvl6pPr>
            <a:lvl7pPr eaLnBrk="0" fontAlgn="base" hangingPunct="0">
              <a:spcBef>
                <a:spcPct val="0"/>
              </a:spcBef>
              <a:spcAft>
                <a:spcPct val="0"/>
              </a:spcAft>
              <a:tabLst>
                <a:tab pos="698500" algn="l"/>
              </a:tabLst>
              <a:defRPr>
                <a:solidFill>
                  <a:schemeClr val="tx1"/>
                </a:solidFill>
                <a:latin typeface="Arial" panose="020B0604020202020204" pitchFamily="34" charset="0"/>
              </a:defRPr>
            </a:lvl7pPr>
            <a:lvl8pPr eaLnBrk="0" fontAlgn="base" hangingPunct="0">
              <a:spcBef>
                <a:spcPct val="0"/>
              </a:spcBef>
              <a:spcAft>
                <a:spcPct val="0"/>
              </a:spcAft>
              <a:tabLst>
                <a:tab pos="698500" algn="l"/>
              </a:tabLst>
              <a:defRPr>
                <a:solidFill>
                  <a:schemeClr val="tx1"/>
                </a:solidFill>
                <a:latin typeface="Arial" panose="020B0604020202020204" pitchFamily="34" charset="0"/>
              </a:defRPr>
            </a:lvl8pPr>
            <a:lvl9pPr eaLnBrk="0" fontAlgn="base" hangingPunct="0">
              <a:spcBef>
                <a:spcPct val="0"/>
              </a:spcBef>
              <a:spcAft>
                <a:spcPct val="0"/>
              </a:spcAft>
              <a:tabLst>
                <a:tab pos="698500" algn="l"/>
              </a:tabLst>
              <a:defRPr>
                <a:solidFill>
                  <a:schemeClr val="tx1"/>
                </a:solidFill>
                <a:latin typeface="Arial" panose="020B0604020202020204" pitchFamily="34" charset="0"/>
              </a:defRPr>
            </a:lvl9pPr>
          </a:lstStyle>
          <a:p>
            <a:r>
              <a:rPr lang="en-US" sz="1400" dirty="0">
                <a:latin typeface="Calibri" panose="020F0502020204030204" pitchFamily="34" charset="0"/>
                <a:ea typeface="Times New Roman" panose="02020603050405020304" pitchFamily="18" charset="0"/>
                <a:cs typeface="Times New Roman" panose="02020603050405020304" pitchFamily="18" charset="0"/>
              </a:rPr>
              <a:t>The re-test period or shelf life should be based on real time data obtained at the long-term storage condition. </a:t>
            </a:r>
          </a:p>
          <a:p>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en-US" sz="1400" dirty="0">
                <a:latin typeface="Calibri" panose="020F0502020204030204" pitchFamily="34" charset="0"/>
                <a:ea typeface="Times New Roman" panose="02020603050405020304" pitchFamily="18" charset="0"/>
                <a:cs typeface="Times New Roman" panose="02020603050405020304" pitchFamily="18" charset="0"/>
              </a:rPr>
              <a:t>In the absence of an accelerated storage condition for drug substances intended to be stored in a freezer, testing on </a:t>
            </a:r>
            <a:r>
              <a:rPr lang="en-US" sz="1400" u="sng" dirty="0">
                <a:latin typeface="Calibri" panose="020F0502020204030204" pitchFamily="34" charset="0"/>
                <a:ea typeface="Times New Roman" panose="02020603050405020304" pitchFamily="18" charset="0"/>
                <a:cs typeface="Times New Roman" panose="02020603050405020304" pitchFamily="18" charset="0"/>
              </a:rPr>
              <a:t>a single batch</a:t>
            </a:r>
            <a:r>
              <a:rPr lang="en-US" sz="1400" dirty="0">
                <a:latin typeface="Calibri" panose="020F0502020204030204" pitchFamily="34" charset="0"/>
                <a:ea typeface="Times New Roman" panose="02020603050405020304" pitchFamily="18" charset="0"/>
                <a:cs typeface="Times New Roman" panose="02020603050405020304" pitchFamily="18" charset="0"/>
              </a:rPr>
              <a:t> at an elevated temperature (e.g., 5°C ± 3°C or 25°C ± 2°C) for an appropriate time period should be conducted, e.g., during shipping or handling.</a:t>
            </a:r>
            <a:r>
              <a:rPr lang="en-US" sz="1400" u="sng" dirty="0">
                <a:latin typeface="Calibri" panose="020F0502020204030204" pitchFamily="34" charset="0"/>
                <a:ea typeface="Times New Roman" panose="02020603050405020304" pitchFamily="18" charset="0"/>
                <a:cs typeface="Times New Roman" panose="02020603050405020304" pitchFamily="18" charset="0"/>
              </a:rPr>
              <a:t> to address the effect of short term excursions outside the proposed label storage condition</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algn="just"/>
            <a:endParaRPr lang="en-US" altLang="en-US" sz="1200" dirty="0">
              <a:latin typeface="Calibri" panose="020F0502020204030204" pitchFamily="34" charset="0"/>
              <a:ea typeface="Times New Roman" panose="02020603050405020304" pitchFamily="18" charset="0"/>
              <a:cs typeface="Times New Roman" panose="02020603050405020304" pitchFamily="18" charset="0"/>
            </a:endParaRPr>
          </a:p>
          <a:p>
            <a:pPr algn="just"/>
            <a:endParaRPr lang="en-US" altLang="en-US" sz="12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79501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219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404813" y="310243"/>
            <a:ext cx="7000781" cy="555170"/>
          </a:xfrm>
        </p:spPr>
        <p:txBody>
          <a:bodyPr/>
          <a:lstStyle/>
          <a:p>
            <a:r>
              <a:rPr lang="fr-FR" dirty="0"/>
              <a:t>General objective / scope of the guideline</a:t>
            </a:r>
          </a:p>
        </p:txBody>
      </p:sp>
      <p:sp>
        <p:nvSpPr>
          <p:cNvPr id="3" name="Text Placeholder 2">
            <a:extLst>
              <a:ext uri="{FF2B5EF4-FFF2-40B4-BE49-F238E27FC236}">
                <a16:creationId xmlns:a16="http://schemas.microsoft.com/office/drawing/2014/main" id="{6E1E6D7D-F219-4570-A15B-B10FC02CBFB1}"/>
              </a:ext>
            </a:extLst>
          </p:cNvPr>
          <p:cNvSpPr>
            <a:spLocks noGrp="1"/>
          </p:cNvSpPr>
          <p:nvPr>
            <p:ph type="body" sz="quarter" idx="11"/>
          </p:nvPr>
        </p:nvSpPr>
        <p:spPr>
          <a:xfrm>
            <a:off x="558817" y="1185467"/>
            <a:ext cx="8069716" cy="5080580"/>
          </a:xfrm>
        </p:spPr>
        <p:txBody>
          <a:bodyPr/>
          <a:lstStyle/>
          <a:p>
            <a:pPr marL="0" indent="0" algn="just">
              <a:spcBef>
                <a:spcPts val="1200"/>
              </a:spcBef>
              <a:buNone/>
            </a:pPr>
            <a:r>
              <a:rPr lang="en-GB" sz="2400" b="1" dirty="0"/>
              <a:t>Link with other VICH stability guidelines:</a:t>
            </a:r>
          </a:p>
          <a:p>
            <a:pPr marL="0" indent="0" algn="just">
              <a:spcBef>
                <a:spcPts val="2400"/>
              </a:spcBef>
              <a:buNone/>
            </a:pPr>
            <a:r>
              <a:rPr lang="en-GB" dirty="0"/>
              <a:t>VICH GL3 is the parent VICH stability guideline. It presents the general principles applicable to all new drug substances and new medicinal products. </a:t>
            </a:r>
          </a:p>
          <a:p>
            <a:pPr marL="0" indent="0" algn="just">
              <a:spcBef>
                <a:spcPts val="1200"/>
              </a:spcBef>
              <a:buNone/>
            </a:pPr>
            <a:r>
              <a:rPr lang="en-GB" dirty="0"/>
              <a:t>More details on some specific dosage forms or on some aspects of the methodology are provided in annex guidelines:</a:t>
            </a:r>
          </a:p>
          <a:p>
            <a:pPr marL="342900" lvl="1" indent="-342900" algn="just">
              <a:spcBef>
                <a:spcPts val="1800"/>
              </a:spcBef>
              <a:buClr>
                <a:schemeClr val="accent2"/>
              </a:buClr>
              <a:buFont typeface="Wingdings" panose="05000000000000000000" pitchFamily="2" charset="2"/>
              <a:buChar char="Ø"/>
            </a:pPr>
            <a:r>
              <a:rPr lang="en-GB" sz="2000" dirty="0">
                <a:solidFill>
                  <a:srgbClr val="218BA7"/>
                </a:solidFill>
              </a:rPr>
              <a:t>Further guidance on new dosage forms, medicated premixes and biotechnological/ biological products can be found in VICH guidelines GL4, GL8 and GL17 respectively. </a:t>
            </a:r>
          </a:p>
          <a:p>
            <a:pPr marL="342900" lvl="1" indent="-342900" algn="just">
              <a:spcBef>
                <a:spcPts val="1800"/>
              </a:spcBef>
              <a:buClr>
                <a:schemeClr val="accent2"/>
              </a:buClr>
              <a:buFont typeface="Wingdings" panose="05000000000000000000" pitchFamily="2" charset="2"/>
              <a:buChar char="Ø"/>
            </a:pPr>
            <a:r>
              <a:rPr lang="en-GB" sz="2000" dirty="0">
                <a:solidFill>
                  <a:srgbClr val="218BA7"/>
                </a:solidFill>
              </a:rPr>
              <a:t>Further guidance on bracketing/matrixing (i.e. reduced design studies) and on statistical evaluation of data can be found in VICH guidelines GL45 and GL51 respectively.</a:t>
            </a:r>
          </a:p>
        </p:txBody>
      </p:sp>
    </p:spTree>
    <p:extLst>
      <p:ext uri="{BB962C8B-B14F-4D97-AF65-F5344CB8AC3E}">
        <p14:creationId xmlns:p14="http://schemas.microsoft.com/office/powerpoint/2010/main" val="1278633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CDCD5-0034-4465-A160-17F077E3AC59}"/>
              </a:ext>
            </a:extLst>
          </p:cNvPr>
          <p:cNvSpPr>
            <a:spLocks noGrp="1"/>
          </p:cNvSpPr>
          <p:nvPr>
            <p:ph type="body" sz="quarter" idx="10"/>
          </p:nvPr>
        </p:nvSpPr>
        <p:spPr>
          <a:xfrm>
            <a:off x="244929" y="332535"/>
            <a:ext cx="7690757" cy="519112"/>
          </a:xfrm>
        </p:spPr>
        <p:txBody>
          <a:bodyPr/>
          <a:lstStyle/>
          <a:p>
            <a:r>
              <a:rPr lang="en-GB" dirty="0"/>
              <a:t>Terminology to be used in registration applications</a:t>
            </a:r>
          </a:p>
        </p:txBody>
      </p:sp>
      <p:sp>
        <p:nvSpPr>
          <p:cNvPr id="3" name="Text Placeholder 2">
            <a:extLst>
              <a:ext uri="{FF2B5EF4-FFF2-40B4-BE49-F238E27FC236}">
                <a16:creationId xmlns:a16="http://schemas.microsoft.com/office/drawing/2014/main" id="{E5C159B1-DD91-4C52-9FA3-BAC7C4107808}"/>
              </a:ext>
            </a:extLst>
          </p:cNvPr>
          <p:cNvSpPr>
            <a:spLocks noGrp="1"/>
          </p:cNvSpPr>
          <p:nvPr>
            <p:ph type="body" sz="quarter" idx="11"/>
          </p:nvPr>
        </p:nvSpPr>
        <p:spPr>
          <a:xfrm>
            <a:off x="404813" y="1196294"/>
            <a:ext cx="8118701" cy="4405609"/>
          </a:xfrm>
          <a:solidFill>
            <a:schemeClr val="bg1">
              <a:alpha val="85000"/>
            </a:schemeClr>
          </a:solidFill>
        </p:spPr>
        <p:txBody>
          <a:bodyPr/>
          <a:lstStyle/>
          <a:p>
            <a:pPr marL="0" indent="0" algn="just">
              <a:buNone/>
            </a:pPr>
            <a:r>
              <a:rPr lang="en-GB" sz="2400" b="1" dirty="0"/>
              <a:t>Definitions pertaining to label claims:</a:t>
            </a:r>
          </a:p>
          <a:p>
            <a:pPr marL="342900" lvl="1" indent="-342900" algn="just">
              <a:spcBef>
                <a:spcPts val="1800"/>
              </a:spcBef>
              <a:buClr>
                <a:schemeClr val="accent2"/>
              </a:buClr>
              <a:buFont typeface="Wingdings" panose="05000000000000000000" pitchFamily="2" charset="2"/>
              <a:buChar char="Ø"/>
            </a:pPr>
            <a:r>
              <a:rPr lang="en-GB" sz="2000" b="1" dirty="0">
                <a:solidFill>
                  <a:srgbClr val="218BA7"/>
                </a:solidFill>
              </a:rPr>
              <a:t>Re-test period </a:t>
            </a:r>
            <a:r>
              <a:rPr lang="en-GB" sz="2000" dirty="0">
                <a:solidFill>
                  <a:srgbClr val="218BA7"/>
                </a:solidFill>
              </a:rPr>
              <a:t>(only applicable to drug substances): </a:t>
            </a:r>
          </a:p>
          <a:p>
            <a:pPr marL="542925" lvl="2" indent="-215900" algn="just">
              <a:spcBef>
                <a:spcPts val="1800"/>
              </a:spcBef>
              <a:buClr>
                <a:schemeClr val="accent2"/>
              </a:buClr>
            </a:pPr>
            <a:r>
              <a:rPr lang="en-GB" sz="1800" dirty="0">
                <a:solidFill>
                  <a:srgbClr val="218BA7"/>
                </a:solidFill>
                <a:latin typeface="Arial" panose="020B0604020202020204" pitchFamily="34" charset="0"/>
                <a:cs typeface="Arial" panose="020B0604020202020204" pitchFamily="34" charset="0"/>
              </a:rPr>
              <a:t>period of time during which the drug substance is expected to remain within its specification and can be used during the manufacture of a given medicinal product without re-testing before use (provided it has been stored under the defined conditions).</a:t>
            </a:r>
          </a:p>
          <a:p>
            <a:pPr marL="342900" lvl="1" indent="-342900" algn="just">
              <a:spcBef>
                <a:spcPts val="1800"/>
              </a:spcBef>
              <a:buClr>
                <a:schemeClr val="accent2"/>
              </a:buClr>
              <a:buFont typeface="Wingdings" panose="05000000000000000000" pitchFamily="2" charset="2"/>
              <a:buChar char="Ø"/>
            </a:pPr>
            <a:r>
              <a:rPr lang="en-GB" sz="2000" b="1" dirty="0">
                <a:solidFill>
                  <a:srgbClr val="218BA7"/>
                </a:solidFill>
              </a:rPr>
              <a:t>Shelf life </a:t>
            </a:r>
            <a:r>
              <a:rPr lang="en-GB" sz="2000" dirty="0">
                <a:solidFill>
                  <a:srgbClr val="218BA7"/>
                </a:solidFill>
              </a:rPr>
              <a:t>(for medicinal products and some drug substances: biotechnological/biological substances, certain antibiotics): </a:t>
            </a:r>
          </a:p>
          <a:p>
            <a:pPr marL="542925" lvl="2" indent="-215900" algn="just">
              <a:spcBef>
                <a:spcPts val="1800"/>
              </a:spcBef>
              <a:buClr>
                <a:schemeClr val="accent2"/>
              </a:buClr>
            </a:pPr>
            <a:r>
              <a:rPr lang="en-GB" sz="1800" dirty="0">
                <a:solidFill>
                  <a:srgbClr val="218BA7"/>
                </a:solidFill>
                <a:latin typeface="Arial" panose="020B0604020202020204" pitchFamily="34" charset="0"/>
                <a:cs typeface="Arial" panose="020B0604020202020204" pitchFamily="34" charset="0"/>
              </a:rPr>
              <a:t>time period during which the product/substance is expected to remain within shelf life specification (provided it is stored under recommended conditions).</a:t>
            </a:r>
          </a:p>
        </p:txBody>
      </p:sp>
    </p:spTree>
    <p:extLst>
      <p:ext uri="{BB962C8B-B14F-4D97-AF65-F5344CB8AC3E}">
        <p14:creationId xmlns:p14="http://schemas.microsoft.com/office/powerpoint/2010/main" val="2916201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CDCD5-0034-4465-A160-17F077E3AC59}"/>
              </a:ext>
            </a:extLst>
          </p:cNvPr>
          <p:cNvSpPr>
            <a:spLocks noGrp="1"/>
          </p:cNvSpPr>
          <p:nvPr>
            <p:ph type="body" sz="quarter" idx="10"/>
          </p:nvPr>
        </p:nvSpPr>
        <p:spPr>
          <a:xfrm>
            <a:off x="257175" y="342060"/>
            <a:ext cx="7505700" cy="519112"/>
          </a:xfrm>
        </p:spPr>
        <p:txBody>
          <a:bodyPr/>
          <a:lstStyle/>
          <a:p>
            <a:r>
              <a:rPr lang="en-GB" dirty="0"/>
              <a:t>Terminology to be used in registration applications</a:t>
            </a:r>
          </a:p>
        </p:txBody>
      </p:sp>
      <p:sp>
        <p:nvSpPr>
          <p:cNvPr id="3" name="Text Placeholder 2">
            <a:extLst>
              <a:ext uri="{FF2B5EF4-FFF2-40B4-BE49-F238E27FC236}">
                <a16:creationId xmlns:a16="http://schemas.microsoft.com/office/drawing/2014/main" id="{E5C159B1-DD91-4C52-9FA3-BAC7C4107808}"/>
              </a:ext>
            </a:extLst>
          </p:cNvPr>
          <p:cNvSpPr>
            <a:spLocks noGrp="1"/>
          </p:cNvSpPr>
          <p:nvPr>
            <p:ph type="body" sz="quarter" idx="11"/>
          </p:nvPr>
        </p:nvSpPr>
        <p:spPr>
          <a:xfrm>
            <a:off x="404813" y="1030288"/>
            <a:ext cx="8335962" cy="5541962"/>
          </a:xfrm>
          <a:solidFill>
            <a:schemeClr val="bg1">
              <a:alpha val="85000"/>
            </a:schemeClr>
          </a:solidFill>
        </p:spPr>
        <p:txBody>
          <a:bodyPr/>
          <a:lstStyle/>
          <a:p>
            <a:pPr marL="0" indent="0" algn="just">
              <a:buNone/>
            </a:pPr>
            <a:r>
              <a:rPr lang="en-GB" sz="2400" b="1" dirty="0"/>
              <a:t>Definitions pertaining to the type of stability studies presented in the registration package:</a:t>
            </a:r>
          </a:p>
          <a:p>
            <a:pPr marL="342900" lvl="1" indent="-342900" algn="just">
              <a:spcBef>
                <a:spcPts val="1800"/>
              </a:spcBef>
              <a:buClr>
                <a:schemeClr val="accent2"/>
              </a:buClr>
              <a:buFont typeface="Wingdings" panose="05000000000000000000" pitchFamily="2" charset="2"/>
              <a:buChar char="Ø"/>
            </a:pPr>
            <a:r>
              <a:rPr lang="en-GB" sz="2000" b="1" dirty="0">
                <a:solidFill>
                  <a:srgbClr val="218BA7"/>
                </a:solidFill>
              </a:rPr>
              <a:t>Formal stability studies: </a:t>
            </a:r>
            <a:r>
              <a:rPr lang="en-GB" sz="2000" dirty="0">
                <a:solidFill>
                  <a:srgbClr val="218BA7"/>
                </a:solidFill>
              </a:rPr>
              <a:t>all long-term, accelerated and intermediate conditions studies undertaken on primary and/or commitment batches to establish a re-test period or a shelf life.</a:t>
            </a:r>
          </a:p>
          <a:p>
            <a:pPr marL="342900" lvl="1" indent="-342900" algn="just">
              <a:spcBef>
                <a:spcPts val="1800"/>
              </a:spcBef>
              <a:buClr>
                <a:schemeClr val="accent2"/>
              </a:buClr>
              <a:buFont typeface="Wingdings" panose="05000000000000000000" pitchFamily="2" charset="2"/>
              <a:buChar char="Ø"/>
            </a:pPr>
            <a:r>
              <a:rPr lang="en-GB" sz="2000" b="1" dirty="0">
                <a:solidFill>
                  <a:srgbClr val="218BA7"/>
                </a:solidFill>
              </a:rPr>
              <a:t>Long term testing</a:t>
            </a:r>
            <a:r>
              <a:rPr lang="en-GB" sz="2000" dirty="0">
                <a:solidFill>
                  <a:srgbClr val="218BA7"/>
                </a:solidFill>
              </a:rPr>
              <a:t>: stability studies conducted </a:t>
            </a:r>
            <a:r>
              <a:rPr lang="en-GB" sz="2000" u="sng" dirty="0">
                <a:solidFill>
                  <a:srgbClr val="218BA7"/>
                </a:solidFill>
              </a:rPr>
              <a:t>under the recommended storage condition for labelling</a:t>
            </a:r>
            <a:r>
              <a:rPr lang="en-GB" sz="2000" dirty="0">
                <a:solidFill>
                  <a:srgbClr val="218BA7"/>
                </a:solidFill>
              </a:rPr>
              <a:t>.</a:t>
            </a:r>
          </a:p>
          <a:p>
            <a:pPr marL="342900" lvl="1" indent="-342900" algn="just">
              <a:spcBef>
                <a:spcPts val="1800"/>
              </a:spcBef>
              <a:buClr>
                <a:schemeClr val="accent2"/>
              </a:buClr>
              <a:buFont typeface="Wingdings" panose="05000000000000000000" pitchFamily="2" charset="2"/>
              <a:buChar char="Ø"/>
            </a:pPr>
            <a:r>
              <a:rPr lang="en-GB" sz="2000" b="1" dirty="0">
                <a:solidFill>
                  <a:srgbClr val="218BA7"/>
                </a:solidFill>
              </a:rPr>
              <a:t>Accelerated testing</a:t>
            </a:r>
            <a:r>
              <a:rPr lang="en-GB" sz="2000" dirty="0">
                <a:solidFill>
                  <a:srgbClr val="218BA7"/>
                </a:solidFill>
              </a:rPr>
              <a:t>: stability studies designed to increase the rate of degradation/physical change by using exaggerated storage conditions. Study results can used </a:t>
            </a:r>
            <a:r>
              <a:rPr lang="en-GB" sz="2000" u="sng" dirty="0">
                <a:solidFill>
                  <a:srgbClr val="218BA7"/>
                </a:solidFill>
              </a:rPr>
              <a:t>to evaluate the effect of short term excursions outside the label storage conditions</a:t>
            </a:r>
            <a:r>
              <a:rPr lang="en-GB" sz="2000" dirty="0">
                <a:solidFill>
                  <a:srgbClr val="218BA7"/>
                </a:solidFill>
              </a:rPr>
              <a:t> (such as might occur during shipping).</a:t>
            </a:r>
          </a:p>
          <a:p>
            <a:pPr marL="342900" lvl="1" indent="-342900" algn="just">
              <a:spcBef>
                <a:spcPts val="1800"/>
              </a:spcBef>
              <a:buClr>
                <a:schemeClr val="accent2"/>
              </a:buClr>
              <a:buFont typeface="Wingdings" panose="05000000000000000000" pitchFamily="2" charset="2"/>
              <a:buChar char="Ø"/>
            </a:pPr>
            <a:r>
              <a:rPr lang="en-GB" sz="2000" b="1" dirty="0">
                <a:solidFill>
                  <a:srgbClr val="218BA7"/>
                </a:solidFill>
              </a:rPr>
              <a:t>Intermediate testing</a:t>
            </a:r>
            <a:r>
              <a:rPr lang="en-GB" sz="2000" dirty="0">
                <a:solidFill>
                  <a:srgbClr val="218BA7"/>
                </a:solidFill>
              </a:rPr>
              <a:t>: studies conducted at 30°C/65%RH and designed to moderately increase the rate of chemical/physical degradation for a drug substance or medicinal product intended to be stored at 25°C.</a:t>
            </a:r>
          </a:p>
          <a:p>
            <a:endParaRPr lang="en-GB" dirty="0"/>
          </a:p>
        </p:txBody>
      </p:sp>
    </p:spTree>
    <p:extLst>
      <p:ext uri="{BB962C8B-B14F-4D97-AF65-F5344CB8AC3E}">
        <p14:creationId xmlns:p14="http://schemas.microsoft.com/office/powerpoint/2010/main" val="1957277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CDCD5-0034-4465-A160-17F077E3AC59}"/>
              </a:ext>
            </a:extLst>
          </p:cNvPr>
          <p:cNvSpPr>
            <a:spLocks noGrp="1"/>
          </p:cNvSpPr>
          <p:nvPr>
            <p:ph type="body" sz="quarter" idx="10"/>
          </p:nvPr>
        </p:nvSpPr>
        <p:spPr>
          <a:xfrm>
            <a:off x="227741" y="352165"/>
            <a:ext cx="7690757" cy="519112"/>
          </a:xfrm>
        </p:spPr>
        <p:txBody>
          <a:bodyPr/>
          <a:lstStyle/>
          <a:p>
            <a:r>
              <a:rPr lang="en-GB" dirty="0"/>
              <a:t>Terminology to be used in registration applications</a:t>
            </a:r>
          </a:p>
        </p:txBody>
      </p:sp>
      <p:sp>
        <p:nvSpPr>
          <p:cNvPr id="3" name="Text Placeholder 2">
            <a:extLst>
              <a:ext uri="{FF2B5EF4-FFF2-40B4-BE49-F238E27FC236}">
                <a16:creationId xmlns:a16="http://schemas.microsoft.com/office/drawing/2014/main" id="{E5C159B1-DD91-4C52-9FA3-BAC7C4107808}"/>
              </a:ext>
            </a:extLst>
          </p:cNvPr>
          <p:cNvSpPr>
            <a:spLocks noGrp="1"/>
          </p:cNvSpPr>
          <p:nvPr>
            <p:ph type="body" sz="quarter" idx="11"/>
          </p:nvPr>
        </p:nvSpPr>
        <p:spPr>
          <a:xfrm>
            <a:off x="227741" y="1136149"/>
            <a:ext cx="8604297" cy="5375525"/>
          </a:xfrm>
          <a:solidFill>
            <a:schemeClr val="bg1">
              <a:alpha val="85000"/>
            </a:schemeClr>
          </a:solidFill>
        </p:spPr>
        <p:txBody>
          <a:bodyPr/>
          <a:lstStyle/>
          <a:p>
            <a:pPr marL="0" indent="0" algn="just">
              <a:buNone/>
            </a:pPr>
            <a:r>
              <a:rPr lang="en-GB" sz="2400" b="1" dirty="0"/>
              <a:t>Definitions pertaining to the type of batches placed in formal stability studies:</a:t>
            </a:r>
          </a:p>
          <a:p>
            <a:pPr marL="342900" lvl="1" indent="-342900" algn="just">
              <a:spcBef>
                <a:spcPts val="1800"/>
              </a:spcBef>
              <a:buClr>
                <a:schemeClr val="accent2"/>
              </a:buClr>
              <a:buFont typeface="Wingdings" panose="05000000000000000000" pitchFamily="2" charset="2"/>
              <a:buChar char="Ø"/>
            </a:pPr>
            <a:r>
              <a:rPr lang="en-GB" sz="2000" b="1" dirty="0">
                <a:solidFill>
                  <a:srgbClr val="218BA7"/>
                </a:solidFill>
              </a:rPr>
              <a:t>Primary batch</a:t>
            </a:r>
            <a:r>
              <a:rPr lang="en-GB" sz="2000" dirty="0">
                <a:solidFill>
                  <a:srgbClr val="218BA7"/>
                </a:solidFill>
              </a:rPr>
              <a:t>: batch used in a formal stability study </a:t>
            </a:r>
            <a:r>
              <a:rPr lang="en-GB" sz="2000" u="sng" dirty="0">
                <a:solidFill>
                  <a:srgbClr val="218BA7"/>
                </a:solidFill>
              </a:rPr>
              <a:t>from which data are submitted in a registration application</a:t>
            </a:r>
            <a:r>
              <a:rPr lang="en-GB" sz="2000" dirty="0">
                <a:solidFill>
                  <a:srgbClr val="218BA7"/>
                </a:solidFill>
              </a:rPr>
              <a:t> for the purpose of establishing a re-test period or a shelf life.</a:t>
            </a:r>
          </a:p>
          <a:p>
            <a:pPr marL="342900" lvl="1" indent="-342900" algn="just">
              <a:spcBef>
                <a:spcPts val="1800"/>
              </a:spcBef>
              <a:buClr>
                <a:schemeClr val="accent2"/>
              </a:buClr>
              <a:buFont typeface="Wingdings" panose="05000000000000000000" pitchFamily="2" charset="2"/>
              <a:buChar char="Ø"/>
            </a:pPr>
            <a:r>
              <a:rPr lang="en-GB" sz="2000" b="1" dirty="0">
                <a:solidFill>
                  <a:srgbClr val="218BA7"/>
                </a:solidFill>
              </a:rPr>
              <a:t>Commitment batch</a:t>
            </a:r>
            <a:r>
              <a:rPr lang="en-GB" sz="2000" dirty="0">
                <a:solidFill>
                  <a:srgbClr val="218BA7"/>
                </a:solidFill>
              </a:rPr>
              <a:t>: production batches of a drug substance or a medicinal product for which stability are </a:t>
            </a:r>
            <a:r>
              <a:rPr lang="en-GB" sz="2000" u="sng" dirty="0">
                <a:solidFill>
                  <a:srgbClr val="218BA7"/>
                </a:solidFill>
              </a:rPr>
              <a:t>initiated or completed post approval</a:t>
            </a:r>
            <a:r>
              <a:rPr lang="en-GB" sz="2000" dirty="0">
                <a:solidFill>
                  <a:srgbClr val="218BA7"/>
                </a:solidFill>
              </a:rPr>
              <a:t> through a commitment made in the registration application.</a:t>
            </a:r>
          </a:p>
          <a:p>
            <a:pPr marL="342900" lvl="1" indent="-342900" algn="just">
              <a:spcBef>
                <a:spcPts val="1800"/>
              </a:spcBef>
              <a:buClr>
                <a:schemeClr val="accent2"/>
              </a:buClr>
              <a:buFont typeface="Wingdings" panose="05000000000000000000" pitchFamily="2" charset="2"/>
              <a:buChar char="Ø"/>
            </a:pPr>
            <a:r>
              <a:rPr lang="en-GB" sz="2000" b="1" dirty="0">
                <a:solidFill>
                  <a:srgbClr val="218BA7"/>
                </a:solidFill>
              </a:rPr>
              <a:t>Production batch</a:t>
            </a:r>
            <a:r>
              <a:rPr lang="en-GB" sz="2000" dirty="0">
                <a:solidFill>
                  <a:srgbClr val="218BA7"/>
                </a:solidFill>
              </a:rPr>
              <a:t>: batch manufactured at production scale by </a:t>
            </a:r>
            <a:r>
              <a:rPr lang="en-GB" sz="2000" u="sng" dirty="0">
                <a:solidFill>
                  <a:srgbClr val="218BA7"/>
                </a:solidFill>
              </a:rPr>
              <a:t>using the production equipment in a production facility</a:t>
            </a:r>
            <a:r>
              <a:rPr lang="en-GB" sz="2000" dirty="0">
                <a:solidFill>
                  <a:srgbClr val="218BA7"/>
                </a:solidFill>
              </a:rPr>
              <a:t> as specified in the application.</a:t>
            </a:r>
          </a:p>
          <a:p>
            <a:pPr marL="342900" lvl="1" indent="-342900" algn="just">
              <a:spcBef>
                <a:spcPts val="1800"/>
              </a:spcBef>
              <a:buClr>
                <a:schemeClr val="accent2"/>
              </a:buClr>
              <a:buFont typeface="Wingdings" panose="05000000000000000000" pitchFamily="2" charset="2"/>
              <a:buChar char="Ø"/>
            </a:pPr>
            <a:r>
              <a:rPr lang="en-GB" sz="2000" b="1" dirty="0">
                <a:solidFill>
                  <a:srgbClr val="218BA7"/>
                </a:solidFill>
              </a:rPr>
              <a:t>Pilot batch</a:t>
            </a:r>
            <a:r>
              <a:rPr lang="en-GB" sz="2000" dirty="0">
                <a:solidFill>
                  <a:srgbClr val="218BA7"/>
                </a:solidFill>
              </a:rPr>
              <a:t>: batch manufactured by a procedure fully representative of and simulating that to be applied to a full production scale batch. For solid dosage forms, a pilot scale is generally, at a minimum, one-tenth that of a full production scale.</a:t>
            </a:r>
          </a:p>
        </p:txBody>
      </p:sp>
    </p:spTree>
    <p:extLst>
      <p:ext uri="{BB962C8B-B14F-4D97-AF65-F5344CB8AC3E}">
        <p14:creationId xmlns:p14="http://schemas.microsoft.com/office/powerpoint/2010/main" val="3032006347"/>
      </p:ext>
    </p:extLst>
  </p:cSld>
  <p:clrMapOvr>
    <a:masterClrMapping/>
  </p:clrMapOvr>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able of contents">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hapt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1412</TotalTime>
  <Words>5646</Words>
  <Application>Microsoft Office PowerPoint</Application>
  <PresentationFormat>Affichage à l'écran (4:3)</PresentationFormat>
  <Paragraphs>518</Paragraphs>
  <Slides>58</Slides>
  <Notes>9</Notes>
  <HiddenSlides>0</HiddenSlides>
  <MMClips>0</MMClips>
  <ScaleCrop>false</ScaleCrop>
  <HeadingPairs>
    <vt:vector size="6" baseType="variant">
      <vt:variant>
        <vt:lpstr>Polices utilisées</vt:lpstr>
      </vt:variant>
      <vt:variant>
        <vt:i4>3</vt:i4>
      </vt:variant>
      <vt:variant>
        <vt:lpstr>Thème</vt:lpstr>
      </vt:variant>
      <vt:variant>
        <vt:i4>9</vt:i4>
      </vt:variant>
      <vt:variant>
        <vt:lpstr>Titres des diapositives</vt:lpstr>
      </vt:variant>
      <vt:variant>
        <vt:i4>58</vt:i4>
      </vt:variant>
    </vt:vector>
  </HeadingPairs>
  <TitlesOfParts>
    <vt:vector size="70" baseType="lpstr">
      <vt:lpstr>Arial</vt:lpstr>
      <vt:lpstr>Calibri</vt:lpstr>
      <vt:lpstr>Wingdings</vt:lpstr>
      <vt:lpstr>Cover slide</vt:lpstr>
      <vt:lpstr>1_Cover slide</vt:lpstr>
      <vt:lpstr>2_Cover slide</vt:lpstr>
      <vt:lpstr>3_Cover slide</vt:lpstr>
      <vt:lpstr>4_Cover slide</vt:lpstr>
      <vt:lpstr>Table of contents</vt:lpstr>
      <vt:lpstr>Chapter slide</vt:lpstr>
      <vt:lpstr>Content slide</vt:lpstr>
      <vt:lpstr>Closing slide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M2M</dc:creator>
  <cp:lastModifiedBy>Sophie</cp:lastModifiedBy>
  <cp:revision>328</cp:revision>
  <cp:lastPrinted>2019-05-02T10:46:30Z</cp:lastPrinted>
  <dcterms:created xsi:type="dcterms:W3CDTF">2014-10-28T11:07:40Z</dcterms:created>
  <dcterms:modified xsi:type="dcterms:W3CDTF">2020-09-25T06:17:28Z</dcterms:modified>
</cp:coreProperties>
</file>