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78" r:id="rId4"/>
    <p:sldMasterId id="2147483680" r:id="rId5"/>
    <p:sldMasterId id="2147483662" r:id="rId6"/>
    <p:sldMasterId id="2147483668" r:id="rId7"/>
    <p:sldMasterId id="2147483670" r:id="rId8"/>
    <p:sldMasterId id="2147483672" r:id="rId9"/>
  </p:sldMasterIdLst>
  <p:notesMasterIdLst>
    <p:notesMasterId r:id="rId33"/>
  </p:notesMasterIdLst>
  <p:sldIdLst>
    <p:sldId id="271" r:id="rId10"/>
    <p:sldId id="300" r:id="rId11"/>
    <p:sldId id="277" r:id="rId12"/>
    <p:sldId id="278" r:id="rId13"/>
    <p:sldId id="279" r:id="rId14"/>
    <p:sldId id="281" r:id="rId15"/>
    <p:sldId id="292" r:id="rId16"/>
    <p:sldId id="295" r:id="rId17"/>
    <p:sldId id="282" r:id="rId18"/>
    <p:sldId id="293" r:id="rId19"/>
    <p:sldId id="294" r:id="rId20"/>
    <p:sldId id="285" r:id="rId21"/>
    <p:sldId id="286" r:id="rId22"/>
    <p:sldId id="284" r:id="rId23"/>
    <p:sldId id="297" r:id="rId24"/>
    <p:sldId id="296" r:id="rId25"/>
    <p:sldId id="298" r:id="rId26"/>
    <p:sldId id="287" r:id="rId27"/>
    <p:sldId id="299" r:id="rId28"/>
    <p:sldId id="288" r:id="rId29"/>
    <p:sldId id="289" r:id="rId30"/>
    <p:sldId id="290" r:id="rId31"/>
    <p:sldId id="270" r:id="rId3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0BE"/>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4660"/>
  </p:normalViewPr>
  <p:slideViewPr>
    <p:cSldViewPr snapToGrid="0" snapToObjects="1">
      <p:cViewPr varScale="1">
        <p:scale>
          <a:sx n="81" d="100"/>
          <a:sy n="81" d="100"/>
        </p:scale>
        <p:origin x="149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B5B7B-362C-C34A-9C1D-F3D5B867F265}" type="datetimeFigureOut">
              <a:rPr lang="nl-NL" smtClean="0"/>
              <a:t>25-9-2020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1DEA9-BD42-994F-B31C-88F75DEDF0E7}" type="slidenum">
              <a:rPr lang="nl-NL" smtClean="0"/>
              <a:t>‹N°›</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1DEA9-BD42-994F-B31C-88F75DEDF0E7}" type="slidenum">
              <a:rPr lang="nl-NL" smtClean="0"/>
              <a:t>21</a:t>
            </a:fld>
            <a:endParaRPr lang="nl-NL"/>
          </a:p>
        </p:txBody>
      </p:sp>
    </p:spTree>
    <p:extLst>
      <p:ext uri="{BB962C8B-B14F-4D97-AF65-F5344CB8AC3E}">
        <p14:creationId xmlns:p14="http://schemas.microsoft.com/office/powerpoint/2010/main" val="374120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8889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6938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221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1530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0448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472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4720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171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626" y="2133378"/>
            <a:ext cx="6972300" cy="838422"/>
          </a:xfrm>
        </p:spPr>
        <p:txBody>
          <a:bodyPr/>
          <a:lstStyle/>
          <a:p>
            <a:r>
              <a:rPr lang="en-GB" b="1" dirty="0"/>
              <a:t>GL10 – Impurities: Guideline on Impurities in New Veterinary Drug Substances</a:t>
            </a:r>
            <a:endParaRPr lang="en-GB" dirty="0"/>
          </a:p>
        </p:txBody>
      </p:sp>
      <p:sp>
        <p:nvSpPr>
          <p:cNvPr id="3" name="Text Placeholder 2">
            <a:extLst>
              <a:ext uri="{FF2B5EF4-FFF2-40B4-BE49-F238E27FC236}">
                <a16:creationId xmlns:a16="http://schemas.microsoft.com/office/drawing/2014/main" id="{B17B76F2-6FA2-46E1-A96C-D24F6F6DAC23}"/>
              </a:ext>
            </a:extLst>
          </p:cNvPr>
          <p:cNvSpPr>
            <a:spLocks noGrp="1"/>
          </p:cNvSpPr>
          <p:nvPr>
            <p:ph type="body" sz="quarter" idx="14"/>
          </p:nvPr>
        </p:nvSpPr>
        <p:spPr>
          <a:xfrm>
            <a:off x="428625" y="5108296"/>
            <a:ext cx="5486400" cy="393980"/>
          </a:xfrm>
        </p:spPr>
        <p:txBody>
          <a:bodyPr/>
          <a:lstStyle/>
          <a:p>
            <a:endParaRPr lang="en-GB" dirty="0"/>
          </a:p>
        </p:txBody>
      </p:sp>
    </p:spTree>
    <p:extLst>
      <p:ext uri="{BB962C8B-B14F-4D97-AF65-F5344CB8AC3E}">
        <p14:creationId xmlns:p14="http://schemas.microsoft.com/office/powerpoint/2010/main" val="151486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62440-A842-4CAB-9E68-EFA002E6F6AF}"/>
              </a:ext>
            </a:extLst>
          </p:cNvPr>
          <p:cNvSpPr>
            <a:spLocks noGrp="1"/>
          </p:cNvSpPr>
          <p:nvPr>
            <p:ph type="body" sz="quarter" idx="10"/>
          </p:nvPr>
        </p:nvSpPr>
        <p:spPr>
          <a:xfrm>
            <a:off x="436657" y="122985"/>
            <a:ext cx="7000781" cy="519112"/>
          </a:xfrm>
        </p:spPr>
        <p:txBody>
          <a:bodyPr/>
          <a:lstStyle/>
          <a:p>
            <a:r>
              <a:rPr lang="en-US" dirty="0"/>
              <a:t>Rational for the reporting and control of impurities</a:t>
            </a:r>
          </a:p>
        </p:txBody>
      </p:sp>
      <p:sp>
        <p:nvSpPr>
          <p:cNvPr id="3" name="Text Placeholder 2">
            <a:extLst>
              <a:ext uri="{FF2B5EF4-FFF2-40B4-BE49-F238E27FC236}">
                <a16:creationId xmlns:a16="http://schemas.microsoft.com/office/drawing/2014/main" id="{52C8754C-A92C-467E-AA46-5BA2BEEC98BC}"/>
              </a:ext>
            </a:extLst>
          </p:cNvPr>
          <p:cNvSpPr>
            <a:spLocks noGrp="1"/>
          </p:cNvSpPr>
          <p:nvPr>
            <p:ph type="body" sz="quarter" idx="11"/>
          </p:nvPr>
        </p:nvSpPr>
        <p:spPr>
          <a:xfrm>
            <a:off x="657225" y="1438275"/>
            <a:ext cx="7134226" cy="4012613"/>
          </a:xfrm>
        </p:spPr>
        <p:txBody>
          <a:bodyPr/>
          <a:lstStyle/>
          <a:p>
            <a:pPr marL="0" indent="0">
              <a:buNone/>
            </a:pPr>
            <a:r>
              <a:rPr lang="en-US" b="1" dirty="0"/>
              <a:t>Organic impurities (contd.)</a:t>
            </a:r>
          </a:p>
          <a:p>
            <a:r>
              <a:rPr lang="en-US" dirty="0"/>
              <a:t>Identification:</a:t>
            </a:r>
          </a:p>
          <a:p>
            <a:pPr lvl="1"/>
            <a:r>
              <a:rPr lang="en-GB" sz="1800" dirty="0"/>
              <a:t>Identification of impurities present at an apparent level of not more than (≤) the identification threshold is generally not considered necessary. </a:t>
            </a:r>
          </a:p>
          <a:p>
            <a:pPr lvl="1"/>
            <a:r>
              <a:rPr lang="en-GB" sz="1800" dirty="0"/>
              <a:t>However, analytical procedures should be developed for those potential impurities that are expected to be unusually potent, producing toxic or pharmacological effects at a level not more than (≤) the identification threshold</a:t>
            </a:r>
            <a:r>
              <a:rPr lang="en-GB" sz="1800" b="1" dirty="0"/>
              <a:t>.</a:t>
            </a:r>
            <a:r>
              <a:rPr lang="en-GB" sz="1800" dirty="0"/>
              <a:t>	</a:t>
            </a:r>
          </a:p>
        </p:txBody>
      </p:sp>
    </p:spTree>
    <p:extLst>
      <p:ext uri="{BB962C8B-B14F-4D97-AF65-F5344CB8AC3E}">
        <p14:creationId xmlns:p14="http://schemas.microsoft.com/office/powerpoint/2010/main" val="112100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62440-A842-4CAB-9E68-EFA002E6F6AF}"/>
              </a:ext>
            </a:extLst>
          </p:cNvPr>
          <p:cNvSpPr>
            <a:spLocks noGrp="1"/>
          </p:cNvSpPr>
          <p:nvPr>
            <p:ph type="body" sz="quarter" idx="10"/>
          </p:nvPr>
        </p:nvSpPr>
        <p:spPr>
          <a:xfrm>
            <a:off x="427879" y="84885"/>
            <a:ext cx="7000781" cy="761252"/>
          </a:xfrm>
        </p:spPr>
        <p:txBody>
          <a:bodyPr/>
          <a:lstStyle/>
          <a:p>
            <a:r>
              <a:rPr lang="en-US" dirty="0"/>
              <a:t>Rational for the reporting and control of impurities</a:t>
            </a:r>
          </a:p>
        </p:txBody>
      </p:sp>
      <p:sp>
        <p:nvSpPr>
          <p:cNvPr id="3" name="Text Placeholder 2">
            <a:extLst>
              <a:ext uri="{FF2B5EF4-FFF2-40B4-BE49-F238E27FC236}">
                <a16:creationId xmlns:a16="http://schemas.microsoft.com/office/drawing/2014/main" id="{52C8754C-A92C-467E-AA46-5BA2BEEC98BC}"/>
              </a:ext>
            </a:extLst>
          </p:cNvPr>
          <p:cNvSpPr>
            <a:spLocks noGrp="1"/>
          </p:cNvSpPr>
          <p:nvPr>
            <p:ph type="body" sz="quarter" idx="11"/>
          </p:nvPr>
        </p:nvSpPr>
        <p:spPr>
          <a:xfrm>
            <a:off x="647699" y="1506538"/>
            <a:ext cx="7334251" cy="3532187"/>
          </a:xfrm>
        </p:spPr>
        <p:txBody>
          <a:bodyPr/>
          <a:lstStyle/>
          <a:p>
            <a:r>
              <a:rPr lang="en-US" b="1" dirty="0"/>
              <a:t>Inorganic impurities </a:t>
            </a:r>
          </a:p>
          <a:p>
            <a:pPr lvl="1"/>
            <a:r>
              <a:rPr lang="en-GB" sz="1800" dirty="0">
                <a:solidFill>
                  <a:srgbClr val="218BA7"/>
                </a:solidFill>
              </a:rPr>
              <a:t>Inorganic impurities are normally detected and quantified using </a:t>
            </a:r>
            <a:r>
              <a:rPr lang="en-GB" sz="1800" dirty="0" err="1">
                <a:solidFill>
                  <a:srgbClr val="218BA7"/>
                </a:solidFill>
              </a:rPr>
              <a:t>pharmacopoeial</a:t>
            </a:r>
            <a:r>
              <a:rPr lang="en-GB" sz="1800" dirty="0">
                <a:solidFill>
                  <a:srgbClr val="218BA7"/>
                </a:solidFill>
              </a:rPr>
              <a:t> or other appropriate procedures. </a:t>
            </a:r>
          </a:p>
          <a:p>
            <a:pPr lvl="1"/>
            <a:r>
              <a:rPr lang="en-GB" sz="1800" dirty="0">
                <a:solidFill>
                  <a:srgbClr val="218BA7"/>
                </a:solidFill>
              </a:rPr>
              <a:t>Carry-over of catalysts to the new drug substance should be evaluated during development. </a:t>
            </a:r>
          </a:p>
          <a:p>
            <a:pPr lvl="1"/>
            <a:r>
              <a:rPr lang="en-GB" sz="1800" dirty="0">
                <a:solidFill>
                  <a:srgbClr val="218BA7"/>
                </a:solidFill>
              </a:rPr>
              <a:t>The need for inclusion or exclusion of inorganic impurities in the new drug substance specification should be discussed. </a:t>
            </a:r>
          </a:p>
          <a:p>
            <a:pPr lvl="1"/>
            <a:r>
              <a:rPr lang="en-GB" sz="1800" dirty="0">
                <a:solidFill>
                  <a:srgbClr val="218BA7"/>
                </a:solidFill>
              </a:rPr>
              <a:t>Acceptance criteria should be based on </a:t>
            </a:r>
            <a:r>
              <a:rPr lang="en-GB" sz="1800" dirty="0" err="1">
                <a:solidFill>
                  <a:srgbClr val="218BA7"/>
                </a:solidFill>
              </a:rPr>
              <a:t>pharmacopoeial</a:t>
            </a:r>
            <a:r>
              <a:rPr lang="en-GB" sz="1800" dirty="0">
                <a:solidFill>
                  <a:srgbClr val="218BA7"/>
                </a:solidFill>
              </a:rPr>
              <a:t> standards or known safety data</a:t>
            </a:r>
            <a:endParaRPr lang="en-US" sz="2000" dirty="0">
              <a:solidFill>
                <a:srgbClr val="218BA7"/>
              </a:solidFill>
            </a:endParaRPr>
          </a:p>
          <a:p>
            <a:r>
              <a:rPr lang="en-US" b="1" dirty="0"/>
              <a:t>Solvents</a:t>
            </a:r>
          </a:p>
          <a:p>
            <a:pPr lvl="1"/>
            <a:r>
              <a:rPr lang="en-US" sz="1800" dirty="0">
                <a:solidFill>
                  <a:srgbClr val="218BA7"/>
                </a:solidFill>
              </a:rPr>
              <a:t>Please refer to GL18 Residual Solvents</a:t>
            </a:r>
            <a:endParaRPr lang="en-GB" sz="1800" dirty="0">
              <a:solidFill>
                <a:srgbClr val="218BA7"/>
              </a:solidFill>
            </a:endParaRPr>
          </a:p>
        </p:txBody>
      </p:sp>
    </p:spTree>
    <p:extLst>
      <p:ext uri="{BB962C8B-B14F-4D97-AF65-F5344CB8AC3E}">
        <p14:creationId xmlns:p14="http://schemas.microsoft.com/office/powerpoint/2010/main" val="347126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F0BD9-2A6A-49E7-ACDC-293C3E1F2985}"/>
              </a:ext>
            </a:extLst>
          </p:cNvPr>
          <p:cNvSpPr>
            <a:spLocks noGrp="1"/>
          </p:cNvSpPr>
          <p:nvPr>
            <p:ph type="body" sz="quarter" idx="10"/>
          </p:nvPr>
        </p:nvSpPr>
        <p:spPr>
          <a:xfrm>
            <a:off x="404813" y="295274"/>
            <a:ext cx="7000034" cy="394447"/>
          </a:xfrm>
        </p:spPr>
        <p:txBody>
          <a:bodyPr/>
          <a:lstStyle/>
          <a:p>
            <a:r>
              <a:rPr lang="en-US" dirty="0"/>
              <a:t>Analytical procedures</a:t>
            </a:r>
          </a:p>
        </p:txBody>
      </p:sp>
      <p:sp>
        <p:nvSpPr>
          <p:cNvPr id="3" name="Text Placeholder 2">
            <a:extLst>
              <a:ext uri="{FF2B5EF4-FFF2-40B4-BE49-F238E27FC236}">
                <a16:creationId xmlns:a16="http://schemas.microsoft.com/office/drawing/2014/main" id="{F8534282-7C2D-491E-A54E-9C48AA6D06C2}"/>
              </a:ext>
            </a:extLst>
          </p:cNvPr>
          <p:cNvSpPr>
            <a:spLocks noGrp="1"/>
          </p:cNvSpPr>
          <p:nvPr>
            <p:ph type="body" sz="quarter" idx="11"/>
          </p:nvPr>
        </p:nvSpPr>
        <p:spPr>
          <a:xfrm>
            <a:off x="581025" y="1162050"/>
            <a:ext cx="7839075" cy="3771900"/>
          </a:xfrm>
          <a:solidFill>
            <a:schemeClr val="bg1">
              <a:alpha val="30000"/>
            </a:schemeClr>
          </a:solidFill>
        </p:spPr>
        <p:txBody>
          <a:bodyPr/>
          <a:lstStyle/>
          <a:p>
            <a:r>
              <a:rPr lang="en-GB" dirty="0"/>
              <a:t>Analytical procedures are validated and suitable for the detection and quantification of impurities </a:t>
            </a:r>
            <a:r>
              <a:rPr lang="en-GB" sz="1800" dirty="0"/>
              <a:t>(see VICH GLs 1 &amp; 2 for Analytical Validation)</a:t>
            </a:r>
            <a:endParaRPr lang="en-GB" dirty="0"/>
          </a:p>
          <a:p>
            <a:r>
              <a:rPr lang="en-GB" dirty="0"/>
              <a:t>The use of lower precision techniques (e.g., thin-layer chromato-</a:t>
            </a:r>
            <a:r>
              <a:rPr lang="en-GB" dirty="0" err="1"/>
              <a:t>graphy</a:t>
            </a:r>
            <a:r>
              <a:rPr lang="en-GB" dirty="0"/>
              <a:t>) can be acceptable where justified and appropriately validated.</a:t>
            </a:r>
          </a:p>
          <a:p>
            <a:r>
              <a:rPr lang="en-GB" dirty="0"/>
              <a:t>The quantitation limit for the analytical procedure should be not more than (≤) the reporting threshold</a:t>
            </a:r>
          </a:p>
          <a:p>
            <a:r>
              <a:rPr lang="en-GB" dirty="0"/>
              <a:t>Organic impurity levels can be measured by a variety of techniques, including those that compare an analytical response for an impurity to that of an appropriate reference standard or to the response of the new drug substance itself.</a:t>
            </a:r>
          </a:p>
        </p:txBody>
      </p:sp>
    </p:spTree>
    <p:extLst>
      <p:ext uri="{BB962C8B-B14F-4D97-AF65-F5344CB8AC3E}">
        <p14:creationId xmlns:p14="http://schemas.microsoft.com/office/powerpoint/2010/main" val="408863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BD0ED-89CC-419A-B0FC-5F1D8EE2C7DF}"/>
              </a:ext>
            </a:extLst>
          </p:cNvPr>
          <p:cNvSpPr>
            <a:spLocks noGrp="1"/>
          </p:cNvSpPr>
          <p:nvPr>
            <p:ph type="body" sz="quarter" idx="10"/>
          </p:nvPr>
        </p:nvSpPr>
        <p:spPr>
          <a:xfrm>
            <a:off x="404813" y="284910"/>
            <a:ext cx="7000034" cy="519112"/>
          </a:xfrm>
        </p:spPr>
        <p:txBody>
          <a:bodyPr/>
          <a:lstStyle/>
          <a:p>
            <a:r>
              <a:rPr lang="en-US" dirty="0"/>
              <a:t>Reporting impurity content of batches</a:t>
            </a:r>
          </a:p>
        </p:txBody>
      </p:sp>
      <p:sp>
        <p:nvSpPr>
          <p:cNvPr id="3" name="Text Placeholder 2">
            <a:extLst>
              <a:ext uri="{FF2B5EF4-FFF2-40B4-BE49-F238E27FC236}">
                <a16:creationId xmlns:a16="http://schemas.microsoft.com/office/drawing/2014/main" id="{B7D36C72-CC77-4559-9725-923358616EB1}"/>
              </a:ext>
            </a:extLst>
          </p:cNvPr>
          <p:cNvSpPr>
            <a:spLocks noGrp="1"/>
          </p:cNvSpPr>
          <p:nvPr>
            <p:ph type="body" sz="quarter" idx="11"/>
          </p:nvPr>
        </p:nvSpPr>
        <p:spPr>
          <a:xfrm>
            <a:off x="404813" y="1230313"/>
            <a:ext cx="8335962" cy="4419600"/>
          </a:xfrm>
        </p:spPr>
        <p:txBody>
          <a:bodyPr/>
          <a:lstStyle/>
          <a:p>
            <a:r>
              <a:rPr lang="en-GB" dirty="0"/>
              <a:t>Analytical results should be provided in the application for all batches of the new DS used for clinical, safety, and stability testing, as well as for batches representative of the proposed commercial process.</a:t>
            </a:r>
          </a:p>
          <a:p>
            <a:pPr lvl="1"/>
            <a:r>
              <a:rPr lang="en-GB" sz="1800" dirty="0">
                <a:solidFill>
                  <a:srgbClr val="0070C0"/>
                </a:solidFill>
              </a:rPr>
              <a:t>Avoid terms like “complies“ or “meets limit“</a:t>
            </a:r>
          </a:p>
          <a:p>
            <a:pPr lvl="1"/>
            <a:r>
              <a:rPr lang="en-GB" sz="1800" dirty="0">
                <a:solidFill>
                  <a:srgbClr val="0070C0"/>
                </a:solidFill>
              </a:rPr>
              <a:t>Below 1.0%, the results should be reported to two decimal places (e.g., 0.06%,0.13%); </a:t>
            </a:r>
          </a:p>
          <a:p>
            <a:pPr lvl="1"/>
            <a:r>
              <a:rPr lang="en-GB" sz="1800" dirty="0">
                <a:solidFill>
                  <a:srgbClr val="0070C0"/>
                </a:solidFill>
              </a:rPr>
              <a:t>At and above 1.0%, the results should be reported to one decimal place (e.g., 1.3%).</a:t>
            </a:r>
          </a:p>
          <a:p>
            <a:pPr lvl="1"/>
            <a:r>
              <a:rPr lang="en-GB" sz="1800" dirty="0">
                <a:solidFill>
                  <a:srgbClr val="0070C0"/>
                </a:solidFill>
              </a:rPr>
              <a:t>Impurities should be designated by code number or by an appropriate descriptor, e.g., retention time</a:t>
            </a:r>
          </a:p>
          <a:p>
            <a:pPr lvl="1"/>
            <a:r>
              <a:rPr lang="en-GB" sz="1800" dirty="0">
                <a:solidFill>
                  <a:srgbClr val="0070C0"/>
                </a:solidFill>
              </a:rPr>
              <a:t>All impurities at a level greater than (&gt;) the reporting threshold should be summed and reported as total impurities.</a:t>
            </a:r>
          </a:p>
        </p:txBody>
      </p:sp>
    </p:spTree>
    <p:extLst>
      <p:ext uri="{BB962C8B-B14F-4D97-AF65-F5344CB8AC3E}">
        <p14:creationId xmlns:p14="http://schemas.microsoft.com/office/powerpoint/2010/main" val="418913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37404" y="294435"/>
            <a:ext cx="7000781" cy="519112"/>
          </a:xfrm>
        </p:spPr>
        <p:txBody>
          <a:bodyPr/>
          <a:lstStyle/>
          <a:p>
            <a:r>
              <a:rPr lang="en-US" dirty="0"/>
              <a:t>Listing of impurities in specifications</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638175" y="1506538"/>
            <a:ext cx="7620000" cy="4419600"/>
          </a:xfrm>
        </p:spPr>
        <p:txBody>
          <a:bodyPr/>
          <a:lstStyle/>
          <a:p>
            <a:r>
              <a:rPr lang="en-GB" dirty="0"/>
              <a:t>The rational for selection of impurities in the new DS specification should be based on the impurities found in batches manufactured by the proposed commercial process. This rationale should include a discussion of the impurity profiles observed in the safety and clinical development batches</a:t>
            </a:r>
          </a:p>
          <a:p>
            <a:r>
              <a:rPr lang="en-GB" dirty="0"/>
              <a:t>Those individual impurities with specific acceptance criteria included in the specification for the new drug substance are referred to as "specified impurities".  Specified impurities can be identified or unidentified</a:t>
            </a:r>
          </a:p>
          <a:p>
            <a:endParaRPr lang="de-DE" dirty="0"/>
          </a:p>
          <a:p>
            <a:endParaRPr lang="en-GB" dirty="0"/>
          </a:p>
        </p:txBody>
      </p:sp>
    </p:spTree>
    <p:extLst>
      <p:ext uri="{BB962C8B-B14F-4D97-AF65-F5344CB8AC3E}">
        <p14:creationId xmlns:p14="http://schemas.microsoft.com/office/powerpoint/2010/main" val="374869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74758" y="274545"/>
            <a:ext cx="7000781" cy="519112"/>
          </a:xfrm>
        </p:spPr>
        <p:txBody>
          <a:bodyPr/>
          <a:lstStyle/>
          <a:p>
            <a:r>
              <a:rPr lang="en-US" dirty="0"/>
              <a:t>Listing of impurities in specifications (contd.)</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742949" y="1219200"/>
            <a:ext cx="7810501" cy="4419600"/>
          </a:xfrm>
        </p:spPr>
        <p:txBody>
          <a:bodyPr/>
          <a:lstStyle/>
          <a:p>
            <a:r>
              <a:rPr lang="en-GB" dirty="0"/>
              <a:t>Acceptance criteria should be set no higher than the level that can be justified by safety data, and should be consistent with the level achievable by the manufacturing process and the analytical capability.</a:t>
            </a:r>
          </a:p>
          <a:p>
            <a:r>
              <a:rPr lang="en-GB" dirty="0"/>
              <a:t>Where there is no safety concern, impurity acceptance criteria should be based on data generated on batches manufactured by the proposed commercial process, allowing sufficient latitude to deal with normal manufacturing and analytical variation and the stability characteristics of the new DS.</a:t>
            </a:r>
          </a:p>
          <a:p>
            <a:r>
              <a:rPr lang="en-GB" dirty="0"/>
              <a:t>The use of two decimal places for thresholds does not necessarily indicate the precision of the acceptance criteria for specified impurities and total impurities.</a:t>
            </a:r>
          </a:p>
        </p:txBody>
      </p:sp>
    </p:spTree>
    <p:extLst>
      <p:ext uri="{BB962C8B-B14F-4D97-AF65-F5344CB8AC3E}">
        <p14:creationId xmlns:p14="http://schemas.microsoft.com/office/powerpoint/2010/main" val="361453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28626" y="256335"/>
            <a:ext cx="7000781" cy="519112"/>
          </a:xfrm>
        </p:spPr>
        <p:txBody>
          <a:bodyPr/>
          <a:lstStyle/>
          <a:p>
            <a:r>
              <a:rPr lang="en-US" dirty="0"/>
              <a:t>Listing of impurities in specifications</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404813" y="1144588"/>
            <a:ext cx="7977187" cy="3589337"/>
          </a:xfrm>
        </p:spPr>
        <p:txBody>
          <a:bodyPr/>
          <a:lstStyle/>
          <a:p>
            <a:pPr marL="0" indent="0">
              <a:buNone/>
            </a:pPr>
            <a:r>
              <a:rPr lang="en-GB" dirty="0"/>
              <a:t>The new drug substance specification should include, where applicable, the following list of impurities:</a:t>
            </a:r>
          </a:p>
          <a:p>
            <a:r>
              <a:rPr lang="en-GB" dirty="0"/>
              <a:t>Specified identified impurities:</a:t>
            </a:r>
          </a:p>
          <a:p>
            <a:pPr lvl="1"/>
            <a:r>
              <a:rPr lang="en-GB" sz="1800" dirty="0"/>
              <a:t>should be included along with specified unidentified impurities estimated to be present at a level greater than (&gt;) the identification threshold</a:t>
            </a:r>
            <a:endParaRPr lang="de-DE" sz="1800" dirty="0"/>
          </a:p>
          <a:p>
            <a:r>
              <a:rPr lang="en-GB" dirty="0"/>
              <a:t>Specified, unidentified impurities </a:t>
            </a:r>
          </a:p>
          <a:p>
            <a:pPr lvl="1"/>
            <a:r>
              <a:rPr lang="en-GB" sz="1800" dirty="0"/>
              <a:t>should be referred to by an appropriate qualitative analytical descriptive label (e.g., “unidentified A", “unidentified with relative retention of 0.9”).</a:t>
            </a:r>
            <a:endParaRPr lang="de-DE" sz="1600" dirty="0"/>
          </a:p>
          <a:p>
            <a:r>
              <a:rPr lang="de-DE" dirty="0" err="1"/>
              <a:t>Unspecified</a:t>
            </a:r>
            <a:r>
              <a:rPr lang="de-DE" dirty="0"/>
              <a:t> </a:t>
            </a:r>
            <a:r>
              <a:rPr lang="de-DE" dirty="0" err="1"/>
              <a:t>impurities</a:t>
            </a:r>
            <a:endParaRPr lang="en-GB" dirty="0"/>
          </a:p>
          <a:p>
            <a:pPr lvl="1"/>
            <a:r>
              <a:rPr lang="en-GB" sz="1800" dirty="0"/>
              <a:t>A general acceptance criterion of not more than (≤) the identification threshold for any unspecified impurity</a:t>
            </a:r>
            <a:endParaRPr lang="de-DE" dirty="0"/>
          </a:p>
          <a:p>
            <a:endParaRPr lang="en-GB" dirty="0"/>
          </a:p>
        </p:txBody>
      </p:sp>
    </p:spTree>
    <p:extLst>
      <p:ext uri="{BB962C8B-B14F-4D97-AF65-F5344CB8AC3E}">
        <p14:creationId xmlns:p14="http://schemas.microsoft.com/office/powerpoint/2010/main" val="378001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628649" y="1506538"/>
            <a:ext cx="7143751" cy="2579687"/>
          </a:xfrm>
        </p:spPr>
        <p:txBody>
          <a:bodyPr/>
          <a:lstStyle/>
          <a:p>
            <a:r>
              <a:rPr lang="de-DE" dirty="0"/>
              <a:t>T</a:t>
            </a:r>
            <a:r>
              <a:rPr lang="en-GB" dirty="0" err="1"/>
              <a:t>otal</a:t>
            </a:r>
            <a:r>
              <a:rPr lang="en-GB" dirty="0"/>
              <a:t> impurities </a:t>
            </a:r>
          </a:p>
          <a:p>
            <a:pPr lvl="1"/>
            <a:r>
              <a:rPr lang="en-GB" sz="1800" dirty="0"/>
              <a:t>An acceptance criterion for total impurities should be included</a:t>
            </a:r>
            <a:endParaRPr lang="de-DE" sz="1800" dirty="0"/>
          </a:p>
          <a:p>
            <a:endParaRPr lang="de-DE" dirty="0"/>
          </a:p>
          <a:p>
            <a:r>
              <a:rPr lang="de-DE" dirty="0"/>
              <a:t>Residual </a:t>
            </a:r>
            <a:r>
              <a:rPr lang="de-DE" dirty="0" err="1"/>
              <a:t>solvents</a:t>
            </a:r>
            <a:endParaRPr lang="de-DE" dirty="0"/>
          </a:p>
          <a:p>
            <a:endParaRPr lang="de-DE" dirty="0"/>
          </a:p>
          <a:p>
            <a:r>
              <a:rPr lang="de-DE" dirty="0" err="1"/>
              <a:t>Inorganic</a:t>
            </a:r>
            <a:r>
              <a:rPr lang="de-DE" dirty="0"/>
              <a:t> </a:t>
            </a:r>
            <a:r>
              <a:rPr lang="de-DE" dirty="0" err="1"/>
              <a:t>Impurities</a:t>
            </a:r>
            <a:endParaRPr lang="de-DE" dirty="0"/>
          </a:p>
          <a:p>
            <a:endParaRPr lang="en-GB" dirty="0"/>
          </a:p>
        </p:txBody>
      </p:sp>
      <p:sp>
        <p:nvSpPr>
          <p:cNvPr id="7" name="Text Placeholder 3">
            <a:extLst>
              <a:ext uri="{FF2B5EF4-FFF2-40B4-BE49-F238E27FC236}">
                <a16:creationId xmlns:a16="http://schemas.microsoft.com/office/drawing/2014/main" id="{98B0F8E3-BF6C-46B9-BF63-336F221D9B88}"/>
              </a:ext>
            </a:extLst>
          </p:cNvPr>
          <p:cNvSpPr txBox="1">
            <a:spLocks/>
          </p:cNvSpPr>
          <p:nvPr/>
        </p:nvSpPr>
        <p:spPr>
          <a:xfrm>
            <a:off x="428626" y="256335"/>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Listing of impurities in specifications</a:t>
            </a:r>
          </a:p>
        </p:txBody>
      </p:sp>
    </p:spTree>
    <p:extLst>
      <p:ext uri="{BB962C8B-B14F-4D97-AF65-F5344CB8AC3E}">
        <p14:creationId xmlns:p14="http://schemas.microsoft.com/office/powerpoint/2010/main" val="338733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6ACC0B-A0B4-4B8F-BA12-AC954847DE45}"/>
              </a:ext>
            </a:extLst>
          </p:cNvPr>
          <p:cNvSpPr>
            <a:spLocks noGrp="1"/>
          </p:cNvSpPr>
          <p:nvPr>
            <p:ph type="body" sz="quarter" idx="10"/>
          </p:nvPr>
        </p:nvSpPr>
        <p:spPr>
          <a:xfrm>
            <a:off x="427879" y="265860"/>
            <a:ext cx="7000781" cy="519112"/>
          </a:xfrm>
        </p:spPr>
        <p:txBody>
          <a:bodyPr/>
          <a:lstStyle/>
          <a:p>
            <a:r>
              <a:rPr lang="en-US" dirty="0"/>
              <a:t>Qualification of impurities</a:t>
            </a:r>
          </a:p>
        </p:txBody>
      </p:sp>
      <p:sp>
        <p:nvSpPr>
          <p:cNvPr id="5" name="Text Placeholder 4">
            <a:extLst>
              <a:ext uri="{FF2B5EF4-FFF2-40B4-BE49-F238E27FC236}">
                <a16:creationId xmlns:a16="http://schemas.microsoft.com/office/drawing/2014/main" id="{CABBC041-B67D-47A1-B023-0977F321BC21}"/>
              </a:ext>
            </a:extLst>
          </p:cNvPr>
          <p:cNvSpPr>
            <a:spLocks noGrp="1"/>
          </p:cNvSpPr>
          <p:nvPr>
            <p:ph type="body" sz="quarter" idx="11"/>
          </p:nvPr>
        </p:nvSpPr>
        <p:spPr>
          <a:xfrm>
            <a:off x="404813" y="1277938"/>
            <a:ext cx="8335962" cy="4419600"/>
          </a:xfrm>
        </p:spPr>
        <p:txBody>
          <a:bodyPr/>
          <a:lstStyle/>
          <a:p>
            <a:r>
              <a:rPr lang="en-GB" dirty="0"/>
              <a:t>Qualification is the process of acquiring and evaluating data that establishes the biological safety of an individual impurity or a given impurity profile at the level(s) specified. </a:t>
            </a:r>
          </a:p>
          <a:p>
            <a:pPr lvl="1"/>
            <a:r>
              <a:rPr lang="en-GB" sz="1800" dirty="0">
                <a:solidFill>
                  <a:srgbClr val="0070C0"/>
                </a:solidFill>
              </a:rPr>
              <a:t>The applicant should provide a rationale for establishing impurity acceptance criteria that includes safety considerations. </a:t>
            </a:r>
          </a:p>
          <a:p>
            <a:pPr lvl="1"/>
            <a:r>
              <a:rPr lang="en-GB" sz="1800" dirty="0">
                <a:solidFill>
                  <a:srgbClr val="0070C0"/>
                </a:solidFill>
              </a:rPr>
              <a:t>The level of any impurity present in a new drug substance that has been adequately tested in safety and/or clinical studies would be considered qualified. </a:t>
            </a:r>
          </a:p>
          <a:p>
            <a:pPr lvl="1"/>
            <a:r>
              <a:rPr lang="en-GB" sz="1800" dirty="0">
                <a:solidFill>
                  <a:srgbClr val="0070C0"/>
                </a:solidFill>
              </a:rPr>
              <a:t>Impurities that are also significant metabolites present in animal and/or human studies are generally considered qualified</a:t>
            </a:r>
          </a:p>
          <a:p>
            <a:pPr lvl="1"/>
            <a:r>
              <a:rPr lang="en-GB" sz="1800" dirty="0">
                <a:solidFill>
                  <a:srgbClr val="0070C0"/>
                </a:solidFill>
              </a:rPr>
              <a:t>A level of a qualified impurity higher than that present in a new DS can also be justified based on an analysis of the actual amount of impurity administered in previous relevant safety studies.</a:t>
            </a:r>
          </a:p>
        </p:txBody>
      </p:sp>
    </p:spTree>
    <p:extLst>
      <p:ext uri="{BB962C8B-B14F-4D97-AF65-F5344CB8AC3E}">
        <p14:creationId xmlns:p14="http://schemas.microsoft.com/office/powerpoint/2010/main" val="9956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6ACC0B-A0B4-4B8F-BA12-AC954847DE45}"/>
              </a:ext>
            </a:extLst>
          </p:cNvPr>
          <p:cNvSpPr>
            <a:spLocks noGrp="1"/>
          </p:cNvSpPr>
          <p:nvPr>
            <p:ph type="body" sz="quarter" idx="10"/>
          </p:nvPr>
        </p:nvSpPr>
        <p:spPr>
          <a:xfrm>
            <a:off x="427879" y="313485"/>
            <a:ext cx="7000781" cy="519112"/>
          </a:xfrm>
        </p:spPr>
        <p:txBody>
          <a:bodyPr/>
          <a:lstStyle/>
          <a:p>
            <a:r>
              <a:rPr lang="en-US" dirty="0"/>
              <a:t>Qualification of impurities</a:t>
            </a:r>
          </a:p>
        </p:txBody>
      </p:sp>
      <p:sp>
        <p:nvSpPr>
          <p:cNvPr id="5" name="Text Placeholder 4">
            <a:extLst>
              <a:ext uri="{FF2B5EF4-FFF2-40B4-BE49-F238E27FC236}">
                <a16:creationId xmlns:a16="http://schemas.microsoft.com/office/drawing/2014/main" id="{CABBC041-B67D-47A1-B023-0977F321BC21}"/>
              </a:ext>
            </a:extLst>
          </p:cNvPr>
          <p:cNvSpPr>
            <a:spLocks noGrp="1"/>
          </p:cNvSpPr>
          <p:nvPr>
            <p:ph type="body" sz="quarter" idx="11"/>
          </p:nvPr>
        </p:nvSpPr>
        <p:spPr>
          <a:xfrm>
            <a:off x="619125" y="1457325"/>
            <a:ext cx="7562850" cy="3228976"/>
          </a:xfrm>
        </p:spPr>
        <p:txBody>
          <a:bodyPr/>
          <a:lstStyle/>
          <a:p>
            <a:r>
              <a:rPr lang="en-GB" dirty="0"/>
              <a:t>If data are unavailable to qualify the proposed acceptance criterion of an impurity, studies to</a:t>
            </a:r>
          </a:p>
          <a:p>
            <a:r>
              <a:rPr lang="en-GB" dirty="0"/>
              <a:t>obtain such data can be appropriate when the usual qualification thresholds given in</a:t>
            </a:r>
          </a:p>
          <a:p>
            <a:r>
              <a:rPr lang="en-GB" dirty="0"/>
              <a:t>Attachment 1 are exceeded.</a:t>
            </a:r>
          </a:p>
          <a:p>
            <a:pPr marL="0" indent="0">
              <a:buNone/>
            </a:pPr>
            <a:endParaRPr lang="en-US" sz="1600" dirty="0"/>
          </a:p>
          <a:p>
            <a:pPr lvl="1"/>
            <a:r>
              <a:rPr lang="en-GB" sz="1800" dirty="0"/>
              <a:t>If data are unavailable to qualify the proposed acceptance criterion of an impurity, studies to obtain such data can be appropriate when the usual qualification thresholds given in Attachment 1 are exceeded.</a:t>
            </a:r>
          </a:p>
          <a:p>
            <a:endParaRPr lang="en-GB" dirty="0"/>
          </a:p>
        </p:txBody>
      </p:sp>
    </p:spTree>
    <p:extLst>
      <p:ext uri="{BB962C8B-B14F-4D97-AF65-F5344CB8AC3E}">
        <p14:creationId xmlns:p14="http://schemas.microsoft.com/office/powerpoint/2010/main" val="422495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136AB8F-492C-4E5D-9B01-42E9B34A3136}"/>
              </a:ext>
            </a:extLst>
          </p:cNvPr>
          <p:cNvSpPr>
            <a:spLocks noGrp="1"/>
          </p:cNvSpPr>
          <p:nvPr>
            <p:ph type="body" sz="quarter" idx="10"/>
          </p:nvPr>
        </p:nvSpPr>
        <p:spPr>
          <a:xfrm>
            <a:off x="404066" y="170610"/>
            <a:ext cx="7000781" cy="519112"/>
          </a:xfrm>
        </p:spPr>
        <p:txBody>
          <a:bodyPr/>
          <a:lstStyle/>
          <a:p>
            <a:r>
              <a:rPr lang="en-GB" dirty="0"/>
              <a:t>Disclaimer</a:t>
            </a:r>
          </a:p>
        </p:txBody>
      </p:sp>
      <p:sp>
        <p:nvSpPr>
          <p:cNvPr id="5" name="Text Placeholder 2">
            <a:extLst>
              <a:ext uri="{FF2B5EF4-FFF2-40B4-BE49-F238E27FC236}">
                <a16:creationId xmlns:a16="http://schemas.microsoft.com/office/drawing/2014/main" id="{A3E58167-4424-4F39-A0FC-1A0F5C114185}"/>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Tree>
    <p:extLst>
      <p:ext uri="{BB962C8B-B14F-4D97-AF65-F5344CB8AC3E}">
        <p14:creationId xmlns:p14="http://schemas.microsoft.com/office/powerpoint/2010/main" val="426958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3E09F-655D-4A9C-A5DF-BB4EA12255FE}"/>
              </a:ext>
            </a:extLst>
          </p:cNvPr>
          <p:cNvSpPr>
            <a:spLocks noGrp="1"/>
          </p:cNvSpPr>
          <p:nvPr>
            <p:ph type="body" sz="quarter" idx="10"/>
          </p:nvPr>
        </p:nvSpPr>
        <p:spPr>
          <a:xfrm>
            <a:off x="437404" y="308442"/>
            <a:ext cx="7000781" cy="519112"/>
          </a:xfrm>
        </p:spPr>
        <p:txBody>
          <a:bodyPr/>
          <a:lstStyle/>
          <a:p>
            <a:r>
              <a:rPr lang="en-US" dirty="0"/>
              <a:t>Decision tree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511" y="52387"/>
            <a:ext cx="6102805" cy="675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87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29E87-77C4-4D1A-A11A-DEFAF41CE103}"/>
              </a:ext>
            </a:extLst>
          </p:cNvPr>
          <p:cNvSpPr>
            <a:spLocks noGrp="1"/>
          </p:cNvSpPr>
          <p:nvPr>
            <p:ph type="body" sz="quarter" idx="10"/>
          </p:nvPr>
        </p:nvSpPr>
        <p:spPr>
          <a:xfrm>
            <a:off x="408829" y="275385"/>
            <a:ext cx="7000781" cy="519112"/>
          </a:xfrm>
        </p:spPr>
        <p:txBody>
          <a:bodyPr/>
          <a:lstStyle/>
          <a:p>
            <a:r>
              <a:rPr lang="en-GB" dirty="0"/>
              <a:t>Notes on Decision tree</a:t>
            </a:r>
          </a:p>
        </p:txBody>
      </p:sp>
      <p:sp>
        <p:nvSpPr>
          <p:cNvPr id="3" name="Text Placeholder 2">
            <a:extLst>
              <a:ext uri="{FF2B5EF4-FFF2-40B4-BE49-F238E27FC236}">
                <a16:creationId xmlns:a16="http://schemas.microsoft.com/office/drawing/2014/main" id="{AC89C27B-65DE-428E-ACCA-02D9C62F60E9}"/>
              </a:ext>
            </a:extLst>
          </p:cNvPr>
          <p:cNvSpPr>
            <a:spLocks noGrp="1"/>
          </p:cNvSpPr>
          <p:nvPr>
            <p:ph type="body" sz="quarter" idx="11"/>
          </p:nvPr>
        </p:nvSpPr>
        <p:spPr>
          <a:xfrm>
            <a:off x="408829" y="1295400"/>
            <a:ext cx="8331946" cy="4630738"/>
          </a:xfrm>
        </p:spPr>
        <p:txBody>
          <a:bodyPr/>
          <a:lstStyle/>
          <a:p>
            <a:pPr marL="447675" lvl="1" indent="-217488">
              <a:buNone/>
            </a:pPr>
            <a:r>
              <a:rPr lang="en-GB" sz="1800" dirty="0">
                <a:solidFill>
                  <a:srgbClr val="218BA7"/>
                </a:solidFill>
              </a:rPr>
              <a:t>a) If considered desirable, a minimum screen (e.g., genotoxic potential), should be conducted. A study to detect point mutations and one to detect chromosomal aberrations, both in vitro, are considered an appropriate minimum screen.</a:t>
            </a:r>
          </a:p>
          <a:p>
            <a:pPr marL="447675" lvl="1" indent="-217488">
              <a:buNone/>
            </a:pPr>
            <a:r>
              <a:rPr lang="en-GB" sz="1800" dirty="0">
                <a:solidFill>
                  <a:srgbClr val="218BA7"/>
                </a:solidFill>
              </a:rPr>
              <a:t>b) If general toxicity studies are desirable, one or more studies should be designed to allow comparison of unqualified to qualified material. The study duration should be based on available relevant information and performed in the species most likely to maximise the potential to detect the toxicity of an impurity. On a case-by-case basis, single-dose studies can be appropriate, especially for single-dose drugs. In general, a minimum duration of 14 days and a maximum duration of 90 days would be considered appropriate. Lower thresholds can be appropriate if the impurity is unusually toxic.	</a:t>
            </a:r>
          </a:p>
          <a:p>
            <a:pPr marL="447675" lvl="1" indent="-217488">
              <a:buNone/>
            </a:pPr>
            <a:r>
              <a:rPr lang="en-GB" sz="1800" dirty="0">
                <a:solidFill>
                  <a:srgbClr val="218BA7"/>
                </a:solidFill>
              </a:rPr>
              <a:t>d) E.g., do known safety data for this impurity or its structural class preclude human or animal exposure at the concentration present?</a:t>
            </a:r>
          </a:p>
        </p:txBody>
      </p:sp>
    </p:spTree>
    <p:extLst>
      <p:ext uri="{BB962C8B-B14F-4D97-AF65-F5344CB8AC3E}">
        <p14:creationId xmlns:p14="http://schemas.microsoft.com/office/powerpoint/2010/main" val="325399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F43AD-3436-46B9-8AAE-BF6A68771CC9}"/>
              </a:ext>
            </a:extLst>
          </p:cNvPr>
          <p:cNvSpPr>
            <a:spLocks noGrp="1"/>
          </p:cNvSpPr>
          <p:nvPr>
            <p:ph type="body" sz="quarter" idx="10"/>
          </p:nvPr>
        </p:nvSpPr>
        <p:spPr>
          <a:xfrm>
            <a:off x="418354" y="317440"/>
            <a:ext cx="7000781" cy="519112"/>
          </a:xfrm>
        </p:spPr>
        <p:txBody>
          <a:bodyPr/>
          <a:lstStyle/>
          <a:p>
            <a:r>
              <a:rPr lang="en-US" dirty="0"/>
              <a:t>Table illustrating reporting of impurity results</a:t>
            </a:r>
          </a:p>
        </p:txBody>
      </p:sp>
      <p:sp>
        <p:nvSpPr>
          <p:cNvPr id="3" name="Text Placeholder 2">
            <a:extLst>
              <a:ext uri="{FF2B5EF4-FFF2-40B4-BE49-F238E27FC236}">
                <a16:creationId xmlns:a16="http://schemas.microsoft.com/office/drawing/2014/main" id="{E1118DEC-BB5D-4976-914F-773BA62AA954}"/>
              </a:ext>
            </a:extLst>
          </p:cNvPr>
          <p:cNvSpPr>
            <a:spLocks noGrp="1"/>
          </p:cNvSpPr>
          <p:nvPr>
            <p:ph type="body" sz="quarter" idx="11"/>
          </p:nvPr>
        </p:nvSpPr>
        <p:spPr>
          <a:xfrm>
            <a:off x="404813" y="1340528"/>
            <a:ext cx="8335962" cy="4585610"/>
          </a:xfrm>
        </p:spPr>
        <p:txBody>
          <a:bodyPr/>
          <a:lstStyle/>
          <a:p>
            <a:pPr marL="0" indent="0">
              <a:buNone/>
            </a:pPr>
            <a:endParaRPr lang="en-US" sz="2500" u="sng" dirty="0"/>
          </a:p>
          <a:p>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3052658887"/>
              </p:ext>
            </p:extLst>
          </p:nvPr>
        </p:nvGraphicFramePr>
        <p:xfrm>
          <a:off x="1219200" y="1473878"/>
          <a:ext cx="6705600" cy="2441047"/>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37163">
                <a:tc rowSpan="2">
                  <a:txBody>
                    <a:bodyPr/>
                    <a:lstStyle/>
                    <a:p>
                      <a:pPr algn="ctr"/>
                      <a:r>
                        <a:rPr lang="en-GB" sz="1600" b="1" i="0" u="none" strike="noStrike" kern="1200" baseline="0" dirty="0">
                          <a:solidFill>
                            <a:schemeClr val="lt1"/>
                          </a:solidFill>
                          <a:latin typeface="+mn-lt"/>
                          <a:ea typeface="+mn-ea"/>
                          <a:cs typeface="+mn-cs"/>
                        </a:rPr>
                        <a:t>‘Raw’ Result Action</a:t>
                      </a:r>
                    </a:p>
                    <a:p>
                      <a:pPr algn="ctr"/>
                      <a:r>
                        <a:rPr lang="en-GB" sz="1600" b="1" i="0" u="none" strike="noStrike" kern="1200" baseline="0" dirty="0">
                          <a:solidFill>
                            <a:schemeClr val="lt1"/>
                          </a:solidFill>
                          <a:latin typeface="+mn-lt"/>
                          <a:ea typeface="+mn-ea"/>
                          <a:cs typeface="+mn-cs"/>
                        </a:rPr>
                        <a:t>(%)</a:t>
                      </a:r>
                    </a:p>
                  </a:txBody>
                  <a:tcPr anchor="ctr">
                    <a:solidFill>
                      <a:srgbClr val="28A0BE"/>
                    </a:solidFill>
                  </a:tcPr>
                </a:tc>
                <a:tc rowSpan="2">
                  <a:txBody>
                    <a:bodyPr/>
                    <a:lstStyle/>
                    <a:p>
                      <a:pPr algn="ctr"/>
                      <a:r>
                        <a:rPr lang="en-GB" sz="1600" b="1" i="0" u="none" strike="noStrike" kern="1200" baseline="0" dirty="0">
                          <a:solidFill>
                            <a:schemeClr val="lt1"/>
                          </a:solidFill>
                          <a:latin typeface="+mn-lt"/>
                          <a:ea typeface="+mn-ea"/>
                          <a:cs typeface="+mn-cs"/>
                        </a:rPr>
                        <a:t>Reported Result</a:t>
                      </a:r>
                    </a:p>
                    <a:p>
                      <a:pPr algn="ctr"/>
                      <a:r>
                        <a:rPr lang="en-GB" sz="1600" b="1" i="0" u="none" strike="noStrike" kern="1200" baseline="0" dirty="0">
                          <a:solidFill>
                            <a:schemeClr val="lt1"/>
                          </a:solidFill>
                          <a:latin typeface="+mn-lt"/>
                          <a:ea typeface="+mn-ea"/>
                          <a:cs typeface="+mn-cs"/>
                        </a:rPr>
                        <a:t>(%) </a:t>
                      </a:r>
                      <a:endParaRPr lang="en-GB" sz="1600" b="1" dirty="0"/>
                    </a:p>
                  </a:txBody>
                  <a:tcPr anchor="ctr">
                    <a:solidFill>
                      <a:srgbClr val="28A0BE"/>
                    </a:solidFill>
                  </a:tcPr>
                </a:tc>
                <a:tc>
                  <a:txBody>
                    <a:bodyPr/>
                    <a:lstStyle/>
                    <a:p>
                      <a:pPr algn="ctr"/>
                      <a:r>
                        <a:rPr lang="de-DE" sz="1600" dirty="0"/>
                        <a:t>Action</a:t>
                      </a:r>
                      <a:endParaRPr lang="en-GB" sz="1600" dirty="0"/>
                    </a:p>
                  </a:txBody>
                  <a:tcPr anchor="ctr">
                    <a:solidFill>
                      <a:srgbClr val="28A0BE"/>
                    </a:solidFill>
                  </a:tcPr>
                </a:tc>
                <a:tc>
                  <a:txBody>
                    <a:bodyPr/>
                    <a:lstStyle/>
                    <a:p>
                      <a:pPr algn="ctr"/>
                      <a:r>
                        <a:rPr lang="de-DE" sz="1600" dirty="0"/>
                        <a:t>Action</a:t>
                      </a:r>
                      <a:endParaRPr lang="en-GB" sz="1600" dirty="0"/>
                    </a:p>
                  </a:txBody>
                  <a:tcPr anchor="ctr">
                    <a:solidFill>
                      <a:srgbClr val="28A0BE"/>
                    </a:solidFill>
                  </a:tcPr>
                </a:tc>
                <a:extLst>
                  <a:ext uri="{0D108BD9-81ED-4DB2-BD59-A6C34878D82A}">
                    <a16:rowId xmlns:a16="http://schemas.microsoft.com/office/drawing/2014/main" val="10000"/>
                  </a:ext>
                </a:extLst>
              </a:tr>
              <a:tr h="665088">
                <a:tc vMerge="1">
                  <a:txBody>
                    <a:bodyPr/>
                    <a:lstStyle/>
                    <a:p>
                      <a:endParaRPr lang="en-GB" dirty="0"/>
                    </a:p>
                  </a:txBody>
                  <a:tcPr/>
                </a:tc>
                <a:tc vMerge="1">
                  <a:txBody>
                    <a:bodyPr/>
                    <a:lstStyle/>
                    <a:p>
                      <a:endParaRPr lang="en-GB" dirty="0"/>
                    </a:p>
                  </a:txBody>
                  <a:tcPr/>
                </a:tc>
                <a:tc>
                  <a:txBody>
                    <a:bodyPr/>
                    <a:lstStyle/>
                    <a:p>
                      <a:pPr algn="ctr"/>
                      <a:r>
                        <a:rPr lang="en-GB" sz="1400" b="0" i="0" u="none" strike="noStrike" kern="1200" baseline="0" dirty="0">
                          <a:solidFill>
                            <a:schemeClr val="tx1"/>
                          </a:solidFill>
                          <a:latin typeface="+mn-lt"/>
                          <a:ea typeface="+mn-ea"/>
                          <a:cs typeface="+mn-cs"/>
                        </a:rPr>
                        <a:t>Identification</a:t>
                      </a:r>
                    </a:p>
                    <a:p>
                      <a:pPr algn="ctr"/>
                      <a:r>
                        <a:rPr lang="en-GB" sz="1400" b="0" i="0" u="none" strike="noStrike" kern="1200" baseline="0" dirty="0">
                          <a:solidFill>
                            <a:schemeClr val="tx1"/>
                          </a:solidFill>
                          <a:latin typeface="+mn-lt"/>
                          <a:ea typeface="+mn-ea"/>
                          <a:cs typeface="+mn-cs"/>
                        </a:rPr>
                        <a:t>(Threshold 0.20%)</a:t>
                      </a:r>
                    </a:p>
                  </a:txBody>
                  <a:tcPr anchor="ctr"/>
                </a:tc>
                <a:tc>
                  <a:txBody>
                    <a:bodyPr/>
                    <a:lstStyle/>
                    <a:p>
                      <a:pPr algn="ctr"/>
                      <a:r>
                        <a:rPr lang="en-GB" sz="1400" b="0" i="0" u="none" strike="noStrike" kern="1200" baseline="0" dirty="0">
                          <a:solidFill>
                            <a:schemeClr val="tx1"/>
                          </a:solidFill>
                          <a:latin typeface="+mn-lt"/>
                          <a:ea typeface="+mn-ea"/>
                          <a:cs typeface="+mn-cs"/>
                        </a:rPr>
                        <a:t>Qualification</a:t>
                      </a:r>
                    </a:p>
                    <a:p>
                      <a:pPr algn="ctr"/>
                      <a:r>
                        <a:rPr lang="en-GB" sz="1400" b="0" i="0" u="none" strike="noStrike" kern="1200" baseline="0" dirty="0">
                          <a:solidFill>
                            <a:schemeClr val="tx1"/>
                          </a:solidFill>
                          <a:latin typeface="+mn-lt"/>
                          <a:ea typeface="+mn-ea"/>
                          <a:cs typeface="+mn-cs"/>
                        </a:rPr>
                        <a:t>(Threshold 0.50%)</a:t>
                      </a:r>
                      <a:endParaRPr lang="en-GB" sz="1400" dirty="0">
                        <a:solidFill>
                          <a:schemeClr val="tx1"/>
                        </a:solidFill>
                      </a:endParaRPr>
                    </a:p>
                  </a:txBody>
                  <a:tcPr anchor="ctr"/>
                </a:tc>
                <a:extLst>
                  <a:ext uri="{0D108BD9-81ED-4DB2-BD59-A6C34878D82A}">
                    <a16:rowId xmlns:a16="http://schemas.microsoft.com/office/drawing/2014/main" val="10001"/>
                  </a:ext>
                </a:extLst>
              </a:tr>
              <a:tr h="381371">
                <a:tc>
                  <a:txBody>
                    <a:bodyPr/>
                    <a:lstStyle/>
                    <a:p>
                      <a:pPr algn="ctr"/>
                      <a:r>
                        <a:rPr lang="en-GB" sz="1400" b="0" i="0" u="none" strike="noStrike" kern="1200" baseline="0" dirty="0">
                          <a:solidFill>
                            <a:schemeClr val="dk1"/>
                          </a:solidFill>
                          <a:latin typeface="+mn-lt"/>
                          <a:ea typeface="+mn-ea"/>
                          <a:cs typeface="+mn-cs"/>
                        </a:rPr>
                        <a:t>0.166</a:t>
                      </a:r>
                      <a:endParaRPr lang="en-GB" sz="1400" dirty="0"/>
                    </a:p>
                  </a:txBody>
                  <a:tcPr anchor="ctr"/>
                </a:tc>
                <a:tc>
                  <a:txBody>
                    <a:bodyPr/>
                    <a:lstStyle/>
                    <a:p>
                      <a:pPr algn="ctr"/>
                      <a:r>
                        <a:rPr lang="en-GB" sz="1400" b="0" i="0" u="none" strike="noStrike" kern="1200" baseline="0" dirty="0">
                          <a:solidFill>
                            <a:schemeClr val="dk1"/>
                          </a:solidFill>
                          <a:latin typeface="+mn-lt"/>
                          <a:ea typeface="+mn-ea"/>
                          <a:cs typeface="+mn-cs"/>
                        </a:rPr>
                        <a:t>0.17</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None</a:t>
                      </a:r>
                      <a:endParaRPr lang="en-GB" sz="1400" dirty="0"/>
                    </a:p>
                  </a:txBody>
                  <a:tcPr anchor="ctr"/>
                </a:tc>
                <a:tc>
                  <a:txBody>
                    <a:bodyPr/>
                    <a:lstStyle/>
                    <a:p>
                      <a:pPr algn="ctr"/>
                      <a:r>
                        <a:rPr lang="en-GB" sz="1400" b="0" i="0" u="none" strike="noStrike" kern="1200" baseline="0" dirty="0">
                          <a:solidFill>
                            <a:schemeClr val="dk1"/>
                          </a:solidFill>
                          <a:latin typeface="+mn-lt"/>
                          <a:ea typeface="+mn-ea"/>
                          <a:cs typeface="+mn-cs"/>
                        </a:rPr>
                        <a:t>None</a:t>
                      </a:r>
                      <a:endParaRPr lang="en-GB" sz="1400" dirty="0"/>
                    </a:p>
                  </a:txBody>
                  <a:tcPr anchor="ctr"/>
                </a:tc>
                <a:extLst>
                  <a:ext uri="{0D108BD9-81ED-4DB2-BD59-A6C34878D82A}">
                    <a16:rowId xmlns:a16="http://schemas.microsoft.com/office/drawing/2014/main" val="10002"/>
                  </a:ext>
                </a:extLst>
              </a:tr>
              <a:tr h="390525">
                <a:tc>
                  <a:txBody>
                    <a:bodyPr/>
                    <a:lstStyle/>
                    <a:p>
                      <a:pPr algn="ctr"/>
                      <a:r>
                        <a:rPr lang="en-GB" sz="1400" b="0" i="0" u="none" strike="noStrike" kern="1200" baseline="0" dirty="0">
                          <a:solidFill>
                            <a:schemeClr val="dk1"/>
                          </a:solidFill>
                          <a:latin typeface="+mn-lt"/>
                          <a:ea typeface="+mn-ea"/>
                          <a:cs typeface="+mn-cs"/>
                        </a:rPr>
                        <a:t>0.1963</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0.20</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None</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None</a:t>
                      </a:r>
                      <a:endParaRPr lang="en-GB" sz="1400" dirty="0"/>
                    </a:p>
                  </a:txBody>
                  <a:tcPr anchor="ctr"/>
                </a:tc>
                <a:extLst>
                  <a:ext uri="{0D108BD9-81ED-4DB2-BD59-A6C34878D82A}">
                    <a16:rowId xmlns:a16="http://schemas.microsoft.com/office/drawing/2014/main" val="10003"/>
                  </a:ext>
                </a:extLst>
              </a:tr>
              <a:tr h="342900">
                <a:tc>
                  <a:txBody>
                    <a:bodyPr/>
                    <a:lstStyle/>
                    <a:p>
                      <a:pPr algn="ctr"/>
                      <a:r>
                        <a:rPr lang="en-GB" sz="1400" b="0" i="0" u="none" strike="noStrike" kern="1200" baseline="0" dirty="0">
                          <a:solidFill>
                            <a:schemeClr val="dk1"/>
                          </a:solidFill>
                          <a:latin typeface="+mn-lt"/>
                          <a:ea typeface="+mn-ea"/>
                          <a:cs typeface="+mn-cs"/>
                        </a:rPr>
                        <a:t>0.22</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0.22*</a:t>
                      </a:r>
                      <a:endParaRPr lang="en-GB" sz="1400" dirty="0"/>
                    </a:p>
                  </a:txBody>
                  <a:tcPr anchor="ctr"/>
                </a:tc>
                <a:tc>
                  <a:txBody>
                    <a:bodyPr/>
                    <a:lstStyle/>
                    <a:p>
                      <a:pPr algn="ctr"/>
                      <a:r>
                        <a:rPr lang="de-DE" sz="1400" dirty="0"/>
                        <a:t>Yes</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None</a:t>
                      </a:r>
                      <a:endParaRPr lang="en-GB" sz="1400" dirty="0"/>
                    </a:p>
                  </a:txBody>
                  <a:tcPr anchor="ctr"/>
                </a:tc>
                <a:extLst>
                  <a:ext uri="{0D108BD9-81ED-4DB2-BD59-A6C34878D82A}">
                    <a16:rowId xmlns:a16="http://schemas.microsoft.com/office/drawing/2014/main" val="10004"/>
                  </a:ext>
                </a:extLst>
              </a:tr>
              <a:tr h="324000">
                <a:tc>
                  <a:txBody>
                    <a:bodyPr/>
                    <a:lstStyle/>
                    <a:p>
                      <a:pPr algn="ctr"/>
                      <a:r>
                        <a:rPr lang="en-GB" sz="1400" b="0" i="0" u="none" strike="noStrike" kern="1200" baseline="0" dirty="0">
                          <a:solidFill>
                            <a:schemeClr val="dk1"/>
                          </a:solidFill>
                          <a:latin typeface="+mn-lt"/>
                          <a:ea typeface="+mn-ea"/>
                          <a:cs typeface="+mn-cs"/>
                        </a:rPr>
                        <a:t>0.649</a:t>
                      </a:r>
                      <a:endParaRPr lang="en-GB" sz="1400" dirty="0"/>
                    </a:p>
                  </a:txBody>
                  <a:tcPr anchor="ctr"/>
                </a:tc>
                <a:tc>
                  <a:txBody>
                    <a:bodyPr/>
                    <a:lstStyle/>
                    <a:p>
                      <a:pPr algn="ctr"/>
                      <a:r>
                        <a:rPr lang="en-GB" sz="1400" b="0" i="0" u="none" strike="noStrike" kern="1200" baseline="0" dirty="0">
                          <a:solidFill>
                            <a:schemeClr val="dk1"/>
                          </a:solidFill>
                          <a:latin typeface="+mn-lt"/>
                          <a:ea typeface="+mn-ea"/>
                          <a:cs typeface="+mn-cs"/>
                        </a:rPr>
                        <a:t>0.65*</a:t>
                      </a:r>
                      <a:endParaRPr lang="en-GB" sz="1400" dirty="0"/>
                    </a:p>
                  </a:txBody>
                  <a:tcPr anchor="ctr"/>
                </a:tc>
                <a:tc>
                  <a:txBody>
                    <a:bodyPr/>
                    <a:lstStyle/>
                    <a:p>
                      <a:pPr algn="ctr"/>
                      <a:r>
                        <a:rPr lang="de-DE" sz="1400" dirty="0"/>
                        <a:t>Yes</a:t>
                      </a:r>
                      <a:endParaRPr lang="en-GB" sz="1400" dirty="0"/>
                    </a:p>
                  </a:txBody>
                  <a:tcPr anchor="ctr"/>
                </a:tc>
                <a:tc>
                  <a:txBody>
                    <a:bodyPr/>
                    <a:lstStyle/>
                    <a:p>
                      <a:pPr algn="ctr"/>
                      <a:r>
                        <a:rPr lang="de-DE" sz="1400" dirty="0"/>
                        <a:t>Yes*</a:t>
                      </a:r>
                      <a:endParaRPr lang="en-GB" sz="1400" dirty="0"/>
                    </a:p>
                  </a:txBody>
                  <a:tcPr anchor="ctr"/>
                </a:tc>
                <a:extLst>
                  <a:ext uri="{0D108BD9-81ED-4DB2-BD59-A6C34878D82A}">
                    <a16:rowId xmlns:a16="http://schemas.microsoft.com/office/drawing/2014/main" val="10005"/>
                  </a:ext>
                </a:extLst>
              </a:tr>
            </a:tbl>
          </a:graphicData>
        </a:graphic>
      </p:graphicFrame>
      <p:sp>
        <p:nvSpPr>
          <p:cNvPr id="5" name="Textfeld 4"/>
          <p:cNvSpPr txBox="1"/>
          <p:nvPr/>
        </p:nvSpPr>
        <p:spPr>
          <a:xfrm>
            <a:off x="1219200" y="4048275"/>
            <a:ext cx="5006606" cy="584775"/>
          </a:xfrm>
          <a:prstGeom prst="rect">
            <a:avLst/>
          </a:prstGeom>
          <a:noFill/>
        </p:spPr>
        <p:txBody>
          <a:bodyPr wrap="square" rtlCol="0">
            <a:spAutoFit/>
          </a:bodyPr>
          <a:lstStyle/>
          <a:p>
            <a:r>
              <a:rPr lang="en-GB" sz="1600" dirty="0"/>
              <a:t>*Actions may be necessary after identification, e.g. if the response factor differ from the assumptions</a:t>
            </a:r>
          </a:p>
        </p:txBody>
      </p:sp>
    </p:spTree>
    <p:extLst>
      <p:ext uri="{BB962C8B-B14F-4D97-AF65-F5344CB8AC3E}">
        <p14:creationId xmlns:p14="http://schemas.microsoft.com/office/powerpoint/2010/main" val="157447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72743-60BC-4E76-A1CC-5BE0AA1A22A1}"/>
              </a:ext>
            </a:extLst>
          </p:cNvPr>
          <p:cNvSpPr>
            <a:spLocks noGrp="1"/>
          </p:cNvSpPr>
          <p:nvPr>
            <p:ph type="body" sz="quarter" idx="10"/>
          </p:nvPr>
        </p:nvSpPr>
        <p:spPr>
          <a:xfrm>
            <a:off x="404813" y="275385"/>
            <a:ext cx="7000781" cy="519112"/>
          </a:xfrm>
        </p:spPr>
        <p:txBody>
          <a:bodyPr/>
          <a:lstStyle/>
          <a:p>
            <a:r>
              <a:rPr lang="en-GB" dirty="0"/>
              <a:t>Quality guidelines on impurities</a:t>
            </a:r>
          </a:p>
        </p:txBody>
      </p:sp>
      <p:sp>
        <p:nvSpPr>
          <p:cNvPr id="3" name="Text Placeholder 2">
            <a:extLst>
              <a:ext uri="{FF2B5EF4-FFF2-40B4-BE49-F238E27FC236}">
                <a16:creationId xmlns:a16="http://schemas.microsoft.com/office/drawing/2014/main" id="{E194C1EB-C7F8-45CD-9D28-E7A2C4450151}"/>
              </a:ext>
            </a:extLst>
          </p:cNvPr>
          <p:cNvSpPr>
            <a:spLocks noGrp="1"/>
          </p:cNvSpPr>
          <p:nvPr>
            <p:ph type="body" sz="quarter" idx="11"/>
          </p:nvPr>
        </p:nvSpPr>
        <p:spPr>
          <a:xfrm>
            <a:off x="628651" y="1401763"/>
            <a:ext cx="7681912" cy="3255962"/>
          </a:xfrm>
        </p:spPr>
        <p:txBody>
          <a:bodyPr/>
          <a:lstStyle/>
          <a:p>
            <a:pPr marL="0" indent="0">
              <a:buNone/>
            </a:pPr>
            <a:r>
              <a:rPr lang="en-US" dirty="0"/>
              <a:t>GL 10 is one of the guidelines which belongs to the group of guidelines dealing with impurities:</a:t>
            </a:r>
          </a:p>
          <a:p>
            <a:endParaRPr lang="en-US" dirty="0"/>
          </a:p>
          <a:p>
            <a:r>
              <a:rPr lang="en-US" b="1" dirty="0"/>
              <a:t>GL10 (R) – Impurities in New Veterinary Drug Substances</a:t>
            </a:r>
            <a:br>
              <a:rPr lang="en-US" dirty="0"/>
            </a:br>
            <a:endParaRPr lang="en-US" dirty="0"/>
          </a:p>
          <a:p>
            <a:r>
              <a:rPr lang="en-US" dirty="0"/>
              <a:t>GL11 (R) - Impurities in New Veterinary Medicinal Products</a:t>
            </a:r>
            <a:br>
              <a:rPr lang="en-US" dirty="0"/>
            </a:br>
            <a:endParaRPr lang="en-US" dirty="0"/>
          </a:p>
          <a:p>
            <a:r>
              <a:rPr lang="en-US" dirty="0"/>
              <a:t>GL18 (R) – Impurities – Residual Solvents in New Veterinary Medicinal Products, Active Substance and Excipients</a:t>
            </a:r>
          </a:p>
        </p:txBody>
      </p:sp>
    </p:spTree>
    <p:extLst>
      <p:ext uri="{BB962C8B-B14F-4D97-AF65-F5344CB8AC3E}">
        <p14:creationId xmlns:p14="http://schemas.microsoft.com/office/powerpoint/2010/main" val="364529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28626" y="284910"/>
            <a:ext cx="7000781" cy="519112"/>
          </a:xfrm>
        </p:spPr>
        <p:txBody>
          <a:bodyPr/>
          <a:lstStyle/>
          <a:p>
            <a:r>
              <a:rPr lang="en-US" dirty="0"/>
              <a:t>Table of contents</a:t>
            </a:r>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1154953" y="1428750"/>
            <a:ext cx="6834094" cy="4419600"/>
          </a:xfrm>
        </p:spPr>
        <p:txBody>
          <a:bodyPr/>
          <a:lstStyle/>
          <a:p>
            <a:r>
              <a:rPr lang="en-US" dirty="0"/>
              <a:t>Introduction</a:t>
            </a:r>
          </a:p>
          <a:p>
            <a:r>
              <a:rPr lang="en-US" dirty="0"/>
              <a:t>Scope</a:t>
            </a:r>
          </a:p>
          <a:p>
            <a:r>
              <a:rPr lang="en-US" dirty="0"/>
              <a:t>Classification of impurities</a:t>
            </a:r>
          </a:p>
          <a:p>
            <a:r>
              <a:rPr lang="en-US" dirty="0"/>
              <a:t>Rationale for reporting and control of impurities</a:t>
            </a:r>
          </a:p>
          <a:p>
            <a:pPr lvl="1"/>
            <a:r>
              <a:rPr lang="en-US" sz="1600" dirty="0"/>
              <a:t>Organic Impurities</a:t>
            </a:r>
          </a:p>
          <a:p>
            <a:pPr lvl="1"/>
            <a:r>
              <a:rPr lang="en-US" sz="1600" dirty="0"/>
              <a:t>Inorganic Impurities</a:t>
            </a:r>
          </a:p>
          <a:p>
            <a:pPr lvl="1"/>
            <a:r>
              <a:rPr lang="en-US" sz="1600" dirty="0"/>
              <a:t>Solvents</a:t>
            </a:r>
          </a:p>
          <a:p>
            <a:r>
              <a:rPr lang="en-US" dirty="0"/>
              <a:t>Analytical procedures</a:t>
            </a:r>
          </a:p>
          <a:p>
            <a:r>
              <a:rPr lang="en-US" dirty="0"/>
              <a:t>Reporting impurity content of batches</a:t>
            </a:r>
          </a:p>
          <a:p>
            <a:r>
              <a:rPr lang="en-US" dirty="0"/>
              <a:t>Listing of impurities </a:t>
            </a:r>
          </a:p>
          <a:p>
            <a:r>
              <a:rPr lang="en-US" dirty="0"/>
              <a:t>Qualification of impurities</a:t>
            </a:r>
          </a:p>
          <a:p>
            <a:r>
              <a:rPr lang="en-US" dirty="0"/>
              <a:t>Decision Tree</a:t>
            </a:r>
          </a:p>
          <a:p>
            <a:endParaRPr lang="en-GB" dirty="0"/>
          </a:p>
        </p:txBody>
      </p:sp>
    </p:spTree>
    <p:extLst>
      <p:ext uri="{BB962C8B-B14F-4D97-AF65-F5344CB8AC3E}">
        <p14:creationId xmlns:p14="http://schemas.microsoft.com/office/powerpoint/2010/main" val="291620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a:xfrm>
            <a:off x="471488" y="257175"/>
            <a:ext cx="7000781" cy="609600"/>
          </a:xfrm>
        </p:spPr>
        <p:txBody>
          <a:bodyPr/>
          <a:lstStyle/>
          <a:p>
            <a:r>
              <a:rPr lang="en-US" dirty="0"/>
              <a:t>Introduction</a:t>
            </a:r>
            <a:endParaRPr lang="en-GB" dirty="0"/>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564356" y="1393979"/>
            <a:ext cx="8015287" cy="4665509"/>
          </a:xfrm>
        </p:spPr>
        <p:txBody>
          <a:bodyPr/>
          <a:lstStyle/>
          <a:p>
            <a:r>
              <a:rPr lang="en-US" sz="1800" dirty="0"/>
              <a:t>The objective of GL10 is </a:t>
            </a:r>
            <a:r>
              <a:rPr lang="en-GB" sz="1800" dirty="0"/>
              <a:t>to provide guidance for registration applications on the content and qualification of impurities in new drug substances (DS) intended to be used for new veterinary medicinal products (VMP), produced by chemical syntheses and not previously registered in a region or member state.</a:t>
            </a:r>
          </a:p>
          <a:p>
            <a:r>
              <a:rPr lang="en-GB" sz="1800" dirty="0"/>
              <a:t>Alternative approaches may be used. </a:t>
            </a:r>
          </a:p>
          <a:p>
            <a:r>
              <a:rPr lang="en-GB" sz="1800" dirty="0"/>
              <a:t>The following types of DS are not covered in this guideline: biological/biotechnological, peptide, oligonucleotide, radiopharmaceutical, fermentation products and semi-synthetic products derived therefrom, herbal products, and crude products of animal or plant origin.</a:t>
            </a:r>
          </a:p>
        </p:txBody>
      </p:sp>
    </p:spTree>
    <p:extLst>
      <p:ext uri="{BB962C8B-B14F-4D97-AF65-F5344CB8AC3E}">
        <p14:creationId xmlns:p14="http://schemas.microsoft.com/office/powerpoint/2010/main" val="74277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CCB878-9B0A-4277-BB60-659383B80D6C}"/>
              </a:ext>
            </a:extLst>
          </p:cNvPr>
          <p:cNvSpPr>
            <a:spLocks noGrp="1"/>
          </p:cNvSpPr>
          <p:nvPr>
            <p:ph type="body" sz="quarter" idx="10"/>
          </p:nvPr>
        </p:nvSpPr>
        <p:spPr>
          <a:xfrm>
            <a:off x="409576" y="285749"/>
            <a:ext cx="7086599" cy="600075"/>
          </a:xfrm>
        </p:spPr>
        <p:txBody>
          <a:bodyPr/>
          <a:lstStyle/>
          <a:p>
            <a:pPr>
              <a:spcBef>
                <a:spcPts val="0"/>
              </a:spcBef>
            </a:pPr>
            <a:r>
              <a:rPr lang="en-US" dirty="0"/>
              <a:t>Classification of Impurities</a:t>
            </a:r>
          </a:p>
        </p:txBody>
      </p:sp>
      <p:sp>
        <p:nvSpPr>
          <p:cNvPr id="3" name="Text Placeholder 2">
            <a:extLst>
              <a:ext uri="{FF2B5EF4-FFF2-40B4-BE49-F238E27FC236}">
                <a16:creationId xmlns:a16="http://schemas.microsoft.com/office/drawing/2014/main" id="{16C01286-6148-4F2D-B3C5-575C0F14DC81}"/>
              </a:ext>
            </a:extLst>
          </p:cNvPr>
          <p:cNvSpPr>
            <a:spLocks noGrp="1"/>
          </p:cNvSpPr>
          <p:nvPr>
            <p:ph type="body" sz="quarter" idx="11"/>
          </p:nvPr>
        </p:nvSpPr>
        <p:spPr>
          <a:xfrm>
            <a:off x="628651" y="1457325"/>
            <a:ext cx="7419974" cy="4306888"/>
          </a:xfrm>
        </p:spPr>
        <p:txBody>
          <a:bodyPr/>
          <a:lstStyle/>
          <a:p>
            <a:r>
              <a:rPr lang="en-GB" dirty="0"/>
              <a:t>Inorganic impurities can result from the manufacturing process. They are normally known and identified and include:</a:t>
            </a:r>
          </a:p>
          <a:p>
            <a:pPr marL="230188" lvl="1" indent="0">
              <a:buNone/>
            </a:pPr>
            <a:r>
              <a:rPr lang="en-GB" dirty="0"/>
              <a:t>• </a:t>
            </a:r>
            <a:r>
              <a:rPr lang="en-GB" sz="1600" dirty="0"/>
              <a:t>Reagents, ligands and catalysts</a:t>
            </a:r>
          </a:p>
          <a:p>
            <a:pPr marL="230188" lvl="1" indent="0">
              <a:buNone/>
            </a:pPr>
            <a:r>
              <a:rPr lang="en-GB" sz="1600" dirty="0"/>
              <a:t>• Heavy metals or other residual metals</a:t>
            </a:r>
          </a:p>
          <a:p>
            <a:pPr marL="230188" lvl="1" indent="0">
              <a:buNone/>
            </a:pPr>
            <a:r>
              <a:rPr lang="en-GB" sz="1600" dirty="0"/>
              <a:t>• Inorganic salts</a:t>
            </a:r>
          </a:p>
          <a:p>
            <a:pPr marL="230188" lvl="1" indent="0">
              <a:buNone/>
            </a:pPr>
            <a:r>
              <a:rPr lang="en-GB" sz="1600" dirty="0"/>
              <a:t>• Other materials (e.g., filter aids, charcoal)</a:t>
            </a:r>
          </a:p>
          <a:p>
            <a:r>
              <a:rPr lang="en-GB" dirty="0"/>
              <a:t>Excluded from this document are: (1) extraneous (2) polymorphic forms, and (3) enantiomeric impurities</a:t>
            </a:r>
          </a:p>
          <a:p>
            <a:pPr marL="228600" lvl="1" indent="-228600">
              <a:spcBef>
                <a:spcPts val="1000"/>
              </a:spcBef>
              <a:buClr>
                <a:schemeClr val="accent2"/>
              </a:buClr>
              <a:buFont typeface="Calibri" panose="020F0502020204030204" pitchFamily="34" charset="0"/>
              <a:buChar char="&gt;"/>
            </a:pPr>
            <a:r>
              <a:rPr lang="de-DE" sz="2000" dirty="0">
                <a:solidFill>
                  <a:srgbClr val="218BA7"/>
                </a:solidFill>
              </a:rPr>
              <a:t>For solvents and organic liquids please refer to GL18 on residual solvents</a:t>
            </a:r>
          </a:p>
          <a:p>
            <a:pPr marL="0" indent="0">
              <a:buNone/>
            </a:pPr>
            <a:endParaRPr lang="en-GB" sz="3600" dirty="0">
              <a:solidFill>
                <a:srgbClr val="218BA7"/>
              </a:solidFill>
            </a:endParaRPr>
          </a:p>
        </p:txBody>
      </p:sp>
    </p:spTree>
    <p:extLst>
      <p:ext uri="{BB962C8B-B14F-4D97-AF65-F5344CB8AC3E}">
        <p14:creationId xmlns:p14="http://schemas.microsoft.com/office/powerpoint/2010/main" val="199200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CCB878-9B0A-4277-BB60-659383B80D6C}"/>
              </a:ext>
            </a:extLst>
          </p:cNvPr>
          <p:cNvSpPr>
            <a:spLocks noGrp="1"/>
          </p:cNvSpPr>
          <p:nvPr>
            <p:ph type="body" sz="quarter" idx="10"/>
          </p:nvPr>
        </p:nvSpPr>
        <p:spPr>
          <a:xfrm>
            <a:off x="409576" y="275385"/>
            <a:ext cx="7000781" cy="519112"/>
          </a:xfrm>
        </p:spPr>
        <p:txBody>
          <a:bodyPr/>
          <a:lstStyle/>
          <a:p>
            <a:pPr>
              <a:spcBef>
                <a:spcPts val="0"/>
              </a:spcBef>
            </a:pPr>
            <a:r>
              <a:rPr lang="en-US" dirty="0"/>
              <a:t>Classification of Impurities (contd.)</a:t>
            </a:r>
          </a:p>
        </p:txBody>
      </p:sp>
      <p:sp>
        <p:nvSpPr>
          <p:cNvPr id="3" name="Text Placeholder 2">
            <a:extLst>
              <a:ext uri="{FF2B5EF4-FFF2-40B4-BE49-F238E27FC236}">
                <a16:creationId xmlns:a16="http://schemas.microsoft.com/office/drawing/2014/main" id="{16C01286-6148-4F2D-B3C5-575C0F14DC81}"/>
              </a:ext>
            </a:extLst>
          </p:cNvPr>
          <p:cNvSpPr>
            <a:spLocks noGrp="1"/>
          </p:cNvSpPr>
          <p:nvPr>
            <p:ph type="body" sz="quarter" idx="11"/>
          </p:nvPr>
        </p:nvSpPr>
        <p:spPr>
          <a:xfrm>
            <a:off x="628650" y="1428750"/>
            <a:ext cx="7534275" cy="4210050"/>
          </a:xfrm>
        </p:spPr>
        <p:txBody>
          <a:bodyPr/>
          <a:lstStyle/>
          <a:p>
            <a:r>
              <a:rPr lang="en-GB" dirty="0"/>
              <a:t>Impurities can be classified into the following categories:</a:t>
            </a:r>
          </a:p>
          <a:p>
            <a:pPr lvl="1"/>
            <a:r>
              <a:rPr lang="en-GB" sz="1600" dirty="0"/>
              <a:t>Organic impurities (process- and drug-related)</a:t>
            </a:r>
          </a:p>
          <a:p>
            <a:pPr lvl="1"/>
            <a:r>
              <a:rPr lang="en-GB" sz="1600" dirty="0"/>
              <a:t>Inorganic impurities</a:t>
            </a:r>
          </a:p>
          <a:p>
            <a:pPr lvl="1"/>
            <a:r>
              <a:rPr lang="en-GB" sz="1600" dirty="0"/>
              <a:t>Residual solvents</a:t>
            </a:r>
          </a:p>
          <a:p>
            <a:r>
              <a:rPr lang="en-GB" dirty="0"/>
              <a:t>Organic impurities can arise during the manufacturing process and/or storage of the new drug substance. They can be identified or unidentified, volatile or non-volatile, and include:</a:t>
            </a:r>
          </a:p>
          <a:p>
            <a:pPr lvl="1"/>
            <a:r>
              <a:rPr lang="en-GB" sz="1600" dirty="0"/>
              <a:t>Starting materials</a:t>
            </a:r>
          </a:p>
          <a:p>
            <a:pPr lvl="1"/>
            <a:r>
              <a:rPr lang="en-GB" sz="1600" dirty="0"/>
              <a:t>By-products</a:t>
            </a:r>
          </a:p>
          <a:p>
            <a:pPr lvl="1"/>
            <a:r>
              <a:rPr lang="en-GB" sz="1600" dirty="0"/>
              <a:t>Intermediates</a:t>
            </a:r>
          </a:p>
          <a:p>
            <a:pPr lvl="1"/>
            <a:r>
              <a:rPr lang="en-GB" sz="1600" dirty="0"/>
              <a:t>Degradation products</a:t>
            </a:r>
          </a:p>
          <a:p>
            <a:pPr lvl="1"/>
            <a:r>
              <a:rPr lang="en-GB" sz="1600" dirty="0"/>
              <a:t>Reagents, ligands and catalysts</a:t>
            </a:r>
          </a:p>
        </p:txBody>
      </p:sp>
    </p:spTree>
    <p:extLst>
      <p:ext uri="{BB962C8B-B14F-4D97-AF65-F5344CB8AC3E}">
        <p14:creationId xmlns:p14="http://schemas.microsoft.com/office/powerpoint/2010/main" val="44086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CCB878-9B0A-4277-BB60-659383B80D6C}"/>
              </a:ext>
            </a:extLst>
          </p:cNvPr>
          <p:cNvSpPr>
            <a:spLocks noGrp="1"/>
          </p:cNvSpPr>
          <p:nvPr>
            <p:ph type="body" sz="quarter" idx="10"/>
          </p:nvPr>
        </p:nvSpPr>
        <p:spPr>
          <a:xfrm>
            <a:off x="404813" y="132512"/>
            <a:ext cx="6338887" cy="519112"/>
          </a:xfrm>
        </p:spPr>
        <p:txBody>
          <a:bodyPr/>
          <a:lstStyle/>
          <a:p>
            <a:r>
              <a:rPr lang="en-US" dirty="0"/>
              <a:t>Identification, reporting and qualification thresholds:</a:t>
            </a:r>
          </a:p>
        </p:txBody>
      </p:sp>
      <p:sp>
        <p:nvSpPr>
          <p:cNvPr id="3" name="Text Placeholder 2">
            <a:extLst>
              <a:ext uri="{FF2B5EF4-FFF2-40B4-BE49-F238E27FC236}">
                <a16:creationId xmlns:a16="http://schemas.microsoft.com/office/drawing/2014/main" id="{16C01286-6148-4F2D-B3C5-575C0F14DC81}"/>
              </a:ext>
            </a:extLst>
          </p:cNvPr>
          <p:cNvSpPr>
            <a:spLocks noGrp="1"/>
          </p:cNvSpPr>
          <p:nvPr>
            <p:ph type="body" sz="quarter" idx="11"/>
          </p:nvPr>
        </p:nvSpPr>
        <p:spPr/>
        <p:txBody>
          <a:bodyPr/>
          <a:lstStyle/>
          <a:p>
            <a:pPr marL="0" indent="0">
              <a:buNone/>
            </a:pPr>
            <a:r>
              <a:rPr lang="en-US" b="1" dirty="0"/>
              <a:t>Identification, reporting and qualification thresholds:</a:t>
            </a:r>
          </a:p>
        </p:txBody>
      </p:sp>
      <p:graphicFrame>
        <p:nvGraphicFramePr>
          <p:cNvPr id="4" name="Tabelle 3"/>
          <p:cNvGraphicFramePr>
            <a:graphicFrameLocks noGrp="1"/>
          </p:cNvGraphicFramePr>
          <p:nvPr>
            <p:extLst>
              <p:ext uri="{D42A27DB-BD31-4B8C-83A1-F6EECF244321}">
                <p14:modId xmlns:p14="http://schemas.microsoft.com/office/powerpoint/2010/main" val="1452671115"/>
              </p:ext>
            </p:extLst>
          </p:nvPr>
        </p:nvGraphicFramePr>
        <p:xfrm>
          <a:off x="1524000" y="2078364"/>
          <a:ext cx="6096000" cy="1645920"/>
        </p:xfrm>
        <a:graphic>
          <a:graphicData uri="http://schemas.openxmlformats.org/drawingml/2006/table">
            <a:tbl>
              <a:tblPr firstRow="1" bandRow="1">
                <a:tableStyleId>{5C22544A-7EE6-4342-B048-85BDC9FD1C3A}</a:tableStyleId>
              </a:tblPr>
              <a:tblGrid>
                <a:gridCol w="3097619">
                  <a:extLst>
                    <a:ext uri="{9D8B030D-6E8A-4147-A177-3AD203B41FA5}">
                      <a16:colId xmlns:a16="http://schemas.microsoft.com/office/drawing/2014/main" val="20000"/>
                    </a:ext>
                  </a:extLst>
                </a:gridCol>
                <a:gridCol w="2998381">
                  <a:extLst>
                    <a:ext uri="{9D8B030D-6E8A-4147-A177-3AD203B41FA5}">
                      <a16:colId xmlns:a16="http://schemas.microsoft.com/office/drawing/2014/main" val="20001"/>
                    </a:ext>
                  </a:extLst>
                </a:gridCol>
              </a:tblGrid>
              <a:tr h="236358">
                <a:tc>
                  <a:txBody>
                    <a:bodyPr/>
                    <a:lstStyle/>
                    <a:p>
                      <a:pPr marL="0" algn="l" defTabSz="914400" rtl="0" eaLnBrk="1" latinLnBrk="0" hangingPunct="1"/>
                      <a:r>
                        <a:rPr lang="de-DE" sz="1800" b="0" i="0" u="none" strike="noStrike" kern="1200" baseline="0" dirty="0" err="1">
                          <a:solidFill>
                            <a:schemeClr val="bg1"/>
                          </a:solidFill>
                          <a:latin typeface="+mn-lt"/>
                          <a:ea typeface="+mn-ea"/>
                          <a:cs typeface="+mn-cs"/>
                        </a:rPr>
                        <a:t>Identification</a:t>
                      </a:r>
                      <a:r>
                        <a:rPr lang="de-DE" sz="1800" b="0" i="0" u="none" strike="noStrike" kern="1200" baseline="0" dirty="0">
                          <a:solidFill>
                            <a:schemeClr val="bg1"/>
                          </a:solidFill>
                          <a:latin typeface="+mn-lt"/>
                          <a:ea typeface="+mn-ea"/>
                          <a:cs typeface="+mn-cs"/>
                        </a:rPr>
                        <a:t> </a:t>
                      </a:r>
                      <a:r>
                        <a:rPr lang="de-DE" sz="1800" b="0" i="0" u="none" strike="noStrike" kern="1200" baseline="30000" dirty="0">
                          <a:solidFill>
                            <a:schemeClr val="bg1"/>
                          </a:solidFill>
                          <a:latin typeface="+mn-lt"/>
                          <a:ea typeface="+mn-ea"/>
                          <a:cs typeface="+mn-cs"/>
                        </a:rPr>
                        <a:t>2</a:t>
                      </a:r>
                      <a:endParaRPr lang="en-GB" sz="1800" b="0" i="0" u="none" strike="noStrike" kern="1200" baseline="30000" dirty="0">
                        <a:solidFill>
                          <a:schemeClr val="bg1"/>
                        </a:solidFill>
                        <a:latin typeface="+mn-lt"/>
                        <a:ea typeface="+mn-ea"/>
                        <a:cs typeface="+mn-cs"/>
                      </a:endParaRPr>
                    </a:p>
                  </a:txBody>
                  <a:tcPr>
                    <a:solidFill>
                      <a:srgbClr val="28A0BE"/>
                    </a:solidFill>
                  </a:tcPr>
                </a:tc>
                <a:tc>
                  <a:txBody>
                    <a:bodyPr/>
                    <a:lstStyle/>
                    <a:p>
                      <a:r>
                        <a:rPr lang="en-GB" sz="1800" b="0" i="0" u="none" strike="noStrike" kern="1200" baseline="0" dirty="0">
                          <a:solidFill>
                            <a:schemeClr val="bg1"/>
                          </a:solidFill>
                          <a:latin typeface="+mn-lt"/>
                          <a:ea typeface="+mn-ea"/>
                          <a:cs typeface="+mn-cs"/>
                        </a:rPr>
                        <a:t>As per ICH*</a:t>
                      </a:r>
                    </a:p>
                    <a:p>
                      <a:r>
                        <a:rPr lang="en-GB" sz="1800" b="0" i="0" u="none" strike="noStrike" kern="1200" baseline="0" dirty="0">
                          <a:solidFill>
                            <a:schemeClr val="bg1"/>
                          </a:solidFill>
                          <a:latin typeface="+mn-lt"/>
                          <a:ea typeface="+mn-ea"/>
                          <a:cs typeface="+mn-cs"/>
                        </a:rPr>
                        <a:t>0.20%**</a:t>
                      </a:r>
                    </a:p>
                  </a:txBody>
                  <a:tcPr>
                    <a:solidFill>
                      <a:srgbClr val="28A0BE"/>
                    </a:solidFill>
                  </a:tcPr>
                </a:tc>
                <a:extLst>
                  <a:ext uri="{0D108BD9-81ED-4DB2-BD59-A6C34878D82A}">
                    <a16:rowId xmlns:a16="http://schemas.microsoft.com/office/drawing/2014/main" val="10000"/>
                  </a:ext>
                </a:extLst>
              </a:tr>
              <a:tr h="236358">
                <a:tc>
                  <a:txBody>
                    <a:bodyPr/>
                    <a:lstStyle/>
                    <a:p>
                      <a:r>
                        <a:rPr lang="en-GB" sz="1800" b="0" i="0" u="none" strike="noStrike" kern="1200" baseline="0" dirty="0">
                          <a:solidFill>
                            <a:schemeClr val="dk1"/>
                          </a:solidFill>
                          <a:latin typeface="+mn-lt"/>
                          <a:ea typeface="+mn-ea"/>
                          <a:cs typeface="+mn-cs"/>
                        </a:rPr>
                        <a:t>Reporting </a:t>
                      </a:r>
                      <a:r>
                        <a:rPr lang="en-GB" sz="1800" b="0" i="0" u="none" strike="noStrike" kern="1200" baseline="30000" dirty="0">
                          <a:solidFill>
                            <a:schemeClr val="dk1"/>
                          </a:solidFill>
                          <a:latin typeface="+mn-lt"/>
                          <a:ea typeface="+mn-ea"/>
                          <a:cs typeface="+mn-cs"/>
                        </a:rPr>
                        <a:t>1,2</a:t>
                      </a:r>
                      <a:endParaRPr lang="en-GB" baseline="30000" dirty="0"/>
                    </a:p>
                  </a:txBody>
                  <a:tcPr/>
                </a:tc>
                <a:tc>
                  <a:txBody>
                    <a:bodyPr/>
                    <a:lstStyle/>
                    <a:p>
                      <a:r>
                        <a:rPr lang="en-GB" sz="1800" b="0" i="0" u="none" strike="noStrike" kern="1200" baseline="0" dirty="0">
                          <a:solidFill>
                            <a:schemeClr val="dk1"/>
                          </a:solidFill>
                          <a:latin typeface="+mn-lt"/>
                          <a:ea typeface="+mn-ea"/>
                          <a:cs typeface="+mn-cs"/>
                        </a:rPr>
                        <a:t>As per ICH*</a:t>
                      </a:r>
                    </a:p>
                    <a:p>
                      <a:r>
                        <a:rPr lang="en-GB" sz="1800" b="0" i="0" u="none" strike="noStrike" kern="1200" baseline="0" dirty="0">
                          <a:solidFill>
                            <a:schemeClr val="dk1"/>
                          </a:solidFill>
                          <a:latin typeface="+mn-lt"/>
                          <a:ea typeface="+mn-ea"/>
                          <a:cs typeface="+mn-cs"/>
                        </a:rPr>
                        <a:t>0.10%**</a:t>
                      </a:r>
                      <a:endParaRPr lang="en-GB" dirty="0"/>
                    </a:p>
                  </a:txBody>
                  <a:tcPr/>
                </a:tc>
                <a:extLst>
                  <a:ext uri="{0D108BD9-81ED-4DB2-BD59-A6C34878D82A}">
                    <a16:rowId xmlns:a16="http://schemas.microsoft.com/office/drawing/2014/main" val="10001"/>
                  </a:ext>
                </a:extLst>
              </a:tr>
              <a:tr h="236358">
                <a:tc>
                  <a:txBody>
                    <a:bodyPr/>
                    <a:lstStyle/>
                    <a:p>
                      <a:r>
                        <a:rPr lang="en-GB" sz="1800" b="0" i="0" u="none" strike="noStrike" kern="1200" baseline="0" dirty="0">
                          <a:solidFill>
                            <a:schemeClr val="dk1"/>
                          </a:solidFill>
                          <a:latin typeface="+mn-lt"/>
                          <a:ea typeface="+mn-ea"/>
                          <a:cs typeface="+mn-cs"/>
                        </a:rPr>
                        <a:t>Qualification </a:t>
                      </a:r>
                      <a:r>
                        <a:rPr lang="en-GB" sz="1800" b="0" i="0" u="none" strike="noStrike" kern="1200" baseline="30000" dirty="0">
                          <a:solidFill>
                            <a:schemeClr val="dk1"/>
                          </a:solidFill>
                          <a:latin typeface="+mn-lt"/>
                          <a:ea typeface="+mn-ea"/>
                          <a:cs typeface="+mn-cs"/>
                        </a:rPr>
                        <a:t>2</a:t>
                      </a:r>
                      <a:endParaRPr lang="en-GB" baseline="30000" dirty="0"/>
                    </a:p>
                  </a:txBody>
                  <a:tcPr/>
                </a:tc>
                <a:tc>
                  <a:txBody>
                    <a:bodyPr/>
                    <a:lstStyle/>
                    <a:p>
                      <a:r>
                        <a:rPr lang="en-GB" sz="1800" b="0" i="0" u="none" strike="noStrike" kern="1200" baseline="0" dirty="0">
                          <a:solidFill>
                            <a:schemeClr val="dk1"/>
                          </a:solidFill>
                          <a:latin typeface="+mn-lt"/>
                          <a:ea typeface="+mn-ea"/>
                          <a:cs typeface="+mn-cs"/>
                        </a:rPr>
                        <a:t>0.50%</a:t>
                      </a:r>
                      <a:endParaRPr lang="en-GB" dirty="0"/>
                    </a:p>
                  </a:txBody>
                  <a:tcPr/>
                </a:tc>
                <a:extLst>
                  <a:ext uri="{0D108BD9-81ED-4DB2-BD59-A6C34878D82A}">
                    <a16:rowId xmlns:a16="http://schemas.microsoft.com/office/drawing/2014/main" val="10002"/>
                  </a:ext>
                </a:extLst>
              </a:tr>
            </a:tbl>
          </a:graphicData>
        </a:graphic>
      </p:graphicFrame>
      <p:sp>
        <p:nvSpPr>
          <p:cNvPr id="5" name="Textfeld 4"/>
          <p:cNvSpPr txBox="1"/>
          <p:nvPr/>
        </p:nvSpPr>
        <p:spPr>
          <a:xfrm>
            <a:off x="1524000" y="4092870"/>
            <a:ext cx="7166344" cy="1015663"/>
          </a:xfrm>
          <a:prstGeom prst="rect">
            <a:avLst/>
          </a:prstGeom>
          <a:noFill/>
        </p:spPr>
        <p:txBody>
          <a:bodyPr wrap="square" rtlCol="0">
            <a:spAutoFit/>
          </a:bodyPr>
          <a:lstStyle/>
          <a:p>
            <a:r>
              <a:rPr lang="en-GB" sz="1200" dirty="0"/>
              <a:t>*</a:t>
            </a:r>
            <a:r>
              <a:rPr lang="en-GB" dirty="0"/>
              <a:t> </a:t>
            </a:r>
            <a:r>
              <a:rPr lang="en-GB" sz="1400" dirty="0"/>
              <a:t>drug substance used in veterinary and human medicine</a:t>
            </a:r>
          </a:p>
          <a:p>
            <a:r>
              <a:rPr lang="en-GB" sz="1400" dirty="0"/>
              <a:t>** drug substance not used in human medicine</a:t>
            </a:r>
          </a:p>
          <a:p>
            <a:r>
              <a:rPr lang="en-GB" sz="1400" baseline="30000" dirty="0"/>
              <a:t>1</a:t>
            </a:r>
            <a:r>
              <a:rPr lang="en-GB" sz="1400" dirty="0"/>
              <a:t> Higher reporting thresholds should be scientifically justified</a:t>
            </a:r>
          </a:p>
          <a:p>
            <a:r>
              <a:rPr lang="en-GB" sz="1400" baseline="30000" dirty="0"/>
              <a:t>2</a:t>
            </a:r>
            <a:r>
              <a:rPr lang="en-GB" sz="1400" dirty="0"/>
              <a:t> Lower thresholds can be appropriate if the impurity is unusually toxic</a:t>
            </a:r>
            <a:endParaRPr lang="en-GB" sz="1200" dirty="0"/>
          </a:p>
        </p:txBody>
      </p:sp>
    </p:spTree>
    <p:extLst>
      <p:ext uri="{BB962C8B-B14F-4D97-AF65-F5344CB8AC3E}">
        <p14:creationId xmlns:p14="http://schemas.microsoft.com/office/powerpoint/2010/main" val="427726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62440-A842-4CAB-9E68-EFA002E6F6AF}"/>
              </a:ext>
            </a:extLst>
          </p:cNvPr>
          <p:cNvSpPr>
            <a:spLocks noGrp="1"/>
          </p:cNvSpPr>
          <p:nvPr>
            <p:ph type="body" sz="quarter" idx="10"/>
          </p:nvPr>
        </p:nvSpPr>
        <p:spPr>
          <a:xfrm>
            <a:off x="408082" y="294435"/>
            <a:ext cx="7000781" cy="519112"/>
          </a:xfrm>
        </p:spPr>
        <p:txBody>
          <a:bodyPr/>
          <a:lstStyle/>
          <a:p>
            <a:r>
              <a:rPr lang="en-US" dirty="0"/>
              <a:t>Rational for reporting and control of impurities</a:t>
            </a:r>
          </a:p>
        </p:txBody>
      </p:sp>
      <p:sp>
        <p:nvSpPr>
          <p:cNvPr id="3" name="Text Placeholder 2">
            <a:extLst>
              <a:ext uri="{FF2B5EF4-FFF2-40B4-BE49-F238E27FC236}">
                <a16:creationId xmlns:a16="http://schemas.microsoft.com/office/drawing/2014/main" id="{52C8754C-A92C-467E-AA46-5BA2BEEC98BC}"/>
              </a:ext>
            </a:extLst>
          </p:cNvPr>
          <p:cNvSpPr>
            <a:spLocks noGrp="1"/>
          </p:cNvSpPr>
          <p:nvPr>
            <p:ph type="body" sz="quarter" idx="11"/>
          </p:nvPr>
        </p:nvSpPr>
        <p:spPr>
          <a:xfrm>
            <a:off x="581026" y="1477963"/>
            <a:ext cx="7562849" cy="4419600"/>
          </a:xfrm>
        </p:spPr>
        <p:txBody>
          <a:bodyPr/>
          <a:lstStyle/>
          <a:p>
            <a:pPr marL="0" indent="0">
              <a:buNone/>
            </a:pPr>
            <a:r>
              <a:rPr lang="en-US" b="1" dirty="0"/>
              <a:t>Organic impurities</a:t>
            </a:r>
          </a:p>
          <a:p>
            <a:r>
              <a:rPr lang="en-US" dirty="0"/>
              <a:t>The applicant should summarize the </a:t>
            </a:r>
            <a:r>
              <a:rPr lang="en-GB" dirty="0"/>
              <a:t>actual and potential impurities most likely to arise during the synthesis, purification, and storage of the new drug substance</a:t>
            </a:r>
          </a:p>
          <a:p>
            <a:r>
              <a:rPr lang="en-GB" dirty="0"/>
              <a:t>The studies conducted to characterise the structure of actual impurities present in the new DS at a level greater than (&gt;) the identification threshold should be described.</a:t>
            </a:r>
            <a:r>
              <a:rPr lang="de-DE" dirty="0"/>
              <a:t> </a:t>
            </a:r>
          </a:p>
          <a:p>
            <a:pPr lvl="1"/>
            <a:r>
              <a:rPr lang="de-DE" sz="1800" dirty="0" err="1"/>
              <a:t>Any</a:t>
            </a:r>
            <a:r>
              <a:rPr lang="de-DE" sz="1800" dirty="0"/>
              <a:t> </a:t>
            </a:r>
            <a:r>
              <a:rPr lang="de-DE" sz="1800" dirty="0" err="1"/>
              <a:t>impurity</a:t>
            </a:r>
            <a:r>
              <a:rPr lang="de-DE" sz="1800" dirty="0"/>
              <a:t> &gt; </a:t>
            </a:r>
            <a:r>
              <a:rPr lang="de-DE" sz="1800" dirty="0" err="1"/>
              <a:t>than</a:t>
            </a:r>
            <a:r>
              <a:rPr lang="de-DE" sz="1800" dirty="0"/>
              <a:t> </a:t>
            </a:r>
            <a:r>
              <a:rPr lang="de-DE" sz="1800" dirty="0" err="1"/>
              <a:t>identification</a:t>
            </a:r>
            <a:r>
              <a:rPr lang="de-DE" sz="1800" dirty="0"/>
              <a:t> </a:t>
            </a:r>
            <a:r>
              <a:rPr lang="de-DE" sz="1800" dirty="0" err="1"/>
              <a:t>threshold</a:t>
            </a:r>
            <a:r>
              <a:rPr lang="de-DE" sz="1800" dirty="0"/>
              <a:t> </a:t>
            </a:r>
            <a:r>
              <a:rPr lang="de-DE" sz="1800" dirty="0" err="1"/>
              <a:t>observed</a:t>
            </a:r>
            <a:r>
              <a:rPr lang="de-DE" sz="1800" dirty="0"/>
              <a:t> in </a:t>
            </a:r>
            <a:r>
              <a:rPr lang="de-DE" sz="1800" dirty="0" err="1"/>
              <a:t>batches</a:t>
            </a:r>
            <a:r>
              <a:rPr lang="de-DE" sz="1800" dirty="0"/>
              <a:t> </a:t>
            </a:r>
            <a:r>
              <a:rPr lang="de-DE" sz="1800" dirty="0" err="1"/>
              <a:t>manufactured</a:t>
            </a:r>
            <a:r>
              <a:rPr lang="de-DE" sz="1800" dirty="0"/>
              <a:t> </a:t>
            </a:r>
            <a:r>
              <a:rPr lang="de-DE" sz="1800" dirty="0" err="1"/>
              <a:t>by</a:t>
            </a:r>
            <a:r>
              <a:rPr lang="de-DE" sz="1800" dirty="0"/>
              <a:t> </a:t>
            </a:r>
            <a:r>
              <a:rPr lang="de-DE" sz="1800" dirty="0" err="1"/>
              <a:t>the</a:t>
            </a:r>
            <a:r>
              <a:rPr lang="de-DE" sz="1800" dirty="0"/>
              <a:t> </a:t>
            </a:r>
            <a:r>
              <a:rPr lang="de-DE" sz="1800" dirty="0" err="1"/>
              <a:t>propossed</a:t>
            </a:r>
            <a:r>
              <a:rPr lang="de-DE" sz="1800" dirty="0"/>
              <a:t> </a:t>
            </a:r>
            <a:r>
              <a:rPr lang="de-DE" sz="1800" dirty="0" err="1"/>
              <a:t>commercial</a:t>
            </a:r>
            <a:r>
              <a:rPr lang="de-DE" sz="1800" dirty="0"/>
              <a:t> </a:t>
            </a:r>
            <a:r>
              <a:rPr lang="de-DE" sz="1800" dirty="0" err="1"/>
              <a:t>process</a:t>
            </a:r>
            <a:r>
              <a:rPr lang="de-DE" sz="1800" dirty="0"/>
              <a:t> </a:t>
            </a:r>
            <a:r>
              <a:rPr lang="de-DE" sz="1800" dirty="0" err="1"/>
              <a:t>as</a:t>
            </a:r>
            <a:r>
              <a:rPr lang="de-DE" sz="1800" dirty="0"/>
              <a:t> </a:t>
            </a:r>
            <a:r>
              <a:rPr lang="de-DE" sz="1800" dirty="0" err="1"/>
              <a:t>well</a:t>
            </a:r>
            <a:r>
              <a:rPr lang="de-DE" sz="1800" dirty="0"/>
              <a:t> </a:t>
            </a:r>
            <a:r>
              <a:rPr lang="de-DE" sz="1800" dirty="0" err="1"/>
              <a:t>as</a:t>
            </a:r>
            <a:r>
              <a:rPr lang="de-DE" sz="1800" dirty="0"/>
              <a:t> </a:t>
            </a:r>
            <a:r>
              <a:rPr lang="de-DE" sz="1800" dirty="0" err="1"/>
              <a:t>observed</a:t>
            </a:r>
            <a:r>
              <a:rPr lang="de-DE" sz="1800" dirty="0"/>
              <a:t> </a:t>
            </a:r>
            <a:r>
              <a:rPr lang="de-DE" sz="1800" dirty="0" err="1"/>
              <a:t>during</a:t>
            </a:r>
            <a:r>
              <a:rPr lang="de-DE" sz="1800" dirty="0"/>
              <a:t> </a:t>
            </a:r>
            <a:r>
              <a:rPr lang="de-DE" sz="1800" dirty="0" err="1"/>
              <a:t>stability</a:t>
            </a:r>
            <a:r>
              <a:rPr lang="de-DE" sz="1800" dirty="0"/>
              <a:t> </a:t>
            </a:r>
            <a:r>
              <a:rPr lang="de-DE" sz="1800" dirty="0" err="1"/>
              <a:t>should</a:t>
            </a:r>
            <a:r>
              <a:rPr lang="de-DE" sz="1800" dirty="0"/>
              <a:t> </a:t>
            </a:r>
            <a:r>
              <a:rPr lang="de-DE" sz="1800" dirty="0" err="1"/>
              <a:t>be</a:t>
            </a:r>
            <a:r>
              <a:rPr lang="de-DE" sz="1800" dirty="0"/>
              <a:t> </a:t>
            </a:r>
            <a:r>
              <a:rPr lang="de-DE" sz="1800" dirty="0" err="1"/>
              <a:t>identifed</a:t>
            </a:r>
            <a:r>
              <a:rPr lang="de-DE" sz="1800" dirty="0"/>
              <a:t>. </a:t>
            </a:r>
          </a:p>
          <a:p>
            <a:pPr lvl="1"/>
            <a:r>
              <a:rPr lang="de-DE" sz="1800" dirty="0" err="1"/>
              <a:t>When</a:t>
            </a:r>
            <a:r>
              <a:rPr lang="de-DE" sz="1800" dirty="0"/>
              <a:t> </a:t>
            </a:r>
            <a:r>
              <a:rPr lang="de-DE" sz="1800" dirty="0" err="1"/>
              <a:t>identification</a:t>
            </a:r>
            <a:r>
              <a:rPr lang="de-DE" sz="1800" dirty="0"/>
              <a:t> </a:t>
            </a:r>
            <a:r>
              <a:rPr lang="de-DE" sz="1800" dirty="0" err="1"/>
              <a:t>is</a:t>
            </a:r>
            <a:r>
              <a:rPr lang="de-DE" sz="1800" dirty="0"/>
              <a:t> not </a:t>
            </a:r>
            <a:r>
              <a:rPr lang="de-DE" sz="1800" dirty="0" err="1"/>
              <a:t>feasible</a:t>
            </a:r>
            <a:r>
              <a:rPr lang="de-DE" sz="1800" dirty="0"/>
              <a:t>, a </a:t>
            </a:r>
            <a:r>
              <a:rPr lang="de-DE" sz="1800" dirty="0" err="1"/>
              <a:t>summary</a:t>
            </a:r>
            <a:r>
              <a:rPr lang="de-DE" sz="1800" dirty="0"/>
              <a:t> </a:t>
            </a:r>
            <a:r>
              <a:rPr lang="de-DE" sz="1800" dirty="0" err="1"/>
              <a:t>of</a:t>
            </a:r>
            <a:r>
              <a:rPr lang="de-DE" sz="1800" dirty="0"/>
              <a:t> </a:t>
            </a:r>
            <a:r>
              <a:rPr lang="de-DE" sz="1800" dirty="0" err="1"/>
              <a:t>studies</a:t>
            </a:r>
            <a:r>
              <a:rPr lang="de-DE" sz="1800" dirty="0"/>
              <a:t> </a:t>
            </a:r>
            <a:r>
              <a:rPr lang="de-DE" sz="1800" dirty="0" err="1"/>
              <a:t>performed</a:t>
            </a:r>
            <a:r>
              <a:rPr lang="de-DE" sz="1800" dirty="0"/>
              <a:t> </a:t>
            </a:r>
            <a:r>
              <a:rPr lang="de-DE" sz="1800" dirty="0" err="1"/>
              <a:t>should</a:t>
            </a:r>
            <a:r>
              <a:rPr lang="de-DE" sz="1800" dirty="0"/>
              <a:t> </a:t>
            </a:r>
            <a:r>
              <a:rPr lang="de-DE" sz="1800" dirty="0" err="1"/>
              <a:t>be</a:t>
            </a:r>
            <a:r>
              <a:rPr lang="de-DE" sz="1800" dirty="0"/>
              <a:t> </a:t>
            </a:r>
            <a:r>
              <a:rPr lang="de-DE" sz="1800" dirty="0" err="1"/>
              <a:t>presented</a:t>
            </a:r>
            <a:endParaRPr lang="de-DE" sz="1800" dirty="0"/>
          </a:p>
          <a:p>
            <a:endParaRPr lang="en-GB" dirty="0"/>
          </a:p>
        </p:txBody>
      </p:sp>
    </p:spTree>
    <p:extLst>
      <p:ext uri="{BB962C8B-B14F-4D97-AF65-F5344CB8AC3E}">
        <p14:creationId xmlns:p14="http://schemas.microsoft.com/office/powerpoint/2010/main" val="939589371"/>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1751</Words>
  <Application>Microsoft Office PowerPoint</Application>
  <PresentationFormat>Affichage à l'écran (4:3)</PresentationFormat>
  <Paragraphs>159</Paragraphs>
  <Slides>23</Slides>
  <Notes>1</Notes>
  <HiddenSlides>0</HiddenSlides>
  <MMClips>0</MMClips>
  <ScaleCrop>false</ScaleCrop>
  <HeadingPairs>
    <vt:vector size="6" baseType="variant">
      <vt:variant>
        <vt:lpstr>Polices utilisées</vt:lpstr>
      </vt:variant>
      <vt:variant>
        <vt:i4>2</vt:i4>
      </vt:variant>
      <vt:variant>
        <vt:lpstr>Thème</vt:lpstr>
      </vt:variant>
      <vt:variant>
        <vt:i4>9</vt:i4>
      </vt:variant>
      <vt:variant>
        <vt:lpstr>Titres des diapositives</vt:lpstr>
      </vt:variant>
      <vt:variant>
        <vt:i4>23</vt:i4>
      </vt:variant>
    </vt:vector>
  </HeadingPairs>
  <TitlesOfParts>
    <vt:vector size="34" baseType="lpstr">
      <vt:lpstr>Arial</vt:lpstr>
      <vt:lpstr>Calibri</vt:lpstr>
      <vt:lpstr>Cover slide</vt:lpstr>
      <vt:lpstr>1_Cover slide</vt:lpstr>
      <vt:lpstr>2_Cover slide</vt:lpstr>
      <vt:lpstr>3_Cover slide</vt:lpstr>
      <vt:lpstr>4_Cover slide</vt:lpstr>
      <vt:lpstr>Table of contents</vt:lpstr>
      <vt:lpstr>Chapter slide</vt:lpstr>
      <vt:lpstr>Content slide</vt:lpstr>
      <vt:lpstr>Closing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cp:lastModifiedBy>
  <cp:revision>115</cp:revision>
  <dcterms:created xsi:type="dcterms:W3CDTF">2014-10-28T11:07:40Z</dcterms:created>
  <dcterms:modified xsi:type="dcterms:W3CDTF">2020-09-25T06:06:20Z</dcterms:modified>
</cp:coreProperties>
</file>