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76" r:id="rId3"/>
    <p:sldMasterId id="2147483678" r:id="rId4"/>
    <p:sldMasterId id="2147483680" r:id="rId5"/>
    <p:sldMasterId id="2147483662" r:id="rId6"/>
    <p:sldMasterId id="2147483668" r:id="rId7"/>
    <p:sldMasterId id="2147483670" r:id="rId8"/>
    <p:sldMasterId id="2147483672" r:id="rId9"/>
  </p:sldMasterIdLst>
  <p:notesMasterIdLst>
    <p:notesMasterId r:id="rId51"/>
  </p:notesMasterIdLst>
  <p:sldIdLst>
    <p:sldId id="275" r:id="rId10"/>
    <p:sldId id="322" r:id="rId11"/>
    <p:sldId id="278" r:id="rId12"/>
    <p:sldId id="276" r:id="rId13"/>
    <p:sldId id="320" r:id="rId14"/>
    <p:sldId id="281" r:id="rId15"/>
    <p:sldId id="280" r:id="rId16"/>
    <p:sldId id="314" r:id="rId17"/>
    <p:sldId id="282" r:id="rId18"/>
    <p:sldId id="286" r:id="rId19"/>
    <p:sldId id="294" r:id="rId20"/>
    <p:sldId id="287" r:id="rId21"/>
    <p:sldId id="315" r:id="rId22"/>
    <p:sldId id="283" r:id="rId23"/>
    <p:sldId id="316" r:id="rId24"/>
    <p:sldId id="285" r:id="rId25"/>
    <p:sldId id="319" r:id="rId26"/>
    <p:sldId id="317" r:id="rId27"/>
    <p:sldId id="318" r:id="rId28"/>
    <p:sldId id="289" r:id="rId29"/>
    <p:sldId id="313" r:id="rId30"/>
    <p:sldId id="296" r:id="rId31"/>
    <p:sldId id="290" r:id="rId32"/>
    <p:sldId id="301" r:id="rId33"/>
    <p:sldId id="292" r:id="rId34"/>
    <p:sldId id="299" r:id="rId35"/>
    <p:sldId id="302" r:id="rId36"/>
    <p:sldId id="300" r:id="rId37"/>
    <p:sldId id="303" r:id="rId38"/>
    <p:sldId id="297" r:id="rId39"/>
    <p:sldId id="304" r:id="rId40"/>
    <p:sldId id="305" r:id="rId41"/>
    <p:sldId id="307" r:id="rId42"/>
    <p:sldId id="309" r:id="rId43"/>
    <p:sldId id="306" r:id="rId44"/>
    <p:sldId id="310" r:id="rId45"/>
    <p:sldId id="288" r:id="rId46"/>
    <p:sldId id="312" r:id="rId47"/>
    <p:sldId id="321" r:id="rId48"/>
    <p:sldId id="279" r:id="rId49"/>
    <p:sldId id="270" r:id="rId5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BA7"/>
    <a:srgbClr val="FF7D7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5B7B-362C-C34A-9C1D-F3D5B867F265}" type="datetimeFigureOut">
              <a:rPr lang="nl-NL" smtClean="0"/>
              <a:t>25-9-2020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1DEA9-BD42-994F-B31C-88F75DEDF0E7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25712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1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3640" y="3093604"/>
            <a:ext cx="6576723" cy="9888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Chapter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0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221095"/>
            <a:ext cx="7175500" cy="5365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18BA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3000" dirty="0">
                <a:solidFill>
                  <a:srgbClr val="218BA7"/>
                </a:solidFill>
                <a:latin typeface="Arial"/>
                <a:cs typeface="Arial"/>
              </a:rPr>
              <a:t>Slide title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1366838"/>
            <a:ext cx="8358187" cy="4719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9101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8889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6938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4221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15305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Afbeelding 4" descr="triangle_VI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 descr="image_1_TD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4"/>
            <a:ext cx="9144000" cy="591615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55"/>
            <a:ext cx="9144000" cy="5890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1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r="29409" b="217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3017" r="18544" b="2174"/>
          <a:stretch/>
        </p:blipFill>
        <p:spPr bwMode="auto">
          <a:xfrm>
            <a:off x="0" y="1"/>
            <a:ext cx="9169044" cy="68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4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9" r="30761" b="19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553" r="37912" b="10340"/>
          <a:stretch/>
        </p:blipFill>
        <p:spPr bwMode="auto">
          <a:xfrm>
            <a:off x="0" y="-17011"/>
            <a:ext cx="9144000" cy="68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4190"/>
          </a:xfrm>
          <a:prstGeom prst="rect">
            <a:avLst/>
          </a:prstGeom>
        </p:spPr>
      </p:pic>
      <p:pic>
        <p:nvPicPr>
          <p:cNvPr id="9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8625" y="4459877"/>
            <a:ext cx="5238750" cy="520700"/>
          </a:xfrm>
        </p:spPr>
        <p:txBody>
          <a:bodyPr/>
          <a:lstStyle/>
          <a:p>
            <a:r>
              <a:rPr lang="en-GB" dirty="0"/>
              <a:t>GL 51 – Statistical evaluation of stability data</a:t>
            </a:r>
          </a:p>
        </p:txBody>
      </p:sp>
    </p:spTree>
    <p:extLst>
      <p:ext uri="{BB962C8B-B14F-4D97-AF65-F5344CB8AC3E}">
        <p14:creationId xmlns:p14="http://schemas.microsoft.com/office/powerpoint/2010/main" val="159607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2229"/>
            <a:ext cx="8039099" cy="4358372"/>
          </a:xfrm>
        </p:spPr>
        <p:txBody>
          <a:bodyPr/>
          <a:lstStyle/>
          <a:p>
            <a:pPr marL="266700" lvl="1" indent="-266700" algn="just"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18BA7"/>
                </a:solidFill>
              </a:rPr>
              <a:t>The recommendations on statistical approaches in this guideline are not intended to imply that use of statistical evaluation is preferred </a:t>
            </a:r>
            <a:r>
              <a:rPr lang="en-US" sz="1800" u="sng" dirty="0">
                <a:solidFill>
                  <a:srgbClr val="218BA7"/>
                </a:solidFill>
              </a:rPr>
              <a:t>when it can be justified to be unnecessary</a:t>
            </a:r>
            <a:r>
              <a:rPr lang="en-US" sz="1800" dirty="0">
                <a:solidFill>
                  <a:srgbClr val="218BA7"/>
                </a:solidFill>
              </a:rPr>
              <a:t>.</a:t>
            </a:r>
          </a:p>
          <a:p>
            <a:pPr marL="266700" indent="-266700" algn="just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The guideline outlines a stepwise approach to stability data evaluation and when and how much extrapolation can be considered for a proposed retest period or shelf life (</a:t>
            </a:r>
            <a:r>
              <a:rPr lang="en-US" sz="1800" u="sng" dirty="0"/>
              <a:t>decision tree in Appendix A</a:t>
            </a:r>
            <a:r>
              <a:rPr lang="en-US" sz="1800" dirty="0"/>
              <a:t>), based on sequential evaluation of:</a:t>
            </a:r>
            <a:endParaRPr lang="en-US" dirty="0"/>
          </a:p>
          <a:p>
            <a:pPr marL="895350" lvl="1">
              <a:spcBef>
                <a:spcPts val="1200"/>
              </a:spcBef>
            </a:pPr>
            <a:r>
              <a:rPr lang="fr-FR" sz="1800" dirty="0" err="1"/>
              <a:t>Stability</a:t>
            </a:r>
            <a:r>
              <a:rPr lang="fr-FR" sz="1800" dirty="0"/>
              <a:t> </a:t>
            </a:r>
            <a:r>
              <a:rPr lang="fr-FR" sz="1800" dirty="0" err="1"/>
              <a:t>results</a:t>
            </a:r>
            <a:r>
              <a:rPr lang="fr-FR" sz="1800" dirty="0"/>
              <a:t> in </a:t>
            </a:r>
            <a:r>
              <a:rPr lang="fr-FR" sz="1800" dirty="0" err="1"/>
              <a:t>accelerated</a:t>
            </a:r>
            <a:r>
              <a:rPr lang="fr-FR" sz="1800" dirty="0"/>
              <a:t> conditions</a:t>
            </a:r>
          </a:p>
          <a:p>
            <a:pPr marL="895350" lvl="1">
              <a:spcBef>
                <a:spcPts val="1200"/>
              </a:spcBef>
            </a:pPr>
            <a:r>
              <a:rPr lang="fr-FR" sz="1800" dirty="0" err="1"/>
              <a:t>Stability</a:t>
            </a:r>
            <a:r>
              <a:rPr lang="fr-FR" sz="1800" dirty="0"/>
              <a:t> </a:t>
            </a:r>
            <a:r>
              <a:rPr lang="fr-FR" sz="1800" dirty="0" err="1"/>
              <a:t>results</a:t>
            </a:r>
            <a:r>
              <a:rPr lang="fr-FR" sz="1800" dirty="0"/>
              <a:t> in </a:t>
            </a:r>
            <a:r>
              <a:rPr lang="fr-FR" sz="1800" dirty="0" err="1"/>
              <a:t>intermediate</a:t>
            </a:r>
            <a:r>
              <a:rPr lang="fr-FR" sz="1800" dirty="0"/>
              <a:t> conditions (if </a:t>
            </a:r>
            <a:r>
              <a:rPr lang="fr-FR" sz="1800" dirty="0" err="1"/>
              <a:t>appropriate</a:t>
            </a:r>
            <a:r>
              <a:rPr lang="fr-FR" sz="1800" dirty="0"/>
              <a:t>)</a:t>
            </a:r>
          </a:p>
          <a:p>
            <a:pPr marL="895350" lvl="1">
              <a:spcBef>
                <a:spcPts val="1200"/>
              </a:spcBef>
            </a:pPr>
            <a:r>
              <a:rPr lang="fr-FR" sz="1800" dirty="0" err="1"/>
              <a:t>Stability</a:t>
            </a:r>
            <a:r>
              <a:rPr lang="fr-FR" sz="1800" dirty="0"/>
              <a:t> </a:t>
            </a:r>
            <a:r>
              <a:rPr lang="fr-FR" sz="1800" dirty="0" err="1"/>
              <a:t>results</a:t>
            </a:r>
            <a:r>
              <a:rPr lang="fr-FR" sz="1800" dirty="0"/>
              <a:t> in long-</a:t>
            </a:r>
            <a:r>
              <a:rPr lang="fr-FR" sz="1800" dirty="0" err="1"/>
              <a:t>term</a:t>
            </a:r>
            <a:r>
              <a:rPr lang="fr-FR" sz="1800" dirty="0"/>
              <a:t> conditions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7615122" y="3509626"/>
            <a:ext cx="298767" cy="996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629" y="6448926"/>
            <a:ext cx="5958038" cy="327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DCDEC23-633C-49AB-8870-DAE6BADBB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57717"/>
            <a:ext cx="7640320" cy="51911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General </a:t>
            </a:r>
            <a:r>
              <a:rPr lang="fr-FR" dirty="0" err="1"/>
              <a:t>principles</a:t>
            </a:r>
            <a:r>
              <a:rPr lang="fr-FR" dirty="0"/>
              <a:t>: basic concepts </a:t>
            </a:r>
            <a:r>
              <a:rPr lang="fr-FR" sz="2400" dirty="0"/>
              <a:t>(section 2) </a:t>
            </a:r>
            <a:r>
              <a:rPr lang="fr-FR" sz="2400" dirty="0" err="1"/>
              <a:t>cont</a:t>
            </a:r>
            <a:r>
              <a:rPr lang="fr-FR" sz="2400" dirty="0"/>
              <a:t>./</a:t>
            </a:r>
          </a:p>
        </p:txBody>
      </p:sp>
    </p:spTree>
    <p:extLst>
      <p:ext uri="{BB962C8B-B14F-4D97-AF65-F5344CB8AC3E}">
        <p14:creationId xmlns:p14="http://schemas.microsoft.com/office/powerpoint/2010/main" val="78313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480787"/>
            <a:ext cx="7115176" cy="2300638"/>
          </a:xfrm>
        </p:spPr>
        <p:txBody>
          <a:bodyPr/>
          <a:lstStyle/>
          <a:p>
            <a:pPr marL="361950" indent="-36195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Three</a:t>
            </a:r>
            <a:r>
              <a:rPr lang="fr-FR" sz="1800" dirty="0">
                <a:solidFill>
                  <a:srgbClr val="218BA7"/>
                </a:solidFill>
              </a:rPr>
              <a:t> </a:t>
            </a:r>
            <a:r>
              <a:rPr lang="fr-FR" sz="1800" dirty="0" err="1">
                <a:solidFill>
                  <a:srgbClr val="218BA7"/>
                </a:solidFill>
              </a:rPr>
              <a:t>criteria</a:t>
            </a:r>
            <a:r>
              <a:rPr lang="fr-FR" sz="1800" dirty="0">
                <a:solidFill>
                  <a:srgbClr val="218BA7"/>
                </a:solidFill>
              </a:rPr>
              <a:t> are </a:t>
            </a:r>
            <a:r>
              <a:rPr lang="fr-FR" sz="1800" dirty="0" err="1">
                <a:solidFill>
                  <a:srgbClr val="218BA7"/>
                </a:solidFill>
              </a:rPr>
              <a:t>used</a:t>
            </a:r>
            <a:r>
              <a:rPr lang="fr-FR" sz="1800" dirty="0">
                <a:solidFill>
                  <a:srgbClr val="218BA7"/>
                </a:solidFill>
              </a:rPr>
              <a:t> to </a:t>
            </a:r>
            <a:r>
              <a:rPr lang="fr-FR" sz="1800" dirty="0" err="1">
                <a:solidFill>
                  <a:srgbClr val="218BA7"/>
                </a:solidFill>
              </a:rPr>
              <a:t>evaluate</a:t>
            </a:r>
            <a:r>
              <a:rPr lang="fr-FR" sz="1800" dirty="0">
                <a:solidFill>
                  <a:srgbClr val="218BA7"/>
                </a:solidFill>
              </a:rPr>
              <a:t> data and </a:t>
            </a:r>
            <a:r>
              <a:rPr lang="fr-FR" sz="1800" dirty="0" err="1">
                <a:solidFill>
                  <a:srgbClr val="218BA7"/>
                </a:solidFill>
              </a:rPr>
              <a:t>progress</a:t>
            </a:r>
            <a:r>
              <a:rPr lang="fr-FR" sz="1800" dirty="0">
                <a:solidFill>
                  <a:srgbClr val="218BA7"/>
                </a:solidFill>
              </a:rPr>
              <a:t> in the </a:t>
            </a:r>
            <a:r>
              <a:rPr lang="fr-FR" sz="1800" dirty="0" err="1">
                <a:solidFill>
                  <a:srgbClr val="218BA7"/>
                </a:solidFill>
              </a:rPr>
              <a:t>decision</a:t>
            </a:r>
            <a:r>
              <a:rPr lang="fr-FR" sz="1800" dirty="0">
                <a:solidFill>
                  <a:srgbClr val="218BA7"/>
                </a:solidFill>
              </a:rPr>
              <a:t> </a:t>
            </a:r>
            <a:r>
              <a:rPr lang="fr-FR" sz="1800" dirty="0" err="1">
                <a:solidFill>
                  <a:srgbClr val="218BA7"/>
                </a:solidFill>
              </a:rPr>
              <a:t>tree</a:t>
            </a:r>
            <a:r>
              <a:rPr lang="fr-FR" sz="1800" dirty="0">
                <a:solidFill>
                  <a:srgbClr val="218BA7"/>
                </a:solidFill>
              </a:rPr>
              <a:t>:</a:t>
            </a:r>
          </a:p>
          <a:p>
            <a:pPr marL="895350" lvl="1">
              <a:spcBef>
                <a:spcPts val="1200"/>
              </a:spcBef>
            </a:pPr>
            <a:r>
              <a:rPr lang="fr-FR" sz="1800" dirty="0"/>
              <a:t>Do </a:t>
            </a:r>
            <a:r>
              <a:rPr lang="fr-FR" sz="1800" dirty="0" err="1"/>
              <a:t>results</a:t>
            </a:r>
            <a:r>
              <a:rPr lang="fr-FR" sz="1800" dirty="0"/>
              <a:t> show </a:t>
            </a:r>
            <a:r>
              <a:rPr lang="fr-FR" sz="1800" dirty="0" err="1"/>
              <a:t>significant</a:t>
            </a:r>
            <a:r>
              <a:rPr lang="fr-FR" sz="1800" dirty="0"/>
              <a:t> changes (as </a:t>
            </a:r>
            <a:r>
              <a:rPr lang="fr-FR" sz="1800" dirty="0" err="1"/>
              <a:t>defined</a:t>
            </a:r>
            <a:r>
              <a:rPr lang="fr-FR" sz="1800" dirty="0"/>
              <a:t> in guideline GL3 </a:t>
            </a:r>
            <a:r>
              <a:rPr lang="fr-FR" sz="1800" baseline="30000" dirty="0"/>
              <a:t>(1)</a:t>
            </a:r>
            <a:r>
              <a:rPr lang="fr-FR" sz="1800" dirty="0"/>
              <a:t>)?</a:t>
            </a:r>
          </a:p>
          <a:p>
            <a:pPr marL="895350" lvl="1">
              <a:spcBef>
                <a:spcPts val="1200"/>
              </a:spcBef>
            </a:pPr>
            <a:r>
              <a:rPr lang="fr-FR" sz="1800" dirty="0"/>
              <a:t>Do </a:t>
            </a:r>
            <a:r>
              <a:rPr lang="fr-FR" sz="1800" dirty="0" err="1"/>
              <a:t>results</a:t>
            </a:r>
            <a:r>
              <a:rPr lang="fr-FR" sz="1800" dirty="0"/>
              <a:t> show </a:t>
            </a:r>
            <a:r>
              <a:rPr lang="fr-FR" sz="1800" dirty="0" err="1"/>
              <a:t>little</a:t>
            </a:r>
            <a:r>
              <a:rPr lang="fr-FR" sz="1800" dirty="0"/>
              <a:t> or no change / </a:t>
            </a:r>
            <a:r>
              <a:rPr lang="fr-FR" sz="1800" dirty="0" err="1"/>
              <a:t>little</a:t>
            </a:r>
            <a:r>
              <a:rPr lang="fr-FR" sz="1800" dirty="0"/>
              <a:t> or no </a:t>
            </a:r>
            <a:r>
              <a:rPr lang="fr-FR" sz="1800" dirty="0" err="1"/>
              <a:t>variability</a:t>
            </a:r>
            <a:r>
              <a:rPr lang="fr-FR" sz="1800" dirty="0"/>
              <a:t>?</a:t>
            </a:r>
          </a:p>
          <a:p>
            <a:pPr marL="895350" lvl="1">
              <a:spcBef>
                <a:spcPts val="1200"/>
              </a:spcBef>
            </a:pPr>
            <a:r>
              <a:rPr lang="fr-FR" sz="1800" dirty="0" err="1"/>
              <a:t>Was</a:t>
            </a:r>
            <a:r>
              <a:rPr lang="fr-FR" sz="1800" dirty="0"/>
              <a:t> a </a:t>
            </a:r>
            <a:r>
              <a:rPr lang="fr-FR" sz="1800" dirty="0" err="1"/>
              <a:t>statistical</a:t>
            </a:r>
            <a:r>
              <a:rPr lang="fr-FR" sz="1800" dirty="0"/>
              <a:t> </a:t>
            </a:r>
            <a:r>
              <a:rPr lang="fr-FR" sz="1800" dirty="0" err="1"/>
              <a:t>analysis</a:t>
            </a:r>
            <a:r>
              <a:rPr lang="fr-FR" sz="1800" dirty="0"/>
              <a:t> of long-</a:t>
            </a:r>
            <a:r>
              <a:rPr lang="fr-FR" sz="1800" dirty="0" err="1"/>
              <a:t>term</a:t>
            </a:r>
            <a:r>
              <a:rPr lang="fr-FR" sz="1800" dirty="0"/>
              <a:t> data </a:t>
            </a:r>
            <a:r>
              <a:rPr lang="fr-FR" sz="1800" dirty="0" err="1"/>
              <a:t>performed</a:t>
            </a:r>
            <a:r>
              <a:rPr lang="fr-FR" sz="1800" dirty="0"/>
              <a:t> </a:t>
            </a:r>
            <a:r>
              <a:rPr lang="fr-FR" sz="1800" baseline="30000" dirty="0"/>
              <a:t>(2)</a:t>
            </a:r>
            <a:r>
              <a:rPr lang="fr-FR" sz="1800" dirty="0"/>
              <a:t>?</a:t>
            </a:r>
          </a:p>
          <a:p>
            <a:pPr marL="914400" lvl="2" indent="0" algn="just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629" y="6448926"/>
            <a:ext cx="5958038" cy="327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7378" y="5105400"/>
            <a:ext cx="6555973" cy="1162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2" indent="-228600" algn="just">
              <a:buAutoNum type="arabicParenBoth"/>
            </a:pPr>
            <a:r>
              <a:rPr lang="fr-FR" sz="1400" dirty="0" err="1">
                <a:solidFill>
                  <a:schemeClr val="tx1"/>
                </a:solidFill>
              </a:rPr>
              <a:t>Also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see</a:t>
            </a:r>
            <a:r>
              <a:rPr lang="fr-FR" sz="1400" dirty="0">
                <a:solidFill>
                  <a:schemeClr val="tx1"/>
                </a:solidFill>
              </a:rPr>
              <a:t> section 2.4.2 of the guideline GL 51, </a:t>
            </a:r>
            <a:r>
              <a:rPr lang="fr-FR" sz="1400" dirty="0" err="1">
                <a:solidFill>
                  <a:schemeClr val="tx1"/>
                </a:solidFill>
              </a:rPr>
              <a:t>where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examples</a:t>
            </a:r>
            <a:r>
              <a:rPr lang="fr-FR" sz="1400" dirty="0">
                <a:solidFill>
                  <a:schemeClr val="tx1"/>
                </a:solidFill>
              </a:rPr>
              <a:t> are </a:t>
            </a:r>
            <a:r>
              <a:rPr lang="fr-FR" sz="1400" dirty="0" err="1">
                <a:solidFill>
                  <a:schemeClr val="tx1"/>
                </a:solidFill>
              </a:rPr>
              <a:t>provided</a:t>
            </a:r>
            <a:r>
              <a:rPr lang="fr-FR" sz="1400" dirty="0">
                <a:solidFill>
                  <a:schemeClr val="tx1"/>
                </a:solidFill>
              </a:rPr>
              <a:t> for </a:t>
            </a:r>
            <a:r>
              <a:rPr lang="fr-FR" sz="1400" dirty="0" err="1">
                <a:solidFill>
                  <a:schemeClr val="tx1"/>
                </a:solidFill>
              </a:rPr>
              <a:t>physical</a:t>
            </a:r>
            <a:r>
              <a:rPr lang="fr-FR" sz="1400" dirty="0">
                <a:solidFill>
                  <a:schemeClr val="tx1"/>
                </a:solidFill>
              </a:rPr>
              <a:t> changes </a:t>
            </a:r>
            <a:r>
              <a:rPr lang="fr-FR" sz="1400" u="sng" dirty="0">
                <a:solidFill>
                  <a:schemeClr val="tx1"/>
                </a:solidFill>
              </a:rPr>
              <a:t>not to </a:t>
            </a:r>
            <a:r>
              <a:rPr lang="fr-FR" sz="1400" u="sng" dirty="0" err="1">
                <a:solidFill>
                  <a:schemeClr val="tx1"/>
                </a:solidFill>
              </a:rPr>
              <a:t>be</a:t>
            </a:r>
            <a:r>
              <a:rPr lang="fr-FR" sz="1400" u="sng" dirty="0">
                <a:solidFill>
                  <a:schemeClr val="tx1"/>
                </a:solidFill>
              </a:rPr>
              <a:t> </a:t>
            </a:r>
            <a:r>
              <a:rPr lang="fr-FR" sz="1400" u="sng" dirty="0" err="1">
                <a:solidFill>
                  <a:schemeClr val="tx1"/>
                </a:solidFill>
              </a:rPr>
              <a:t>considered</a:t>
            </a:r>
            <a:r>
              <a:rPr lang="fr-FR" sz="1400" u="sng" dirty="0">
                <a:solidFill>
                  <a:schemeClr val="tx1"/>
                </a:solidFill>
              </a:rPr>
              <a:t> as </a:t>
            </a:r>
            <a:r>
              <a:rPr lang="fr-FR" sz="1400" u="sng" dirty="0" err="1">
                <a:solidFill>
                  <a:schemeClr val="tx1"/>
                </a:solidFill>
              </a:rPr>
              <a:t>significant</a:t>
            </a:r>
            <a:r>
              <a:rPr lang="fr-FR" sz="1400" u="sng" dirty="0">
                <a:solidFill>
                  <a:schemeClr val="tx1"/>
                </a:solidFill>
              </a:rPr>
              <a:t> changes in </a:t>
            </a:r>
            <a:r>
              <a:rPr lang="fr-FR" sz="1400" u="sng" dirty="0" err="1">
                <a:solidFill>
                  <a:schemeClr val="tx1"/>
                </a:solidFill>
              </a:rPr>
              <a:t>accelerated</a:t>
            </a:r>
            <a:r>
              <a:rPr lang="fr-FR" sz="1400" u="sng" dirty="0">
                <a:solidFill>
                  <a:schemeClr val="tx1"/>
                </a:solidFill>
              </a:rPr>
              <a:t> condition</a:t>
            </a:r>
            <a:r>
              <a:rPr lang="fr-FR" sz="1400" dirty="0">
                <a:solidFill>
                  <a:schemeClr val="tx1"/>
                </a:solidFill>
              </a:rPr>
              <a:t>.</a:t>
            </a:r>
          </a:p>
          <a:p>
            <a:pPr marL="228600" lvl="2" indent="-228600" algn="just">
              <a:spcBef>
                <a:spcPts val="600"/>
              </a:spcBef>
              <a:buAutoNum type="arabicParenBoth"/>
            </a:pPr>
            <a:r>
              <a:rPr lang="fr-FR" sz="1400" dirty="0" err="1">
                <a:solidFill>
                  <a:schemeClr val="tx1"/>
                </a:solidFill>
              </a:rPr>
              <a:t>Whether</a:t>
            </a:r>
            <a:r>
              <a:rPr lang="fr-FR" sz="1400" dirty="0">
                <a:solidFill>
                  <a:schemeClr val="tx1"/>
                </a:solidFill>
              </a:rPr>
              <a:t> data are not </a:t>
            </a:r>
            <a:r>
              <a:rPr lang="fr-FR" sz="1400" dirty="0" err="1">
                <a:solidFill>
                  <a:schemeClr val="tx1"/>
                </a:solidFill>
              </a:rPr>
              <a:t>amenable</a:t>
            </a:r>
            <a:r>
              <a:rPr lang="fr-FR" sz="1400" dirty="0">
                <a:solidFill>
                  <a:schemeClr val="tx1"/>
                </a:solidFill>
              </a:rPr>
              <a:t> to </a:t>
            </a:r>
            <a:r>
              <a:rPr lang="fr-FR" sz="1400" dirty="0" err="1">
                <a:solidFill>
                  <a:schemeClr val="tx1"/>
                </a:solidFill>
              </a:rPr>
              <a:t>statistical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analysis</a:t>
            </a:r>
            <a:r>
              <a:rPr lang="fr-FR" sz="1400" dirty="0">
                <a:solidFill>
                  <a:schemeClr val="tx1"/>
                </a:solidFill>
              </a:rPr>
              <a:t> or </a:t>
            </a:r>
            <a:r>
              <a:rPr lang="fr-FR" sz="1400" dirty="0" err="1">
                <a:solidFill>
                  <a:schemeClr val="tx1"/>
                </a:solidFill>
              </a:rPr>
              <a:t>that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statistical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analysis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was</a:t>
            </a:r>
            <a:r>
              <a:rPr lang="fr-FR" sz="1400" dirty="0">
                <a:solidFill>
                  <a:schemeClr val="tx1"/>
                </a:solidFill>
              </a:rPr>
              <a:t> not </a:t>
            </a:r>
            <a:r>
              <a:rPr lang="fr-FR" sz="1400" dirty="0" err="1">
                <a:solidFill>
                  <a:schemeClr val="tx1"/>
                </a:solidFill>
              </a:rPr>
              <a:t>performed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821C1B7-D3E5-4FEA-962C-9C8E640C5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26" y="295817"/>
            <a:ext cx="7640320" cy="51911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General </a:t>
            </a:r>
            <a:r>
              <a:rPr lang="fr-FR" dirty="0" err="1"/>
              <a:t>principles</a:t>
            </a:r>
            <a:r>
              <a:rPr lang="fr-FR" dirty="0"/>
              <a:t>: basic concepts </a:t>
            </a:r>
            <a:r>
              <a:rPr lang="fr-FR" sz="2400" dirty="0"/>
              <a:t>(section 2) </a:t>
            </a:r>
            <a:r>
              <a:rPr lang="fr-FR" sz="2400" dirty="0" err="1"/>
              <a:t>cont</a:t>
            </a:r>
            <a:r>
              <a:rPr lang="fr-FR" sz="2400" dirty="0"/>
              <a:t>./</a:t>
            </a:r>
          </a:p>
        </p:txBody>
      </p:sp>
    </p:spTree>
    <p:extLst>
      <p:ext uri="{BB962C8B-B14F-4D97-AF65-F5344CB8AC3E}">
        <p14:creationId xmlns:p14="http://schemas.microsoft.com/office/powerpoint/2010/main" val="407452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25" y="1476375"/>
            <a:ext cx="7640320" cy="4548867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</a:pPr>
            <a:r>
              <a:rPr lang="fr-FR" b="1" dirty="0"/>
              <a:t>General </a:t>
            </a:r>
            <a:r>
              <a:rPr lang="fr-FR" b="1" dirty="0" err="1"/>
              <a:t>principles</a:t>
            </a:r>
            <a:r>
              <a:rPr lang="fr-FR" b="1" dirty="0"/>
              <a:t> of </a:t>
            </a:r>
            <a:r>
              <a:rPr lang="fr-FR" b="1" dirty="0" err="1"/>
              <a:t>statistical</a:t>
            </a:r>
            <a:r>
              <a:rPr lang="fr-FR" b="1" dirty="0"/>
              <a:t> </a:t>
            </a:r>
            <a:r>
              <a:rPr lang="fr-FR" b="1" dirty="0" err="1"/>
              <a:t>analysis</a:t>
            </a:r>
            <a:r>
              <a:rPr lang="fr-FR" b="1" dirty="0"/>
              <a:t> (</a:t>
            </a:r>
            <a:r>
              <a:rPr lang="fr-FR" b="1" dirty="0" err="1"/>
              <a:t>when</a:t>
            </a:r>
            <a:r>
              <a:rPr lang="fr-FR" b="1" dirty="0"/>
              <a:t> </a:t>
            </a:r>
            <a:r>
              <a:rPr lang="fr-FR" b="1" dirty="0" err="1"/>
              <a:t>used</a:t>
            </a:r>
            <a:r>
              <a:rPr lang="fr-FR" b="1" dirty="0"/>
              <a:t>):</a:t>
            </a:r>
          </a:p>
          <a:p>
            <a:pPr marL="361950" indent="-36195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1800" dirty="0"/>
              <a:t>Q</a:t>
            </a:r>
            <a:r>
              <a:rPr lang="en-US" sz="1800" dirty="0" err="1"/>
              <a:t>ualitative</a:t>
            </a:r>
            <a:r>
              <a:rPr lang="en-US" sz="1800" dirty="0"/>
              <a:t> attributes and microbiological attributes are not amenable to statistical analysis.</a:t>
            </a:r>
            <a:endParaRPr lang="fr-FR" sz="1800" dirty="0"/>
          </a:p>
          <a:p>
            <a:pPr marL="361950" indent="-36195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1800" dirty="0"/>
              <a:t>I</a:t>
            </a:r>
            <a:r>
              <a:rPr lang="en-US" sz="1800" dirty="0"/>
              <a:t>n general, certain quantitative chemical attributes (e.g., assay, degradation products, preservative content) can be assumed to follow zero-order kinetics during long-term storage, making data amenable to statistical analysis as described in Appendix B (linear regression, </a:t>
            </a:r>
            <a:r>
              <a:rPr lang="en-US" sz="1800" dirty="0" err="1"/>
              <a:t>poolability</a:t>
            </a:r>
            <a:r>
              <a:rPr lang="en-US" sz="1800" dirty="0"/>
              <a:t> testing). </a:t>
            </a:r>
          </a:p>
          <a:p>
            <a:pPr marL="361950" indent="-36195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Although the kinetics of other quantitative attributes (e.g., pH, dissolution) is generally not known, the same statistical analysis can be applied, if appropriate.</a:t>
            </a:r>
          </a:p>
          <a:p>
            <a:pPr marL="361950" indent="-36195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1800" dirty="0" err="1"/>
              <a:t>Additional</a:t>
            </a:r>
            <a:r>
              <a:rPr lang="fr-FR" sz="1800" dirty="0"/>
              <a:t> guidance on </a:t>
            </a:r>
            <a:r>
              <a:rPr lang="fr-FR" sz="1800" dirty="0" err="1"/>
              <a:t>statistical</a:t>
            </a:r>
            <a:r>
              <a:rPr lang="fr-FR" sz="1800" dirty="0"/>
              <a:t> </a:t>
            </a:r>
            <a:r>
              <a:rPr lang="fr-FR" sz="1800" dirty="0" err="1"/>
              <a:t>procedure</a:t>
            </a:r>
            <a:r>
              <a:rPr lang="fr-FR" sz="1800" dirty="0"/>
              <a:t> (</a:t>
            </a:r>
            <a:r>
              <a:rPr lang="fr-FR" sz="1800" dirty="0" err="1"/>
              <a:t>other</a:t>
            </a:r>
            <a:r>
              <a:rPr lang="fr-FR" sz="1800" dirty="0"/>
              <a:t> </a:t>
            </a:r>
            <a:r>
              <a:rPr lang="fr-FR" sz="1800" dirty="0" err="1"/>
              <a:t>than</a:t>
            </a:r>
            <a:r>
              <a:rPr lang="fr-FR" sz="1800" dirty="0"/>
              <a:t> </a:t>
            </a:r>
            <a:r>
              <a:rPr lang="fr-FR" sz="1800" dirty="0" err="1"/>
              <a:t>described</a:t>
            </a:r>
            <a:r>
              <a:rPr lang="fr-FR" sz="1800" dirty="0"/>
              <a:t> in Appendix B) can</a:t>
            </a:r>
            <a:r>
              <a:rPr lang="en-US" sz="1800" dirty="0"/>
              <a:t> be  found  in  the  references  listed in section B.6 of the guideline (but do not cover all applicable statistical approaches).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F0B8328-5020-4ED2-BFAF-B5F9EF4164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26" y="305342"/>
            <a:ext cx="7640320" cy="51911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General </a:t>
            </a:r>
            <a:r>
              <a:rPr lang="fr-FR" dirty="0" err="1"/>
              <a:t>principles</a:t>
            </a:r>
            <a:r>
              <a:rPr lang="fr-FR" dirty="0"/>
              <a:t>: basic concepts </a:t>
            </a:r>
            <a:r>
              <a:rPr lang="fr-FR" sz="2400" dirty="0"/>
              <a:t>(section 2)</a:t>
            </a:r>
          </a:p>
        </p:txBody>
      </p:sp>
    </p:spTree>
    <p:extLst>
      <p:ext uri="{BB962C8B-B14F-4D97-AF65-F5344CB8AC3E}">
        <p14:creationId xmlns:p14="http://schemas.microsoft.com/office/powerpoint/2010/main" val="94180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398" y="3077275"/>
            <a:ext cx="7115277" cy="988869"/>
          </a:xfrm>
        </p:spPr>
        <p:txBody>
          <a:bodyPr/>
          <a:lstStyle/>
          <a:p>
            <a:r>
              <a:rPr lang="en-GB" b="1" dirty="0"/>
              <a:t>General principles of stability data evaluation: Presentation of data</a:t>
            </a:r>
          </a:p>
        </p:txBody>
      </p:sp>
    </p:spTree>
    <p:extLst>
      <p:ext uri="{BB962C8B-B14F-4D97-AF65-F5344CB8AC3E}">
        <p14:creationId xmlns:p14="http://schemas.microsoft.com/office/powerpoint/2010/main" val="187669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675" y="286292"/>
            <a:ext cx="7892716" cy="51911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General </a:t>
            </a:r>
            <a:r>
              <a:rPr lang="fr-FR" dirty="0" err="1"/>
              <a:t>principles</a:t>
            </a:r>
            <a:r>
              <a:rPr lang="fr-FR" dirty="0"/>
              <a:t>: data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sz="2400" dirty="0"/>
              <a:t>(section 2.2)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675" y="1153765"/>
            <a:ext cx="7940842" cy="5345460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How </a:t>
            </a:r>
            <a:r>
              <a:rPr lang="fr-FR" dirty="0" err="1"/>
              <a:t>should</a:t>
            </a:r>
            <a:r>
              <a:rPr lang="fr-FR" dirty="0"/>
              <a:t> data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in the </a:t>
            </a:r>
            <a:r>
              <a:rPr lang="fr-FR" dirty="0" err="1"/>
              <a:t>regulatory</a:t>
            </a:r>
            <a:r>
              <a:rPr lang="fr-FR" dirty="0"/>
              <a:t> dossier?</a:t>
            </a:r>
          </a:p>
          <a:p>
            <a:pPr marL="361950" indent="-3619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b="1" dirty="0" err="1"/>
              <a:t>Stability</a:t>
            </a:r>
            <a:r>
              <a:rPr lang="fr-FR" b="1" dirty="0"/>
              <a:t> data</a:t>
            </a:r>
            <a:r>
              <a:rPr lang="fr-FR" sz="1800" dirty="0"/>
              <a:t>:</a:t>
            </a:r>
            <a:endParaRPr lang="en-US" sz="1800" dirty="0"/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1800" dirty="0">
                <a:solidFill>
                  <a:srgbClr val="218BA7"/>
                </a:solidFill>
              </a:rPr>
              <a:t>Data for all attributes should be presented in an appropriate format (e.g., tabular, graphical, narrative).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1800" dirty="0">
                <a:solidFill>
                  <a:srgbClr val="218BA7"/>
                </a:solidFill>
              </a:rPr>
              <a:t>The values of quantitative attributes at all time points should be reported as measured (e.g., assay as percent of label claim). </a:t>
            </a:r>
          </a:p>
          <a:p>
            <a:pPr marL="361950" indent="-361950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fr-FR" b="1" dirty="0"/>
              <a:t>Evaluation of data to support the </a:t>
            </a:r>
            <a:r>
              <a:rPr lang="fr-FR" b="1" dirty="0" err="1"/>
              <a:t>proposed</a:t>
            </a:r>
            <a:r>
              <a:rPr lang="fr-FR" b="1" dirty="0"/>
              <a:t> </a:t>
            </a:r>
            <a:r>
              <a:rPr lang="fr-FR" b="1" dirty="0" err="1"/>
              <a:t>retest</a:t>
            </a:r>
            <a:r>
              <a:rPr lang="fr-FR" b="1" dirty="0"/>
              <a:t> </a:t>
            </a:r>
            <a:r>
              <a:rPr lang="fr-FR" b="1" dirty="0" err="1"/>
              <a:t>period</a:t>
            </a:r>
            <a:r>
              <a:rPr lang="fr-FR" b="1" dirty="0"/>
              <a:t> / shelf life:</a:t>
            </a:r>
            <a:endParaRPr lang="en-US" b="1" dirty="0"/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1800" dirty="0">
                <a:solidFill>
                  <a:srgbClr val="218BA7"/>
                </a:solidFill>
              </a:rPr>
              <a:t>Evaluation of data should be included in the application*.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1800" dirty="0">
                <a:solidFill>
                  <a:srgbClr val="218BA7"/>
                </a:solidFill>
              </a:rPr>
              <a:t>If a statistical analysis is performed, </a:t>
            </a:r>
            <a:r>
              <a:rPr lang="en-US" sz="1800" u="sng" dirty="0">
                <a:solidFill>
                  <a:srgbClr val="218BA7"/>
                </a:solidFill>
              </a:rPr>
              <a:t>the procedure used and the assumptions underlying the model should be stated and justified</a:t>
            </a:r>
            <a:r>
              <a:rPr lang="en-US" sz="1800" dirty="0">
                <a:solidFill>
                  <a:srgbClr val="218BA7"/>
                </a:solidFill>
              </a:rPr>
              <a:t>. 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1800" dirty="0">
                <a:solidFill>
                  <a:srgbClr val="218BA7"/>
                </a:solidFill>
              </a:rPr>
              <a:t>A tabulated summary of the outcome of statistical analysis and/or graphical presentation of the long-term data should be included.</a:t>
            </a:r>
          </a:p>
          <a:p>
            <a:pPr marL="230188" lvl="1" indent="0">
              <a:spcBef>
                <a:spcPts val="180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    </a:t>
            </a:r>
            <a:r>
              <a:rPr lang="fr-FR" sz="1200" i="1" dirty="0">
                <a:solidFill>
                  <a:schemeClr val="tx1"/>
                </a:solidFill>
              </a:rPr>
              <a:t> (* </a:t>
            </a:r>
            <a:r>
              <a:rPr lang="fr-FR" sz="1200" i="1" dirty="0" err="1">
                <a:solidFill>
                  <a:schemeClr val="tx1"/>
                </a:solidFill>
              </a:rPr>
              <a:t>Refer</a:t>
            </a:r>
            <a:r>
              <a:rPr lang="fr-FR" sz="1200" i="1" dirty="0">
                <a:solidFill>
                  <a:schemeClr val="tx1"/>
                </a:solidFill>
              </a:rPr>
              <a:t> to section 2.4 of the guideline for more </a:t>
            </a:r>
            <a:r>
              <a:rPr lang="fr-FR" sz="1200" i="1" dirty="0" err="1">
                <a:solidFill>
                  <a:schemeClr val="tx1"/>
                </a:solidFill>
              </a:rPr>
              <a:t>details</a:t>
            </a:r>
            <a:r>
              <a:rPr lang="fr-FR" sz="1200" i="1" dirty="0">
                <a:solidFill>
                  <a:schemeClr val="tx1"/>
                </a:solidFill>
              </a:rPr>
              <a:t> on justifications/discussions to </a:t>
            </a:r>
            <a:r>
              <a:rPr lang="fr-FR" sz="1200" i="1" dirty="0" err="1">
                <a:solidFill>
                  <a:schemeClr val="tx1"/>
                </a:solidFill>
              </a:rPr>
              <a:t>provide</a:t>
            </a:r>
            <a:r>
              <a:rPr lang="fr-FR" sz="1200" i="1" dirty="0">
                <a:solidFill>
                  <a:schemeClr val="tx1"/>
                </a:solidFill>
              </a:rPr>
              <a:t> for </a:t>
            </a:r>
            <a:r>
              <a:rPr lang="fr-FR" sz="1200" i="1" dirty="0" err="1">
                <a:solidFill>
                  <a:schemeClr val="tx1"/>
                </a:solidFill>
              </a:rPr>
              <a:t>each</a:t>
            </a:r>
            <a:r>
              <a:rPr lang="fr-FR" sz="1200" i="1" dirty="0">
                <a:solidFill>
                  <a:schemeClr val="tx1"/>
                </a:solidFill>
              </a:rPr>
              <a:t> case)</a:t>
            </a:r>
            <a:endParaRPr lang="en-US" sz="1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1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398" y="3077275"/>
            <a:ext cx="6981927" cy="988869"/>
          </a:xfrm>
        </p:spPr>
        <p:txBody>
          <a:bodyPr/>
          <a:lstStyle/>
          <a:p>
            <a:r>
              <a:rPr lang="en-GB" b="1" dirty="0"/>
              <a:t>General principles of stability data evaluation: Extrapolation</a:t>
            </a:r>
          </a:p>
        </p:txBody>
      </p:sp>
    </p:spTree>
    <p:extLst>
      <p:ext uri="{BB962C8B-B14F-4D97-AF65-F5344CB8AC3E}">
        <p14:creationId xmlns:p14="http://schemas.microsoft.com/office/powerpoint/2010/main" val="145851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988" y="276767"/>
            <a:ext cx="7401828" cy="51911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General Principles: extrapolation </a:t>
            </a:r>
            <a:r>
              <a:rPr lang="fr-FR" sz="2400" dirty="0"/>
              <a:t>(section 2.3)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989" y="1270000"/>
            <a:ext cx="7808562" cy="3873500"/>
          </a:xfrm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</a:pPr>
            <a:r>
              <a:rPr lang="fr-FR" dirty="0"/>
              <a:t>Extrapolation i</a:t>
            </a:r>
            <a:r>
              <a:rPr lang="en-US" dirty="0"/>
              <a:t>s the practice of using a known data set to infer information about future data.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fr-FR" b="1" dirty="0"/>
              <a:t>Importance of data </a:t>
            </a:r>
            <a:r>
              <a:rPr lang="fr-FR" b="1" dirty="0" err="1"/>
              <a:t>analysis</a:t>
            </a:r>
            <a:r>
              <a:rPr lang="fr-FR" b="1" dirty="0"/>
              <a:t> for extrapolation:</a:t>
            </a:r>
            <a:endParaRPr lang="en-US" b="1" dirty="0"/>
          </a:p>
          <a:p>
            <a:pPr marL="361950" indent="-36195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Extrapolation to extend the retest period or shelf life beyond the period covered by long-term data can be proposed, </a:t>
            </a:r>
            <a:r>
              <a:rPr lang="en-US" u="sng" dirty="0"/>
              <a:t>particularly if no significant change is observed at the accelerated condition</a:t>
            </a:r>
            <a:r>
              <a:rPr lang="en-US" dirty="0"/>
              <a:t>. </a:t>
            </a:r>
          </a:p>
          <a:p>
            <a:pPr marL="361950" indent="-36195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The degree of variability of stability data (within and between batches) may affect the confidence that future production batches will remain within specification throughout its retest period or shelf life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u="sng" dirty="0">
                <a:sym typeface="Wingdings" panose="05000000000000000000" pitchFamily="2" charset="2"/>
              </a:rPr>
              <a:t>when results show variability</a:t>
            </a:r>
            <a:r>
              <a:rPr lang="en-US" dirty="0">
                <a:sym typeface="Wingdings" panose="05000000000000000000" pitchFamily="2" charset="2"/>
              </a:rPr>
              <a:t>, performing statistical analysis can  justify longer extrapolation.</a:t>
            </a:r>
            <a:r>
              <a:rPr lang="fr-FR" dirty="0"/>
              <a:t> </a:t>
            </a:r>
            <a:endParaRPr lang="en-US" dirty="0"/>
          </a:p>
          <a:p>
            <a:pPr marL="0" indent="0" algn="just">
              <a:spcBef>
                <a:spcPts val="12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81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988" y="1241425"/>
            <a:ext cx="7956550" cy="5117030"/>
          </a:xfrm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</a:pPr>
            <a:r>
              <a:rPr lang="fr-FR" b="1" dirty="0"/>
              <a:t>How </a:t>
            </a:r>
            <a:r>
              <a:rPr lang="fr-FR" b="1" dirty="0" err="1"/>
              <a:t>assess</a:t>
            </a:r>
            <a:r>
              <a:rPr lang="fr-FR" b="1" dirty="0"/>
              <a:t> if extrapolation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appropriate</a:t>
            </a:r>
            <a:r>
              <a:rPr lang="fr-FR" b="1" dirty="0"/>
              <a:t>?</a:t>
            </a:r>
            <a:endParaRPr lang="en-US" b="1" dirty="0"/>
          </a:p>
          <a:p>
            <a:pPr marL="361950" indent="-3619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Whether extrapolation of stability data at the long-term condition is appropriate depends on:</a:t>
            </a:r>
          </a:p>
          <a:p>
            <a:pPr marL="628650" lvl="1" indent="-266700" algn="just">
              <a:spcBef>
                <a:spcPts val="1000"/>
              </a:spcBef>
            </a:pPr>
            <a:r>
              <a:rPr lang="en-US" sz="1800" dirty="0"/>
              <a:t>The extent of knowledge about the change pattern</a:t>
            </a:r>
          </a:p>
          <a:p>
            <a:pPr marL="628650" lvl="1" indent="-266700" algn="just">
              <a:spcBef>
                <a:spcPts val="1000"/>
              </a:spcBef>
            </a:pPr>
            <a:r>
              <a:rPr lang="en-US" sz="1800" dirty="0"/>
              <a:t>The goodness of fit of any mathematical model</a:t>
            </a:r>
          </a:p>
          <a:p>
            <a:pPr marL="628650" lvl="1" indent="-266700" algn="just">
              <a:spcBef>
                <a:spcPts val="1000"/>
              </a:spcBef>
            </a:pPr>
            <a:r>
              <a:rPr lang="en-US" sz="1800" dirty="0"/>
              <a:t>The existence of relevant </a:t>
            </a:r>
            <a:r>
              <a:rPr lang="en-US" sz="1800" u="sng" dirty="0"/>
              <a:t>supporting data</a:t>
            </a:r>
            <a:endParaRPr lang="fr-FR" sz="1800" u="sng" dirty="0"/>
          </a:p>
          <a:p>
            <a:pPr marL="361950" indent="-3619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The correctness of the assumed change pattern is critical, which implies that:</a:t>
            </a:r>
            <a:endParaRPr lang="fr-FR" dirty="0"/>
          </a:p>
          <a:p>
            <a:pPr marL="628650" lvl="1" algn="just">
              <a:spcBef>
                <a:spcPts val="1000"/>
              </a:spcBef>
            </a:pPr>
            <a:r>
              <a:rPr lang="fr-FR" sz="1800" dirty="0"/>
              <a:t>The </a:t>
            </a:r>
            <a:r>
              <a:rPr lang="fr-FR" sz="1800" dirty="0" err="1"/>
              <a:t>goodness</a:t>
            </a:r>
            <a:r>
              <a:rPr lang="fr-FR" sz="1800" dirty="0"/>
              <a:t> of fit of </a:t>
            </a:r>
            <a:r>
              <a:rPr lang="fr-FR" sz="1800" dirty="0" err="1"/>
              <a:t>any</a:t>
            </a:r>
            <a:r>
              <a:rPr lang="fr-FR" sz="1800" dirty="0"/>
              <a:t> </a:t>
            </a:r>
            <a:r>
              <a:rPr lang="fr-FR" sz="1800" dirty="0" err="1"/>
              <a:t>mathematical</a:t>
            </a:r>
            <a:r>
              <a:rPr lang="fr-FR" sz="1800" dirty="0"/>
              <a:t> model </a:t>
            </a:r>
            <a:r>
              <a:rPr lang="fr-FR" sz="1800" dirty="0" err="1"/>
              <a:t>used</a:t>
            </a:r>
            <a:r>
              <a:rPr lang="fr-FR" sz="1800" dirty="0"/>
              <a:t>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checked</a:t>
            </a:r>
            <a:r>
              <a:rPr lang="fr-FR" sz="1800" dirty="0"/>
              <a:t> by </a:t>
            </a:r>
            <a:r>
              <a:rPr lang="fr-FR" sz="1800" dirty="0" err="1"/>
              <a:t>statistical</a:t>
            </a:r>
            <a:r>
              <a:rPr lang="fr-FR" sz="1800" dirty="0"/>
              <a:t> </a:t>
            </a:r>
            <a:r>
              <a:rPr lang="fr-FR" sz="1800" dirty="0" err="1"/>
              <a:t>methods</a:t>
            </a:r>
            <a:r>
              <a:rPr lang="fr-FR" sz="1800" dirty="0"/>
              <a:t> </a:t>
            </a:r>
            <a:r>
              <a:rPr lang="fr-FR" sz="1800" dirty="0" err="1"/>
              <a:t>before</a:t>
            </a:r>
            <a:r>
              <a:rPr lang="fr-FR" sz="1800" dirty="0"/>
              <a:t> </a:t>
            </a:r>
            <a:r>
              <a:rPr lang="fr-FR" sz="1800" dirty="0" err="1"/>
              <a:t>proposing</a:t>
            </a:r>
            <a:r>
              <a:rPr lang="fr-FR" sz="1800" dirty="0"/>
              <a:t> extrapolation of a </a:t>
            </a:r>
            <a:r>
              <a:rPr lang="fr-FR" sz="1800" dirty="0" err="1"/>
              <a:t>retest</a:t>
            </a:r>
            <a:r>
              <a:rPr lang="fr-FR" sz="1800" dirty="0"/>
              <a:t> </a:t>
            </a:r>
            <a:r>
              <a:rPr lang="fr-FR" sz="1800" dirty="0" err="1"/>
              <a:t>period</a:t>
            </a:r>
            <a:r>
              <a:rPr lang="fr-FR" sz="1800" dirty="0"/>
              <a:t> / shelf life.</a:t>
            </a:r>
          </a:p>
          <a:p>
            <a:pPr marL="628650" lvl="1" algn="just">
              <a:spcBef>
                <a:spcPts val="1000"/>
              </a:spcBef>
            </a:pPr>
            <a:r>
              <a:rPr lang="fr-FR" sz="1800" dirty="0"/>
              <a:t>The initial </a:t>
            </a:r>
            <a:r>
              <a:rPr lang="fr-FR" sz="1800" dirty="0" err="1"/>
              <a:t>assumption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the </a:t>
            </a:r>
            <a:r>
              <a:rPr lang="fr-FR" sz="1800" dirty="0" err="1"/>
              <a:t>same</a:t>
            </a:r>
            <a:r>
              <a:rPr lang="fr-FR" sz="1800" dirty="0"/>
              <a:t> change pattern </a:t>
            </a:r>
            <a:r>
              <a:rPr lang="fr-FR" sz="1800" dirty="0" err="1"/>
              <a:t>will</a:t>
            </a:r>
            <a:r>
              <a:rPr lang="fr-FR" sz="1800" dirty="0"/>
              <a:t> continue to </a:t>
            </a:r>
            <a:r>
              <a:rPr lang="fr-FR" sz="1800" dirty="0" err="1"/>
              <a:t>apply</a:t>
            </a:r>
            <a:r>
              <a:rPr lang="fr-FR" sz="1800" dirty="0"/>
              <a:t> </a:t>
            </a:r>
            <a:r>
              <a:rPr lang="fr-FR" sz="1800" dirty="0" err="1"/>
              <a:t>beyond</a:t>
            </a:r>
            <a:r>
              <a:rPr lang="fr-FR" sz="1800" dirty="0"/>
              <a:t> the </a:t>
            </a:r>
            <a:r>
              <a:rPr lang="fr-FR" sz="1800" dirty="0" err="1"/>
              <a:t>period</a:t>
            </a:r>
            <a:r>
              <a:rPr lang="fr-FR" sz="1800" dirty="0"/>
              <a:t> </a:t>
            </a:r>
            <a:r>
              <a:rPr lang="fr-FR" sz="1800" dirty="0" err="1"/>
              <a:t>covered</a:t>
            </a:r>
            <a:r>
              <a:rPr lang="fr-FR" sz="1800" dirty="0"/>
              <a:t> by long-</a:t>
            </a:r>
            <a:r>
              <a:rPr lang="fr-FR" sz="1800" dirty="0" err="1"/>
              <a:t>term</a:t>
            </a:r>
            <a:r>
              <a:rPr lang="fr-FR" sz="1800" dirty="0"/>
              <a:t> data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always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verified</a:t>
            </a:r>
            <a:r>
              <a:rPr lang="fr-FR" sz="1800" dirty="0"/>
              <a:t> post </a:t>
            </a:r>
            <a:r>
              <a:rPr lang="fr-FR" sz="1800" dirty="0" err="1"/>
              <a:t>approval</a:t>
            </a:r>
            <a:r>
              <a:rPr lang="fr-FR" sz="1800" dirty="0"/>
              <a:t> by </a:t>
            </a:r>
            <a:r>
              <a:rPr lang="fr-FR" sz="1800" dirty="0" err="1"/>
              <a:t>additional</a:t>
            </a:r>
            <a:r>
              <a:rPr lang="fr-FR" sz="1800" dirty="0"/>
              <a:t> long-</a:t>
            </a:r>
            <a:r>
              <a:rPr lang="fr-FR" sz="1800" dirty="0" err="1"/>
              <a:t>term</a:t>
            </a:r>
            <a:r>
              <a:rPr lang="fr-FR" sz="1800" dirty="0"/>
              <a:t> </a:t>
            </a:r>
            <a:r>
              <a:rPr lang="fr-FR" sz="1800" dirty="0" err="1"/>
              <a:t>stability</a:t>
            </a:r>
            <a:r>
              <a:rPr lang="fr-FR" sz="1800" dirty="0"/>
              <a:t> data as </a:t>
            </a:r>
            <a:r>
              <a:rPr lang="fr-FR" sz="1800" dirty="0" err="1"/>
              <a:t>soon</a:t>
            </a:r>
            <a:r>
              <a:rPr lang="fr-FR" sz="1800" dirty="0"/>
              <a:t> as </a:t>
            </a:r>
            <a:r>
              <a:rPr lang="fr-FR" sz="1800" dirty="0" err="1"/>
              <a:t>they</a:t>
            </a:r>
            <a:r>
              <a:rPr lang="fr-FR" sz="1800" dirty="0"/>
              <a:t> are </a:t>
            </a:r>
            <a:r>
              <a:rPr lang="fr-FR" sz="1800" dirty="0" err="1"/>
              <a:t>available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spcBef>
                <a:spcPts val="12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9B2C3AC-4F07-4B73-9386-1AA9F3B884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988" y="276767"/>
            <a:ext cx="7401828" cy="51911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General Principles: extrapolation </a:t>
            </a:r>
            <a:r>
              <a:rPr lang="fr-FR" sz="2400" dirty="0"/>
              <a:t>(section 2.3)</a:t>
            </a:r>
          </a:p>
        </p:txBody>
      </p:sp>
    </p:spTree>
    <p:extLst>
      <p:ext uri="{BB962C8B-B14F-4D97-AF65-F5344CB8AC3E}">
        <p14:creationId xmlns:p14="http://schemas.microsoft.com/office/powerpoint/2010/main" val="3155991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497" y="235423"/>
            <a:ext cx="7892716" cy="51911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General Principles: extrapolation </a:t>
            </a:r>
            <a:r>
              <a:rPr lang="fr-FR" sz="2400" dirty="0"/>
              <a:t>(Section B.7)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1076325"/>
            <a:ext cx="8082108" cy="5112203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Example of </a:t>
            </a:r>
            <a:r>
              <a:rPr lang="fr-FR" dirty="0" err="1"/>
              <a:t>graphical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of extrapolation data:  </a:t>
            </a:r>
            <a:r>
              <a:rPr lang="fr-FR" dirty="0" err="1">
                <a:solidFill>
                  <a:schemeClr val="accent2"/>
                </a:solidFill>
              </a:rPr>
              <a:t>assay</a:t>
            </a:r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 algn="just">
              <a:spcBef>
                <a:spcPts val="12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09" y="1548455"/>
            <a:ext cx="7874000" cy="486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6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055340"/>
            <a:ext cx="8290217" cy="513318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Example of </a:t>
            </a:r>
            <a:r>
              <a:rPr lang="fr-FR" dirty="0" err="1"/>
              <a:t>graphical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of extrapolation data:  </a:t>
            </a:r>
            <a:r>
              <a:rPr lang="fr-FR" dirty="0" err="1">
                <a:solidFill>
                  <a:schemeClr val="accent2"/>
                </a:solidFill>
              </a:rPr>
              <a:t>degradation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product</a:t>
            </a:r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just">
              <a:spcBef>
                <a:spcPts val="12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06" y="1695902"/>
            <a:ext cx="7872211" cy="4657725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57C3E48-AC89-4455-BAE7-097AEF299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497" y="235423"/>
            <a:ext cx="7892716" cy="51911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General Principles: extrapolation </a:t>
            </a:r>
            <a:r>
              <a:rPr lang="fr-FR" sz="2400" dirty="0"/>
              <a:t>(Section B.7)</a:t>
            </a:r>
          </a:p>
        </p:txBody>
      </p:sp>
    </p:spTree>
    <p:extLst>
      <p:ext uri="{BB962C8B-B14F-4D97-AF65-F5344CB8AC3E}">
        <p14:creationId xmlns:p14="http://schemas.microsoft.com/office/powerpoint/2010/main" val="83307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D619CAA-68AF-4FF5-866A-A10535C26867}"/>
              </a:ext>
            </a:extLst>
          </p:cNvPr>
          <p:cNvSpPr txBox="1">
            <a:spLocks/>
          </p:cNvSpPr>
          <p:nvPr/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218BA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Disclaimer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FA542D-B5DA-4CB4-9E00-6EB575705E29}"/>
              </a:ext>
            </a:extLst>
          </p:cNvPr>
          <p:cNvSpPr txBox="1">
            <a:spLocks/>
          </p:cNvSpPr>
          <p:nvPr/>
        </p:nvSpPr>
        <p:spPr>
          <a:xfrm>
            <a:off x="1537792" y="1959211"/>
            <a:ext cx="6068415" cy="4419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These slides have been provided for training purposes only.  The presenter has made every attempt to ensure that they are consistent with relevant VICH guideline(s).</a:t>
            </a:r>
          </a:p>
          <a:p>
            <a:r>
              <a:rPr lang="en-US"/>
              <a:t>As always, the original Guideline(s) should be used as the primary source of information for working with regulators.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583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9305" y="2735406"/>
            <a:ext cx="7689396" cy="2341419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b="1" dirty="0"/>
              <a:t>Rules for </a:t>
            </a:r>
            <a:r>
              <a:rPr lang="fr-FR" b="1" dirty="0" err="1"/>
              <a:t>establishing</a:t>
            </a:r>
            <a:r>
              <a:rPr lang="fr-FR" b="1" dirty="0"/>
              <a:t> </a:t>
            </a:r>
            <a:r>
              <a:rPr lang="fr-FR" b="1" dirty="0" err="1"/>
              <a:t>retest</a:t>
            </a:r>
            <a:r>
              <a:rPr lang="fr-FR" b="1" dirty="0"/>
              <a:t> </a:t>
            </a:r>
            <a:r>
              <a:rPr lang="fr-FR" b="1" dirty="0" err="1"/>
              <a:t>periods</a:t>
            </a:r>
            <a:r>
              <a:rPr lang="fr-FR" b="1" dirty="0"/>
              <a:t> / shelf </a:t>
            </a:r>
            <a:r>
              <a:rPr lang="fr-FR" b="1" dirty="0" err="1"/>
              <a:t>lives</a:t>
            </a:r>
            <a:r>
              <a:rPr lang="fr-FR" b="1" dirty="0"/>
              <a:t> </a:t>
            </a:r>
          </a:p>
          <a:p>
            <a:pPr marL="628650" lvl="2">
              <a:spcBef>
                <a:spcPts val="1200"/>
              </a:spcBef>
            </a:pPr>
            <a:r>
              <a:rPr lang="fr-FR" sz="2300" dirty="0">
                <a:solidFill>
                  <a:schemeClr val="bg1"/>
                </a:solidFill>
              </a:rPr>
              <a:t>Drug substances and </a:t>
            </a:r>
            <a:r>
              <a:rPr lang="fr-FR" sz="2300" dirty="0" err="1">
                <a:solidFill>
                  <a:schemeClr val="bg1"/>
                </a:solidFill>
              </a:rPr>
              <a:t>drug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products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intended</a:t>
            </a:r>
            <a:r>
              <a:rPr lang="fr-FR" sz="2300" dirty="0">
                <a:solidFill>
                  <a:schemeClr val="bg1"/>
                </a:solidFill>
              </a:rPr>
              <a:t> for room </a:t>
            </a:r>
            <a:r>
              <a:rPr lang="fr-FR" sz="2300" dirty="0" err="1">
                <a:solidFill>
                  <a:schemeClr val="bg1"/>
                </a:solidFill>
              </a:rPr>
              <a:t>temperature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storage</a:t>
            </a:r>
            <a:endParaRPr lang="fr-FR" sz="2300" dirty="0">
              <a:solidFill>
                <a:schemeClr val="bg1"/>
              </a:solidFill>
            </a:endParaRPr>
          </a:p>
          <a:p>
            <a:pPr marL="628650" lvl="2">
              <a:spcBef>
                <a:spcPts val="1200"/>
              </a:spcBef>
            </a:pPr>
            <a:r>
              <a:rPr lang="fr-FR" sz="2300" dirty="0">
                <a:solidFill>
                  <a:schemeClr val="bg1"/>
                </a:solidFill>
              </a:rPr>
              <a:t>Drug substances and </a:t>
            </a:r>
            <a:r>
              <a:rPr lang="fr-FR" sz="2300" dirty="0" err="1">
                <a:solidFill>
                  <a:schemeClr val="bg1"/>
                </a:solidFill>
              </a:rPr>
              <a:t>drug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products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intended</a:t>
            </a:r>
            <a:r>
              <a:rPr lang="fr-FR" sz="2300" dirty="0">
                <a:solidFill>
                  <a:schemeClr val="bg1"/>
                </a:solidFill>
              </a:rPr>
              <a:t> for </a:t>
            </a:r>
            <a:r>
              <a:rPr lang="fr-FR" sz="2300" dirty="0" err="1">
                <a:solidFill>
                  <a:schemeClr val="bg1"/>
                </a:solidFill>
              </a:rPr>
              <a:t>storage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below</a:t>
            </a:r>
            <a:r>
              <a:rPr lang="fr-FR" sz="2300" dirty="0">
                <a:solidFill>
                  <a:schemeClr val="bg1"/>
                </a:solidFill>
              </a:rPr>
              <a:t> room </a:t>
            </a:r>
            <a:r>
              <a:rPr lang="fr-FR" sz="2300" dirty="0" err="1">
                <a:solidFill>
                  <a:schemeClr val="bg1"/>
                </a:solidFill>
              </a:rPr>
              <a:t>temperature</a:t>
            </a:r>
            <a:endParaRPr lang="fr-FR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6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726" y="91168"/>
            <a:ext cx="7892732" cy="785951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How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/ shelf </a:t>
            </a:r>
            <a:r>
              <a:rPr lang="fr-FR" dirty="0" err="1"/>
              <a:t>lives</a:t>
            </a:r>
            <a:r>
              <a:rPr lang="fr-FR" dirty="0"/>
              <a:t>: </a:t>
            </a:r>
          </a:p>
          <a:p>
            <a:pPr marL="0" lvl="2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fr-FR" sz="2400" dirty="0">
                <a:solidFill>
                  <a:schemeClr val="bg1"/>
                </a:solidFill>
              </a:rPr>
              <a:t>Appendix A: </a:t>
            </a:r>
            <a:r>
              <a:rPr lang="fr-FR" sz="2400" dirty="0" err="1">
                <a:solidFill>
                  <a:schemeClr val="bg1"/>
                </a:solidFill>
              </a:rPr>
              <a:t>Decision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tree</a:t>
            </a:r>
            <a:r>
              <a:rPr lang="fr-FR" sz="2400" dirty="0">
                <a:solidFill>
                  <a:schemeClr val="bg1"/>
                </a:solidFill>
              </a:rPr>
              <a:t> for data </a:t>
            </a:r>
            <a:r>
              <a:rPr lang="fr-FR" sz="2400" dirty="0" err="1">
                <a:solidFill>
                  <a:schemeClr val="bg1"/>
                </a:solidFill>
              </a:rPr>
              <a:t>evaluation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322615"/>
            <a:ext cx="7892733" cy="55353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possible extension of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/ shelf </a:t>
            </a:r>
            <a:r>
              <a:rPr lang="fr-FR" dirty="0" err="1"/>
              <a:t>lives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long-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stability</a:t>
            </a:r>
            <a:r>
              <a:rPr lang="fr-FR" dirty="0"/>
              <a:t> data </a:t>
            </a:r>
            <a:r>
              <a:rPr lang="fr-FR" u="sng" dirty="0"/>
              <a:t>at the time of </a:t>
            </a:r>
            <a:r>
              <a:rPr lang="fr-FR" u="sng" dirty="0" err="1"/>
              <a:t>regulatory</a:t>
            </a:r>
            <a:r>
              <a:rPr lang="fr-FR" u="sng" dirty="0"/>
              <a:t> </a:t>
            </a:r>
            <a:r>
              <a:rPr lang="fr-FR" u="sng" dirty="0" err="1"/>
              <a:t>approval</a:t>
            </a:r>
            <a:r>
              <a:rPr lang="fr-FR" dirty="0"/>
              <a:t>?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fr-FR" dirty="0"/>
              <a:t>There are four cases </a:t>
            </a:r>
            <a:r>
              <a:rPr lang="fr-FR" dirty="0" err="1"/>
              <a:t>presented</a:t>
            </a:r>
            <a:r>
              <a:rPr lang="fr-FR" dirty="0"/>
              <a:t> in the guideline:</a:t>
            </a:r>
            <a:endParaRPr lang="en-US" dirty="0"/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rgbClr val="218BA7"/>
                </a:solidFill>
              </a:rPr>
              <a:t>Outcome 1</a:t>
            </a:r>
            <a:r>
              <a:rPr lang="en-US" sz="1800" dirty="0">
                <a:solidFill>
                  <a:srgbClr val="218BA7"/>
                </a:solidFill>
              </a:rPr>
              <a:t>: extrapolation up to </a:t>
            </a:r>
            <a:r>
              <a:rPr lang="en-US" sz="1800" u="sng" dirty="0">
                <a:solidFill>
                  <a:srgbClr val="218BA7"/>
                </a:solidFill>
              </a:rPr>
              <a:t>twice</a:t>
            </a:r>
            <a:r>
              <a:rPr lang="en-US" sz="1800" dirty="0">
                <a:solidFill>
                  <a:srgbClr val="218BA7"/>
                </a:solidFill>
              </a:rPr>
              <a:t> the stability time points X available at the long-term condition, with a maximum of </a:t>
            </a:r>
            <a:r>
              <a:rPr lang="en-US" sz="1800" u="sng" dirty="0">
                <a:solidFill>
                  <a:srgbClr val="218BA7"/>
                </a:solidFill>
              </a:rPr>
              <a:t>X + 12 months</a:t>
            </a:r>
            <a:r>
              <a:rPr lang="en-US" sz="1800" dirty="0">
                <a:solidFill>
                  <a:srgbClr val="218BA7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rgbClr val="218BA7"/>
                </a:solidFill>
              </a:rPr>
              <a:t>Outcome 2</a:t>
            </a:r>
            <a:r>
              <a:rPr lang="en-US" sz="1800" dirty="0">
                <a:solidFill>
                  <a:srgbClr val="218BA7"/>
                </a:solidFill>
              </a:rPr>
              <a:t>:  extrapolation up to </a:t>
            </a:r>
            <a:r>
              <a:rPr lang="en-US" sz="1800" u="sng" dirty="0">
                <a:solidFill>
                  <a:srgbClr val="218BA7"/>
                </a:solidFill>
              </a:rPr>
              <a:t>1,5 x</a:t>
            </a:r>
            <a:r>
              <a:rPr lang="en-US" sz="1800" dirty="0">
                <a:solidFill>
                  <a:srgbClr val="218BA7"/>
                </a:solidFill>
              </a:rPr>
              <a:t> the stability time points X available at the long-term condition, with a maximum of </a:t>
            </a:r>
            <a:r>
              <a:rPr lang="en-US" sz="1800" u="sng" dirty="0">
                <a:solidFill>
                  <a:srgbClr val="218BA7"/>
                </a:solidFill>
              </a:rPr>
              <a:t>X + 6 months</a:t>
            </a:r>
            <a:r>
              <a:rPr lang="en-US" sz="1800" dirty="0">
                <a:solidFill>
                  <a:srgbClr val="218BA7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18BA7"/>
                </a:solidFill>
              </a:rPr>
              <a:t> </a:t>
            </a:r>
            <a:r>
              <a:rPr lang="en-US" sz="1800" b="1" u="sng" dirty="0">
                <a:solidFill>
                  <a:srgbClr val="218BA7"/>
                </a:solidFill>
              </a:rPr>
              <a:t>Outcome 3</a:t>
            </a:r>
            <a:r>
              <a:rPr lang="en-US" sz="1800" dirty="0">
                <a:solidFill>
                  <a:srgbClr val="218BA7"/>
                </a:solidFill>
              </a:rPr>
              <a:t>: maximum 3 months extrapolation at long-term condition.</a:t>
            </a:r>
          </a:p>
          <a:p>
            <a:pPr lvl="1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218BA7"/>
                </a:solidFill>
              </a:rPr>
              <a:t> </a:t>
            </a:r>
            <a:r>
              <a:rPr lang="en-US" sz="1800" b="1" u="sng" dirty="0">
                <a:solidFill>
                  <a:srgbClr val="218BA7"/>
                </a:solidFill>
              </a:rPr>
              <a:t>Outcome 4</a:t>
            </a:r>
            <a:r>
              <a:rPr lang="en-US" sz="1800" dirty="0">
                <a:solidFill>
                  <a:srgbClr val="218BA7"/>
                </a:solidFill>
              </a:rPr>
              <a:t> (no extrapolation): retest period/shelf life to be based on long-term real time data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914400" lvl="2" indent="0" algn="just">
              <a:lnSpc>
                <a:spcPct val="100000"/>
              </a:lnSpc>
              <a:spcBef>
                <a:spcPts val="2400"/>
              </a:spcBef>
              <a:buNone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2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270" y="3040307"/>
            <a:ext cx="6882064" cy="1541318"/>
          </a:xfrm>
        </p:spPr>
        <p:txBody>
          <a:bodyPr/>
          <a:lstStyle/>
          <a:p>
            <a:pPr marL="1076325" lvl="2" indent="-266700">
              <a:spcBef>
                <a:spcPts val="1200"/>
              </a:spcBef>
            </a:pPr>
            <a:r>
              <a:rPr lang="fr-FR" sz="2300" dirty="0">
                <a:solidFill>
                  <a:schemeClr val="bg1"/>
                </a:solidFill>
              </a:rPr>
              <a:t>Drug substances and </a:t>
            </a:r>
            <a:r>
              <a:rPr lang="fr-FR" sz="2300" dirty="0" err="1">
                <a:solidFill>
                  <a:schemeClr val="bg1"/>
                </a:solidFill>
              </a:rPr>
              <a:t>drug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products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intended</a:t>
            </a:r>
            <a:r>
              <a:rPr lang="fr-FR" sz="2300" dirty="0">
                <a:solidFill>
                  <a:schemeClr val="bg1"/>
                </a:solidFill>
              </a:rPr>
              <a:t> for room </a:t>
            </a:r>
            <a:r>
              <a:rPr lang="fr-FR" sz="2300" dirty="0" err="1">
                <a:solidFill>
                  <a:schemeClr val="bg1"/>
                </a:solidFill>
              </a:rPr>
              <a:t>temperature</a:t>
            </a:r>
            <a:r>
              <a:rPr lang="fr-FR" sz="2300" dirty="0">
                <a:solidFill>
                  <a:schemeClr val="bg1"/>
                </a:solidFill>
              </a:rPr>
              <a:t> (RT) </a:t>
            </a:r>
            <a:r>
              <a:rPr lang="fr-FR" sz="2300" dirty="0" err="1">
                <a:solidFill>
                  <a:schemeClr val="bg1"/>
                </a:solidFill>
              </a:rPr>
              <a:t>storage</a:t>
            </a:r>
            <a:endParaRPr lang="fr-FR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99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267" y="81643"/>
            <a:ext cx="7692708" cy="785951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How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/ shelf </a:t>
            </a:r>
            <a:r>
              <a:rPr lang="fr-FR" dirty="0" err="1"/>
              <a:t>lives</a:t>
            </a:r>
            <a:r>
              <a:rPr lang="fr-FR" sz="2400" dirty="0"/>
              <a:t>:</a:t>
            </a:r>
          </a:p>
          <a:p>
            <a:pPr marL="0" lvl="2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fr-FR" sz="2400" dirty="0">
                <a:solidFill>
                  <a:schemeClr val="bg1"/>
                </a:solidFill>
              </a:rPr>
              <a:t>Substances/</a:t>
            </a:r>
            <a:r>
              <a:rPr lang="fr-FR" sz="2400" dirty="0" err="1">
                <a:solidFill>
                  <a:schemeClr val="bg1"/>
                </a:solidFill>
              </a:rPr>
              <a:t>products</a:t>
            </a:r>
            <a:r>
              <a:rPr lang="fr-FR" sz="2400" dirty="0">
                <a:solidFill>
                  <a:schemeClr val="bg1"/>
                </a:solidFill>
              </a:rPr>
              <a:t> - </a:t>
            </a:r>
            <a:r>
              <a:rPr lang="fr-FR" sz="2400" u="sng" dirty="0">
                <a:solidFill>
                  <a:schemeClr val="bg1"/>
                </a:solidFill>
              </a:rPr>
              <a:t>RT </a:t>
            </a:r>
            <a:r>
              <a:rPr lang="fr-FR" sz="2400" u="sng" dirty="0" err="1">
                <a:solidFill>
                  <a:schemeClr val="bg1"/>
                </a:solidFill>
              </a:rPr>
              <a:t>storage</a:t>
            </a:r>
            <a:r>
              <a:rPr lang="fr-FR" sz="2400" u="sng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(section 2.4)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225" y="1428750"/>
            <a:ext cx="7524750" cy="4171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fr-FR" dirty="0"/>
              <a:t>The first 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analysis</a:t>
            </a:r>
            <a:r>
              <a:rPr lang="fr-FR" dirty="0"/>
              <a:t> of </a:t>
            </a:r>
            <a:r>
              <a:rPr lang="fr-FR" dirty="0" err="1"/>
              <a:t>results</a:t>
            </a:r>
            <a:r>
              <a:rPr lang="fr-FR" dirty="0"/>
              <a:t> of </a:t>
            </a:r>
            <a:r>
              <a:rPr lang="fr-FR" dirty="0" err="1"/>
              <a:t>accelerated</a:t>
            </a:r>
            <a:r>
              <a:rPr lang="fr-FR" dirty="0"/>
              <a:t> data </a:t>
            </a:r>
            <a:r>
              <a:rPr lang="fr-FR" dirty="0" err="1"/>
              <a:t>after</a:t>
            </a:r>
            <a:r>
              <a:rPr lang="fr-FR" dirty="0"/>
              <a:t> 6 </a:t>
            </a:r>
            <a:r>
              <a:rPr lang="fr-FR" dirty="0" err="1"/>
              <a:t>months</a:t>
            </a:r>
            <a:r>
              <a:rPr lang="fr-FR" dirty="0"/>
              <a:t>’ </a:t>
            </a:r>
            <a:r>
              <a:rPr lang="fr-FR" dirty="0" err="1"/>
              <a:t>storage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cases: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2400"/>
              </a:spcBef>
              <a:buClr>
                <a:srgbClr val="FF7D7D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18BA7"/>
                </a:solidFill>
              </a:rPr>
              <a:t> Absence of any significant change at accelerated condition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buClr>
                <a:srgbClr val="FF7D7D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18BA7"/>
                </a:solidFill>
              </a:rPr>
              <a:t> Significant change after 6 months at accelerated condition</a:t>
            </a:r>
          </a:p>
          <a:p>
            <a:pPr marL="914400" lvl="2" indent="0" algn="just">
              <a:lnSpc>
                <a:spcPct val="100000"/>
              </a:lnSpc>
              <a:spcBef>
                <a:spcPts val="2400"/>
              </a:spcBef>
              <a:buNone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60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775" y="2780424"/>
            <a:ext cx="7124700" cy="2446093"/>
          </a:xfrm>
        </p:spPr>
        <p:txBody>
          <a:bodyPr/>
          <a:lstStyle/>
          <a:p>
            <a:pPr marL="1076325" lvl="2" indent="-266700">
              <a:spcBef>
                <a:spcPts val="1200"/>
              </a:spcBef>
            </a:pPr>
            <a:r>
              <a:rPr lang="fr-FR" sz="2300" dirty="0">
                <a:solidFill>
                  <a:schemeClr val="bg1"/>
                </a:solidFill>
              </a:rPr>
              <a:t>Substances/</a:t>
            </a:r>
            <a:r>
              <a:rPr lang="fr-FR" sz="2300" dirty="0" err="1">
                <a:solidFill>
                  <a:schemeClr val="bg1"/>
                </a:solidFill>
              </a:rPr>
              <a:t>Products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intended</a:t>
            </a:r>
            <a:r>
              <a:rPr lang="fr-FR" sz="2300" dirty="0">
                <a:solidFill>
                  <a:schemeClr val="bg1"/>
                </a:solidFill>
              </a:rPr>
              <a:t> for room </a:t>
            </a:r>
            <a:r>
              <a:rPr lang="fr-FR" sz="2300" dirty="0" err="1">
                <a:solidFill>
                  <a:schemeClr val="bg1"/>
                </a:solidFill>
              </a:rPr>
              <a:t>temperature</a:t>
            </a:r>
            <a:r>
              <a:rPr lang="fr-FR" sz="2300" dirty="0">
                <a:solidFill>
                  <a:schemeClr val="bg1"/>
                </a:solidFill>
              </a:rPr>
              <a:t> (RT) </a:t>
            </a:r>
            <a:r>
              <a:rPr lang="fr-FR" sz="2300" dirty="0" err="1">
                <a:solidFill>
                  <a:schemeClr val="bg1"/>
                </a:solidFill>
              </a:rPr>
              <a:t>storage</a:t>
            </a:r>
            <a:r>
              <a:rPr lang="fr-FR" sz="2300" dirty="0">
                <a:solidFill>
                  <a:schemeClr val="bg1"/>
                </a:solidFill>
              </a:rPr>
              <a:t>:</a:t>
            </a:r>
          </a:p>
          <a:p>
            <a:pPr lvl="3" algn="ctr">
              <a:spcBef>
                <a:spcPts val="1200"/>
              </a:spcBef>
              <a:buClr>
                <a:srgbClr val="FF7D7D"/>
              </a:buClr>
              <a:buFont typeface="Wingdings" panose="05000000000000000000" pitchFamily="2" charset="2"/>
              <a:buChar char="Ø"/>
            </a:pPr>
            <a:r>
              <a:rPr lang="fr-FR" sz="2100" b="1" dirty="0">
                <a:solidFill>
                  <a:schemeClr val="bg1"/>
                </a:solidFill>
              </a:rPr>
              <a:t> </a:t>
            </a:r>
            <a:r>
              <a:rPr lang="fr-FR" sz="2100" dirty="0">
                <a:solidFill>
                  <a:schemeClr val="bg1"/>
                </a:solidFill>
              </a:rPr>
              <a:t>Case of no </a:t>
            </a:r>
            <a:r>
              <a:rPr lang="fr-FR" sz="2100" dirty="0" err="1">
                <a:solidFill>
                  <a:schemeClr val="bg1"/>
                </a:solidFill>
              </a:rPr>
              <a:t>significant</a:t>
            </a:r>
            <a:r>
              <a:rPr lang="fr-FR" sz="2100" dirty="0">
                <a:solidFill>
                  <a:schemeClr val="bg1"/>
                </a:solidFill>
              </a:rPr>
              <a:t> change </a:t>
            </a:r>
            <a:r>
              <a:rPr lang="fr-FR" sz="2100" dirty="0" err="1">
                <a:solidFill>
                  <a:schemeClr val="bg1"/>
                </a:solidFill>
              </a:rPr>
              <a:t>after</a:t>
            </a:r>
            <a:r>
              <a:rPr lang="fr-FR" sz="2100" dirty="0">
                <a:solidFill>
                  <a:schemeClr val="bg1"/>
                </a:solidFill>
              </a:rPr>
              <a:t> 6 </a:t>
            </a:r>
            <a:r>
              <a:rPr lang="fr-FR" sz="2100" dirty="0" err="1">
                <a:solidFill>
                  <a:schemeClr val="bg1"/>
                </a:solidFill>
              </a:rPr>
              <a:t>months</a:t>
            </a:r>
            <a:r>
              <a:rPr lang="fr-FR" sz="2100" dirty="0">
                <a:solidFill>
                  <a:schemeClr val="bg1"/>
                </a:solidFill>
              </a:rPr>
              <a:t> </a:t>
            </a:r>
            <a:r>
              <a:rPr lang="fr-FR" sz="2100" dirty="0" err="1">
                <a:solidFill>
                  <a:schemeClr val="bg1"/>
                </a:solidFill>
              </a:rPr>
              <a:t>storage</a:t>
            </a:r>
            <a:r>
              <a:rPr lang="fr-FR" sz="2100" dirty="0">
                <a:solidFill>
                  <a:schemeClr val="bg1"/>
                </a:solidFill>
              </a:rPr>
              <a:t> at </a:t>
            </a:r>
            <a:r>
              <a:rPr lang="fr-FR" sz="2100" dirty="0" err="1">
                <a:solidFill>
                  <a:schemeClr val="bg1"/>
                </a:solidFill>
              </a:rPr>
              <a:t>accelerated</a:t>
            </a:r>
            <a:r>
              <a:rPr lang="fr-FR" sz="2100" dirty="0">
                <a:solidFill>
                  <a:schemeClr val="bg1"/>
                </a:solidFill>
              </a:rPr>
              <a:t> condition    </a:t>
            </a:r>
          </a:p>
        </p:txBody>
      </p:sp>
    </p:spTree>
    <p:extLst>
      <p:ext uri="{BB962C8B-B14F-4D97-AF65-F5344CB8AC3E}">
        <p14:creationId xmlns:p14="http://schemas.microsoft.com/office/powerpoint/2010/main" val="2298125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046" y="28256"/>
            <a:ext cx="8045133" cy="785951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How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/ shelf </a:t>
            </a:r>
            <a:r>
              <a:rPr lang="fr-FR" dirty="0" err="1"/>
              <a:t>lives</a:t>
            </a:r>
            <a:r>
              <a:rPr lang="fr-FR" sz="2400" dirty="0"/>
              <a:t>:</a:t>
            </a:r>
          </a:p>
          <a:p>
            <a:pPr marL="0" lvl="2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fr-FR" sz="2400" dirty="0">
                <a:solidFill>
                  <a:schemeClr val="bg1"/>
                </a:solidFill>
              </a:rPr>
              <a:t>Substances/</a:t>
            </a:r>
            <a:r>
              <a:rPr lang="fr-FR" sz="2400" dirty="0" err="1">
                <a:solidFill>
                  <a:schemeClr val="bg1"/>
                </a:solidFill>
              </a:rPr>
              <a:t>products</a:t>
            </a:r>
            <a:r>
              <a:rPr lang="fr-FR" sz="2400" dirty="0">
                <a:solidFill>
                  <a:schemeClr val="bg1"/>
                </a:solidFill>
              </a:rPr>
              <a:t> - </a:t>
            </a:r>
            <a:r>
              <a:rPr lang="fr-FR" sz="2400" u="sng" dirty="0">
                <a:solidFill>
                  <a:schemeClr val="bg1"/>
                </a:solidFill>
              </a:rPr>
              <a:t>RT </a:t>
            </a:r>
            <a:r>
              <a:rPr lang="fr-FR" sz="2400" u="sng" dirty="0" err="1">
                <a:solidFill>
                  <a:schemeClr val="bg1"/>
                </a:solidFill>
              </a:rPr>
              <a:t>storage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(section 2.4)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527" y="1110343"/>
            <a:ext cx="8556172" cy="55353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66" y="1064132"/>
            <a:ext cx="4686299" cy="5793868"/>
          </a:xfrm>
          <a:prstGeom prst="rect">
            <a:avLst/>
          </a:prstGeom>
          <a:ln>
            <a:solidFill>
              <a:srgbClr val="218BA7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1527" y="3037230"/>
            <a:ext cx="3329446" cy="1034716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 err="1">
                <a:solidFill>
                  <a:schemeClr val="bg1"/>
                </a:solidFill>
              </a:rPr>
              <a:t>Outcome</a:t>
            </a:r>
            <a:r>
              <a:rPr lang="fr-FR" b="1" u="sng" dirty="0">
                <a:solidFill>
                  <a:schemeClr val="bg1"/>
                </a:solidFill>
              </a:rPr>
              <a:t> 1</a:t>
            </a:r>
            <a:r>
              <a:rPr lang="fr-FR" dirty="0">
                <a:solidFill>
                  <a:schemeClr val="bg1"/>
                </a:solidFill>
              </a:rPr>
              <a:t>: conditions </a:t>
            </a:r>
            <a:r>
              <a:rPr lang="fr-FR" dirty="0" err="1">
                <a:solidFill>
                  <a:schemeClr val="bg1"/>
                </a:solidFill>
              </a:rPr>
              <a:t>allowing</a:t>
            </a:r>
            <a:r>
              <a:rPr lang="fr-FR" dirty="0">
                <a:solidFill>
                  <a:schemeClr val="bg1"/>
                </a:solidFill>
              </a:rPr>
              <a:t> for maximum extrapolation</a:t>
            </a:r>
          </a:p>
          <a:p>
            <a:r>
              <a:rPr lang="fr-FR" dirty="0">
                <a:solidFill>
                  <a:schemeClr val="bg1"/>
                </a:solidFill>
              </a:rPr>
              <a:t>(2X, maximum X + 12 </a:t>
            </a:r>
            <a:r>
              <a:rPr lang="fr-FR" dirty="0" err="1">
                <a:solidFill>
                  <a:schemeClr val="bg1"/>
                </a:solidFill>
              </a:rPr>
              <a:t>months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36" y="1234069"/>
            <a:ext cx="3329446" cy="1034716"/>
          </a:xfrm>
          <a:prstGeom prst="rect">
            <a:avLst/>
          </a:prstGeom>
          <a:solidFill>
            <a:schemeClr val="bg1"/>
          </a:solidFill>
          <a:ln w="25400">
            <a:solidFill>
              <a:srgbClr val="218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rgbClr val="218BA7"/>
                </a:solidFill>
              </a:rPr>
              <a:t>No </a:t>
            </a:r>
            <a:r>
              <a:rPr lang="fr-FR" u="sng" dirty="0" err="1">
                <a:solidFill>
                  <a:srgbClr val="218BA7"/>
                </a:solidFill>
              </a:rPr>
              <a:t>significant</a:t>
            </a:r>
            <a:r>
              <a:rPr lang="fr-FR" u="sng" dirty="0">
                <a:solidFill>
                  <a:srgbClr val="218BA7"/>
                </a:solidFill>
              </a:rPr>
              <a:t> change </a:t>
            </a:r>
            <a:r>
              <a:rPr lang="fr-FR" u="sng" dirty="0" err="1">
                <a:solidFill>
                  <a:srgbClr val="218BA7"/>
                </a:solidFill>
              </a:rPr>
              <a:t>is</a:t>
            </a:r>
            <a:r>
              <a:rPr lang="fr-FR" u="sng" dirty="0">
                <a:solidFill>
                  <a:srgbClr val="218BA7"/>
                </a:solidFill>
              </a:rPr>
              <a:t> </a:t>
            </a:r>
            <a:r>
              <a:rPr lang="fr-FR" u="sng" dirty="0" err="1">
                <a:solidFill>
                  <a:srgbClr val="218BA7"/>
                </a:solidFill>
              </a:rPr>
              <a:t>observed</a:t>
            </a:r>
            <a:r>
              <a:rPr lang="fr-FR" u="sng" dirty="0">
                <a:solidFill>
                  <a:srgbClr val="218BA7"/>
                </a:solidFill>
              </a:rPr>
              <a:t> at </a:t>
            </a:r>
            <a:r>
              <a:rPr lang="fr-FR" u="sng" dirty="0" err="1">
                <a:solidFill>
                  <a:srgbClr val="218BA7"/>
                </a:solidFill>
              </a:rPr>
              <a:t>accelerated</a:t>
            </a:r>
            <a:r>
              <a:rPr lang="fr-FR" u="sng" dirty="0">
                <a:solidFill>
                  <a:srgbClr val="218BA7"/>
                </a:solidFill>
              </a:rPr>
              <a:t> condition</a:t>
            </a:r>
          </a:p>
        </p:txBody>
      </p:sp>
      <p:cxnSp>
        <p:nvCxnSpPr>
          <p:cNvPr id="22" name="Connecteur droit avec flèche 21"/>
          <p:cNvCxnSpPr>
            <a:stCxn id="18" idx="3"/>
          </p:cNvCxnSpPr>
          <p:nvPr/>
        </p:nvCxnSpPr>
        <p:spPr>
          <a:xfrm>
            <a:off x="3497082" y="1751427"/>
            <a:ext cx="948640" cy="0"/>
          </a:xfrm>
          <a:prstGeom prst="straightConnector1">
            <a:avLst/>
          </a:prstGeom>
          <a:ln w="25400">
            <a:solidFill>
              <a:srgbClr val="218B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862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527" y="1110343"/>
            <a:ext cx="8556172" cy="55353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en-US" sz="180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n-US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fr-FR" b="1">
              <a:solidFill>
                <a:schemeClr val="tx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5792804" y="1788695"/>
            <a:ext cx="25186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108" y="1289785"/>
            <a:ext cx="5281508" cy="5281508"/>
          </a:xfrm>
          <a:prstGeom prst="rect">
            <a:avLst/>
          </a:prstGeom>
          <a:ln>
            <a:solidFill>
              <a:srgbClr val="218BA7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594334" y="1289785"/>
            <a:ext cx="1400282" cy="206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87352" y="3282215"/>
            <a:ext cx="707264" cy="37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75100" y="4059100"/>
            <a:ext cx="1500880" cy="2512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81745" y="4056693"/>
            <a:ext cx="1636696" cy="2464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4077" y="3469907"/>
            <a:ext cx="3233265" cy="1034716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 err="1">
                <a:solidFill>
                  <a:schemeClr val="bg1"/>
                </a:solidFill>
              </a:rPr>
              <a:t>Outcome</a:t>
            </a:r>
            <a:r>
              <a:rPr lang="fr-FR" b="1" u="sng" dirty="0">
                <a:solidFill>
                  <a:schemeClr val="bg1"/>
                </a:solidFill>
              </a:rPr>
              <a:t> 2</a:t>
            </a:r>
            <a:r>
              <a:rPr lang="fr-FR" dirty="0">
                <a:solidFill>
                  <a:schemeClr val="bg1"/>
                </a:solidFill>
              </a:rPr>
              <a:t>: conditions </a:t>
            </a:r>
            <a:r>
              <a:rPr lang="fr-FR" dirty="0" err="1">
                <a:solidFill>
                  <a:schemeClr val="bg1"/>
                </a:solidFill>
              </a:rPr>
              <a:t>allowing</a:t>
            </a:r>
            <a:r>
              <a:rPr lang="fr-FR" dirty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limited</a:t>
            </a:r>
            <a:r>
              <a:rPr lang="fr-FR" dirty="0">
                <a:solidFill>
                  <a:schemeClr val="bg1"/>
                </a:solidFill>
              </a:rPr>
              <a:t> extrapolation</a:t>
            </a:r>
          </a:p>
          <a:p>
            <a:r>
              <a:rPr lang="fr-FR" dirty="0">
                <a:solidFill>
                  <a:schemeClr val="bg1"/>
                </a:solidFill>
              </a:rPr>
              <a:t>(1.5X, maximum X + 6 </a:t>
            </a:r>
            <a:r>
              <a:rPr lang="fr-FR" dirty="0" err="1">
                <a:solidFill>
                  <a:schemeClr val="bg1"/>
                </a:solidFill>
              </a:rPr>
              <a:t>months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4078" y="1369194"/>
            <a:ext cx="2857156" cy="1034716"/>
          </a:xfrm>
          <a:prstGeom prst="rect">
            <a:avLst/>
          </a:prstGeom>
          <a:solidFill>
            <a:schemeClr val="bg1"/>
          </a:solidFill>
          <a:ln w="25400">
            <a:solidFill>
              <a:srgbClr val="218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rgbClr val="218BA7"/>
                </a:solidFill>
              </a:rPr>
              <a:t>No </a:t>
            </a:r>
            <a:r>
              <a:rPr lang="fr-FR" u="sng" dirty="0" err="1">
                <a:solidFill>
                  <a:srgbClr val="218BA7"/>
                </a:solidFill>
              </a:rPr>
              <a:t>significant</a:t>
            </a:r>
            <a:r>
              <a:rPr lang="fr-FR" u="sng" dirty="0">
                <a:solidFill>
                  <a:srgbClr val="218BA7"/>
                </a:solidFill>
              </a:rPr>
              <a:t> change </a:t>
            </a:r>
            <a:r>
              <a:rPr lang="fr-FR" u="sng" dirty="0" err="1">
                <a:solidFill>
                  <a:srgbClr val="218BA7"/>
                </a:solidFill>
              </a:rPr>
              <a:t>is</a:t>
            </a:r>
            <a:r>
              <a:rPr lang="fr-FR" u="sng" dirty="0">
                <a:solidFill>
                  <a:srgbClr val="218BA7"/>
                </a:solidFill>
              </a:rPr>
              <a:t> </a:t>
            </a:r>
            <a:r>
              <a:rPr lang="fr-FR" u="sng" dirty="0" err="1">
                <a:solidFill>
                  <a:srgbClr val="218BA7"/>
                </a:solidFill>
              </a:rPr>
              <a:t>observed</a:t>
            </a:r>
            <a:r>
              <a:rPr lang="fr-FR" u="sng" dirty="0">
                <a:solidFill>
                  <a:srgbClr val="218BA7"/>
                </a:solidFill>
              </a:rPr>
              <a:t> at </a:t>
            </a:r>
            <a:r>
              <a:rPr lang="fr-FR" u="sng" dirty="0" err="1">
                <a:solidFill>
                  <a:srgbClr val="218BA7"/>
                </a:solidFill>
              </a:rPr>
              <a:t>accelerated</a:t>
            </a:r>
            <a:r>
              <a:rPr lang="fr-FR" u="sng" dirty="0">
                <a:solidFill>
                  <a:srgbClr val="218BA7"/>
                </a:solidFill>
              </a:rPr>
              <a:t> condition</a:t>
            </a:r>
          </a:p>
        </p:txBody>
      </p:sp>
      <p:cxnSp>
        <p:nvCxnSpPr>
          <p:cNvPr id="22" name="Connecteur droit avec flèche 21"/>
          <p:cNvCxnSpPr>
            <a:stCxn id="17" idx="3"/>
          </p:cNvCxnSpPr>
          <p:nvPr/>
        </p:nvCxnSpPr>
        <p:spPr>
          <a:xfrm>
            <a:off x="3031234" y="1886552"/>
            <a:ext cx="1000233" cy="0"/>
          </a:xfrm>
          <a:prstGeom prst="straightConnector1">
            <a:avLst/>
          </a:prstGeom>
          <a:ln w="25400">
            <a:solidFill>
              <a:srgbClr val="218B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C799705E-F830-405E-B69B-E979D7C2A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046" y="66571"/>
            <a:ext cx="8045133" cy="785951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How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/ shelf </a:t>
            </a:r>
            <a:r>
              <a:rPr lang="fr-FR" dirty="0" err="1"/>
              <a:t>lives</a:t>
            </a:r>
            <a:r>
              <a:rPr lang="fr-FR" sz="2400" dirty="0"/>
              <a:t>:</a:t>
            </a:r>
          </a:p>
          <a:p>
            <a:pPr marL="0" lvl="2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fr-FR" sz="2400" dirty="0">
                <a:solidFill>
                  <a:schemeClr val="bg1"/>
                </a:solidFill>
              </a:rPr>
              <a:t>Substances/</a:t>
            </a:r>
            <a:r>
              <a:rPr lang="fr-FR" sz="2400" dirty="0" err="1">
                <a:solidFill>
                  <a:schemeClr val="bg1"/>
                </a:solidFill>
              </a:rPr>
              <a:t>products</a:t>
            </a:r>
            <a:r>
              <a:rPr lang="fr-FR" sz="2400" dirty="0">
                <a:solidFill>
                  <a:schemeClr val="bg1"/>
                </a:solidFill>
              </a:rPr>
              <a:t> - </a:t>
            </a:r>
            <a:r>
              <a:rPr lang="fr-FR" sz="2400" u="sng" dirty="0">
                <a:solidFill>
                  <a:schemeClr val="bg1"/>
                </a:solidFill>
              </a:rPr>
              <a:t>RT </a:t>
            </a:r>
            <a:r>
              <a:rPr lang="fr-FR" sz="2400" u="sng" dirty="0" err="1">
                <a:solidFill>
                  <a:schemeClr val="bg1"/>
                </a:solidFill>
              </a:rPr>
              <a:t>storage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(section 2.4)</a:t>
            </a:r>
          </a:p>
        </p:txBody>
      </p:sp>
    </p:spTree>
    <p:extLst>
      <p:ext uri="{BB962C8B-B14F-4D97-AF65-F5344CB8AC3E}">
        <p14:creationId xmlns:p14="http://schemas.microsoft.com/office/powerpoint/2010/main" val="1084385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626420"/>
            <a:ext cx="7829550" cy="2446093"/>
          </a:xfrm>
        </p:spPr>
        <p:txBody>
          <a:bodyPr/>
          <a:lstStyle/>
          <a:p>
            <a:pPr lvl="2" algn="ctr">
              <a:spcBef>
                <a:spcPts val="1200"/>
              </a:spcBef>
            </a:pPr>
            <a:r>
              <a:rPr lang="fr-FR" sz="2300" dirty="0">
                <a:solidFill>
                  <a:schemeClr val="bg1"/>
                </a:solidFill>
              </a:rPr>
              <a:t>Substances/</a:t>
            </a:r>
            <a:r>
              <a:rPr lang="fr-FR" sz="2300" dirty="0" err="1">
                <a:solidFill>
                  <a:schemeClr val="bg1"/>
                </a:solidFill>
              </a:rPr>
              <a:t>Products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intended</a:t>
            </a:r>
            <a:r>
              <a:rPr lang="fr-FR" sz="2300" dirty="0">
                <a:solidFill>
                  <a:schemeClr val="bg1"/>
                </a:solidFill>
              </a:rPr>
              <a:t> for room </a:t>
            </a:r>
            <a:r>
              <a:rPr lang="fr-FR" sz="2300" dirty="0" err="1">
                <a:solidFill>
                  <a:schemeClr val="bg1"/>
                </a:solidFill>
              </a:rPr>
              <a:t>temperature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storage</a:t>
            </a:r>
            <a:r>
              <a:rPr lang="fr-FR" sz="2300" dirty="0">
                <a:solidFill>
                  <a:schemeClr val="bg1"/>
                </a:solidFill>
              </a:rPr>
              <a:t>:</a:t>
            </a:r>
          </a:p>
          <a:p>
            <a:pPr lvl="3" algn="ctr">
              <a:spcBef>
                <a:spcPts val="1200"/>
              </a:spcBef>
            </a:pPr>
            <a:endParaRPr lang="fr-FR" sz="2100" b="1" dirty="0">
              <a:solidFill>
                <a:schemeClr val="bg1"/>
              </a:solidFill>
            </a:endParaRPr>
          </a:p>
          <a:p>
            <a:pPr lvl="3" algn="ctr">
              <a:spcBef>
                <a:spcPts val="1200"/>
              </a:spcBef>
              <a:buClr>
                <a:srgbClr val="FF7D7D"/>
              </a:buClr>
              <a:buFont typeface="Wingdings" panose="05000000000000000000" pitchFamily="2" charset="2"/>
              <a:buChar char="Ø"/>
            </a:pPr>
            <a:r>
              <a:rPr lang="fr-FR" sz="2100" b="1" dirty="0">
                <a:solidFill>
                  <a:schemeClr val="bg1"/>
                </a:solidFill>
              </a:rPr>
              <a:t> </a:t>
            </a:r>
            <a:r>
              <a:rPr lang="fr-FR" sz="2100" dirty="0">
                <a:solidFill>
                  <a:schemeClr val="bg1"/>
                </a:solidFill>
              </a:rPr>
              <a:t>Case of </a:t>
            </a:r>
            <a:r>
              <a:rPr lang="fr-FR" sz="2100" dirty="0" err="1">
                <a:solidFill>
                  <a:schemeClr val="bg1"/>
                </a:solidFill>
              </a:rPr>
              <a:t>significant</a:t>
            </a:r>
            <a:r>
              <a:rPr lang="fr-FR" sz="2100" dirty="0">
                <a:solidFill>
                  <a:schemeClr val="bg1"/>
                </a:solidFill>
              </a:rPr>
              <a:t> change </a:t>
            </a:r>
            <a:r>
              <a:rPr lang="fr-FR" sz="2100" dirty="0" err="1">
                <a:solidFill>
                  <a:schemeClr val="bg1"/>
                </a:solidFill>
              </a:rPr>
              <a:t>after</a:t>
            </a:r>
            <a:r>
              <a:rPr lang="fr-FR" sz="2100" dirty="0">
                <a:solidFill>
                  <a:schemeClr val="bg1"/>
                </a:solidFill>
              </a:rPr>
              <a:t> 6 </a:t>
            </a:r>
            <a:r>
              <a:rPr lang="fr-FR" sz="2100" dirty="0" err="1">
                <a:solidFill>
                  <a:schemeClr val="bg1"/>
                </a:solidFill>
              </a:rPr>
              <a:t>months</a:t>
            </a:r>
            <a:r>
              <a:rPr lang="fr-FR" sz="2100" dirty="0">
                <a:solidFill>
                  <a:schemeClr val="bg1"/>
                </a:solidFill>
              </a:rPr>
              <a:t> </a:t>
            </a:r>
            <a:r>
              <a:rPr lang="fr-FR" sz="2100" dirty="0" err="1">
                <a:solidFill>
                  <a:schemeClr val="bg1"/>
                </a:solidFill>
              </a:rPr>
              <a:t>storage</a:t>
            </a:r>
            <a:r>
              <a:rPr lang="fr-FR" sz="2100" dirty="0">
                <a:solidFill>
                  <a:schemeClr val="bg1"/>
                </a:solidFill>
              </a:rPr>
              <a:t> at </a:t>
            </a:r>
            <a:r>
              <a:rPr lang="fr-FR" sz="2100" dirty="0" err="1">
                <a:solidFill>
                  <a:schemeClr val="bg1"/>
                </a:solidFill>
              </a:rPr>
              <a:t>accelerated</a:t>
            </a:r>
            <a:r>
              <a:rPr lang="fr-FR" sz="2100" dirty="0">
                <a:solidFill>
                  <a:schemeClr val="bg1"/>
                </a:solidFill>
              </a:rPr>
              <a:t> condition    </a:t>
            </a:r>
          </a:p>
        </p:txBody>
      </p:sp>
    </p:spTree>
    <p:extLst>
      <p:ext uri="{BB962C8B-B14F-4D97-AF65-F5344CB8AC3E}">
        <p14:creationId xmlns:p14="http://schemas.microsoft.com/office/powerpoint/2010/main" val="2774998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527" y="1110343"/>
            <a:ext cx="8556172" cy="55353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576" y="2923816"/>
            <a:ext cx="3329446" cy="1034716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 err="1">
                <a:solidFill>
                  <a:schemeClr val="bg1"/>
                </a:solidFill>
              </a:rPr>
              <a:t>Outcome</a:t>
            </a:r>
            <a:r>
              <a:rPr lang="fr-FR" b="1" u="sng" dirty="0">
                <a:solidFill>
                  <a:schemeClr val="bg1"/>
                </a:solidFill>
              </a:rPr>
              <a:t> 2</a:t>
            </a:r>
            <a:r>
              <a:rPr lang="fr-FR" dirty="0">
                <a:solidFill>
                  <a:schemeClr val="bg1"/>
                </a:solidFill>
              </a:rPr>
              <a:t>: conditions </a:t>
            </a:r>
            <a:r>
              <a:rPr lang="fr-FR" dirty="0" err="1">
                <a:solidFill>
                  <a:schemeClr val="bg1"/>
                </a:solidFill>
              </a:rPr>
              <a:t>allowing</a:t>
            </a:r>
            <a:r>
              <a:rPr lang="fr-FR" dirty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limited</a:t>
            </a:r>
            <a:r>
              <a:rPr lang="fr-FR" dirty="0">
                <a:solidFill>
                  <a:schemeClr val="bg1"/>
                </a:solidFill>
              </a:rPr>
              <a:t> extrapolation</a:t>
            </a:r>
          </a:p>
          <a:p>
            <a:r>
              <a:rPr lang="fr-FR" dirty="0">
                <a:solidFill>
                  <a:schemeClr val="bg1"/>
                </a:solidFill>
              </a:rPr>
              <a:t>(1.5X, maximum X + 6 </a:t>
            </a:r>
            <a:r>
              <a:rPr lang="fr-FR" dirty="0" err="1">
                <a:solidFill>
                  <a:schemeClr val="bg1"/>
                </a:solidFill>
              </a:rPr>
              <a:t>months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5792804" y="1788695"/>
            <a:ext cx="25186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4489" y="1271337"/>
            <a:ext cx="3397397" cy="1034716"/>
          </a:xfrm>
          <a:prstGeom prst="rect">
            <a:avLst/>
          </a:prstGeom>
          <a:solidFill>
            <a:schemeClr val="bg1"/>
          </a:solidFill>
          <a:ln w="25400">
            <a:solidFill>
              <a:srgbClr val="218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218BA7"/>
                </a:solidFill>
              </a:rPr>
              <a:t>Case </a:t>
            </a:r>
            <a:r>
              <a:rPr lang="fr-FR" dirty="0" err="1">
                <a:solidFill>
                  <a:srgbClr val="218BA7"/>
                </a:solidFill>
              </a:rPr>
              <a:t>where</a:t>
            </a:r>
            <a:r>
              <a:rPr lang="fr-FR" dirty="0">
                <a:solidFill>
                  <a:srgbClr val="218BA7"/>
                </a:solidFill>
              </a:rPr>
              <a:t> </a:t>
            </a:r>
            <a:r>
              <a:rPr lang="fr-FR" u="sng" dirty="0" err="1">
                <a:solidFill>
                  <a:schemeClr val="accent2"/>
                </a:solidFill>
              </a:rPr>
              <a:t>significant</a:t>
            </a:r>
            <a:r>
              <a:rPr lang="fr-FR" u="sng" dirty="0">
                <a:solidFill>
                  <a:schemeClr val="accent2"/>
                </a:solidFill>
              </a:rPr>
              <a:t> change </a:t>
            </a:r>
            <a:r>
              <a:rPr lang="fr-FR" u="sng" dirty="0" err="1">
                <a:solidFill>
                  <a:schemeClr val="accent2"/>
                </a:solidFill>
              </a:rPr>
              <a:t>is</a:t>
            </a:r>
            <a:r>
              <a:rPr lang="fr-FR" u="sng" dirty="0">
                <a:solidFill>
                  <a:schemeClr val="accent2"/>
                </a:solidFill>
              </a:rPr>
              <a:t> </a:t>
            </a:r>
            <a:r>
              <a:rPr lang="fr-FR" u="sng" dirty="0" err="1">
                <a:solidFill>
                  <a:schemeClr val="accent2"/>
                </a:solidFill>
              </a:rPr>
              <a:t>observed</a:t>
            </a:r>
            <a:r>
              <a:rPr lang="fr-FR" u="sng" dirty="0">
                <a:solidFill>
                  <a:schemeClr val="accent2"/>
                </a:solidFill>
              </a:rPr>
              <a:t> at </a:t>
            </a:r>
            <a:r>
              <a:rPr lang="fr-FR" u="sng" dirty="0" err="1">
                <a:solidFill>
                  <a:schemeClr val="accent2"/>
                </a:solidFill>
              </a:rPr>
              <a:t>accelerated</a:t>
            </a:r>
            <a:r>
              <a:rPr lang="fr-FR" u="sng" dirty="0">
                <a:solidFill>
                  <a:schemeClr val="accent2"/>
                </a:solidFill>
              </a:rPr>
              <a:t> condition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02" y="1110192"/>
            <a:ext cx="4236319" cy="5048280"/>
          </a:xfrm>
          <a:prstGeom prst="rect">
            <a:avLst/>
          </a:prstGeom>
          <a:ln>
            <a:solidFill>
              <a:srgbClr val="218BA7"/>
            </a:solidFill>
          </a:ln>
        </p:spPr>
      </p:pic>
      <p:cxnSp>
        <p:nvCxnSpPr>
          <p:cNvPr id="22" name="Connecteur droit avec flèche 21"/>
          <p:cNvCxnSpPr>
            <a:stCxn id="18" idx="3"/>
          </p:cNvCxnSpPr>
          <p:nvPr/>
        </p:nvCxnSpPr>
        <p:spPr>
          <a:xfrm>
            <a:off x="3591886" y="1788695"/>
            <a:ext cx="104915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69204" y="1110192"/>
            <a:ext cx="240632" cy="28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56202" y="5379721"/>
            <a:ext cx="774063" cy="778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2616" y="1394797"/>
            <a:ext cx="2479905" cy="10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5541" y="3090504"/>
            <a:ext cx="2317250" cy="10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2F7C71C-EDBC-4204-AA72-A8FDC8DEA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046" y="73644"/>
            <a:ext cx="8045133" cy="785951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How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/ shelf </a:t>
            </a:r>
            <a:r>
              <a:rPr lang="fr-FR" dirty="0" err="1"/>
              <a:t>lives</a:t>
            </a:r>
            <a:r>
              <a:rPr lang="fr-FR" sz="2400" dirty="0"/>
              <a:t>:</a:t>
            </a:r>
          </a:p>
          <a:p>
            <a:pPr marL="0" lvl="2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fr-FR" sz="2400" dirty="0">
                <a:solidFill>
                  <a:schemeClr val="bg1"/>
                </a:solidFill>
              </a:rPr>
              <a:t>Substances/</a:t>
            </a:r>
            <a:r>
              <a:rPr lang="fr-FR" sz="2400" dirty="0" err="1">
                <a:solidFill>
                  <a:schemeClr val="bg1"/>
                </a:solidFill>
              </a:rPr>
              <a:t>products</a:t>
            </a:r>
            <a:r>
              <a:rPr lang="fr-FR" sz="2400" dirty="0">
                <a:solidFill>
                  <a:schemeClr val="bg1"/>
                </a:solidFill>
              </a:rPr>
              <a:t> - </a:t>
            </a:r>
            <a:r>
              <a:rPr lang="fr-FR" sz="2400" u="sng" dirty="0">
                <a:solidFill>
                  <a:schemeClr val="bg1"/>
                </a:solidFill>
              </a:rPr>
              <a:t>RT </a:t>
            </a:r>
            <a:r>
              <a:rPr lang="fr-FR" sz="2400" u="sng" dirty="0" err="1">
                <a:solidFill>
                  <a:schemeClr val="bg1"/>
                </a:solidFill>
              </a:rPr>
              <a:t>storage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(section 2.4)</a:t>
            </a:r>
          </a:p>
        </p:txBody>
      </p:sp>
    </p:spTree>
    <p:extLst>
      <p:ext uri="{BB962C8B-B14F-4D97-AF65-F5344CB8AC3E}">
        <p14:creationId xmlns:p14="http://schemas.microsoft.com/office/powerpoint/2010/main" val="1713178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526" y="1481728"/>
            <a:ext cx="8556172" cy="55353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525" y="3318206"/>
            <a:ext cx="3329447" cy="720394"/>
          </a:xfrm>
          <a:prstGeom prst="rect">
            <a:avLst/>
          </a:prstGeom>
          <a:solidFill>
            <a:srgbClr val="218BA7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 err="1">
                <a:solidFill>
                  <a:schemeClr val="bg1"/>
                </a:solidFill>
              </a:rPr>
              <a:t>Outcome</a:t>
            </a:r>
            <a:r>
              <a:rPr lang="fr-FR" b="1" u="sng" dirty="0">
                <a:solidFill>
                  <a:schemeClr val="bg1"/>
                </a:solidFill>
              </a:rPr>
              <a:t> 3</a:t>
            </a:r>
            <a:r>
              <a:rPr lang="fr-FR" dirty="0">
                <a:solidFill>
                  <a:schemeClr val="bg1"/>
                </a:solidFill>
              </a:rPr>
              <a:t>: </a:t>
            </a:r>
          </a:p>
          <a:p>
            <a:r>
              <a:rPr lang="fr-FR" dirty="0">
                <a:solidFill>
                  <a:schemeClr val="bg1"/>
                </a:solidFill>
              </a:rPr>
              <a:t>3 </a:t>
            </a:r>
            <a:r>
              <a:rPr lang="fr-FR" dirty="0" err="1">
                <a:solidFill>
                  <a:schemeClr val="bg1"/>
                </a:solidFill>
              </a:rPr>
              <a:t>months</a:t>
            </a:r>
            <a:r>
              <a:rPr lang="fr-FR" dirty="0">
                <a:solidFill>
                  <a:schemeClr val="bg1"/>
                </a:solidFill>
              </a:rPr>
              <a:t> extrapolation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1526" y="1516341"/>
            <a:ext cx="3329446" cy="1034716"/>
          </a:xfrm>
          <a:prstGeom prst="rect">
            <a:avLst/>
          </a:prstGeom>
          <a:solidFill>
            <a:schemeClr val="bg1"/>
          </a:solidFill>
          <a:ln w="25400">
            <a:solidFill>
              <a:srgbClr val="218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218BA7"/>
                </a:solidFill>
              </a:rPr>
              <a:t>Case </a:t>
            </a:r>
            <a:r>
              <a:rPr lang="fr-FR" dirty="0" err="1">
                <a:solidFill>
                  <a:srgbClr val="218BA7"/>
                </a:solidFill>
              </a:rPr>
              <a:t>where</a:t>
            </a:r>
            <a:r>
              <a:rPr lang="fr-FR" dirty="0">
                <a:solidFill>
                  <a:srgbClr val="218BA7"/>
                </a:solidFill>
              </a:rPr>
              <a:t> </a:t>
            </a:r>
            <a:r>
              <a:rPr lang="fr-FR" u="sng" dirty="0" err="1">
                <a:solidFill>
                  <a:schemeClr val="accent2"/>
                </a:solidFill>
              </a:rPr>
              <a:t>significant</a:t>
            </a:r>
            <a:r>
              <a:rPr lang="fr-FR" u="sng" dirty="0">
                <a:solidFill>
                  <a:schemeClr val="accent2"/>
                </a:solidFill>
              </a:rPr>
              <a:t> change </a:t>
            </a:r>
            <a:r>
              <a:rPr lang="fr-FR" u="sng" dirty="0" err="1">
                <a:solidFill>
                  <a:schemeClr val="accent2"/>
                </a:solidFill>
              </a:rPr>
              <a:t>is</a:t>
            </a:r>
            <a:r>
              <a:rPr lang="fr-FR" u="sng" dirty="0">
                <a:solidFill>
                  <a:schemeClr val="accent2"/>
                </a:solidFill>
              </a:rPr>
              <a:t> </a:t>
            </a:r>
            <a:r>
              <a:rPr lang="fr-FR" u="sng" dirty="0" err="1">
                <a:solidFill>
                  <a:schemeClr val="accent2"/>
                </a:solidFill>
              </a:rPr>
              <a:t>observed</a:t>
            </a:r>
            <a:r>
              <a:rPr lang="fr-FR" u="sng" dirty="0">
                <a:solidFill>
                  <a:schemeClr val="accent2"/>
                </a:solidFill>
              </a:rPr>
              <a:t> at </a:t>
            </a:r>
            <a:r>
              <a:rPr lang="fr-FR" u="sng" dirty="0" err="1">
                <a:solidFill>
                  <a:schemeClr val="accent2"/>
                </a:solidFill>
              </a:rPr>
              <a:t>accelerated</a:t>
            </a:r>
            <a:r>
              <a:rPr lang="fr-FR" u="sng" dirty="0">
                <a:solidFill>
                  <a:schemeClr val="accent2"/>
                </a:solidFill>
              </a:rPr>
              <a:t> condition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75" y="1353279"/>
            <a:ext cx="4236319" cy="5048280"/>
          </a:xfrm>
          <a:prstGeom prst="rect">
            <a:avLst/>
          </a:prstGeom>
          <a:ln>
            <a:solidFill>
              <a:srgbClr val="218BA7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066175" y="5541207"/>
            <a:ext cx="774063" cy="8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40238" y="4620806"/>
            <a:ext cx="3462256" cy="1780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>
            <a:stCxn id="18" idx="3"/>
          </p:cNvCxnSpPr>
          <p:nvPr/>
        </p:nvCxnSpPr>
        <p:spPr>
          <a:xfrm>
            <a:off x="3570972" y="2033699"/>
            <a:ext cx="7470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63085" y="1353279"/>
            <a:ext cx="774063" cy="321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1525" y="4174456"/>
            <a:ext cx="3329447" cy="734505"/>
          </a:xfrm>
          <a:prstGeom prst="rect">
            <a:avLst/>
          </a:prstGeom>
          <a:solidFill>
            <a:schemeClr val="accent2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>
                <a:solidFill>
                  <a:schemeClr val="bg1"/>
                </a:solidFill>
              </a:rPr>
              <a:t>Outcome 4</a:t>
            </a:r>
            <a:r>
              <a:rPr lang="fr-FR">
                <a:solidFill>
                  <a:schemeClr val="bg1"/>
                </a:solidFill>
              </a:rPr>
              <a:t>: </a:t>
            </a:r>
          </a:p>
          <a:p>
            <a:r>
              <a:rPr lang="fr-FR">
                <a:solidFill>
                  <a:schemeClr val="bg1"/>
                </a:solidFill>
              </a:rPr>
              <a:t>No extrapolation possible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3841D09-4A35-4D65-A392-2B78E6A4B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639" y="78736"/>
            <a:ext cx="8045133" cy="785951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How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/ shelf </a:t>
            </a:r>
            <a:r>
              <a:rPr lang="fr-FR" dirty="0" err="1"/>
              <a:t>lives</a:t>
            </a:r>
            <a:r>
              <a:rPr lang="fr-FR" sz="2400" dirty="0"/>
              <a:t>:</a:t>
            </a:r>
          </a:p>
          <a:p>
            <a:pPr marL="0" lvl="2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fr-FR" sz="2400" dirty="0">
                <a:solidFill>
                  <a:schemeClr val="bg1"/>
                </a:solidFill>
              </a:rPr>
              <a:t>Substances/</a:t>
            </a:r>
            <a:r>
              <a:rPr lang="fr-FR" sz="2400" dirty="0" err="1">
                <a:solidFill>
                  <a:schemeClr val="bg1"/>
                </a:solidFill>
              </a:rPr>
              <a:t>products</a:t>
            </a:r>
            <a:r>
              <a:rPr lang="fr-FR" sz="2400" dirty="0">
                <a:solidFill>
                  <a:schemeClr val="bg1"/>
                </a:solidFill>
              </a:rPr>
              <a:t> - </a:t>
            </a:r>
            <a:r>
              <a:rPr lang="fr-FR" sz="2400" u="sng" dirty="0">
                <a:solidFill>
                  <a:schemeClr val="bg1"/>
                </a:solidFill>
              </a:rPr>
              <a:t>RT </a:t>
            </a:r>
            <a:r>
              <a:rPr lang="fr-FR" sz="2400" u="sng" dirty="0" err="1">
                <a:solidFill>
                  <a:schemeClr val="bg1"/>
                </a:solidFill>
              </a:rPr>
              <a:t>storage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(section 2.4)</a:t>
            </a:r>
          </a:p>
        </p:txBody>
      </p:sp>
    </p:spTree>
    <p:extLst>
      <p:ext uri="{BB962C8B-B14F-4D97-AF65-F5344CB8AC3E}">
        <p14:creationId xmlns:p14="http://schemas.microsoft.com/office/powerpoint/2010/main" val="99697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7CDCD5-0034-4465-A160-17F077E3A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plan</a:t>
            </a:r>
            <a:endParaRPr lang="en-US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159B1-DD91-4C52-9FA3-BAC7C4107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099" y="1323975"/>
            <a:ext cx="6019801" cy="4449763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fr-FR" dirty="0"/>
              <a:t>General objective / scope of guideline GL 51</a:t>
            </a:r>
          </a:p>
          <a:p>
            <a:pPr algn="just">
              <a:spcBef>
                <a:spcPts val="600"/>
              </a:spcBef>
            </a:pPr>
            <a:r>
              <a:rPr lang="fr-FR" dirty="0" err="1"/>
              <a:t>When</a:t>
            </a:r>
            <a:r>
              <a:rPr lang="fr-FR" dirty="0"/>
              <a:t> use VICH GL 51 guideline?</a:t>
            </a:r>
          </a:p>
          <a:p>
            <a:pPr algn="just">
              <a:spcBef>
                <a:spcPts val="600"/>
              </a:spcBef>
            </a:pPr>
            <a:r>
              <a:rPr lang="fr-FR" dirty="0"/>
              <a:t>General </a:t>
            </a:r>
            <a:r>
              <a:rPr lang="fr-FR" dirty="0" err="1"/>
              <a:t>principles</a:t>
            </a:r>
            <a:r>
              <a:rPr lang="fr-FR" dirty="0"/>
              <a:t> of </a:t>
            </a:r>
            <a:r>
              <a:rPr lang="fr-FR" dirty="0" err="1"/>
              <a:t>stability</a:t>
            </a:r>
            <a:r>
              <a:rPr lang="fr-FR" dirty="0"/>
              <a:t> data </a:t>
            </a:r>
            <a:r>
              <a:rPr lang="fr-FR" dirty="0" err="1"/>
              <a:t>evaluation</a:t>
            </a:r>
            <a:endParaRPr lang="fr-FR" dirty="0"/>
          </a:p>
          <a:p>
            <a:pPr lvl="2" algn="just">
              <a:spcBef>
                <a:spcPts val="600"/>
              </a:spcBef>
              <a:buClr>
                <a:schemeClr val="accent2"/>
              </a:buClr>
            </a:pP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concepts</a:t>
            </a:r>
          </a:p>
          <a:p>
            <a:pPr lvl="2" algn="just">
              <a:spcBef>
                <a:spcPts val="600"/>
              </a:spcBef>
              <a:buClr>
                <a:schemeClr val="accent2"/>
              </a:buClr>
            </a:pP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fr-FR" sz="18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Bef>
                <a:spcPts val="600"/>
              </a:spcBef>
              <a:buClr>
                <a:schemeClr val="accent2"/>
              </a:buClr>
            </a:pP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Extrapolation</a:t>
            </a:r>
          </a:p>
          <a:p>
            <a:pPr algn="just">
              <a:spcBef>
                <a:spcPts val="600"/>
              </a:spcBef>
            </a:pPr>
            <a:r>
              <a:rPr lang="fr-FR" dirty="0"/>
              <a:t>Rules for </a:t>
            </a:r>
            <a:r>
              <a:rPr lang="fr-FR" dirty="0" err="1"/>
              <a:t>establishing</a:t>
            </a:r>
            <a:r>
              <a:rPr lang="fr-FR" dirty="0"/>
              <a:t>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 / shelf life </a:t>
            </a:r>
          </a:p>
          <a:p>
            <a:pPr lvl="2" algn="just">
              <a:spcBef>
                <a:spcPts val="600"/>
              </a:spcBef>
              <a:buClr>
                <a:schemeClr val="accent2"/>
              </a:buClr>
            </a:pP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substances and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</a:t>
            </a: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room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endParaRPr lang="fr-FR" sz="18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Bef>
                <a:spcPts val="600"/>
              </a:spcBef>
              <a:buClr>
                <a:schemeClr val="accent2"/>
              </a:buClr>
            </a:pP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substances and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</a:t>
            </a: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fr-FR" sz="18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room </a:t>
            </a:r>
            <a:r>
              <a:rPr lang="fr-FR" sz="18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fr-FR" sz="18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2" algn="just"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fr-FR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fr-FR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endParaRPr lang="fr-FR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01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270" y="3040307"/>
            <a:ext cx="6882064" cy="1541318"/>
          </a:xfrm>
        </p:spPr>
        <p:txBody>
          <a:bodyPr/>
          <a:lstStyle/>
          <a:p>
            <a:pPr lvl="2" algn="ctr">
              <a:spcBef>
                <a:spcPts val="1200"/>
              </a:spcBef>
            </a:pPr>
            <a:r>
              <a:rPr lang="fr-FR" sz="2300" dirty="0">
                <a:solidFill>
                  <a:schemeClr val="bg1"/>
                </a:solidFill>
              </a:rPr>
              <a:t>Drug substances and </a:t>
            </a:r>
            <a:r>
              <a:rPr lang="fr-FR" sz="2300" dirty="0" err="1">
                <a:solidFill>
                  <a:schemeClr val="bg1"/>
                </a:solidFill>
              </a:rPr>
              <a:t>drug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products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intended</a:t>
            </a:r>
            <a:r>
              <a:rPr lang="fr-FR" sz="2300" dirty="0">
                <a:solidFill>
                  <a:schemeClr val="bg1"/>
                </a:solidFill>
              </a:rPr>
              <a:t> for refrigerated </a:t>
            </a:r>
            <a:r>
              <a:rPr lang="fr-FR" sz="2300" dirty="0" err="1">
                <a:solidFill>
                  <a:schemeClr val="bg1"/>
                </a:solidFill>
              </a:rPr>
              <a:t>storage</a:t>
            </a:r>
            <a:endParaRPr lang="fr-FR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09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 txBox="1">
            <a:spLocks/>
          </p:cNvSpPr>
          <p:nvPr/>
        </p:nvSpPr>
        <p:spPr>
          <a:xfrm>
            <a:off x="609600" y="1520002"/>
            <a:ext cx="7344569" cy="1908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  <a:defRPr sz="2000" kern="1200">
                <a:solidFill>
                  <a:srgbClr val="218BA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8BA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400"/>
              </a:spcBef>
              <a:buFont typeface="Calibri" panose="020F0502020204030204" pitchFamily="34" charset="0"/>
              <a:buNone/>
            </a:pPr>
            <a:r>
              <a:rPr lang="fr-FR" dirty="0"/>
              <a:t>The first 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analysis</a:t>
            </a:r>
            <a:r>
              <a:rPr lang="fr-FR" dirty="0"/>
              <a:t> of </a:t>
            </a:r>
            <a:r>
              <a:rPr lang="fr-FR" dirty="0" err="1"/>
              <a:t>results</a:t>
            </a:r>
            <a:r>
              <a:rPr lang="fr-FR" dirty="0"/>
              <a:t> of </a:t>
            </a:r>
            <a:r>
              <a:rPr lang="fr-FR" dirty="0" err="1"/>
              <a:t>accelerated</a:t>
            </a:r>
            <a:r>
              <a:rPr lang="fr-FR" dirty="0"/>
              <a:t> data </a:t>
            </a:r>
            <a:r>
              <a:rPr lang="fr-FR" dirty="0" err="1"/>
              <a:t>after</a:t>
            </a:r>
            <a:r>
              <a:rPr lang="fr-FR" dirty="0"/>
              <a:t> 6 </a:t>
            </a:r>
            <a:r>
              <a:rPr lang="fr-FR" dirty="0" err="1"/>
              <a:t>months</a:t>
            </a:r>
            <a:r>
              <a:rPr lang="fr-FR" dirty="0"/>
              <a:t>’ </a:t>
            </a:r>
            <a:r>
              <a:rPr lang="fr-FR" dirty="0" err="1"/>
              <a:t>storage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cases:</a:t>
            </a:r>
            <a:endParaRPr lang="en-US" dirty="0"/>
          </a:p>
          <a:p>
            <a:pPr lvl="1"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18BA7"/>
                </a:solidFill>
              </a:rPr>
              <a:t> </a:t>
            </a:r>
            <a:r>
              <a:rPr lang="en-US" sz="2000" dirty="0"/>
              <a:t>Absence of any significant change at accelerated condition</a:t>
            </a:r>
          </a:p>
          <a:p>
            <a:pPr lvl="1"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Significant change after 6 months at accelerated condition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1" y="4471225"/>
            <a:ext cx="7344569" cy="1047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18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rgbClr val="218BA7"/>
                </a:solidFill>
              </a:rPr>
              <a:t>NB: for substances/</a:t>
            </a:r>
            <a:r>
              <a:rPr lang="fr-FR" sz="2000" dirty="0" err="1">
                <a:solidFill>
                  <a:srgbClr val="218BA7"/>
                </a:solidFill>
              </a:rPr>
              <a:t>products</a:t>
            </a:r>
            <a:r>
              <a:rPr lang="fr-FR" sz="2000" dirty="0">
                <a:solidFill>
                  <a:srgbClr val="218BA7"/>
                </a:solidFill>
              </a:rPr>
              <a:t> </a:t>
            </a:r>
            <a:r>
              <a:rPr lang="fr-FR" sz="2000" dirty="0" err="1">
                <a:solidFill>
                  <a:srgbClr val="218BA7"/>
                </a:solidFill>
              </a:rPr>
              <a:t>intended</a:t>
            </a:r>
            <a:r>
              <a:rPr lang="fr-FR" sz="2000" dirty="0">
                <a:solidFill>
                  <a:srgbClr val="218BA7"/>
                </a:solidFill>
              </a:rPr>
              <a:t> for refrigerated </a:t>
            </a:r>
            <a:r>
              <a:rPr lang="fr-FR" sz="2000" dirty="0" err="1">
                <a:solidFill>
                  <a:srgbClr val="218BA7"/>
                </a:solidFill>
              </a:rPr>
              <a:t>storage</a:t>
            </a:r>
            <a:r>
              <a:rPr lang="fr-FR" sz="2000" dirty="0">
                <a:solidFill>
                  <a:srgbClr val="218BA7"/>
                </a:solidFill>
              </a:rPr>
              <a:t>, extrapolation </a:t>
            </a:r>
            <a:r>
              <a:rPr lang="fr-FR" sz="2000" dirty="0" err="1">
                <a:solidFill>
                  <a:srgbClr val="218BA7"/>
                </a:solidFill>
              </a:rPr>
              <a:t>based</a:t>
            </a:r>
            <a:r>
              <a:rPr lang="fr-FR" sz="2000" dirty="0">
                <a:solidFill>
                  <a:srgbClr val="218BA7"/>
                </a:solidFill>
              </a:rPr>
              <a:t> on </a:t>
            </a:r>
            <a:r>
              <a:rPr lang="fr-FR" sz="2000" dirty="0" err="1">
                <a:solidFill>
                  <a:srgbClr val="218BA7"/>
                </a:solidFill>
              </a:rPr>
              <a:t>results</a:t>
            </a:r>
            <a:r>
              <a:rPr lang="fr-FR" sz="2000" dirty="0">
                <a:solidFill>
                  <a:srgbClr val="218BA7"/>
                </a:solidFill>
              </a:rPr>
              <a:t> at the </a:t>
            </a:r>
            <a:r>
              <a:rPr lang="fr-FR" sz="2000" dirty="0" err="1">
                <a:solidFill>
                  <a:srgbClr val="218BA7"/>
                </a:solidFill>
              </a:rPr>
              <a:t>accelerated</a:t>
            </a:r>
            <a:r>
              <a:rPr lang="fr-FR" sz="2000" dirty="0">
                <a:solidFill>
                  <a:srgbClr val="218BA7"/>
                </a:solidFill>
              </a:rPr>
              <a:t> condition </a:t>
            </a:r>
            <a:r>
              <a:rPr lang="fr-FR" sz="2000" dirty="0" err="1">
                <a:solidFill>
                  <a:srgbClr val="218BA7"/>
                </a:solidFill>
              </a:rPr>
              <a:t>is</a:t>
            </a:r>
            <a:r>
              <a:rPr lang="fr-FR" sz="2000" dirty="0">
                <a:solidFill>
                  <a:srgbClr val="218BA7"/>
                </a:solidFill>
              </a:rPr>
              <a:t> </a:t>
            </a:r>
            <a:r>
              <a:rPr lang="fr-FR" sz="2000" dirty="0" err="1">
                <a:solidFill>
                  <a:srgbClr val="218BA7"/>
                </a:solidFill>
              </a:rPr>
              <a:t>always</a:t>
            </a:r>
            <a:r>
              <a:rPr lang="fr-FR" sz="2000" dirty="0">
                <a:solidFill>
                  <a:srgbClr val="218BA7"/>
                </a:solidFill>
              </a:rPr>
              <a:t> </a:t>
            </a:r>
            <a:r>
              <a:rPr lang="fr-FR" sz="2000" dirty="0" err="1">
                <a:solidFill>
                  <a:srgbClr val="218BA7"/>
                </a:solidFill>
              </a:rPr>
              <a:t>limited</a:t>
            </a:r>
            <a:r>
              <a:rPr lang="fr-FR" sz="2000" dirty="0">
                <a:solidFill>
                  <a:srgbClr val="218BA7"/>
                </a:solidFill>
              </a:rPr>
              <a:t> to </a:t>
            </a:r>
            <a:r>
              <a:rPr lang="fr-FR" sz="2000" u="sng" dirty="0">
                <a:solidFill>
                  <a:srgbClr val="218BA7"/>
                </a:solidFill>
              </a:rPr>
              <a:t>a maximum of 1.5 X, not </a:t>
            </a:r>
            <a:r>
              <a:rPr lang="fr-FR" sz="2000" u="sng" dirty="0" err="1">
                <a:solidFill>
                  <a:srgbClr val="218BA7"/>
                </a:solidFill>
              </a:rPr>
              <a:t>exceeding</a:t>
            </a:r>
            <a:r>
              <a:rPr lang="fr-FR" sz="2000" u="sng" dirty="0">
                <a:solidFill>
                  <a:srgbClr val="218BA7"/>
                </a:solidFill>
              </a:rPr>
              <a:t> X + 6 </a:t>
            </a:r>
            <a:r>
              <a:rPr lang="fr-FR" sz="2000" u="sng" dirty="0" err="1">
                <a:solidFill>
                  <a:srgbClr val="218BA7"/>
                </a:solidFill>
              </a:rPr>
              <a:t>months</a:t>
            </a:r>
            <a:r>
              <a:rPr lang="fr-FR" sz="2000" dirty="0">
                <a:solidFill>
                  <a:srgbClr val="218BA7"/>
                </a:solidFill>
              </a:rPr>
              <a:t>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000FA20-13D0-4A5F-BDEB-B554613B5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509" y="65039"/>
            <a:ext cx="8045133" cy="785951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How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/ shelf </a:t>
            </a:r>
            <a:r>
              <a:rPr lang="fr-FR" dirty="0" err="1"/>
              <a:t>lives</a:t>
            </a:r>
            <a:r>
              <a:rPr lang="fr-FR" sz="2400" dirty="0"/>
              <a:t>:</a:t>
            </a:r>
          </a:p>
          <a:p>
            <a:pPr marL="0" lvl="2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fr-FR" sz="2400" dirty="0">
                <a:solidFill>
                  <a:schemeClr val="bg1"/>
                </a:solidFill>
              </a:rPr>
              <a:t>Substances/</a:t>
            </a:r>
            <a:r>
              <a:rPr lang="fr-FR" sz="2400" dirty="0" err="1">
                <a:solidFill>
                  <a:schemeClr val="bg1"/>
                </a:solidFill>
              </a:rPr>
              <a:t>products</a:t>
            </a:r>
            <a:r>
              <a:rPr lang="fr-FR" sz="2400" dirty="0">
                <a:solidFill>
                  <a:schemeClr val="bg1"/>
                </a:solidFill>
              </a:rPr>
              <a:t> - </a:t>
            </a:r>
            <a:r>
              <a:rPr lang="fr-FR" sz="2400" u="sng" dirty="0" err="1">
                <a:solidFill>
                  <a:schemeClr val="bg1"/>
                </a:solidFill>
              </a:rPr>
              <a:t>refrigerated</a:t>
            </a:r>
            <a:r>
              <a:rPr lang="fr-FR" sz="2400" u="sng" dirty="0">
                <a:solidFill>
                  <a:schemeClr val="bg1"/>
                </a:solidFill>
              </a:rPr>
              <a:t> </a:t>
            </a:r>
            <a:r>
              <a:rPr lang="fr-FR" sz="2400" u="sng" dirty="0" err="1">
                <a:solidFill>
                  <a:schemeClr val="bg1"/>
                </a:solidFill>
              </a:rPr>
              <a:t>storage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(section 2.4)</a:t>
            </a:r>
          </a:p>
        </p:txBody>
      </p:sp>
    </p:spTree>
    <p:extLst>
      <p:ext uri="{BB962C8B-B14F-4D97-AF65-F5344CB8AC3E}">
        <p14:creationId xmlns:p14="http://schemas.microsoft.com/office/powerpoint/2010/main" val="3360112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36883" y="2780424"/>
            <a:ext cx="9018872" cy="2446093"/>
          </a:xfrm>
        </p:spPr>
        <p:txBody>
          <a:bodyPr/>
          <a:lstStyle/>
          <a:p>
            <a:pPr lvl="2" algn="ctr">
              <a:spcBef>
                <a:spcPts val="1200"/>
              </a:spcBef>
            </a:pPr>
            <a:r>
              <a:rPr lang="fr-FR" sz="2300" dirty="0">
                <a:solidFill>
                  <a:schemeClr val="bg1"/>
                </a:solidFill>
              </a:rPr>
              <a:t>Substances/</a:t>
            </a:r>
            <a:r>
              <a:rPr lang="fr-FR" sz="2300" dirty="0" err="1">
                <a:solidFill>
                  <a:schemeClr val="bg1"/>
                </a:solidFill>
              </a:rPr>
              <a:t>Products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intended</a:t>
            </a:r>
            <a:r>
              <a:rPr lang="fr-FR" sz="2300" dirty="0">
                <a:solidFill>
                  <a:schemeClr val="bg1"/>
                </a:solidFill>
              </a:rPr>
              <a:t> for </a:t>
            </a:r>
            <a:r>
              <a:rPr lang="fr-FR" sz="2300" dirty="0" err="1">
                <a:solidFill>
                  <a:schemeClr val="bg1"/>
                </a:solidFill>
              </a:rPr>
              <a:t>regrigerated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storage</a:t>
            </a:r>
            <a:r>
              <a:rPr lang="fr-FR" sz="2300" dirty="0">
                <a:solidFill>
                  <a:schemeClr val="bg1"/>
                </a:solidFill>
              </a:rPr>
              <a:t>:</a:t>
            </a:r>
          </a:p>
          <a:p>
            <a:pPr lvl="3" algn="ctr">
              <a:spcBef>
                <a:spcPts val="1200"/>
              </a:spcBef>
            </a:pPr>
            <a:endParaRPr lang="fr-FR" sz="2100" b="1" dirty="0">
              <a:solidFill>
                <a:schemeClr val="bg1"/>
              </a:solidFill>
            </a:endParaRPr>
          </a:p>
          <a:p>
            <a:pPr lvl="3" algn="ctr">
              <a:spcBef>
                <a:spcPts val="1200"/>
              </a:spcBef>
              <a:buClr>
                <a:srgbClr val="FF7D7D"/>
              </a:buClr>
              <a:buFont typeface="Wingdings" panose="05000000000000000000" pitchFamily="2" charset="2"/>
              <a:buChar char="Ø"/>
            </a:pPr>
            <a:r>
              <a:rPr lang="fr-FR" sz="2100" b="1" dirty="0">
                <a:solidFill>
                  <a:schemeClr val="bg1"/>
                </a:solidFill>
              </a:rPr>
              <a:t> </a:t>
            </a:r>
            <a:r>
              <a:rPr lang="fr-FR" sz="2100" dirty="0">
                <a:solidFill>
                  <a:schemeClr val="bg1"/>
                </a:solidFill>
              </a:rPr>
              <a:t>Case of no </a:t>
            </a:r>
            <a:r>
              <a:rPr lang="fr-FR" sz="2100" dirty="0" err="1">
                <a:solidFill>
                  <a:schemeClr val="bg1"/>
                </a:solidFill>
              </a:rPr>
              <a:t>significant</a:t>
            </a:r>
            <a:r>
              <a:rPr lang="fr-FR" sz="2100" dirty="0">
                <a:solidFill>
                  <a:schemeClr val="bg1"/>
                </a:solidFill>
              </a:rPr>
              <a:t> change </a:t>
            </a:r>
            <a:r>
              <a:rPr lang="fr-FR" sz="2100" dirty="0" err="1">
                <a:solidFill>
                  <a:schemeClr val="bg1"/>
                </a:solidFill>
              </a:rPr>
              <a:t>after</a:t>
            </a:r>
            <a:r>
              <a:rPr lang="fr-FR" sz="2100" dirty="0">
                <a:solidFill>
                  <a:schemeClr val="bg1"/>
                </a:solidFill>
              </a:rPr>
              <a:t> 6 </a:t>
            </a:r>
            <a:r>
              <a:rPr lang="fr-FR" sz="2100" dirty="0" err="1">
                <a:solidFill>
                  <a:schemeClr val="bg1"/>
                </a:solidFill>
              </a:rPr>
              <a:t>months</a:t>
            </a:r>
            <a:r>
              <a:rPr lang="fr-FR" sz="2100" dirty="0">
                <a:solidFill>
                  <a:schemeClr val="bg1"/>
                </a:solidFill>
              </a:rPr>
              <a:t> </a:t>
            </a:r>
            <a:r>
              <a:rPr lang="fr-FR" sz="2100" dirty="0" err="1">
                <a:solidFill>
                  <a:schemeClr val="bg1"/>
                </a:solidFill>
              </a:rPr>
              <a:t>storage</a:t>
            </a:r>
            <a:r>
              <a:rPr lang="fr-FR" sz="2100" dirty="0">
                <a:solidFill>
                  <a:schemeClr val="bg1"/>
                </a:solidFill>
              </a:rPr>
              <a:t> at </a:t>
            </a:r>
            <a:r>
              <a:rPr lang="fr-FR" sz="2100" dirty="0" err="1">
                <a:solidFill>
                  <a:schemeClr val="bg1"/>
                </a:solidFill>
              </a:rPr>
              <a:t>accelerated</a:t>
            </a:r>
            <a:r>
              <a:rPr lang="fr-FR" sz="2100" dirty="0">
                <a:solidFill>
                  <a:schemeClr val="bg1"/>
                </a:solidFill>
              </a:rPr>
              <a:t> condition    </a:t>
            </a:r>
          </a:p>
        </p:txBody>
      </p:sp>
    </p:spTree>
    <p:extLst>
      <p:ext uri="{BB962C8B-B14F-4D97-AF65-F5344CB8AC3E}">
        <p14:creationId xmlns:p14="http://schemas.microsoft.com/office/powerpoint/2010/main" val="800268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527" y="1110343"/>
            <a:ext cx="8556172" cy="55353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66" y="1064132"/>
            <a:ext cx="4686299" cy="5793868"/>
          </a:xfrm>
          <a:prstGeom prst="rect">
            <a:avLst/>
          </a:prstGeom>
          <a:ln>
            <a:solidFill>
              <a:srgbClr val="218BA7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1527" y="3037230"/>
            <a:ext cx="3329446" cy="1034716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 err="1">
                <a:solidFill>
                  <a:schemeClr val="bg1"/>
                </a:solidFill>
              </a:rPr>
              <a:t>Outcome</a:t>
            </a:r>
            <a:r>
              <a:rPr lang="fr-FR" b="1" u="sng" dirty="0">
                <a:solidFill>
                  <a:schemeClr val="bg1"/>
                </a:solidFill>
              </a:rPr>
              <a:t> 2</a:t>
            </a:r>
            <a:r>
              <a:rPr lang="fr-FR" dirty="0">
                <a:solidFill>
                  <a:schemeClr val="bg1"/>
                </a:solidFill>
              </a:rPr>
              <a:t>: conditions </a:t>
            </a:r>
            <a:r>
              <a:rPr lang="fr-FR" dirty="0" err="1">
                <a:solidFill>
                  <a:schemeClr val="bg1"/>
                </a:solidFill>
              </a:rPr>
              <a:t>allowing</a:t>
            </a:r>
            <a:r>
              <a:rPr lang="fr-FR" dirty="0">
                <a:solidFill>
                  <a:schemeClr val="bg1"/>
                </a:solidFill>
              </a:rPr>
              <a:t> for maximum extrapolation</a:t>
            </a:r>
          </a:p>
          <a:p>
            <a:r>
              <a:rPr lang="fr-FR" dirty="0">
                <a:solidFill>
                  <a:schemeClr val="bg1"/>
                </a:solidFill>
              </a:rPr>
              <a:t>(1.5X, maximum X + 6 </a:t>
            </a:r>
            <a:r>
              <a:rPr lang="fr-FR" dirty="0" err="1">
                <a:solidFill>
                  <a:schemeClr val="bg1"/>
                </a:solidFill>
              </a:rPr>
              <a:t>months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1527" y="1154660"/>
            <a:ext cx="3329446" cy="1034716"/>
          </a:xfrm>
          <a:prstGeom prst="rect">
            <a:avLst/>
          </a:prstGeom>
          <a:solidFill>
            <a:schemeClr val="bg1"/>
          </a:solidFill>
          <a:ln w="25400">
            <a:solidFill>
              <a:srgbClr val="218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rgbClr val="218BA7"/>
                </a:solidFill>
              </a:rPr>
              <a:t>No </a:t>
            </a:r>
            <a:r>
              <a:rPr lang="fr-FR" u="sng" dirty="0" err="1">
                <a:solidFill>
                  <a:srgbClr val="218BA7"/>
                </a:solidFill>
              </a:rPr>
              <a:t>significant</a:t>
            </a:r>
            <a:r>
              <a:rPr lang="fr-FR" u="sng" dirty="0">
                <a:solidFill>
                  <a:srgbClr val="218BA7"/>
                </a:solidFill>
              </a:rPr>
              <a:t> change </a:t>
            </a:r>
            <a:r>
              <a:rPr lang="fr-FR" u="sng" dirty="0" err="1">
                <a:solidFill>
                  <a:srgbClr val="218BA7"/>
                </a:solidFill>
              </a:rPr>
              <a:t>is</a:t>
            </a:r>
            <a:r>
              <a:rPr lang="fr-FR" u="sng" dirty="0">
                <a:solidFill>
                  <a:srgbClr val="218BA7"/>
                </a:solidFill>
              </a:rPr>
              <a:t> </a:t>
            </a:r>
            <a:r>
              <a:rPr lang="fr-FR" u="sng" dirty="0" err="1">
                <a:solidFill>
                  <a:srgbClr val="218BA7"/>
                </a:solidFill>
              </a:rPr>
              <a:t>observed</a:t>
            </a:r>
            <a:r>
              <a:rPr lang="fr-FR" u="sng" dirty="0">
                <a:solidFill>
                  <a:srgbClr val="218BA7"/>
                </a:solidFill>
              </a:rPr>
              <a:t> at </a:t>
            </a:r>
            <a:r>
              <a:rPr lang="fr-FR" u="sng" dirty="0" err="1">
                <a:solidFill>
                  <a:srgbClr val="218BA7"/>
                </a:solidFill>
              </a:rPr>
              <a:t>accelerated</a:t>
            </a:r>
            <a:r>
              <a:rPr lang="fr-FR" u="sng" dirty="0">
                <a:solidFill>
                  <a:srgbClr val="218BA7"/>
                </a:solidFill>
              </a:rPr>
              <a:t> condition</a:t>
            </a:r>
          </a:p>
        </p:txBody>
      </p:sp>
      <p:cxnSp>
        <p:nvCxnSpPr>
          <p:cNvPr id="22" name="Connecteur droit avec flèche 21"/>
          <p:cNvCxnSpPr>
            <a:stCxn id="18" idx="3"/>
          </p:cNvCxnSpPr>
          <p:nvPr/>
        </p:nvCxnSpPr>
        <p:spPr>
          <a:xfrm>
            <a:off x="3570973" y="1672018"/>
            <a:ext cx="948640" cy="0"/>
          </a:xfrm>
          <a:prstGeom prst="straightConnector1">
            <a:avLst/>
          </a:prstGeom>
          <a:ln w="25400">
            <a:solidFill>
              <a:srgbClr val="218B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925C30F-65F0-4B33-A2D1-7CB499CA6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046" y="87871"/>
            <a:ext cx="8045133" cy="785951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How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/ shelf </a:t>
            </a:r>
            <a:r>
              <a:rPr lang="fr-FR" dirty="0" err="1"/>
              <a:t>lives</a:t>
            </a:r>
            <a:r>
              <a:rPr lang="fr-FR" sz="2400" dirty="0"/>
              <a:t>:</a:t>
            </a:r>
          </a:p>
          <a:p>
            <a:pPr marL="0" lvl="2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fr-FR" sz="2400" dirty="0">
                <a:solidFill>
                  <a:schemeClr val="bg1"/>
                </a:solidFill>
              </a:rPr>
              <a:t>Substances/</a:t>
            </a:r>
            <a:r>
              <a:rPr lang="fr-FR" sz="2400" dirty="0" err="1">
                <a:solidFill>
                  <a:schemeClr val="bg1"/>
                </a:solidFill>
              </a:rPr>
              <a:t>products</a:t>
            </a:r>
            <a:r>
              <a:rPr lang="fr-FR" sz="2400" dirty="0">
                <a:solidFill>
                  <a:schemeClr val="bg1"/>
                </a:solidFill>
              </a:rPr>
              <a:t> - </a:t>
            </a:r>
            <a:r>
              <a:rPr lang="fr-FR" sz="2400" u="sng" dirty="0" err="1">
                <a:solidFill>
                  <a:schemeClr val="bg1"/>
                </a:solidFill>
              </a:rPr>
              <a:t>refrigerated</a:t>
            </a:r>
            <a:r>
              <a:rPr lang="fr-FR" sz="2400" u="sng" dirty="0">
                <a:solidFill>
                  <a:schemeClr val="bg1"/>
                </a:solidFill>
              </a:rPr>
              <a:t> </a:t>
            </a:r>
            <a:r>
              <a:rPr lang="fr-FR" sz="2400" u="sng" dirty="0" err="1">
                <a:solidFill>
                  <a:schemeClr val="bg1"/>
                </a:solidFill>
              </a:rPr>
              <a:t>storage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(section 2.5.1)</a:t>
            </a:r>
          </a:p>
        </p:txBody>
      </p:sp>
    </p:spTree>
    <p:extLst>
      <p:ext uri="{BB962C8B-B14F-4D97-AF65-F5344CB8AC3E}">
        <p14:creationId xmlns:p14="http://schemas.microsoft.com/office/powerpoint/2010/main" val="1430226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527" y="1110343"/>
            <a:ext cx="8556172" cy="55353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5792804" y="1788695"/>
            <a:ext cx="25186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108" y="1289785"/>
            <a:ext cx="5281508" cy="5281508"/>
          </a:xfrm>
          <a:prstGeom prst="rect">
            <a:avLst/>
          </a:prstGeom>
          <a:ln>
            <a:solidFill>
              <a:srgbClr val="218BA7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594334" y="1289785"/>
            <a:ext cx="1400282" cy="206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87352" y="3282215"/>
            <a:ext cx="707264" cy="37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75100" y="4059100"/>
            <a:ext cx="1500880" cy="2512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81745" y="4056693"/>
            <a:ext cx="1636696" cy="2464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4078" y="3469907"/>
            <a:ext cx="3233264" cy="1034716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 err="1">
                <a:solidFill>
                  <a:schemeClr val="bg1"/>
                </a:solidFill>
              </a:rPr>
              <a:t>Outcome</a:t>
            </a:r>
            <a:r>
              <a:rPr lang="fr-FR" b="1" u="sng" dirty="0">
                <a:solidFill>
                  <a:schemeClr val="bg1"/>
                </a:solidFill>
              </a:rPr>
              <a:t> 3</a:t>
            </a:r>
            <a:r>
              <a:rPr lang="fr-FR" dirty="0">
                <a:solidFill>
                  <a:schemeClr val="bg1"/>
                </a:solidFill>
              </a:rPr>
              <a:t>: conditions </a:t>
            </a:r>
            <a:r>
              <a:rPr lang="fr-FR" dirty="0" err="1">
                <a:solidFill>
                  <a:schemeClr val="bg1"/>
                </a:solidFill>
              </a:rPr>
              <a:t>allowing</a:t>
            </a:r>
            <a:r>
              <a:rPr lang="fr-FR" dirty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limited</a:t>
            </a:r>
            <a:r>
              <a:rPr lang="fr-FR" dirty="0">
                <a:solidFill>
                  <a:schemeClr val="bg1"/>
                </a:solidFill>
              </a:rPr>
              <a:t> extrapolation</a:t>
            </a:r>
          </a:p>
          <a:p>
            <a:r>
              <a:rPr lang="fr-FR" dirty="0">
                <a:solidFill>
                  <a:schemeClr val="bg1"/>
                </a:solidFill>
              </a:rPr>
              <a:t>(maximum X + 3 </a:t>
            </a:r>
            <a:r>
              <a:rPr lang="fr-FR" dirty="0" err="1">
                <a:solidFill>
                  <a:schemeClr val="bg1"/>
                </a:solidFill>
              </a:rPr>
              <a:t>months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4078" y="1369194"/>
            <a:ext cx="2857156" cy="1034716"/>
          </a:xfrm>
          <a:prstGeom prst="rect">
            <a:avLst/>
          </a:prstGeom>
          <a:solidFill>
            <a:schemeClr val="bg1"/>
          </a:solidFill>
          <a:ln w="25400">
            <a:solidFill>
              <a:srgbClr val="218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rgbClr val="218BA7"/>
                </a:solidFill>
              </a:rPr>
              <a:t>No </a:t>
            </a:r>
            <a:r>
              <a:rPr lang="fr-FR" u="sng" dirty="0" err="1">
                <a:solidFill>
                  <a:srgbClr val="218BA7"/>
                </a:solidFill>
              </a:rPr>
              <a:t>significant</a:t>
            </a:r>
            <a:r>
              <a:rPr lang="fr-FR" u="sng" dirty="0">
                <a:solidFill>
                  <a:srgbClr val="218BA7"/>
                </a:solidFill>
              </a:rPr>
              <a:t> change </a:t>
            </a:r>
            <a:r>
              <a:rPr lang="fr-FR" u="sng" dirty="0" err="1">
                <a:solidFill>
                  <a:srgbClr val="218BA7"/>
                </a:solidFill>
              </a:rPr>
              <a:t>is</a:t>
            </a:r>
            <a:r>
              <a:rPr lang="fr-FR" u="sng" dirty="0">
                <a:solidFill>
                  <a:srgbClr val="218BA7"/>
                </a:solidFill>
              </a:rPr>
              <a:t> </a:t>
            </a:r>
            <a:r>
              <a:rPr lang="fr-FR" u="sng" dirty="0" err="1">
                <a:solidFill>
                  <a:srgbClr val="218BA7"/>
                </a:solidFill>
              </a:rPr>
              <a:t>observed</a:t>
            </a:r>
            <a:r>
              <a:rPr lang="fr-FR" u="sng" dirty="0">
                <a:solidFill>
                  <a:srgbClr val="218BA7"/>
                </a:solidFill>
              </a:rPr>
              <a:t> at </a:t>
            </a:r>
            <a:r>
              <a:rPr lang="fr-FR" u="sng" dirty="0" err="1">
                <a:solidFill>
                  <a:srgbClr val="218BA7"/>
                </a:solidFill>
              </a:rPr>
              <a:t>accelerated</a:t>
            </a:r>
            <a:r>
              <a:rPr lang="fr-FR" u="sng" dirty="0">
                <a:solidFill>
                  <a:srgbClr val="218BA7"/>
                </a:solidFill>
              </a:rPr>
              <a:t> condition</a:t>
            </a:r>
          </a:p>
        </p:txBody>
      </p:sp>
      <p:cxnSp>
        <p:nvCxnSpPr>
          <p:cNvPr id="22" name="Connecteur droit avec flèche 21"/>
          <p:cNvCxnSpPr>
            <a:stCxn id="17" idx="3"/>
          </p:cNvCxnSpPr>
          <p:nvPr/>
        </p:nvCxnSpPr>
        <p:spPr>
          <a:xfrm>
            <a:off x="3031234" y="1886552"/>
            <a:ext cx="1000233" cy="0"/>
          </a:xfrm>
          <a:prstGeom prst="straightConnector1">
            <a:avLst/>
          </a:prstGeom>
          <a:ln w="25400">
            <a:solidFill>
              <a:srgbClr val="218B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7A3F902-45B4-48A6-AC94-687BA7CE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046" y="105133"/>
            <a:ext cx="8045133" cy="785951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How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/ shelf </a:t>
            </a:r>
            <a:r>
              <a:rPr lang="fr-FR" dirty="0" err="1"/>
              <a:t>lives</a:t>
            </a:r>
            <a:r>
              <a:rPr lang="fr-FR" sz="2400" dirty="0"/>
              <a:t>:</a:t>
            </a:r>
          </a:p>
          <a:p>
            <a:pPr marL="0" lvl="2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fr-FR" sz="2400" dirty="0">
                <a:solidFill>
                  <a:schemeClr val="bg1"/>
                </a:solidFill>
              </a:rPr>
              <a:t>Substances/</a:t>
            </a:r>
            <a:r>
              <a:rPr lang="fr-FR" sz="2400" dirty="0" err="1">
                <a:solidFill>
                  <a:schemeClr val="bg1"/>
                </a:solidFill>
              </a:rPr>
              <a:t>products</a:t>
            </a:r>
            <a:r>
              <a:rPr lang="fr-FR" sz="2400" dirty="0">
                <a:solidFill>
                  <a:schemeClr val="bg1"/>
                </a:solidFill>
              </a:rPr>
              <a:t> - </a:t>
            </a:r>
            <a:r>
              <a:rPr lang="fr-FR" sz="2400" u="sng" dirty="0" err="1">
                <a:solidFill>
                  <a:schemeClr val="bg1"/>
                </a:solidFill>
              </a:rPr>
              <a:t>refrigerated</a:t>
            </a:r>
            <a:r>
              <a:rPr lang="fr-FR" sz="2400" u="sng" dirty="0">
                <a:solidFill>
                  <a:schemeClr val="bg1"/>
                </a:solidFill>
              </a:rPr>
              <a:t> </a:t>
            </a:r>
            <a:r>
              <a:rPr lang="fr-FR" sz="2400" u="sng" dirty="0" err="1">
                <a:solidFill>
                  <a:schemeClr val="bg1"/>
                </a:solidFill>
              </a:rPr>
              <a:t>storage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(section 2.5.1)</a:t>
            </a:r>
          </a:p>
        </p:txBody>
      </p:sp>
    </p:spTree>
    <p:extLst>
      <p:ext uri="{BB962C8B-B14F-4D97-AF65-F5344CB8AC3E}">
        <p14:creationId xmlns:p14="http://schemas.microsoft.com/office/powerpoint/2010/main" val="1633820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36883" y="2626420"/>
            <a:ext cx="8797489" cy="2446093"/>
          </a:xfrm>
        </p:spPr>
        <p:txBody>
          <a:bodyPr/>
          <a:lstStyle/>
          <a:p>
            <a:pPr lvl="2" algn="ctr">
              <a:spcBef>
                <a:spcPts val="1200"/>
              </a:spcBef>
            </a:pPr>
            <a:r>
              <a:rPr lang="fr-FR" sz="2300" dirty="0">
                <a:solidFill>
                  <a:schemeClr val="bg1"/>
                </a:solidFill>
              </a:rPr>
              <a:t>Substances/</a:t>
            </a:r>
            <a:r>
              <a:rPr lang="fr-FR" sz="2300" dirty="0" err="1">
                <a:solidFill>
                  <a:schemeClr val="bg1"/>
                </a:solidFill>
              </a:rPr>
              <a:t>Products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intended</a:t>
            </a:r>
            <a:r>
              <a:rPr lang="fr-FR" sz="2300" dirty="0">
                <a:solidFill>
                  <a:schemeClr val="bg1"/>
                </a:solidFill>
              </a:rPr>
              <a:t> for refrigerated </a:t>
            </a:r>
            <a:r>
              <a:rPr lang="fr-FR" sz="2300" dirty="0" err="1">
                <a:solidFill>
                  <a:schemeClr val="bg1"/>
                </a:solidFill>
              </a:rPr>
              <a:t>storage</a:t>
            </a:r>
            <a:r>
              <a:rPr lang="fr-FR" sz="2300" dirty="0">
                <a:solidFill>
                  <a:schemeClr val="bg1"/>
                </a:solidFill>
              </a:rPr>
              <a:t>:</a:t>
            </a:r>
          </a:p>
          <a:p>
            <a:pPr lvl="3" algn="ctr">
              <a:spcBef>
                <a:spcPts val="1200"/>
              </a:spcBef>
            </a:pPr>
            <a:endParaRPr lang="fr-FR" sz="2100" dirty="0">
              <a:solidFill>
                <a:schemeClr val="bg1"/>
              </a:solidFill>
            </a:endParaRPr>
          </a:p>
          <a:p>
            <a:pPr marL="2419350" lvl="3" algn="ctr">
              <a:spcBef>
                <a:spcPts val="1200"/>
              </a:spcBef>
              <a:buClr>
                <a:srgbClr val="FF7D7D"/>
              </a:buClr>
              <a:buFont typeface="Wingdings" panose="05000000000000000000" pitchFamily="2" charset="2"/>
              <a:buChar char="Ø"/>
            </a:pPr>
            <a:r>
              <a:rPr lang="fr-FR" sz="2100" b="1" dirty="0">
                <a:solidFill>
                  <a:schemeClr val="bg1"/>
                </a:solidFill>
              </a:rPr>
              <a:t> </a:t>
            </a:r>
            <a:r>
              <a:rPr lang="fr-FR" sz="2100" dirty="0">
                <a:solidFill>
                  <a:schemeClr val="bg1"/>
                </a:solidFill>
              </a:rPr>
              <a:t>Case of </a:t>
            </a:r>
            <a:r>
              <a:rPr lang="fr-FR" sz="2100" dirty="0" err="1">
                <a:solidFill>
                  <a:schemeClr val="bg1"/>
                </a:solidFill>
              </a:rPr>
              <a:t>significant</a:t>
            </a:r>
            <a:r>
              <a:rPr lang="fr-FR" sz="2100" dirty="0">
                <a:solidFill>
                  <a:schemeClr val="bg1"/>
                </a:solidFill>
              </a:rPr>
              <a:t> change </a:t>
            </a:r>
            <a:r>
              <a:rPr lang="fr-FR" sz="2100" dirty="0" err="1">
                <a:solidFill>
                  <a:schemeClr val="bg1"/>
                </a:solidFill>
              </a:rPr>
              <a:t>after</a:t>
            </a:r>
            <a:r>
              <a:rPr lang="fr-FR" sz="2100" dirty="0">
                <a:solidFill>
                  <a:schemeClr val="bg1"/>
                </a:solidFill>
              </a:rPr>
              <a:t> 6 </a:t>
            </a:r>
            <a:r>
              <a:rPr lang="fr-FR" sz="2100" dirty="0" err="1">
                <a:solidFill>
                  <a:schemeClr val="bg1"/>
                </a:solidFill>
              </a:rPr>
              <a:t>months</a:t>
            </a:r>
            <a:r>
              <a:rPr lang="fr-FR" sz="2100" dirty="0">
                <a:solidFill>
                  <a:schemeClr val="bg1"/>
                </a:solidFill>
              </a:rPr>
              <a:t> </a:t>
            </a:r>
            <a:r>
              <a:rPr lang="fr-FR" sz="2100" dirty="0" err="1">
                <a:solidFill>
                  <a:schemeClr val="bg1"/>
                </a:solidFill>
              </a:rPr>
              <a:t>storage</a:t>
            </a:r>
            <a:r>
              <a:rPr lang="fr-FR" sz="2100" dirty="0">
                <a:solidFill>
                  <a:schemeClr val="bg1"/>
                </a:solidFill>
              </a:rPr>
              <a:t> at </a:t>
            </a:r>
            <a:r>
              <a:rPr lang="fr-FR" sz="2100" dirty="0" err="1">
                <a:solidFill>
                  <a:schemeClr val="bg1"/>
                </a:solidFill>
              </a:rPr>
              <a:t>accelerated</a:t>
            </a:r>
            <a:r>
              <a:rPr lang="fr-FR" sz="2100" dirty="0">
                <a:solidFill>
                  <a:schemeClr val="bg1"/>
                </a:solidFill>
              </a:rPr>
              <a:t> condition    </a:t>
            </a:r>
          </a:p>
        </p:txBody>
      </p:sp>
    </p:spTree>
    <p:extLst>
      <p:ext uri="{BB962C8B-B14F-4D97-AF65-F5344CB8AC3E}">
        <p14:creationId xmlns:p14="http://schemas.microsoft.com/office/powerpoint/2010/main" val="190922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527" y="1110343"/>
            <a:ext cx="8556172" cy="55353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014" y="1600153"/>
            <a:ext cx="2598661" cy="882299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 err="1">
                <a:solidFill>
                  <a:schemeClr val="bg1"/>
                </a:solidFill>
              </a:rPr>
              <a:t>Outcome</a:t>
            </a:r>
            <a:r>
              <a:rPr lang="fr-FR" b="1" u="sng" dirty="0">
                <a:solidFill>
                  <a:schemeClr val="bg1"/>
                </a:solidFill>
              </a:rPr>
              <a:t> 4</a:t>
            </a:r>
            <a:r>
              <a:rPr lang="fr-FR" dirty="0">
                <a:solidFill>
                  <a:schemeClr val="bg1"/>
                </a:solidFill>
              </a:rPr>
              <a:t>: </a:t>
            </a:r>
          </a:p>
          <a:p>
            <a:r>
              <a:rPr lang="fr-FR" dirty="0">
                <a:solidFill>
                  <a:schemeClr val="bg1"/>
                </a:solidFill>
              </a:rPr>
              <a:t>No extrapolation possible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9584" y="4475206"/>
            <a:ext cx="2579091" cy="1034716"/>
          </a:xfrm>
          <a:prstGeom prst="rect">
            <a:avLst/>
          </a:prstGeom>
          <a:solidFill>
            <a:schemeClr val="bg1"/>
          </a:solidFill>
          <a:ln w="25400">
            <a:solidFill>
              <a:srgbClr val="218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218BA7"/>
                </a:solidFill>
              </a:rPr>
              <a:t>Case </a:t>
            </a:r>
            <a:r>
              <a:rPr lang="fr-FR" dirty="0" err="1">
                <a:solidFill>
                  <a:srgbClr val="218BA7"/>
                </a:solidFill>
              </a:rPr>
              <a:t>where</a:t>
            </a:r>
            <a:r>
              <a:rPr lang="fr-FR" dirty="0">
                <a:solidFill>
                  <a:srgbClr val="218BA7"/>
                </a:solidFill>
              </a:rPr>
              <a:t> </a:t>
            </a:r>
            <a:r>
              <a:rPr lang="fr-FR" u="sng" dirty="0" err="1">
                <a:solidFill>
                  <a:schemeClr val="accent2"/>
                </a:solidFill>
              </a:rPr>
              <a:t>significant</a:t>
            </a:r>
            <a:r>
              <a:rPr lang="fr-FR" u="sng" dirty="0">
                <a:solidFill>
                  <a:schemeClr val="accent2"/>
                </a:solidFill>
              </a:rPr>
              <a:t> change </a:t>
            </a:r>
            <a:r>
              <a:rPr lang="fr-FR" u="sng" dirty="0" err="1">
                <a:solidFill>
                  <a:schemeClr val="accent2"/>
                </a:solidFill>
              </a:rPr>
              <a:t>is</a:t>
            </a:r>
            <a:r>
              <a:rPr lang="fr-FR" u="sng" dirty="0">
                <a:solidFill>
                  <a:schemeClr val="accent2"/>
                </a:solidFill>
              </a:rPr>
              <a:t> </a:t>
            </a:r>
            <a:r>
              <a:rPr lang="fr-FR" u="sng" dirty="0" err="1">
                <a:solidFill>
                  <a:schemeClr val="accent2"/>
                </a:solidFill>
              </a:rPr>
              <a:t>observed</a:t>
            </a:r>
            <a:r>
              <a:rPr lang="fr-FR" u="sng" dirty="0">
                <a:solidFill>
                  <a:schemeClr val="accent2"/>
                </a:solidFill>
              </a:rPr>
              <a:t> at </a:t>
            </a:r>
            <a:r>
              <a:rPr lang="fr-FR" u="sng" dirty="0" err="1">
                <a:solidFill>
                  <a:schemeClr val="accent2"/>
                </a:solidFill>
              </a:rPr>
              <a:t>accelerated</a:t>
            </a:r>
            <a:r>
              <a:rPr lang="fr-FR" u="sng" dirty="0">
                <a:solidFill>
                  <a:schemeClr val="accent2"/>
                </a:solidFill>
              </a:rPr>
              <a:t> condition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9204" y="1110192"/>
            <a:ext cx="240632" cy="28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56202" y="5379721"/>
            <a:ext cx="774063" cy="778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2616" y="1394797"/>
            <a:ext cx="2479905" cy="10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5541" y="3090504"/>
            <a:ext cx="2317250" cy="10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94" y="1680117"/>
            <a:ext cx="5730793" cy="4151012"/>
          </a:xfrm>
          <a:prstGeom prst="rect">
            <a:avLst/>
          </a:prstGeom>
          <a:ln>
            <a:solidFill>
              <a:srgbClr val="218BA7"/>
            </a:solidFill>
          </a:ln>
        </p:spPr>
      </p:pic>
      <p:cxnSp>
        <p:nvCxnSpPr>
          <p:cNvPr id="22" name="Connecteur droit avec flèche 21"/>
          <p:cNvCxnSpPr>
            <a:stCxn id="18" idx="3"/>
          </p:cNvCxnSpPr>
          <p:nvPr/>
        </p:nvCxnSpPr>
        <p:spPr>
          <a:xfrm>
            <a:off x="2908675" y="4992564"/>
            <a:ext cx="41872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83133" y="5509922"/>
            <a:ext cx="681884" cy="321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76594" y="5053171"/>
            <a:ext cx="104618" cy="211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54A89DA-62C7-4DEC-BBC2-D0E278DC29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535" y="109164"/>
            <a:ext cx="8045133" cy="785951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How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retest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/ shelf </a:t>
            </a:r>
            <a:r>
              <a:rPr lang="fr-FR" dirty="0" err="1"/>
              <a:t>lives</a:t>
            </a:r>
            <a:r>
              <a:rPr lang="fr-FR" sz="2400" dirty="0"/>
              <a:t>:</a:t>
            </a:r>
          </a:p>
          <a:p>
            <a:pPr marL="0" lvl="2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fr-FR" sz="2400" dirty="0">
                <a:solidFill>
                  <a:schemeClr val="bg1"/>
                </a:solidFill>
              </a:rPr>
              <a:t>Substances/</a:t>
            </a:r>
            <a:r>
              <a:rPr lang="fr-FR" sz="2400" dirty="0" err="1">
                <a:solidFill>
                  <a:schemeClr val="bg1"/>
                </a:solidFill>
              </a:rPr>
              <a:t>products</a:t>
            </a:r>
            <a:r>
              <a:rPr lang="fr-FR" sz="2400" dirty="0">
                <a:solidFill>
                  <a:schemeClr val="bg1"/>
                </a:solidFill>
              </a:rPr>
              <a:t> - </a:t>
            </a:r>
            <a:r>
              <a:rPr lang="fr-FR" sz="2400" u="sng" dirty="0" err="1">
                <a:solidFill>
                  <a:schemeClr val="bg1"/>
                </a:solidFill>
              </a:rPr>
              <a:t>refrigerated</a:t>
            </a:r>
            <a:r>
              <a:rPr lang="fr-FR" sz="2400" u="sng" dirty="0">
                <a:solidFill>
                  <a:schemeClr val="bg1"/>
                </a:solidFill>
              </a:rPr>
              <a:t> </a:t>
            </a:r>
            <a:r>
              <a:rPr lang="fr-FR" sz="2400" u="sng" dirty="0" err="1">
                <a:solidFill>
                  <a:schemeClr val="bg1"/>
                </a:solidFill>
              </a:rPr>
              <a:t>storage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(section 2.5.1)</a:t>
            </a:r>
          </a:p>
        </p:txBody>
      </p:sp>
    </p:spTree>
    <p:extLst>
      <p:ext uri="{BB962C8B-B14F-4D97-AF65-F5344CB8AC3E}">
        <p14:creationId xmlns:p14="http://schemas.microsoft.com/office/powerpoint/2010/main" val="3451369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2340" y="3271405"/>
            <a:ext cx="6576723" cy="754496"/>
          </a:xfrm>
        </p:spPr>
        <p:txBody>
          <a:bodyPr/>
          <a:lstStyle/>
          <a:p>
            <a:pPr algn="ctr">
              <a:spcBef>
                <a:spcPts val="1800"/>
              </a:spcBef>
              <a:buClr>
                <a:srgbClr val="002060"/>
              </a:buClr>
            </a:pPr>
            <a:r>
              <a:rPr lang="fr-FR" b="1" dirty="0"/>
              <a:t>STATISTICAL APPROACHES</a:t>
            </a:r>
          </a:p>
        </p:txBody>
      </p:sp>
    </p:spTree>
    <p:extLst>
      <p:ext uri="{BB962C8B-B14F-4D97-AF65-F5344CB8AC3E}">
        <p14:creationId xmlns:p14="http://schemas.microsoft.com/office/powerpoint/2010/main" val="1688037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325" y="285750"/>
            <a:ext cx="5321299" cy="457200"/>
          </a:xfrm>
        </p:spPr>
        <p:txBody>
          <a:bodyPr/>
          <a:lstStyle/>
          <a:p>
            <a:r>
              <a:rPr lang="en-GB" dirty="0"/>
              <a:t>Statistical Approaches </a:t>
            </a:r>
            <a:r>
              <a:rPr lang="en-GB" sz="2400" dirty="0"/>
              <a:t>(Section 2.6)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DBE5E5-A60E-4362-AF32-87117E55F96C}"/>
              </a:ext>
            </a:extLst>
          </p:cNvPr>
          <p:cNvSpPr txBox="1">
            <a:spLocks/>
          </p:cNvSpPr>
          <p:nvPr/>
        </p:nvSpPr>
        <p:spPr>
          <a:xfrm>
            <a:off x="1197768" y="1695450"/>
            <a:ext cx="6507957" cy="2428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  <a:defRPr sz="2000" kern="1200">
                <a:solidFill>
                  <a:srgbClr val="218BA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8BA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When a statistical analysis was employed to evaluate long-term data due to a change over time and/or variability, </a:t>
            </a:r>
          </a:p>
          <a:p>
            <a:pPr marL="0" indent="0" algn="just">
              <a:buNone/>
            </a:pPr>
            <a:r>
              <a:rPr lang="en-US" dirty="0"/>
              <a:t>the same statistical method </a:t>
            </a:r>
            <a:r>
              <a:rPr lang="en-US" u="sng" dirty="0"/>
              <a:t>should also be used to </a:t>
            </a:r>
            <a:r>
              <a:rPr lang="en-US" u="sng" dirty="0" err="1"/>
              <a:t>analyse</a:t>
            </a:r>
            <a:r>
              <a:rPr lang="en-US" u="sng" dirty="0"/>
              <a:t> data from commitment batches</a:t>
            </a:r>
            <a:r>
              <a:rPr lang="en-US" dirty="0"/>
              <a:t> to verify or extend the originally approved retest period or shelf life.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482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325" y="285750"/>
            <a:ext cx="5321299" cy="457200"/>
          </a:xfrm>
        </p:spPr>
        <p:txBody>
          <a:bodyPr/>
          <a:lstStyle/>
          <a:p>
            <a:r>
              <a:rPr lang="en-GB" dirty="0"/>
              <a:t>Statistical Approaches </a:t>
            </a:r>
            <a:r>
              <a:rPr lang="en-GB" sz="2400" dirty="0"/>
              <a:t>(Section 2.6)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DBE5E5-A60E-4362-AF32-87117E55F96C}"/>
              </a:ext>
            </a:extLst>
          </p:cNvPr>
          <p:cNvSpPr txBox="1">
            <a:spLocks/>
          </p:cNvSpPr>
          <p:nvPr/>
        </p:nvSpPr>
        <p:spPr>
          <a:xfrm>
            <a:off x="628650" y="1323975"/>
            <a:ext cx="7353300" cy="5048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  <a:defRPr sz="2000" kern="1200">
                <a:solidFill>
                  <a:srgbClr val="218BA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8BA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fr-FR" b="1" dirty="0" err="1"/>
              <a:t>Statistical</a:t>
            </a:r>
            <a:r>
              <a:rPr lang="fr-FR" b="1" dirty="0"/>
              <a:t> </a:t>
            </a:r>
            <a:r>
              <a:rPr lang="fr-FR" b="1" dirty="0" err="1"/>
              <a:t>methodology</a:t>
            </a:r>
            <a:r>
              <a:rPr lang="fr-FR" b="1" dirty="0"/>
              <a:t>:</a:t>
            </a:r>
            <a:endParaRPr lang="en-US" b="1" dirty="0"/>
          </a:p>
          <a:p>
            <a:pPr lvl="1" algn="just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18BA7"/>
                </a:solidFill>
              </a:rPr>
              <a:t>Regression analysis is considered an appropriate approach for a quantitative attribute.   Data may be transformed for linear regression analysis. </a:t>
            </a:r>
          </a:p>
          <a:p>
            <a:pPr lvl="1" algn="just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18BA7"/>
                </a:solidFill>
              </a:rPr>
              <a:t>The relationship can be represented by a linear or non-linear function on an arithmetic or logarithmic scale. In some cases, a non-linear regression can better reflect the true relationship.</a:t>
            </a:r>
          </a:p>
          <a:p>
            <a:pPr lvl="1" algn="just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18BA7"/>
                </a:solidFill>
              </a:rPr>
              <a:t>Depending on the stability trend of the attribute, either a one-sided 95 percent confidence limit (in case of a decreasing or increasing trend) or two-sided 95 percent confidence limits should be compared to the acceptance limit(s).</a:t>
            </a:r>
          </a:p>
          <a:p>
            <a:pPr lvl="1" algn="just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18BA7"/>
                </a:solidFill>
              </a:rPr>
              <a:t>The statistical method used for data analysis </a:t>
            </a:r>
            <a:r>
              <a:rPr lang="en-US" sz="1800" u="sng" dirty="0">
                <a:solidFill>
                  <a:srgbClr val="218BA7"/>
                </a:solidFill>
              </a:rPr>
              <a:t>should take into account the stability study design</a:t>
            </a:r>
            <a:r>
              <a:rPr lang="en-US" sz="1800" dirty="0">
                <a:solidFill>
                  <a:srgbClr val="218BA7"/>
                </a:solidFill>
              </a:rPr>
              <a:t> to provide a valid statistical inference for the estimated retest period or shelf life.</a:t>
            </a:r>
          </a:p>
          <a:p>
            <a:pPr lvl="1" algn="just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18BA7"/>
                </a:solidFill>
              </a:rPr>
              <a:t>The guideline </a:t>
            </a:r>
            <a:r>
              <a:rPr lang="fr-FR" sz="1800" dirty="0" err="1">
                <a:solidFill>
                  <a:srgbClr val="218BA7"/>
                </a:solidFill>
              </a:rPr>
              <a:t>also</a:t>
            </a:r>
            <a:r>
              <a:rPr lang="fr-FR" sz="1800" dirty="0">
                <a:solidFill>
                  <a:srgbClr val="218BA7"/>
                </a:solidFill>
              </a:rPr>
              <a:t> </a:t>
            </a:r>
            <a:r>
              <a:rPr lang="fr-FR" sz="1800" dirty="0" err="1">
                <a:solidFill>
                  <a:srgbClr val="218BA7"/>
                </a:solidFill>
              </a:rPr>
              <a:t>provides</a:t>
            </a:r>
            <a:r>
              <a:rPr lang="fr-FR" sz="1800" dirty="0">
                <a:solidFill>
                  <a:srgbClr val="218BA7"/>
                </a:solidFill>
              </a:rPr>
              <a:t> </a:t>
            </a:r>
            <a:r>
              <a:rPr lang="fr-FR" sz="1800" dirty="0" err="1">
                <a:solidFill>
                  <a:srgbClr val="218BA7"/>
                </a:solidFill>
              </a:rPr>
              <a:t>recommendations</a:t>
            </a:r>
            <a:r>
              <a:rPr lang="fr-FR" sz="1800" dirty="0">
                <a:solidFill>
                  <a:srgbClr val="218BA7"/>
                </a:solidFill>
              </a:rPr>
              <a:t> for the </a:t>
            </a:r>
            <a:r>
              <a:rPr lang="fr-FR" sz="1800" dirty="0" err="1">
                <a:solidFill>
                  <a:srgbClr val="218BA7"/>
                </a:solidFill>
              </a:rPr>
              <a:t>levels</a:t>
            </a:r>
            <a:r>
              <a:rPr lang="fr-FR" sz="1800" dirty="0">
                <a:solidFill>
                  <a:srgbClr val="218BA7"/>
                </a:solidFill>
              </a:rPr>
              <a:t> of </a:t>
            </a:r>
            <a:r>
              <a:rPr lang="fr-FR" sz="1800" dirty="0" err="1">
                <a:solidFill>
                  <a:srgbClr val="218BA7"/>
                </a:solidFill>
              </a:rPr>
              <a:t>significance</a:t>
            </a:r>
            <a:r>
              <a:rPr lang="fr-FR" sz="1800" dirty="0">
                <a:solidFill>
                  <a:srgbClr val="218BA7"/>
                </a:solidFill>
              </a:rPr>
              <a:t> of </a:t>
            </a:r>
            <a:r>
              <a:rPr lang="fr-FR" sz="1800" dirty="0" err="1">
                <a:solidFill>
                  <a:srgbClr val="218BA7"/>
                </a:solidFill>
              </a:rPr>
              <a:t>statistical</a:t>
            </a:r>
            <a:r>
              <a:rPr lang="fr-FR" sz="1800" dirty="0">
                <a:solidFill>
                  <a:srgbClr val="218BA7"/>
                </a:solidFill>
              </a:rPr>
              <a:t> tests.</a:t>
            </a:r>
            <a:endParaRPr lang="en-US" sz="1800" dirty="0">
              <a:solidFill>
                <a:srgbClr val="218B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2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375" y="324392"/>
            <a:ext cx="7841933" cy="519112"/>
          </a:xfrm>
        </p:spPr>
        <p:txBody>
          <a:bodyPr/>
          <a:lstStyle/>
          <a:p>
            <a:r>
              <a:rPr lang="fr-FR" dirty="0"/>
              <a:t>Scope of GL51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225" y="1514474"/>
            <a:ext cx="7534275" cy="4156075"/>
          </a:xfrm>
        </p:spPr>
        <p:txBody>
          <a:bodyPr/>
          <a:lstStyle/>
          <a:p>
            <a:pPr marL="361950" indent="-361950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fr-FR" dirty="0"/>
              <a:t>GL51 </a:t>
            </a:r>
            <a:r>
              <a:rPr lang="fr-FR" dirty="0" err="1"/>
              <a:t>addresses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guidance for the </a:t>
            </a:r>
            <a:r>
              <a:rPr lang="fr-FR" dirty="0" err="1"/>
              <a:t>evaluation</a:t>
            </a:r>
            <a:r>
              <a:rPr lang="fr-FR" dirty="0"/>
              <a:t> of </a:t>
            </a:r>
            <a:r>
              <a:rPr lang="fr-FR" dirty="0" err="1"/>
              <a:t>stability</a:t>
            </a:r>
            <a:r>
              <a:rPr lang="fr-FR" dirty="0"/>
              <a:t> data for </a:t>
            </a:r>
            <a:r>
              <a:rPr lang="fr-FR" dirty="0" err="1"/>
              <a:t>drug</a:t>
            </a:r>
            <a:r>
              <a:rPr lang="fr-FR" dirty="0"/>
              <a:t> substances and </a:t>
            </a:r>
            <a:r>
              <a:rPr lang="fr-FR" dirty="0" err="1"/>
              <a:t>medicinal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intended</a:t>
            </a:r>
            <a:r>
              <a:rPr lang="fr-FR" dirty="0"/>
              <a:t> for </a:t>
            </a:r>
            <a:r>
              <a:rPr lang="fr-FR" dirty="0" err="1"/>
              <a:t>storage</a:t>
            </a:r>
            <a:r>
              <a:rPr lang="fr-FR" dirty="0"/>
              <a:t> at (or </a:t>
            </a:r>
            <a:r>
              <a:rPr lang="fr-FR" dirty="0" err="1"/>
              <a:t>below</a:t>
            </a:r>
            <a:r>
              <a:rPr lang="fr-FR" dirty="0"/>
              <a:t>) room </a:t>
            </a:r>
            <a:r>
              <a:rPr lang="fr-FR" dirty="0" err="1"/>
              <a:t>temperature</a:t>
            </a:r>
            <a:r>
              <a:rPr lang="fr-FR" dirty="0"/>
              <a:t> (i.e. for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formal</a:t>
            </a:r>
            <a:r>
              <a:rPr lang="fr-FR" dirty="0"/>
              <a:t> </a:t>
            </a:r>
            <a:r>
              <a:rPr lang="fr-FR" dirty="0" err="1"/>
              <a:t>stability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are </a:t>
            </a:r>
            <a:r>
              <a:rPr lang="fr-FR" dirty="0" err="1"/>
              <a:t>performed</a:t>
            </a:r>
            <a:r>
              <a:rPr lang="fr-FR" dirty="0"/>
              <a:t> in long-</a:t>
            </a:r>
            <a:r>
              <a:rPr lang="fr-FR" dirty="0" err="1"/>
              <a:t>term</a:t>
            </a:r>
            <a:r>
              <a:rPr lang="fr-FR" dirty="0"/>
              <a:t> conditions at 5°C, 25°C or 30°C). </a:t>
            </a:r>
          </a:p>
          <a:p>
            <a:pPr marL="361950" indent="-361950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fr-FR" dirty="0"/>
              <a:t>Label </a:t>
            </a:r>
            <a:r>
              <a:rPr lang="fr-FR" dirty="0" err="1"/>
              <a:t>recommendations</a:t>
            </a:r>
            <a:r>
              <a:rPr lang="fr-FR" dirty="0"/>
              <a:t> for excursions </a:t>
            </a:r>
            <a:r>
              <a:rPr lang="fr-FR" dirty="0" err="1"/>
              <a:t>outside</a:t>
            </a:r>
            <a:r>
              <a:rPr lang="fr-FR" dirty="0"/>
              <a:t> the </a:t>
            </a:r>
            <a:r>
              <a:rPr lang="fr-FR" dirty="0" err="1"/>
              <a:t>recommended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conditions are not </a:t>
            </a:r>
            <a:r>
              <a:rPr lang="fr-FR" dirty="0" err="1"/>
              <a:t>covered</a:t>
            </a:r>
            <a:r>
              <a:rPr lang="fr-FR" dirty="0"/>
              <a:t> by </a:t>
            </a:r>
            <a:r>
              <a:rPr lang="fr-FR" dirty="0" err="1"/>
              <a:t>this</a:t>
            </a:r>
            <a:r>
              <a:rPr lang="fr-FR" dirty="0"/>
              <a:t> guideline.</a:t>
            </a:r>
            <a:endParaRPr lang="en-GB" dirty="0"/>
          </a:p>
          <a:p>
            <a:pPr marL="0" indent="0" algn="just">
              <a:spcBef>
                <a:spcPts val="1200"/>
              </a:spcBef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63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BE5E5-A60E-4362-AF32-87117E55F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25" y="4592638"/>
            <a:ext cx="5753100" cy="1441449"/>
          </a:xfrm>
          <a:solidFill>
            <a:schemeClr val="bg1">
              <a:alpha val="47000"/>
            </a:schemeClr>
          </a:solidFill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 sz="1800" dirty="0"/>
              <a:t>Data analysis for bracketing design studies</a:t>
            </a:r>
          </a:p>
          <a:p>
            <a:pPr algn="just">
              <a:spcBef>
                <a:spcPts val="1200"/>
              </a:spcBef>
            </a:pPr>
            <a:r>
              <a:rPr lang="en-US" sz="1800" dirty="0"/>
              <a:t>Data analysis for matrixing design studies</a:t>
            </a:r>
          </a:p>
          <a:p>
            <a:pPr algn="just">
              <a:spcBef>
                <a:spcPts val="1200"/>
              </a:spcBef>
            </a:pPr>
            <a:r>
              <a:rPr lang="en-US" sz="1800" dirty="0"/>
              <a:t>List of literature references on statistical analysis applied to estimate shelf lives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DBE5E5-A60E-4362-AF32-87117E55F96C}"/>
              </a:ext>
            </a:extLst>
          </p:cNvPr>
          <p:cNvSpPr txBox="1">
            <a:spLocks/>
          </p:cNvSpPr>
          <p:nvPr/>
        </p:nvSpPr>
        <p:spPr>
          <a:xfrm>
            <a:off x="619125" y="1104900"/>
            <a:ext cx="7600950" cy="3487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  <a:defRPr sz="2000" kern="1200" baseline="0">
                <a:solidFill>
                  <a:srgbClr val="218BA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8BA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n-US" b="1" dirty="0"/>
              <a:t>Appendix B provides examples of statistical approaches :</a:t>
            </a:r>
          </a:p>
          <a:p>
            <a:pPr algn="just"/>
            <a:r>
              <a:rPr lang="en-US" sz="1800" dirty="0"/>
              <a:t>Data analysis for a single batch</a:t>
            </a:r>
          </a:p>
          <a:p>
            <a:pPr algn="just"/>
            <a:r>
              <a:rPr lang="en-US" sz="1800" dirty="0"/>
              <a:t>Data analysis for One-Factor (single strength, single container size), Full-Design studies:</a:t>
            </a:r>
          </a:p>
          <a:p>
            <a:pPr lvl="1"/>
            <a:r>
              <a:rPr lang="fr-FR" sz="1800" dirty="0"/>
              <a:t>Analysis of </a:t>
            </a:r>
            <a:r>
              <a:rPr lang="fr-FR" sz="1800" dirty="0" err="1"/>
              <a:t>individual</a:t>
            </a:r>
            <a:r>
              <a:rPr lang="fr-FR" sz="1800" dirty="0"/>
              <a:t> </a:t>
            </a:r>
            <a:r>
              <a:rPr lang="fr-FR" sz="1800" dirty="0" err="1"/>
              <a:t>batches</a:t>
            </a:r>
            <a:endParaRPr lang="fr-FR" sz="1800" dirty="0"/>
          </a:p>
          <a:p>
            <a:pPr lvl="1"/>
            <a:r>
              <a:rPr lang="fr-FR" sz="1800" dirty="0"/>
              <a:t>Conditions for </a:t>
            </a:r>
            <a:r>
              <a:rPr lang="fr-FR" sz="1800" dirty="0" err="1"/>
              <a:t>pooling</a:t>
            </a:r>
            <a:r>
              <a:rPr lang="fr-FR" sz="1800" dirty="0"/>
              <a:t> batch data (ANCOVA and </a:t>
            </a:r>
            <a:r>
              <a:rPr lang="fr-FR" sz="1800" dirty="0" err="1"/>
              <a:t>other</a:t>
            </a:r>
            <a:r>
              <a:rPr lang="fr-FR" sz="1800" dirty="0"/>
              <a:t> </a:t>
            </a:r>
            <a:r>
              <a:rPr lang="fr-FR" sz="1800" dirty="0" err="1"/>
              <a:t>methods</a:t>
            </a:r>
            <a:r>
              <a:rPr lang="fr-FR" sz="1800" dirty="0"/>
              <a:t>)</a:t>
            </a:r>
          </a:p>
          <a:p>
            <a:pPr algn="just"/>
            <a:r>
              <a:rPr lang="en-US" sz="1800" dirty="0"/>
              <a:t>Data analysis for Multi-Factor (e.g. several strengths or container sizes), Full-Design studies:</a:t>
            </a:r>
          </a:p>
          <a:p>
            <a:pPr lvl="1"/>
            <a:r>
              <a:rPr lang="fr-FR" sz="1800" dirty="0"/>
              <a:t>Evaluation </a:t>
            </a:r>
            <a:r>
              <a:rPr lang="fr-FR" sz="1800" dirty="0" err="1"/>
              <a:t>wether</a:t>
            </a:r>
            <a:r>
              <a:rPr lang="fr-FR" sz="1800" dirty="0"/>
              <a:t> all factor combinations support the </a:t>
            </a:r>
            <a:r>
              <a:rPr lang="fr-FR" sz="1800" dirty="0" err="1"/>
              <a:t>proposed</a:t>
            </a:r>
            <a:r>
              <a:rPr lang="fr-FR" sz="1800" dirty="0"/>
              <a:t> shelf life</a:t>
            </a:r>
          </a:p>
          <a:p>
            <a:pPr lvl="1"/>
            <a:r>
              <a:rPr lang="fr-FR" sz="1800" dirty="0"/>
              <a:t>Testing for </a:t>
            </a:r>
            <a:r>
              <a:rPr lang="fr-FR" sz="1800" dirty="0" err="1"/>
              <a:t>poolability</a:t>
            </a:r>
            <a:endParaRPr lang="en-US" sz="18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D9AA8E4-6CD0-4C55-92B5-1FAEACEE1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975" y="285750"/>
            <a:ext cx="5321299" cy="457200"/>
          </a:xfrm>
        </p:spPr>
        <p:txBody>
          <a:bodyPr/>
          <a:lstStyle/>
          <a:p>
            <a:r>
              <a:rPr lang="en-GB" dirty="0"/>
              <a:t>Statistical Approaches </a:t>
            </a:r>
            <a:r>
              <a:rPr lang="en-GB" sz="2400" dirty="0"/>
              <a:t>(Section 2.6)</a:t>
            </a:r>
          </a:p>
        </p:txBody>
      </p:sp>
    </p:spTree>
    <p:extLst>
      <p:ext uri="{BB962C8B-B14F-4D97-AF65-F5344CB8AC3E}">
        <p14:creationId xmlns:p14="http://schemas.microsoft.com/office/powerpoint/2010/main" val="742771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1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1485900"/>
            <a:ext cx="7153275" cy="3971926"/>
          </a:xfrm>
        </p:spPr>
        <p:txBody>
          <a:bodyPr/>
          <a:lstStyle/>
          <a:p>
            <a:pPr marL="361950" indent="-36195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dirty="0"/>
              <a:t>Provide recommendations on how to use stability data generated in accordance VICH guideline GL 3 </a:t>
            </a:r>
            <a:r>
              <a:rPr lang="en-US" u="sng" dirty="0"/>
              <a:t>to propose a retest period or shelf life in a registration application</a:t>
            </a:r>
            <a:r>
              <a:rPr lang="en-US" dirty="0"/>
              <a:t>.</a:t>
            </a:r>
          </a:p>
          <a:p>
            <a:pPr marL="361950" indent="-36195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dirty="0"/>
              <a:t>Describe </a:t>
            </a:r>
            <a:r>
              <a:rPr lang="en-US" u="sng" dirty="0"/>
              <a:t>when and how extrapolation can be considered</a:t>
            </a:r>
            <a:r>
              <a:rPr lang="en-US" dirty="0"/>
              <a:t> when proposing a retest period / shelf life that extends </a:t>
            </a:r>
            <a:r>
              <a:rPr lang="en-US" u="sng" dirty="0"/>
              <a:t>beyond</a:t>
            </a:r>
            <a:r>
              <a:rPr lang="en-US" dirty="0"/>
              <a:t> the period covered by available data from long-term stability studies.</a:t>
            </a:r>
          </a:p>
          <a:p>
            <a:pPr marL="361950" indent="-36195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dirty="0"/>
              <a:t>Application of this guideline is </a:t>
            </a:r>
            <a:r>
              <a:rPr lang="en-US" u="sng" dirty="0"/>
              <a:t>entirely optional</a:t>
            </a:r>
            <a:r>
              <a:rPr lang="en-US" dirty="0"/>
              <a:t>. It is up to the Applicant to decide whether or not to use statistical analysis to support the claimed retest period/shelf-life.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A803B77-368E-4A66-A1FA-388B9E984E85}"/>
              </a:ext>
            </a:extLst>
          </p:cNvPr>
          <p:cNvSpPr txBox="1">
            <a:spLocks/>
          </p:cNvSpPr>
          <p:nvPr/>
        </p:nvSpPr>
        <p:spPr>
          <a:xfrm>
            <a:off x="473075" y="248192"/>
            <a:ext cx="7841933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Objective of the guideline</a:t>
            </a:r>
          </a:p>
        </p:txBody>
      </p:sp>
    </p:spTree>
    <p:extLst>
      <p:ext uri="{BB962C8B-B14F-4D97-AF65-F5344CB8AC3E}">
        <p14:creationId xmlns:p14="http://schemas.microsoft.com/office/powerpoint/2010/main" val="349939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152" y="244347"/>
            <a:ext cx="7640320" cy="51911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 err="1"/>
              <a:t>When</a:t>
            </a:r>
            <a:r>
              <a:rPr lang="fr-FR" dirty="0"/>
              <a:t> use VICH GL 51 guideline?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457324"/>
            <a:ext cx="7277100" cy="4352925"/>
          </a:xfrm>
        </p:spPr>
        <p:txBody>
          <a:bodyPr/>
          <a:lstStyle/>
          <a:p>
            <a:pPr marL="361950" indent="-361950" algn="just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dirty="0"/>
              <a:t>In the parent guideline GL 3, some recommendations are provided for analyzing the data of a quantitative attribute that is expected to change with time. </a:t>
            </a:r>
          </a:p>
          <a:p>
            <a:pPr marL="361950" indent="-361950" algn="just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dirty="0"/>
              <a:t>Where multiple factors are involved in a full- or reduced-design study, guideline VICH GL 51 can be used as additional guidance (guideline GL 3 includes few details and does not cover these situations).</a:t>
            </a:r>
          </a:p>
          <a:p>
            <a:pPr marL="361950" indent="-361950" algn="just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dirty="0"/>
              <a:t>When statistical analysis is called for to support extrapolation of the stability </a:t>
            </a:r>
            <a:r>
              <a:rPr lang="en-US" dirty="0" err="1"/>
              <a:t>behaviour</a:t>
            </a:r>
            <a:r>
              <a:rPr lang="en-US" dirty="0"/>
              <a:t> of drug substances or medicinal products  </a:t>
            </a:r>
            <a:r>
              <a:rPr lang="en-US" u="sng" dirty="0"/>
              <a:t>beyond available long-term stability data</a:t>
            </a:r>
            <a:r>
              <a:rPr lang="en-US" dirty="0"/>
              <a:t> (due to variability of results or to the degradation trend observed), further guidance is provided in this guideline.</a:t>
            </a:r>
          </a:p>
        </p:txBody>
      </p:sp>
    </p:spTree>
    <p:extLst>
      <p:ext uri="{BB962C8B-B14F-4D97-AF65-F5344CB8AC3E}">
        <p14:creationId xmlns:p14="http://schemas.microsoft.com/office/powerpoint/2010/main" val="421250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398" y="3077275"/>
            <a:ext cx="6905727" cy="988869"/>
          </a:xfrm>
        </p:spPr>
        <p:txBody>
          <a:bodyPr/>
          <a:lstStyle/>
          <a:p>
            <a:r>
              <a:rPr lang="en-GB" b="1" dirty="0"/>
              <a:t>General principles of stability data evaluation</a:t>
            </a:r>
          </a:p>
        </p:txBody>
      </p:sp>
    </p:spTree>
    <p:extLst>
      <p:ext uri="{BB962C8B-B14F-4D97-AF65-F5344CB8AC3E}">
        <p14:creationId xmlns:p14="http://schemas.microsoft.com/office/powerpoint/2010/main" val="155278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398" y="3077275"/>
            <a:ext cx="7010502" cy="988869"/>
          </a:xfrm>
        </p:spPr>
        <p:txBody>
          <a:bodyPr/>
          <a:lstStyle/>
          <a:p>
            <a:r>
              <a:rPr lang="en-GB" b="1" dirty="0"/>
              <a:t>General principles of stability data evaluation: </a:t>
            </a:r>
          </a:p>
          <a:p>
            <a:r>
              <a:rPr lang="en-GB" b="1" dirty="0"/>
              <a:t>Basic concepts</a:t>
            </a:r>
          </a:p>
        </p:txBody>
      </p:sp>
    </p:spTree>
    <p:extLst>
      <p:ext uri="{BB962C8B-B14F-4D97-AF65-F5344CB8AC3E}">
        <p14:creationId xmlns:p14="http://schemas.microsoft.com/office/powerpoint/2010/main" val="370825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7" y="240847"/>
            <a:ext cx="7640320" cy="51911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fr-FR" dirty="0"/>
              <a:t>General </a:t>
            </a:r>
            <a:r>
              <a:rPr lang="fr-FR" dirty="0" err="1"/>
              <a:t>principles</a:t>
            </a:r>
            <a:r>
              <a:rPr lang="fr-FR" dirty="0"/>
              <a:t>: basic concepts </a:t>
            </a:r>
            <a:r>
              <a:rPr lang="fr-FR" sz="2400" dirty="0"/>
              <a:t>(section 2)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527" y="1333500"/>
            <a:ext cx="8556172" cy="531222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fr-FR" b="1" dirty="0"/>
              <a:t>Evaluation of </a:t>
            </a:r>
            <a:r>
              <a:rPr lang="fr-FR" b="1" dirty="0" err="1"/>
              <a:t>stability</a:t>
            </a:r>
            <a:r>
              <a:rPr lang="fr-FR" b="1" dirty="0"/>
              <a:t> of </a:t>
            </a:r>
            <a:r>
              <a:rPr lang="fr-FR" b="1" dirty="0" err="1"/>
              <a:t>drug</a:t>
            </a:r>
            <a:r>
              <a:rPr lang="fr-FR" b="1" dirty="0"/>
              <a:t> substances and </a:t>
            </a:r>
            <a:r>
              <a:rPr lang="fr-FR" b="1" dirty="0" err="1"/>
              <a:t>medicinal</a:t>
            </a:r>
            <a:r>
              <a:rPr lang="fr-FR" b="1" dirty="0"/>
              <a:t> </a:t>
            </a:r>
            <a:r>
              <a:rPr lang="fr-FR" b="1" dirty="0" err="1"/>
              <a:t>products</a:t>
            </a:r>
            <a:r>
              <a:rPr lang="fr-FR" b="1" dirty="0"/>
              <a:t>:</a:t>
            </a:r>
            <a:endParaRPr lang="en-US" b="1" dirty="0"/>
          </a:p>
          <a:p>
            <a:pPr lvl="1" algn="just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18BA7"/>
                </a:solidFill>
              </a:rPr>
              <a:t>The design and execution of formal stability studies should follow the principles of parent guideline GL 3 with testing of a minimum of three batches.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18BA7"/>
                </a:solidFill>
              </a:rPr>
              <a:t>It is important that the veterinary medicinal product be formulated </a:t>
            </a:r>
            <a:r>
              <a:rPr lang="en-US" sz="1800" u="sng" dirty="0">
                <a:solidFill>
                  <a:srgbClr val="218BA7"/>
                </a:solidFill>
              </a:rPr>
              <a:t>with the intent to provide 100% of the labeled amount</a:t>
            </a:r>
            <a:r>
              <a:rPr lang="en-US" sz="1800" dirty="0">
                <a:solidFill>
                  <a:srgbClr val="218BA7"/>
                </a:solidFill>
              </a:rPr>
              <a:t> of drug substance at the time of batch release, not to overestimate the shelf life.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18BA7"/>
                </a:solidFill>
              </a:rPr>
              <a:t>Each critical quality attribute should be assessed separately, and an overall assessment should be made.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18BA7"/>
                </a:solidFill>
              </a:rPr>
              <a:t>The retest period or shelf life proposed should not exceed that predicted for any single critical quality attribute.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18BA7"/>
                </a:solidFill>
              </a:rPr>
              <a:t>The basic concepts of stability data evaluation are the same for single- versus multi-factor studies and for full- versus reduced-design studies (as presented in VICH guideline GL 45).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8792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ap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2408</Words>
  <Application>Microsoft Office PowerPoint</Application>
  <PresentationFormat>Affichage à l'écran (4:3)</PresentationFormat>
  <Paragraphs>205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41</vt:i4>
      </vt:variant>
    </vt:vector>
  </HeadingPairs>
  <TitlesOfParts>
    <vt:vector size="53" baseType="lpstr">
      <vt:lpstr>Arial</vt:lpstr>
      <vt:lpstr>Calibri</vt:lpstr>
      <vt:lpstr>Wingdings</vt:lpstr>
      <vt:lpstr>Cover slide</vt:lpstr>
      <vt:lpstr>1_Cover slide</vt:lpstr>
      <vt:lpstr>2_Cover slide</vt:lpstr>
      <vt:lpstr>3_Cover slide</vt:lpstr>
      <vt:lpstr>4_Cover slide</vt:lpstr>
      <vt:lpstr>Table of contents</vt:lpstr>
      <vt:lpstr>Chapter slide</vt:lpstr>
      <vt:lpstr>Content slide</vt:lpstr>
      <vt:lpstr>Closing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Sophie</cp:lastModifiedBy>
  <cp:revision>214</cp:revision>
  <dcterms:created xsi:type="dcterms:W3CDTF">2014-10-28T11:07:40Z</dcterms:created>
  <dcterms:modified xsi:type="dcterms:W3CDTF">2020-09-25T05:49:10Z</dcterms:modified>
</cp:coreProperties>
</file>