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6" r:id="rId3"/>
    <p:sldMasterId id="2147483678" r:id="rId4"/>
    <p:sldMasterId id="2147483680" r:id="rId5"/>
    <p:sldMasterId id="2147483662" r:id="rId6"/>
    <p:sldMasterId id="2147483668" r:id="rId7"/>
    <p:sldMasterId id="2147483670" r:id="rId8"/>
    <p:sldMasterId id="2147483672" r:id="rId9"/>
  </p:sldMasterIdLst>
  <p:notesMasterIdLst>
    <p:notesMasterId r:id="rId35"/>
  </p:notesMasterIdLst>
  <p:sldIdLst>
    <p:sldId id="273" r:id="rId10"/>
    <p:sldId id="298" r:id="rId11"/>
    <p:sldId id="278" r:id="rId12"/>
    <p:sldId id="281" r:id="rId13"/>
    <p:sldId id="282" r:id="rId14"/>
    <p:sldId id="280" r:id="rId15"/>
    <p:sldId id="296" r:id="rId16"/>
    <p:sldId id="276" r:id="rId17"/>
    <p:sldId id="297" r:id="rId18"/>
    <p:sldId id="284" r:id="rId19"/>
    <p:sldId id="286" r:id="rId20"/>
    <p:sldId id="285" r:id="rId21"/>
    <p:sldId id="289" r:id="rId22"/>
    <p:sldId id="287" r:id="rId23"/>
    <p:sldId id="283" r:id="rId24"/>
    <p:sldId id="290" r:id="rId25"/>
    <p:sldId id="291" r:id="rId26"/>
    <p:sldId id="292" r:id="rId27"/>
    <p:sldId id="288" r:id="rId28"/>
    <p:sldId id="293" r:id="rId29"/>
    <p:sldId id="294" r:id="rId30"/>
    <p:sldId id="279" r:id="rId31"/>
    <p:sldId id="295" r:id="rId32"/>
    <p:sldId id="277" r:id="rId33"/>
    <p:sldId id="270" r:id="rId3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0BE"/>
    <a:srgbClr val="5FB2C9"/>
    <a:srgbClr val="218BA7"/>
    <a:srgbClr val="004051"/>
    <a:srgbClr val="0F6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94660"/>
  </p:normalViewPr>
  <p:slideViewPr>
    <p:cSldViewPr snapToGrid="0" snapToObjects="1">
      <p:cViewPr varScale="1">
        <p:scale>
          <a:sx n="81" d="100"/>
          <a:sy n="81" d="100"/>
        </p:scale>
        <p:origin x="149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0B5BC-B862-4C03-BF16-DAB8AEAF6D1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843DE21-1FC3-4C38-BB3A-39A74C57BCBC}">
      <dgm:prSet phldrT="[Texte]" custT="1"/>
      <dgm:spPr>
        <a:solidFill>
          <a:srgbClr val="28A0BE"/>
        </a:solidFill>
      </dgm:spPr>
      <dgm:t>
        <a:bodyPr/>
        <a:lstStyle/>
        <a:p>
          <a:r>
            <a:rPr lang="fr-FR" sz="2400" dirty="0" err="1">
              <a:solidFill>
                <a:schemeClr val="bg1"/>
              </a:solidFill>
            </a:rPr>
            <a:t>Photostability</a:t>
          </a:r>
          <a:r>
            <a:rPr lang="fr-FR" sz="2400" dirty="0">
              <a:solidFill>
                <a:schemeClr val="bg1"/>
              </a:solidFill>
            </a:rPr>
            <a:t> </a:t>
          </a:r>
          <a:r>
            <a:rPr lang="fr-FR" sz="2400" dirty="0" err="1">
              <a:solidFill>
                <a:schemeClr val="bg1"/>
              </a:solidFill>
            </a:rPr>
            <a:t>testing</a:t>
          </a:r>
          <a:r>
            <a:rPr lang="fr-FR" sz="2400" dirty="0">
              <a:solidFill>
                <a:schemeClr val="bg1"/>
              </a:solidFill>
            </a:rPr>
            <a:t> on the </a:t>
          </a:r>
          <a:r>
            <a:rPr lang="fr-FR" sz="2400" dirty="0" err="1">
              <a:solidFill>
                <a:schemeClr val="bg1"/>
              </a:solidFill>
            </a:rPr>
            <a:t>drug</a:t>
          </a:r>
          <a:r>
            <a:rPr lang="fr-FR" sz="2400" dirty="0">
              <a:solidFill>
                <a:schemeClr val="bg1"/>
              </a:solidFill>
            </a:rPr>
            <a:t> substance</a:t>
          </a:r>
          <a:endParaRPr lang="en-US" sz="2400" dirty="0">
            <a:solidFill>
              <a:schemeClr val="bg1"/>
            </a:solidFill>
          </a:endParaRPr>
        </a:p>
      </dgm:t>
    </dgm:pt>
    <dgm:pt modelId="{91B3CC54-3D9A-4BDF-A257-DCD25D9437FE}" type="parTrans" cxnId="{F981C837-1331-4A89-8430-D6C696EC69EE}">
      <dgm:prSet/>
      <dgm:spPr/>
      <dgm:t>
        <a:bodyPr/>
        <a:lstStyle/>
        <a:p>
          <a:endParaRPr lang="en-US"/>
        </a:p>
      </dgm:t>
    </dgm:pt>
    <dgm:pt modelId="{B6957C75-328F-4194-9008-9F48EC79D783}" type="sibTrans" cxnId="{F981C837-1331-4A89-8430-D6C696EC69EE}">
      <dgm:prSet/>
      <dgm:spPr/>
      <dgm:t>
        <a:bodyPr/>
        <a:lstStyle/>
        <a:p>
          <a:endParaRPr lang="en-US"/>
        </a:p>
      </dgm:t>
    </dgm:pt>
    <dgm:pt modelId="{74FE69B8-36A2-4889-985C-9E1DC829B64A}">
      <dgm:prSet phldrT="[Texte]" custT="1"/>
      <dgm:spPr>
        <a:solidFill>
          <a:srgbClr val="28A0BE"/>
        </a:solidFill>
      </dgm:spPr>
      <dgm:t>
        <a:bodyPr/>
        <a:lstStyle/>
        <a:p>
          <a:pPr algn="ctr">
            <a:spcBef>
              <a:spcPts val="600"/>
            </a:spcBef>
            <a:spcAft>
              <a:spcPts val="0"/>
            </a:spcAft>
          </a:pPr>
          <a:r>
            <a:rPr lang="fr-FR" sz="2400" b="1" u="none" dirty="0">
              <a:solidFill>
                <a:srgbClr val="004051"/>
              </a:solidFill>
            </a:rPr>
            <a:t>PRELIMINARY FORCED DEGRADATION TESTING</a:t>
          </a:r>
        </a:p>
        <a:p>
          <a:pPr algn="l">
            <a:spcBef>
              <a:spcPct val="0"/>
            </a:spcBef>
            <a:spcAft>
              <a:spcPct val="35000"/>
            </a:spcAft>
          </a:pPr>
          <a:r>
            <a:rPr lang="fr-FR" sz="2000" b="1" u="sng" dirty="0"/>
            <a:t>Objective</a:t>
          </a:r>
          <a:r>
            <a:rPr lang="fr-FR" sz="2000" dirty="0"/>
            <a:t>:</a:t>
          </a:r>
        </a:p>
        <a:p>
          <a:pPr algn="l">
            <a:spcBef>
              <a:spcPct val="0"/>
            </a:spcBef>
            <a:spcAft>
              <a:spcPts val="0"/>
            </a:spcAft>
          </a:pPr>
          <a:r>
            <a:rPr lang="fr-FR" sz="2000" dirty="0"/>
            <a:t>- Evaluation of </a:t>
          </a:r>
          <a:r>
            <a:rPr lang="fr-FR" sz="2000" dirty="0" err="1"/>
            <a:t>photosensitivity</a:t>
          </a:r>
          <a:r>
            <a:rPr lang="fr-FR" sz="2000" dirty="0"/>
            <a:t> / </a:t>
          </a:r>
          <a:r>
            <a:rPr lang="fr-FR" sz="2000" dirty="0" err="1"/>
            <a:t>elucidation</a:t>
          </a:r>
          <a:r>
            <a:rPr lang="fr-FR" sz="2000" dirty="0"/>
            <a:t> of </a:t>
          </a:r>
          <a:r>
            <a:rPr lang="fr-FR" sz="2000" dirty="0" err="1"/>
            <a:t>degradation</a:t>
          </a:r>
          <a:r>
            <a:rPr lang="fr-FR" sz="2000" dirty="0"/>
            <a:t> </a:t>
          </a:r>
          <a:r>
            <a:rPr lang="fr-FR" sz="2000" dirty="0" err="1"/>
            <a:t>pathway</a:t>
          </a:r>
          <a:endParaRPr lang="fr-FR" sz="2000" dirty="0"/>
        </a:p>
        <a:p>
          <a:pPr algn="l">
            <a:spcBef>
              <a:spcPct val="0"/>
            </a:spcBef>
            <a:spcAft>
              <a:spcPts val="0"/>
            </a:spcAft>
          </a:pPr>
          <a:r>
            <a:rPr lang="fr-FR" sz="2000" dirty="0"/>
            <a:t>- </a:t>
          </a:r>
          <a:r>
            <a:rPr lang="fr-FR" sz="2000" dirty="0" err="1"/>
            <a:t>Development</a:t>
          </a:r>
          <a:r>
            <a:rPr lang="fr-FR" sz="2000" dirty="0"/>
            <a:t> of a </a:t>
          </a:r>
          <a:r>
            <a:rPr lang="fr-FR" sz="2000" dirty="0" err="1"/>
            <a:t>stability</a:t>
          </a:r>
          <a:r>
            <a:rPr lang="fr-FR" sz="2000" dirty="0"/>
            <a:t> </a:t>
          </a:r>
          <a:r>
            <a:rPr lang="fr-FR" sz="2000" dirty="0" err="1"/>
            <a:t>indicating</a:t>
          </a:r>
          <a:r>
            <a:rPr lang="fr-FR" sz="2000" dirty="0"/>
            <a:t> </a:t>
          </a:r>
          <a:r>
            <a:rPr lang="fr-FR" sz="2000" dirty="0" err="1"/>
            <a:t>method</a:t>
          </a:r>
          <a:endParaRPr lang="fr-FR" sz="2000" dirty="0"/>
        </a:p>
        <a:p>
          <a:pPr algn="l">
            <a:spcBef>
              <a:spcPct val="0"/>
            </a:spcBef>
            <a:spcAft>
              <a:spcPts val="0"/>
            </a:spcAft>
          </a:pPr>
          <a:endParaRPr lang="fr-FR" sz="800" dirty="0"/>
        </a:p>
        <a:p>
          <a:pPr algn="just">
            <a:spcBef>
              <a:spcPts val="600"/>
            </a:spcBef>
            <a:spcAft>
              <a:spcPts val="0"/>
            </a:spcAft>
          </a:pPr>
          <a:r>
            <a:rPr lang="fr-FR" sz="2000" b="1" u="sng" dirty="0" err="1"/>
            <a:t>Procedure</a:t>
          </a:r>
          <a:r>
            <a:rPr lang="fr-FR" sz="2000" dirty="0"/>
            <a:t>: One batch </a:t>
          </a:r>
          <a:r>
            <a:rPr lang="fr-FR" sz="2000" dirty="0" err="1"/>
            <a:t>is</a:t>
          </a:r>
          <a:r>
            <a:rPr lang="fr-FR" sz="2000" dirty="0"/>
            <a:t> </a:t>
          </a:r>
          <a:r>
            <a:rPr lang="fr-FR" sz="2000" dirty="0" err="1"/>
            <a:t>sufficient</a:t>
          </a:r>
          <a:r>
            <a:rPr lang="fr-FR" sz="2000" dirty="0"/>
            <a:t>. The design of </a:t>
          </a:r>
          <a:r>
            <a:rPr lang="fr-FR" sz="2000" dirty="0" err="1"/>
            <a:t>experiments</a:t>
          </a:r>
          <a:r>
            <a:rPr lang="fr-FR" sz="2000" dirty="0"/>
            <a:t> </a:t>
          </a:r>
          <a:r>
            <a:rPr lang="fr-FR" sz="2000" dirty="0" err="1"/>
            <a:t>is</a:t>
          </a:r>
          <a:r>
            <a:rPr lang="fr-FR" sz="2000" dirty="0"/>
            <a:t> </a:t>
          </a:r>
          <a:r>
            <a:rPr lang="fr-FR" sz="2000" dirty="0" err="1"/>
            <a:t>left</a:t>
          </a:r>
          <a:r>
            <a:rPr lang="fr-FR" sz="2000" dirty="0"/>
            <a:t> to the </a:t>
          </a:r>
          <a:r>
            <a:rPr lang="fr-FR" sz="2000" dirty="0" err="1"/>
            <a:t>applicant’s</a:t>
          </a:r>
          <a:r>
            <a:rPr lang="fr-FR" sz="2000" dirty="0"/>
            <a:t> </a:t>
          </a:r>
          <a:r>
            <a:rPr lang="fr-FR" sz="2000" dirty="0" err="1"/>
            <a:t>discretion</a:t>
          </a:r>
          <a:r>
            <a:rPr lang="fr-FR" sz="2000" dirty="0"/>
            <a:t> (</a:t>
          </a:r>
          <a:r>
            <a:rPr lang="fr-FR" sz="2000" dirty="0" err="1"/>
            <a:t>exposure</a:t>
          </a:r>
          <a:r>
            <a:rPr lang="fr-FR" sz="2000" dirty="0"/>
            <a:t> </a:t>
          </a:r>
          <a:r>
            <a:rPr lang="fr-FR" sz="2000" dirty="0" err="1"/>
            <a:t>levels</a:t>
          </a:r>
          <a:r>
            <a:rPr lang="fr-FR" sz="2000" dirty="0"/>
            <a:t> </a:t>
          </a:r>
          <a:r>
            <a:rPr lang="fr-FR" sz="2000" dirty="0" err="1"/>
            <a:t>used</a:t>
          </a:r>
          <a:r>
            <a:rPr lang="fr-FR" sz="2000" dirty="0"/>
            <a:t> </a:t>
          </a:r>
          <a:r>
            <a:rPr lang="fr-FR" sz="2000" dirty="0" err="1"/>
            <a:t>should</a:t>
          </a:r>
          <a:r>
            <a:rPr lang="fr-FR" sz="2000" dirty="0"/>
            <a:t> </a:t>
          </a:r>
          <a:r>
            <a:rPr lang="fr-FR" sz="2000" dirty="0" err="1"/>
            <a:t>be</a:t>
          </a:r>
          <a:r>
            <a:rPr lang="fr-FR" sz="2000" dirty="0"/>
            <a:t> </a:t>
          </a:r>
          <a:r>
            <a:rPr lang="fr-FR" sz="2000" dirty="0" err="1"/>
            <a:t>justified</a:t>
          </a:r>
          <a:r>
            <a:rPr lang="fr-FR" sz="2000" dirty="0"/>
            <a:t>)</a:t>
          </a:r>
          <a:endParaRPr lang="en-US" sz="2000" dirty="0"/>
        </a:p>
      </dgm:t>
    </dgm:pt>
    <dgm:pt modelId="{DB998427-E323-4C25-ACB4-0C2A8C4DC3A7}" type="parTrans" cxnId="{D46E7113-5F7B-4B8C-8E64-1B6BD647091D}">
      <dgm:prSet/>
      <dgm:spPr/>
      <dgm:t>
        <a:bodyPr/>
        <a:lstStyle/>
        <a:p>
          <a:endParaRPr lang="en-US"/>
        </a:p>
      </dgm:t>
    </dgm:pt>
    <dgm:pt modelId="{8A61F25B-C8DA-4D08-AB00-4A8E063CD051}" type="sibTrans" cxnId="{D46E7113-5F7B-4B8C-8E64-1B6BD647091D}">
      <dgm:prSet/>
      <dgm:spPr/>
      <dgm:t>
        <a:bodyPr/>
        <a:lstStyle/>
        <a:p>
          <a:endParaRPr lang="en-US"/>
        </a:p>
      </dgm:t>
    </dgm:pt>
    <dgm:pt modelId="{B7F7548A-6464-490E-8893-EEDFEAAD06F1}">
      <dgm:prSet phldrT="[Texte]" custT="1"/>
      <dgm:spPr>
        <a:solidFill>
          <a:srgbClr val="28A0BE"/>
        </a:solidFill>
      </dgm:spPr>
      <dgm:t>
        <a:bodyPr/>
        <a:lstStyle/>
        <a:p>
          <a:pPr algn="ctr">
            <a:lnSpc>
              <a:spcPct val="90000"/>
            </a:lnSpc>
            <a:spcBef>
              <a:spcPct val="0"/>
            </a:spcBef>
            <a:spcAft>
              <a:spcPts val="0"/>
            </a:spcAft>
          </a:pPr>
          <a:r>
            <a:rPr lang="fr-FR" sz="2400" b="1" u="none" dirty="0">
              <a:solidFill>
                <a:srgbClr val="004051"/>
              </a:solidFill>
            </a:rPr>
            <a:t>CONFIRMATORY STUDIES</a:t>
          </a:r>
          <a:r>
            <a:rPr lang="fr-FR" sz="2400" b="1" u="none" dirty="0">
              <a:solidFill>
                <a:srgbClr val="002060"/>
              </a:solidFill>
            </a:rPr>
            <a:t> </a:t>
          </a:r>
        </a:p>
        <a:p>
          <a:pPr algn="l">
            <a:lnSpc>
              <a:spcPct val="90000"/>
            </a:lnSpc>
            <a:spcBef>
              <a:spcPct val="0"/>
            </a:spcBef>
            <a:spcAft>
              <a:spcPts val="0"/>
            </a:spcAft>
          </a:pPr>
          <a:r>
            <a:rPr lang="fr-FR" sz="2000" b="1" u="sng" dirty="0"/>
            <a:t>Objective</a:t>
          </a:r>
          <a:r>
            <a:rPr lang="fr-FR" sz="2000" dirty="0"/>
            <a:t>:</a:t>
          </a:r>
        </a:p>
        <a:p>
          <a:pPr algn="just">
            <a:lnSpc>
              <a:spcPct val="90000"/>
            </a:lnSpc>
            <a:spcBef>
              <a:spcPct val="0"/>
            </a:spcBef>
            <a:spcAft>
              <a:spcPts val="0"/>
            </a:spcAft>
          </a:pPr>
          <a:r>
            <a:rPr lang="fr-FR" sz="2000" dirty="0"/>
            <a:t>- </a:t>
          </a:r>
          <a:r>
            <a:rPr lang="fr-FR" sz="2000" dirty="0" err="1"/>
            <a:t>Provide</a:t>
          </a:r>
          <a:r>
            <a:rPr lang="fr-FR" sz="2000" dirty="0"/>
            <a:t> the information </a:t>
          </a:r>
          <a:r>
            <a:rPr lang="fr-FR" sz="2000" dirty="0" err="1"/>
            <a:t>necessary</a:t>
          </a:r>
          <a:r>
            <a:rPr lang="fr-FR" sz="2000" dirty="0"/>
            <a:t> for handling, packaging and </a:t>
          </a:r>
          <a:r>
            <a:rPr lang="fr-FR" sz="2000" dirty="0" err="1"/>
            <a:t>labeling</a:t>
          </a:r>
          <a:r>
            <a:rPr lang="fr-FR" sz="2000" dirty="0"/>
            <a:t> of the </a:t>
          </a:r>
          <a:r>
            <a:rPr lang="fr-FR" sz="2000" dirty="0" err="1"/>
            <a:t>drug</a:t>
          </a:r>
          <a:r>
            <a:rPr lang="fr-FR" sz="2000" dirty="0"/>
            <a:t> substance.</a:t>
          </a:r>
        </a:p>
        <a:p>
          <a:pPr algn="l">
            <a:lnSpc>
              <a:spcPct val="90000"/>
            </a:lnSpc>
            <a:spcBef>
              <a:spcPct val="0"/>
            </a:spcBef>
            <a:spcAft>
              <a:spcPts val="0"/>
            </a:spcAft>
          </a:pPr>
          <a:endParaRPr lang="fr-FR" sz="800" dirty="0"/>
        </a:p>
        <a:p>
          <a:pPr algn="just">
            <a:lnSpc>
              <a:spcPct val="90000"/>
            </a:lnSpc>
            <a:spcBef>
              <a:spcPct val="0"/>
            </a:spcBef>
            <a:spcAft>
              <a:spcPts val="0"/>
            </a:spcAft>
          </a:pPr>
          <a:r>
            <a:rPr lang="fr-FR" sz="2000" b="1" u="sng" dirty="0" err="1"/>
            <a:t>Procedure</a:t>
          </a:r>
          <a:r>
            <a:rPr lang="fr-FR" sz="2000" dirty="0"/>
            <a:t>: </a:t>
          </a:r>
        </a:p>
        <a:p>
          <a:pPr algn="just">
            <a:lnSpc>
              <a:spcPct val="100000"/>
            </a:lnSpc>
            <a:spcBef>
              <a:spcPts val="600"/>
            </a:spcBef>
            <a:spcAft>
              <a:spcPts val="0"/>
            </a:spcAft>
          </a:pPr>
          <a:r>
            <a:rPr lang="fr-FR" sz="2000" dirty="0"/>
            <a:t>- If the </a:t>
          </a:r>
          <a:r>
            <a:rPr lang="fr-FR" sz="2000" dirty="0" err="1"/>
            <a:t>drug</a:t>
          </a:r>
          <a:r>
            <a:rPr lang="fr-FR" sz="2000" dirty="0"/>
            <a:t> </a:t>
          </a:r>
          <a:r>
            <a:rPr lang="fr-FR" sz="2000" dirty="0" err="1"/>
            <a:t>is</a:t>
          </a:r>
          <a:r>
            <a:rPr lang="fr-FR" sz="2000" dirty="0"/>
            <a:t> </a:t>
          </a:r>
          <a:r>
            <a:rPr lang="fr-FR" sz="2000" dirty="0" err="1"/>
            <a:t>clearly</a:t>
          </a:r>
          <a:r>
            <a:rPr lang="fr-FR" sz="2000" dirty="0"/>
            <a:t> </a:t>
          </a:r>
          <a:r>
            <a:rPr lang="fr-FR" sz="2000" dirty="0" err="1"/>
            <a:t>photostable</a:t>
          </a:r>
          <a:r>
            <a:rPr lang="fr-FR" sz="2000" dirty="0"/>
            <a:t> or </a:t>
          </a:r>
          <a:r>
            <a:rPr lang="fr-FR" sz="2000" dirty="0" err="1"/>
            <a:t>photolabile</a:t>
          </a:r>
          <a:r>
            <a:rPr lang="fr-FR" sz="2000" dirty="0"/>
            <a:t>, </a:t>
          </a:r>
          <a:r>
            <a:rPr lang="fr-FR" sz="2000" u="sng" dirty="0"/>
            <a:t>a single batch</a:t>
          </a:r>
          <a:r>
            <a:rPr lang="fr-FR" sz="2000" dirty="0"/>
            <a:t> can </a:t>
          </a:r>
          <a:r>
            <a:rPr lang="fr-FR" sz="2000" dirty="0" err="1"/>
            <a:t>be</a:t>
          </a:r>
          <a:r>
            <a:rPr lang="fr-FR" sz="2000" dirty="0"/>
            <a:t> </a:t>
          </a:r>
          <a:r>
            <a:rPr lang="fr-FR" sz="2000" dirty="0" err="1"/>
            <a:t>selected</a:t>
          </a:r>
          <a:r>
            <a:rPr lang="fr-FR" sz="2000" dirty="0"/>
            <a:t> as </a:t>
          </a:r>
          <a:r>
            <a:rPr lang="fr-FR" sz="2000" dirty="0" err="1"/>
            <a:t>described</a:t>
          </a:r>
          <a:r>
            <a:rPr lang="fr-FR" sz="2000" dirty="0"/>
            <a:t> in section 2.1.3 of parent guideline GL 3</a:t>
          </a:r>
        </a:p>
        <a:p>
          <a:pPr algn="just">
            <a:lnSpc>
              <a:spcPct val="100000"/>
            </a:lnSpc>
            <a:spcBef>
              <a:spcPts val="600"/>
            </a:spcBef>
            <a:spcAft>
              <a:spcPts val="0"/>
            </a:spcAft>
          </a:pPr>
          <a:r>
            <a:rPr lang="fr-FR" sz="2000" dirty="0"/>
            <a:t>- The light </a:t>
          </a:r>
          <a:r>
            <a:rPr lang="fr-FR" sz="2000" dirty="0" err="1"/>
            <a:t>exposure</a:t>
          </a:r>
          <a:r>
            <a:rPr lang="fr-FR" sz="2000" dirty="0"/>
            <a:t> </a:t>
          </a:r>
          <a:r>
            <a:rPr lang="fr-FR" sz="2000" dirty="0" err="1"/>
            <a:t>procedure</a:t>
          </a:r>
          <a:r>
            <a:rPr lang="fr-FR" sz="2000" dirty="0"/>
            <a:t> </a:t>
          </a:r>
          <a:r>
            <a:rPr lang="fr-FR" sz="2000" u="sng" dirty="0" err="1"/>
            <a:t>should</a:t>
          </a:r>
          <a:r>
            <a:rPr lang="fr-FR" sz="2000" u="sng" dirty="0"/>
            <a:t> </a:t>
          </a:r>
          <a:r>
            <a:rPr lang="fr-FR" sz="2000" u="sng" dirty="0" err="1"/>
            <a:t>meet</a:t>
          </a:r>
          <a:r>
            <a:rPr lang="fr-FR" sz="2000" u="sng" dirty="0"/>
            <a:t> </a:t>
          </a:r>
          <a:r>
            <a:rPr lang="fr-FR" sz="2000" u="sng" dirty="0" err="1"/>
            <a:t>requirements</a:t>
          </a:r>
          <a:r>
            <a:rPr lang="fr-FR" sz="2000" u="sng" dirty="0"/>
            <a:t> of sections B (Light sources) and C (</a:t>
          </a:r>
          <a:r>
            <a:rPr lang="fr-FR" sz="2000" u="sng" dirty="0" err="1"/>
            <a:t>Procedure</a:t>
          </a:r>
          <a:r>
            <a:rPr lang="fr-FR" sz="2000" u="sng" dirty="0"/>
            <a:t>) of the guideline</a:t>
          </a:r>
        </a:p>
        <a:p>
          <a:pPr algn="just">
            <a:lnSpc>
              <a:spcPct val="100000"/>
            </a:lnSpc>
            <a:spcBef>
              <a:spcPts val="600"/>
            </a:spcBef>
            <a:spcAft>
              <a:spcPts val="0"/>
            </a:spcAft>
          </a:pPr>
          <a:r>
            <a:rPr lang="fr-FR" sz="2000" dirty="0"/>
            <a:t>- If the </a:t>
          </a:r>
          <a:r>
            <a:rPr lang="en-US" sz="2000" dirty="0"/>
            <a:t>results of the confirmatory study are equivocal, testing of </a:t>
          </a:r>
          <a:r>
            <a:rPr lang="en-US" sz="2000" u="sng" dirty="0"/>
            <a:t>up to two additional batches</a:t>
          </a:r>
          <a:r>
            <a:rPr lang="en-US" sz="2000" dirty="0"/>
            <a:t> should be conducted</a:t>
          </a:r>
        </a:p>
      </dgm:t>
    </dgm:pt>
    <dgm:pt modelId="{D8A3786C-0323-4F68-B5B3-3E6E0B833A13}" type="parTrans" cxnId="{54B43C1C-4ACE-475E-BED4-A1402EE68E56}">
      <dgm:prSet/>
      <dgm:spPr/>
      <dgm:t>
        <a:bodyPr/>
        <a:lstStyle/>
        <a:p>
          <a:endParaRPr lang="en-US"/>
        </a:p>
      </dgm:t>
    </dgm:pt>
    <dgm:pt modelId="{41367E46-920F-4A1E-BCC1-4A1E9CB7FC6C}" type="sibTrans" cxnId="{54B43C1C-4ACE-475E-BED4-A1402EE68E56}">
      <dgm:prSet/>
      <dgm:spPr/>
      <dgm:t>
        <a:bodyPr/>
        <a:lstStyle/>
        <a:p>
          <a:endParaRPr lang="en-US"/>
        </a:p>
      </dgm:t>
    </dgm:pt>
    <dgm:pt modelId="{D2351BA6-38C1-433C-9468-485CEF3E1CA7}" type="pres">
      <dgm:prSet presAssocID="{D0A0B5BC-B862-4C03-BF16-DAB8AEAF6D1C}" presName="Name0" presStyleCnt="0">
        <dgm:presLayoutVars>
          <dgm:chPref val="1"/>
          <dgm:dir/>
          <dgm:animOne val="branch"/>
          <dgm:animLvl val="lvl"/>
          <dgm:resizeHandles val="exact"/>
        </dgm:presLayoutVars>
      </dgm:prSet>
      <dgm:spPr/>
    </dgm:pt>
    <dgm:pt modelId="{CD91EECA-D4EE-46F5-B6C9-EE2992FA3679}" type="pres">
      <dgm:prSet presAssocID="{B843DE21-1FC3-4C38-BB3A-39A74C57BCBC}" presName="root1" presStyleCnt="0"/>
      <dgm:spPr/>
    </dgm:pt>
    <dgm:pt modelId="{8EE4F48F-5F36-42DE-8DEC-4F4C444D0692}" type="pres">
      <dgm:prSet presAssocID="{B843DE21-1FC3-4C38-BB3A-39A74C57BCBC}" presName="LevelOneTextNode" presStyleLbl="node0" presStyleIdx="0" presStyleCnt="1" custScaleY="121302">
        <dgm:presLayoutVars>
          <dgm:chPref val="3"/>
        </dgm:presLayoutVars>
      </dgm:prSet>
      <dgm:spPr/>
    </dgm:pt>
    <dgm:pt modelId="{5C76B75D-2918-470B-AA2C-EB88B5CC0CF8}" type="pres">
      <dgm:prSet presAssocID="{B843DE21-1FC3-4C38-BB3A-39A74C57BCBC}" presName="level2hierChild" presStyleCnt="0"/>
      <dgm:spPr/>
    </dgm:pt>
    <dgm:pt modelId="{BF5A0B63-9316-4F71-8D34-FFF2D26C00C8}" type="pres">
      <dgm:prSet presAssocID="{DB998427-E323-4C25-ACB4-0C2A8C4DC3A7}" presName="conn2-1" presStyleLbl="parChTrans1D2" presStyleIdx="0" presStyleCnt="2"/>
      <dgm:spPr/>
    </dgm:pt>
    <dgm:pt modelId="{2D61E401-A8DF-488F-9BD6-BF9939FC1BA1}" type="pres">
      <dgm:prSet presAssocID="{DB998427-E323-4C25-ACB4-0C2A8C4DC3A7}" presName="connTx" presStyleLbl="parChTrans1D2" presStyleIdx="0" presStyleCnt="2"/>
      <dgm:spPr/>
    </dgm:pt>
    <dgm:pt modelId="{48901F5C-DE25-4800-B7D6-17537FC4115B}" type="pres">
      <dgm:prSet presAssocID="{74FE69B8-36A2-4889-985C-9E1DC829B64A}" presName="root2" presStyleCnt="0"/>
      <dgm:spPr/>
    </dgm:pt>
    <dgm:pt modelId="{6723ADC0-BC6C-40E2-9A8D-F1CB000FE3C9}" type="pres">
      <dgm:prSet presAssocID="{74FE69B8-36A2-4889-985C-9E1DC829B64A}" presName="LevelTwoTextNode" presStyleLbl="node2" presStyleIdx="0" presStyleCnt="2" custScaleX="252115" custScaleY="230937" custLinFactNeighborX="-974" custLinFactNeighborY="-88158">
        <dgm:presLayoutVars>
          <dgm:chPref val="3"/>
        </dgm:presLayoutVars>
      </dgm:prSet>
      <dgm:spPr/>
    </dgm:pt>
    <dgm:pt modelId="{46AC0F8C-BE86-4B55-A455-B924713F1119}" type="pres">
      <dgm:prSet presAssocID="{74FE69B8-36A2-4889-985C-9E1DC829B64A}" presName="level3hierChild" presStyleCnt="0"/>
      <dgm:spPr/>
    </dgm:pt>
    <dgm:pt modelId="{00CCD893-D9F5-402B-8F62-36759D0CAE3A}" type="pres">
      <dgm:prSet presAssocID="{D8A3786C-0323-4F68-B5B3-3E6E0B833A13}" presName="conn2-1" presStyleLbl="parChTrans1D2" presStyleIdx="1" presStyleCnt="2"/>
      <dgm:spPr/>
    </dgm:pt>
    <dgm:pt modelId="{690045B1-B45F-4D97-9931-5E1F6894D8A0}" type="pres">
      <dgm:prSet presAssocID="{D8A3786C-0323-4F68-B5B3-3E6E0B833A13}" presName="connTx" presStyleLbl="parChTrans1D2" presStyleIdx="1" presStyleCnt="2"/>
      <dgm:spPr/>
    </dgm:pt>
    <dgm:pt modelId="{053686BA-073B-43DE-9B2D-E55B01DC10E2}" type="pres">
      <dgm:prSet presAssocID="{B7F7548A-6464-490E-8893-EEDFEAAD06F1}" presName="root2" presStyleCnt="0"/>
      <dgm:spPr/>
    </dgm:pt>
    <dgm:pt modelId="{CBB4AC4D-A78D-4F69-8C3E-1B8A05FC328A}" type="pres">
      <dgm:prSet presAssocID="{B7F7548A-6464-490E-8893-EEDFEAAD06F1}" presName="LevelTwoTextNode" presStyleLbl="node2" presStyleIdx="1" presStyleCnt="2" custScaleX="243038" custScaleY="394972">
        <dgm:presLayoutVars>
          <dgm:chPref val="3"/>
        </dgm:presLayoutVars>
      </dgm:prSet>
      <dgm:spPr/>
    </dgm:pt>
    <dgm:pt modelId="{CF71E149-7984-47A5-BD25-582350E6AB16}" type="pres">
      <dgm:prSet presAssocID="{B7F7548A-6464-490E-8893-EEDFEAAD06F1}" presName="level3hierChild" presStyleCnt="0"/>
      <dgm:spPr/>
    </dgm:pt>
  </dgm:ptLst>
  <dgm:cxnLst>
    <dgm:cxn modelId="{D46E7113-5F7B-4B8C-8E64-1B6BD647091D}" srcId="{B843DE21-1FC3-4C38-BB3A-39A74C57BCBC}" destId="{74FE69B8-36A2-4889-985C-9E1DC829B64A}" srcOrd="0" destOrd="0" parTransId="{DB998427-E323-4C25-ACB4-0C2A8C4DC3A7}" sibTransId="{8A61F25B-C8DA-4D08-AB00-4A8E063CD051}"/>
    <dgm:cxn modelId="{54B43C1C-4ACE-475E-BED4-A1402EE68E56}" srcId="{B843DE21-1FC3-4C38-BB3A-39A74C57BCBC}" destId="{B7F7548A-6464-490E-8893-EEDFEAAD06F1}" srcOrd="1" destOrd="0" parTransId="{D8A3786C-0323-4F68-B5B3-3E6E0B833A13}" sibTransId="{41367E46-920F-4A1E-BCC1-4A1E9CB7FC6C}"/>
    <dgm:cxn modelId="{F981C837-1331-4A89-8430-D6C696EC69EE}" srcId="{D0A0B5BC-B862-4C03-BF16-DAB8AEAF6D1C}" destId="{B843DE21-1FC3-4C38-BB3A-39A74C57BCBC}" srcOrd="0" destOrd="0" parTransId="{91B3CC54-3D9A-4BDF-A257-DCD25D9437FE}" sibTransId="{B6957C75-328F-4194-9008-9F48EC79D783}"/>
    <dgm:cxn modelId="{7F8F5846-79A6-49A6-9507-341287184734}" type="presOf" srcId="{B843DE21-1FC3-4C38-BB3A-39A74C57BCBC}" destId="{8EE4F48F-5F36-42DE-8DEC-4F4C444D0692}" srcOrd="0" destOrd="0" presId="urn:microsoft.com/office/officeart/2008/layout/HorizontalMultiLevelHierarchy"/>
    <dgm:cxn modelId="{D13C6E6D-62C7-462C-BBC8-ACEE9E047903}" type="presOf" srcId="{D8A3786C-0323-4F68-B5B3-3E6E0B833A13}" destId="{00CCD893-D9F5-402B-8F62-36759D0CAE3A}" srcOrd="0" destOrd="0" presId="urn:microsoft.com/office/officeart/2008/layout/HorizontalMultiLevelHierarchy"/>
    <dgm:cxn modelId="{9B0A8086-1442-4909-AF45-DF7039CEBAFD}" type="presOf" srcId="{D8A3786C-0323-4F68-B5B3-3E6E0B833A13}" destId="{690045B1-B45F-4D97-9931-5E1F6894D8A0}" srcOrd="1" destOrd="0" presId="urn:microsoft.com/office/officeart/2008/layout/HorizontalMultiLevelHierarchy"/>
    <dgm:cxn modelId="{8992B08C-F825-4D39-BF9F-95498FA36638}" type="presOf" srcId="{DB998427-E323-4C25-ACB4-0C2A8C4DC3A7}" destId="{2D61E401-A8DF-488F-9BD6-BF9939FC1BA1}" srcOrd="1" destOrd="0" presId="urn:microsoft.com/office/officeart/2008/layout/HorizontalMultiLevelHierarchy"/>
    <dgm:cxn modelId="{56C85D9C-7C9F-46EB-A5CB-C4E3DB1CAFD7}" type="presOf" srcId="{DB998427-E323-4C25-ACB4-0C2A8C4DC3A7}" destId="{BF5A0B63-9316-4F71-8D34-FFF2D26C00C8}" srcOrd="0" destOrd="0" presId="urn:microsoft.com/office/officeart/2008/layout/HorizontalMultiLevelHierarchy"/>
    <dgm:cxn modelId="{97A1F4DA-8959-41A0-9F35-83E7DEE1D2C3}" type="presOf" srcId="{74FE69B8-36A2-4889-985C-9E1DC829B64A}" destId="{6723ADC0-BC6C-40E2-9A8D-F1CB000FE3C9}" srcOrd="0" destOrd="0" presId="urn:microsoft.com/office/officeart/2008/layout/HorizontalMultiLevelHierarchy"/>
    <dgm:cxn modelId="{1F9B19DD-2FB1-412E-B507-710C352DE3B7}" type="presOf" srcId="{D0A0B5BC-B862-4C03-BF16-DAB8AEAF6D1C}" destId="{D2351BA6-38C1-433C-9468-485CEF3E1CA7}" srcOrd="0" destOrd="0" presId="urn:microsoft.com/office/officeart/2008/layout/HorizontalMultiLevelHierarchy"/>
    <dgm:cxn modelId="{82483DF0-B1F0-4022-9ADB-A9917950C14E}" type="presOf" srcId="{B7F7548A-6464-490E-8893-EEDFEAAD06F1}" destId="{CBB4AC4D-A78D-4F69-8C3E-1B8A05FC328A}" srcOrd="0" destOrd="0" presId="urn:microsoft.com/office/officeart/2008/layout/HorizontalMultiLevelHierarchy"/>
    <dgm:cxn modelId="{22688B40-4A0A-422D-9B1F-3AF192786757}" type="presParOf" srcId="{D2351BA6-38C1-433C-9468-485CEF3E1CA7}" destId="{CD91EECA-D4EE-46F5-B6C9-EE2992FA3679}" srcOrd="0" destOrd="0" presId="urn:microsoft.com/office/officeart/2008/layout/HorizontalMultiLevelHierarchy"/>
    <dgm:cxn modelId="{27B5841B-582E-4700-A0C1-7BC4E46BB58D}" type="presParOf" srcId="{CD91EECA-D4EE-46F5-B6C9-EE2992FA3679}" destId="{8EE4F48F-5F36-42DE-8DEC-4F4C444D0692}" srcOrd="0" destOrd="0" presId="urn:microsoft.com/office/officeart/2008/layout/HorizontalMultiLevelHierarchy"/>
    <dgm:cxn modelId="{3756B760-3992-4633-8E12-BE4AAE79A945}" type="presParOf" srcId="{CD91EECA-D4EE-46F5-B6C9-EE2992FA3679}" destId="{5C76B75D-2918-470B-AA2C-EB88B5CC0CF8}" srcOrd="1" destOrd="0" presId="urn:microsoft.com/office/officeart/2008/layout/HorizontalMultiLevelHierarchy"/>
    <dgm:cxn modelId="{4270B9E5-1DA1-4CBF-9742-18C2EC5626FA}" type="presParOf" srcId="{5C76B75D-2918-470B-AA2C-EB88B5CC0CF8}" destId="{BF5A0B63-9316-4F71-8D34-FFF2D26C00C8}" srcOrd="0" destOrd="0" presId="urn:microsoft.com/office/officeart/2008/layout/HorizontalMultiLevelHierarchy"/>
    <dgm:cxn modelId="{3C37DCCE-C56E-49AA-B788-D16B8DD3E1B2}" type="presParOf" srcId="{BF5A0B63-9316-4F71-8D34-FFF2D26C00C8}" destId="{2D61E401-A8DF-488F-9BD6-BF9939FC1BA1}" srcOrd="0" destOrd="0" presId="urn:microsoft.com/office/officeart/2008/layout/HorizontalMultiLevelHierarchy"/>
    <dgm:cxn modelId="{E58AA0A0-A80A-4E35-8982-22054F966DE2}" type="presParOf" srcId="{5C76B75D-2918-470B-AA2C-EB88B5CC0CF8}" destId="{48901F5C-DE25-4800-B7D6-17537FC4115B}" srcOrd="1" destOrd="0" presId="urn:microsoft.com/office/officeart/2008/layout/HorizontalMultiLevelHierarchy"/>
    <dgm:cxn modelId="{47E6465E-CBB8-4890-B85F-8C83731DAA8C}" type="presParOf" srcId="{48901F5C-DE25-4800-B7D6-17537FC4115B}" destId="{6723ADC0-BC6C-40E2-9A8D-F1CB000FE3C9}" srcOrd="0" destOrd="0" presId="urn:microsoft.com/office/officeart/2008/layout/HorizontalMultiLevelHierarchy"/>
    <dgm:cxn modelId="{91917221-5A8D-4C34-B55E-7BE4FA7F7767}" type="presParOf" srcId="{48901F5C-DE25-4800-B7D6-17537FC4115B}" destId="{46AC0F8C-BE86-4B55-A455-B924713F1119}" srcOrd="1" destOrd="0" presId="urn:microsoft.com/office/officeart/2008/layout/HorizontalMultiLevelHierarchy"/>
    <dgm:cxn modelId="{E138F01B-372E-4483-AB34-8F27A5622B89}" type="presParOf" srcId="{5C76B75D-2918-470B-AA2C-EB88B5CC0CF8}" destId="{00CCD893-D9F5-402B-8F62-36759D0CAE3A}" srcOrd="2" destOrd="0" presId="urn:microsoft.com/office/officeart/2008/layout/HorizontalMultiLevelHierarchy"/>
    <dgm:cxn modelId="{4F2C2840-B3AA-49CC-B32B-9A587ABC500A}" type="presParOf" srcId="{00CCD893-D9F5-402B-8F62-36759D0CAE3A}" destId="{690045B1-B45F-4D97-9931-5E1F6894D8A0}" srcOrd="0" destOrd="0" presId="urn:microsoft.com/office/officeart/2008/layout/HorizontalMultiLevelHierarchy"/>
    <dgm:cxn modelId="{10609C80-E98C-46EA-A255-3DFA1898A352}" type="presParOf" srcId="{5C76B75D-2918-470B-AA2C-EB88B5CC0CF8}" destId="{053686BA-073B-43DE-9B2D-E55B01DC10E2}" srcOrd="3" destOrd="0" presId="urn:microsoft.com/office/officeart/2008/layout/HorizontalMultiLevelHierarchy"/>
    <dgm:cxn modelId="{2A77E135-0A1F-4C29-A288-EA58F45B3B17}" type="presParOf" srcId="{053686BA-073B-43DE-9B2D-E55B01DC10E2}" destId="{CBB4AC4D-A78D-4F69-8C3E-1B8A05FC328A}" srcOrd="0" destOrd="0" presId="urn:microsoft.com/office/officeart/2008/layout/HorizontalMultiLevelHierarchy"/>
    <dgm:cxn modelId="{F3D1296A-E6D7-4075-A621-5417A61E531F}" type="presParOf" srcId="{053686BA-073B-43DE-9B2D-E55B01DC10E2}" destId="{CF71E149-7984-47A5-BD25-582350E6AB1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CD893-D9F5-402B-8F62-36759D0CAE3A}">
      <dsp:nvSpPr>
        <dsp:cNvPr id="0" name=""/>
        <dsp:cNvSpPr/>
      </dsp:nvSpPr>
      <dsp:spPr>
        <a:xfrm>
          <a:off x="907975" y="2842585"/>
          <a:ext cx="571718" cy="1115273"/>
        </a:xfrm>
        <a:custGeom>
          <a:avLst/>
          <a:gdLst/>
          <a:ahLst/>
          <a:cxnLst/>
          <a:rect l="0" t="0" r="0" b="0"/>
          <a:pathLst>
            <a:path>
              <a:moveTo>
                <a:pt x="0" y="0"/>
              </a:moveTo>
              <a:lnTo>
                <a:pt x="285859" y="0"/>
              </a:lnTo>
              <a:lnTo>
                <a:pt x="285859" y="1115273"/>
              </a:lnTo>
              <a:lnTo>
                <a:pt x="571718" y="11152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2502" y="3368889"/>
        <a:ext cx="62663" cy="62663"/>
      </dsp:txXfrm>
    </dsp:sp>
    <dsp:sp modelId="{BF5A0B63-9316-4F71-8D34-FFF2D26C00C8}">
      <dsp:nvSpPr>
        <dsp:cNvPr id="0" name=""/>
        <dsp:cNvSpPr/>
      </dsp:nvSpPr>
      <dsp:spPr>
        <a:xfrm>
          <a:off x="907975" y="1006333"/>
          <a:ext cx="543875" cy="1836251"/>
        </a:xfrm>
        <a:custGeom>
          <a:avLst/>
          <a:gdLst/>
          <a:ahLst/>
          <a:cxnLst/>
          <a:rect l="0" t="0" r="0" b="0"/>
          <a:pathLst>
            <a:path>
              <a:moveTo>
                <a:pt x="0" y="1836251"/>
              </a:moveTo>
              <a:lnTo>
                <a:pt x="271937" y="1836251"/>
              </a:lnTo>
              <a:lnTo>
                <a:pt x="271937" y="0"/>
              </a:lnTo>
              <a:lnTo>
                <a:pt x="5438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32035" y="1876581"/>
        <a:ext cx="95755" cy="95755"/>
      </dsp:txXfrm>
    </dsp:sp>
    <dsp:sp modelId="{8EE4F48F-5F36-42DE-8DEC-4F4C444D0692}">
      <dsp:nvSpPr>
        <dsp:cNvPr id="0" name=""/>
        <dsp:cNvSpPr/>
      </dsp:nvSpPr>
      <dsp:spPr>
        <a:xfrm rot="16200000">
          <a:off x="-2309820" y="2406824"/>
          <a:ext cx="5564070" cy="871521"/>
        </a:xfrm>
        <a:prstGeom prst="rect">
          <a:avLst/>
        </a:prstGeom>
        <a:solidFill>
          <a:srgbClr val="28A0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err="1">
              <a:solidFill>
                <a:schemeClr val="bg1"/>
              </a:solidFill>
            </a:rPr>
            <a:t>Photostability</a:t>
          </a:r>
          <a:r>
            <a:rPr lang="fr-FR" sz="2400" kern="1200" dirty="0">
              <a:solidFill>
                <a:schemeClr val="bg1"/>
              </a:solidFill>
            </a:rPr>
            <a:t> </a:t>
          </a:r>
          <a:r>
            <a:rPr lang="fr-FR" sz="2400" kern="1200" dirty="0" err="1">
              <a:solidFill>
                <a:schemeClr val="bg1"/>
              </a:solidFill>
            </a:rPr>
            <a:t>testing</a:t>
          </a:r>
          <a:r>
            <a:rPr lang="fr-FR" sz="2400" kern="1200" dirty="0">
              <a:solidFill>
                <a:schemeClr val="bg1"/>
              </a:solidFill>
            </a:rPr>
            <a:t> on the </a:t>
          </a:r>
          <a:r>
            <a:rPr lang="fr-FR" sz="2400" kern="1200" dirty="0" err="1">
              <a:solidFill>
                <a:schemeClr val="bg1"/>
              </a:solidFill>
            </a:rPr>
            <a:t>drug</a:t>
          </a:r>
          <a:r>
            <a:rPr lang="fr-FR" sz="2400" kern="1200" dirty="0">
              <a:solidFill>
                <a:schemeClr val="bg1"/>
              </a:solidFill>
            </a:rPr>
            <a:t> substance</a:t>
          </a:r>
          <a:endParaRPr lang="en-US" sz="2400" kern="1200" dirty="0">
            <a:solidFill>
              <a:schemeClr val="bg1"/>
            </a:solidFill>
          </a:endParaRPr>
        </a:p>
      </dsp:txBody>
      <dsp:txXfrm>
        <a:off x="-2309820" y="2406824"/>
        <a:ext cx="5564070" cy="871521"/>
      </dsp:txXfrm>
    </dsp:sp>
    <dsp:sp modelId="{6723ADC0-BC6C-40E2-9A8D-F1CB000FE3C9}">
      <dsp:nvSpPr>
        <dsp:cNvPr id="0" name=""/>
        <dsp:cNvSpPr/>
      </dsp:nvSpPr>
      <dsp:spPr>
        <a:xfrm>
          <a:off x="1451851" y="0"/>
          <a:ext cx="7206938" cy="2012666"/>
        </a:xfrm>
        <a:prstGeom prst="rect">
          <a:avLst/>
        </a:prstGeom>
        <a:solidFill>
          <a:srgbClr val="28A0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fr-FR" sz="2400" b="1" u="none" kern="1200" dirty="0">
              <a:solidFill>
                <a:srgbClr val="004051"/>
              </a:solidFill>
            </a:rPr>
            <a:t>PRELIMINARY FORCED DEGRADATION TESTING</a:t>
          </a:r>
        </a:p>
        <a:p>
          <a:pPr marL="0" lvl="0" indent="0" algn="l" defTabSz="1066800">
            <a:lnSpc>
              <a:spcPct val="90000"/>
            </a:lnSpc>
            <a:spcBef>
              <a:spcPct val="0"/>
            </a:spcBef>
            <a:spcAft>
              <a:spcPct val="35000"/>
            </a:spcAft>
            <a:buNone/>
          </a:pPr>
          <a:r>
            <a:rPr lang="fr-FR" sz="2000" b="1" u="sng" kern="1200" dirty="0"/>
            <a:t>Objective</a:t>
          </a:r>
          <a:r>
            <a:rPr lang="fr-FR" sz="2000" kern="1200" dirty="0"/>
            <a:t>:</a:t>
          </a:r>
        </a:p>
        <a:p>
          <a:pPr marL="0" lvl="0" indent="0" algn="l" defTabSz="1066800">
            <a:lnSpc>
              <a:spcPct val="90000"/>
            </a:lnSpc>
            <a:spcBef>
              <a:spcPct val="0"/>
            </a:spcBef>
            <a:spcAft>
              <a:spcPts val="0"/>
            </a:spcAft>
            <a:buNone/>
          </a:pPr>
          <a:r>
            <a:rPr lang="fr-FR" sz="2000" kern="1200" dirty="0"/>
            <a:t>- Evaluation of </a:t>
          </a:r>
          <a:r>
            <a:rPr lang="fr-FR" sz="2000" kern="1200" dirty="0" err="1"/>
            <a:t>photosensitivity</a:t>
          </a:r>
          <a:r>
            <a:rPr lang="fr-FR" sz="2000" kern="1200" dirty="0"/>
            <a:t> / </a:t>
          </a:r>
          <a:r>
            <a:rPr lang="fr-FR" sz="2000" kern="1200" dirty="0" err="1"/>
            <a:t>elucidation</a:t>
          </a:r>
          <a:r>
            <a:rPr lang="fr-FR" sz="2000" kern="1200" dirty="0"/>
            <a:t> of </a:t>
          </a:r>
          <a:r>
            <a:rPr lang="fr-FR" sz="2000" kern="1200" dirty="0" err="1"/>
            <a:t>degradation</a:t>
          </a:r>
          <a:r>
            <a:rPr lang="fr-FR" sz="2000" kern="1200" dirty="0"/>
            <a:t> </a:t>
          </a:r>
          <a:r>
            <a:rPr lang="fr-FR" sz="2000" kern="1200" dirty="0" err="1"/>
            <a:t>pathway</a:t>
          </a:r>
          <a:endParaRPr lang="fr-FR" sz="2000" kern="1200" dirty="0"/>
        </a:p>
        <a:p>
          <a:pPr marL="0" lvl="0" indent="0" algn="l" defTabSz="1066800">
            <a:lnSpc>
              <a:spcPct val="90000"/>
            </a:lnSpc>
            <a:spcBef>
              <a:spcPct val="0"/>
            </a:spcBef>
            <a:spcAft>
              <a:spcPts val="0"/>
            </a:spcAft>
            <a:buNone/>
          </a:pPr>
          <a:r>
            <a:rPr lang="fr-FR" sz="2000" kern="1200" dirty="0"/>
            <a:t>- </a:t>
          </a:r>
          <a:r>
            <a:rPr lang="fr-FR" sz="2000" kern="1200" dirty="0" err="1"/>
            <a:t>Development</a:t>
          </a:r>
          <a:r>
            <a:rPr lang="fr-FR" sz="2000" kern="1200" dirty="0"/>
            <a:t> of a </a:t>
          </a:r>
          <a:r>
            <a:rPr lang="fr-FR" sz="2000" kern="1200" dirty="0" err="1"/>
            <a:t>stability</a:t>
          </a:r>
          <a:r>
            <a:rPr lang="fr-FR" sz="2000" kern="1200" dirty="0"/>
            <a:t> </a:t>
          </a:r>
          <a:r>
            <a:rPr lang="fr-FR" sz="2000" kern="1200" dirty="0" err="1"/>
            <a:t>indicating</a:t>
          </a:r>
          <a:r>
            <a:rPr lang="fr-FR" sz="2000" kern="1200" dirty="0"/>
            <a:t> </a:t>
          </a:r>
          <a:r>
            <a:rPr lang="fr-FR" sz="2000" kern="1200" dirty="0" err="1"/>
            <a:t>method</a:t>
          </a:r>
          <a:endParaRPr lang="fr-FR" sz="2000" kern="1200" dirty="0"/>
        </a:p>
        <a:p>
          <a:pPr marL="0" lvl="0" indent="0" algn="l" defTabSz="1066800">
            <a:lnSpc>
              <a:spcPct val="90000"/>
            </a:lnSpc>
            <a:spcBef>
              <a:spcPct val="0"/>
            </a:spcBef>
            <a:spcAft>
              <a:spcPts val="0"/>
            </a:spcAft>
            <a:buNone/>
          </a:pPr>
          <a:endParaRPr lang="fr-FR" sz="800" kern="1200" dirty="0"/>
        </a:p>
        <a:p>
          <a:pPr marL="0" lvl="0" indent="0" algn="just" defTabSz="1066800">
            <a:lnSpc>
              <a:spcPct val="90000"/>
            </a:lnSpc>
            <a:spcBef>
              <a:spcPct val="0"/>
            </a:spcBef>
            <a:spcAft>
              <a:spcPts val="0"/>
            </a:spcAft>
            <a:buNone/>
          </a:pPr>
          <a:r>
            <a:rPr lang="fr-FR" sz="2000" b="1" u="sng" kern="1200" dirty="0" err="1"/>
            <a:t>Procedure</a:t>
          </a:r>
          <a:r>
            <a:rPr lang="fr-FR" sz="2000" kern="1200" dirty="0"/>
            <a:t>: One batch </a:t>
          </a:r>
          <a:r>
            <a:rPr lang="fr-FR" sz="2000" kern="1200" dirty="0" err="1"/>
            <a:t>is</a:t>
          </a:r>
          <a:r>
            <a:rPr lang="fr-FR" sz="2000" kern="1200" dirty="0"/>
            <a:t> </a:t>
          </a:r>
          <a:r>
            <a:rPr lang="fr-FR" sz="2000" kern="1200" dirty="0" err="1"/>
            <a:t>sufficient</a:t>
          </a:r>
          <a:r>
            <a:rPr lang="fr-FR" sz="2000" kern="1200" dirty="0"/>
            <a:t>. The design of </a:t>
          </a:r>
          <a:r>
            <a:rPr lang="fr-FR" sz="2000" kern="1200" dirty="0" err="1"/>
            <a:t>experiments</a:t>
          </a:r>
          <a:r>
            <a:rPr lang="fr-FR" sz="2000" kern="1200" dirty="0"/>
            <a:t> </a:t>
          </a:r>
          <a:r>
            <a:rPr lang="fr-FR" sz="2000" kern="1200" dirty="0" err="1"/>
            <a:t>is</a:t>
          </a:r>
          <a:r>
            <a:rPr lang="fr-FR" sz="2000" kern="1200" dirty="0"/>
            <a:t> </a:t>
          </a:r>
          <a:r>
            <a:rPr lang="fr-FR" sz="2000" kern="1200" dirty="0" err="1"/>
            <a:t>left</a:t>
          </a:r>
          <a:r>
            <a:rPr lang="fr-FR" sz="2000" kern="1200" dirty="0"/>
            <a:t> to the </a:t>
          </a:r>
          <a:r>
            <a:rPr lang="fr-FR" sz="2000" kern="1200" dirty="0" err="1"/>
            <a:t>applicant’s</a:t>
          </a:r>
          <a:r>
            <a:rPr lang="fr-FR" sz="2000" kern="1200" dirty="0"/>
            <a:t> </a:t>
          </a:r>
          <a:r>
            <a:rPr lang="fr-FR" sz="2000" kern="1200" dirty="0" err="1"/>
            <a:t>discretion</a:t>
          </a:r>
          <a:r>
            <a:rPr lang="fr-FR" sz="2000" kern="1200" dirty="0"/>
            <a:t> (</a:t>
          </a:r>
          <a:r>
            <a:rPr lang="fr-FR" sz="2000" kern="1200" dirty="0" err="1"/>
            <a:t>exposure</a:t>
          </a:r>
          <a:r>
            <a:rPr lang="fr-FR" sz="2000" kern="1200" dirty="0"/>
            <a:t> </a:t>
          </a:r>
          <a:r>
            <a:rPr lang="fr-FR" sz="2000" kern="1200" dirty="0" err="1"/>
            <a:t>levels</a:t>
          </a:r>
          <a:r>
            <a:rPr lang="fr-FR" sz="2000" kern="1200" dirty="0"/>
            <a:t> </a:t>
          </a:r>
          <a:r>
            <a:rPr lang="fr-FR" sz="2000" kern="1200" dirty="0" err="1"/>
            <a:t>used</a:t>
          </a:r>
          <a:r>
            <a:rPr lang="fr-FR" sz="2000" kern="1200" dirty="0"/>
            <a:t> </a:t>
          </a:r>
          <a:r>
            <a:rPr lang="fr-FR" sz="2000" kern="1200" dirty="0" err="1"/>
            <a:t>should</a:t>
          </a:r>
          <a:r>
            <a:rPr lang="fr-FR" sz="2000" kern="1200" dirty="0"/>
            <a:t> </a:t>
          </a:r>
          <a:r>
            <a:rPr lang="fr-FR" sz="2000" kern="1200" dirty="0" err="1"/>
            <a:t>be</a:t>
          </a:r>
          <a:r>
            <a:rPr lang="fr-FR" sz="2000" kern="1200" dirty="0"/>
            <a:t> </a:t>
          </a:r>
          <a:r>
            <a:rPr lang="fr-FR" sz="2000" kern="1200" dirty="0" err="1"/>
            <a:t>justified</a:t>
          </a:r>
          <a:r>
            <a:rPr lang="fr-FR" sz="2000" kern="1200" dirty="0"/>
            <a:t>)</a:t>
          </a:r>
          <a:endParaRPr lang="en-US" sz="2000" kern="1200" dirty="0"/>
        </a:p>
      </dsp:txBody>
      <dsp:txXfrm>
        <a:off x="1451851" y="0"/>
        <a:ext cx="7206938" cy="2012666"/>
      </dsp:txXfrm>
    </dsp:sp>
    <dsp:sp modelId="{CBB4AC4D-A78D-4F69-8C3E-1B8A05FC328A}">
      <dsp:nvSpPr>
        <dsp:cNvPr id="0" name=""/>
        <dsp:cNvSpPr/>
      </dsp:nvSpPr>
      <dsp:spPr>
        <a:xfrm>
          <a:off x="1479693" y="2236724"/>
          <a:ext cx="6947464" cy="3442267"/>
        </a:xfrm>
        <a:prstGeom prst="rect">
          <a:avLst/>
        </a:prstGeom>
        <a:solidFill>
          <a:srgbClr val="28A0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fr-FR" sz="2400" b="1" u="none" kern="1200" dirty="0">
              <a:solidFill>
                <a:srgbClr val="004051"/>
              </a:solidFill>
            </a:rPr>
            <a:t>CONFIRMATORY STUDIES</a:t>
          </a:r>
          <a:r>
            <a:rPr lang="fr-FR" sz="2400" b="1" u="none" kern="1200" dirty="0">
              <a:solidFill>
                <a:srgbClr val="002060"/>
              </a:solidFill>
            </a:rPr>
            <a:t> </a:t>
          </a:r>
        </a:p>
        <a:p>
          <a:pPr marL="0" lvl="0" indent="0" algn="l" defTabSz="1066800">
            <a:lnSpc>
              <a:spcPct val="90000"/>
            </a:lnSpc>
            <a:spcBef>
              <a:spcPct val="0"/>
            </a:spcBef>
            <a:spcAft>
              <a:spcPts val="0"/>
            </a:spcAft>
            <a:buNone/>
          </a:pPr>
          <a:r>
            <a:rPr lang="fr-FR" sz="2000" b="1" u="sng" kern="1200" dirty="0"/>
            <a:t>Objective</a:t>
          </a:r>
          <a:r>
            <a:rPr lang="fr-FR" sz="2000" kern="1200" dirty="0"/>
            <a:t>:</a:t>
          </a:r>
        </a:p>
        <a:p>
          <a:pPr marL="0" lvl="0" indent="0" algn="just" defTabSz="1066800">
            <a:lnSpc>
              <a:spcPct val="90000"/>
            </a:lnSpc>
            <a:spcBef>
              <a:spcPct val="0"/>
            </a:spcBef>
            <a:spcAft>
              <a:spcPts val="0"/>
            </a:spcAft>
            <a:buNone/>
          </a:pPr>
          <a:r>
            <a:rPr lang="fr-FR" sz="2000" kern="1200" dirty="0"/>
            <a:t>- </a:t>
          </a:r>
          <a:r>
            <a:rPr lang="fr-FR" sz="2000" kern="1200" dirty="0" err="1"/>
            <a:t>Provide</a:t>
          </a:r>
          <a:r>
            <a:rPr lang="fr-FR" sz="2000" kern="1200" dirty="0"/>
            <a:t> the information </a:t>
          </a:r>
          <a:r>
            <a:rPr lang="fr-FR" sz="2000" kern="1200" dirty="0" err="1"/>
            <a:t>necessary</a:t>
          </a:r>
          <a:r>
            <a:rPr lang="fr-FR" sz="2000" kern="1200" dirty="0"/>
            <a:t> for handling, packaging and </a:t>
          </a:r>
          <a:r>
            <a:rPr lang="fr-FR" sz="2000" kern="1200" dirty="0" err="1"/>
            <a:t>labeling</a:t>
          </a:r>
          <a:r>
            <a:rPr lang="fr-FR" sz="2000" kern="1200" dirty="0"/>
            <a:t> of the </a:t>
          </a:r>
          <a:r>
            <a:rPr lang="fr-FR" sz="2000" kern="1200" dirty="0" err="1"/>
            <a:t>drug</a:t>
          </a:r>
          <a:r>
            <a:rPr lang="fr-FR" sz="2000" kern="1200" dirty="0"/>
            <a:t> substance.</a:t>
          </a:r>
        </a:p>
        <a:p>
          <a:pPr marL="0" lvl="0" indent="0" algn="l" defTabSz="1066800">
            <a:lnSpc>
              <a:spcPct val="90000"/>
            </a:lnSpc>
            <a:spcBef>
              <a:spcPct val="0"/>
            </a:spcBef>
            <a:spcAft>
              <a:spcPts val="0"/>
            </a:spcAft>
            <a:buNone/>
          </a:pPr>
          <a:endParaRPr lang="fr-FR" sz="800" kern="1200" dirty="0"/>
        </a:p>
        <a:p>
          <a:pPr marL="0" lvl="0" indent="0" algn="just" defTabSz="1066800">
            <a:lnSpc>
              <a:spcPct val="90000"/>
            </a:lnSpc>
            <a:spcBef>
              <a:spcPct val="0"/>
            </a:spcBef>
            <a:spcAft>
              <a:spcPts val="0"/>
            </a:spcAft>
            <a:buNone/>
          </a:pPr>
          <a:r>
            <a:rPr lang="fr-FR" sz="2000" b="1" u="sng" kern="1200" dirty="0" err="1"/>
            <a:t>Procedure</a:t>
          </a:r>
          <a:r>
            <a:rPr lang="fr-FR" sz="2000" kern="1200" dirty="0"/>
            <a:t>: </a:t>
          </a:r>
        </a:p>
        <a:p>
          <a:pPr marL="0" lvl="0" indent="0" algn="just" defTabSz="1066800">
            <a:lnSpc>
              <a:spcPct val="100000"/>
            </a:lnSpc>
            <a:spcBef>
              <a:spcPct val="0"/>
            </a:spcBef>
            <a:spcAft>
              <a:spcPts val="0"/>
            </a:spcAft>
            <a:buNone/>
          </a:pPr>
          <a:r>
            <a:rPr lang="fr-FR" sz="2000" kern="1200" dirty="0"/>
            <a:t>- If the </a:t>
          </a:r>
          <a:r>
            <a:rPr lang="fr-FR" sz="2000" kern="1200" dirty="0" err="1"/>
            <a:t>drug</a:t>
          </a:r>
          <a:r>
            <a:rPr lang="fr-FR" sz="2000" kern="1200" dirty="0"/>
            <a:t> </a:t>
          </a:r>
          <a:r>
            <a:rPr lang="fr-FR" sz="2000" kern="1200" dirty="0" err="1"/>
            <a:t>is</a:t>
          </a:r>
          <a:r>
            <a:rPr lang="fr-FR" sz="2000" kern="1200" dirty="0"/>
            <a:t> </a:t>
          </a:r>
          <a:r>
            <a:rPr lang="fr-FR" sz="2000" kern="1200" dirty="0" err="1"/>
            <a:t>clearly</a:t>
          </a:r>
          <a:r>
            <a:rPr lang="fr-FR" sz="2000" kern="1200" dirty="0"/>
            <a:t> </a:t>
          </a:r>
          <a:r>
            <a:rPr lang="fr-FR" sz="2000" kern="1200" dirty="0" err="1"/>
            <a:t>photostable</a:t>
          </a:r>
          <a:r>
            <a:rPr lang="fr-FR" sz="2000" kern="1200" dirty="0"/>
            <a:t> or </a:t>
          </a:r>
          <a:r>
            <a:rPr lang="fr-FR" sz="2000" kern="1200" dirty="0" err="1"/>
            <a:t>photolabile</a:t>
          </a:r>
          <a:r>
            <a:rPr lang="fr-FR" sz="2000" kern="1200" dirty="0"/>
            <a:t>, </a:t>
          </a:r>
          <a:r>
            <a:rPr lang="fr-FR" sz="2000" u="sng" kern="1200" dirty="0"/>
            <a:t>a single batch</a:t>
          </a:r>
          <a:r>
            <a:rPr lang="fr-FR" sz="2000" kern="1200" dirty="0"/>
            <a:t> can </a:t>
          </a:r>
          <a:r>
            <a:rPr lang="fr-FR" sz="2000" kern="1200" dirty="0" err="1"/>
            <a:t>be</a:t>
          </a:r>
          <a:r>
            <a:rPr lang="fr-FR" sz="2000" kern="1200" dirty="0"/>
            <a:t> </a:t>
          </a:r>
          <a:r>
            <a:rPr lang="fr-FR" sz="2000" kern="1200" dirty="0" err="1"/>
            <a:t>selected</a:t>
          </a:r>
          <a:r>
            <a:rPr lang="fr-FR" sz="2000" kern="1200" dirty="0"/>
            <a:t> as </a:t>
          </a:r>
          <a:r>
            <a:rPr lang="fr-FR" sz="2000" kern="1200" dirty="0" err="1"/>
            <a:t>described</a:t>
          </a:r>
          <a:r>
            <a:rPr lang="fr-FR" sz="2000" kern="1200" dirty="0"/>
            <a:t> in section 2.1.3 of parent guideline GL 3</a:t>
          </a:r>
        </a:p>
        <a:p>
          <a:pPr marL="0" lvl="0" indent="0" algn="just" defTabSz="1066800">
            <a:lnSpc>
              <a:spcPct val="100000"/>
            </a:lnSpc>
            <a:spcBef>
              <a:spcPct val="0"/>
            </a:spcBef>
            <a:spcAft>
              <a:spcPts val="0"/>
            </a:spcAft>
            <a:buNone/>
          </a:pPr>
          <a:r>
            <a:rPr lang="fr-FR" sz="2000" kern="1200" dirty="0"/>
            <a:t>- The light </a:t>
          </a:r>
          <a:r>
            <a:rPr lang="fr-FR" sz="2000" kern="1200" dirty="0" err="1"/>
            <a:t>exposure</a:t>
          </a:r>
          <a:r>
            <a:rPr lang="fr-FR" sz="2000" kern="1200" dirty="0"/>
            <a:t> </a:t>
          </a:r>
          <a:r>
            <a:rPr lang="fr-FR" sz="2000" kern="1200" dirty="0" err="1"/>
            <a:t>procedure</a:t>
          </a:r>
          <a:r>
            <a:rPr lang="fr-FR" sz="2000" kern="1200" dirty="0"/>
            <a:t> </a:t>
          </a:r>
          <a:r>
            <a:rPr lang="fr-FR" sz="2000" u="sng" kern="1200" dirty="0" err="1"/>
            <a:t>should</a:t>
          </a:r>
          <a:r>
            <a:rPr lang="fr-FR" sz="2000" u="sng" kern="1200" dirty="0"/>
            <a:t> </a:t>
          </a:r>
          <a:r>
            <a:rPr lang="fr-FR" sz="2000" u="sng" kern="1200" dirty="0" err="1"/>
            <a:t>meet</a:t>
          </a:r>
          <a:r>
            <a:rPr lang="fr-FR" sz="2000" u="sng" kern="1200" dirty="0"/>
            <a:t> </a:t>
          </a:r>
          <a:r>
            <a:rPr lang="fr-FR" sz="2000" u="sng" kern="1200" dirty="0" err="1"/>
            <a:t>requirements</a:t>
          </a:r>
          <a:r>
            <a:rPr lang="fr-FR" sz="2000" u="sng" kern="1200" dirty="0"/>
            <a:t> of sections B (Light sources) and C (</a:t>
          </a:r>
          <a:r>
            <a:rPr lang="fr-FR" sz="2000" u="sng" kern="1200" dirty="0" err="1"/>
            <a:t>Procedure</a:t>
          </a:r>
          <a:r>
            <a:rPr lang="fr-FR" sz="2000" u="sng" kern="1200" dirty="0"/>
            <a:t>) of the guideline</a:t>
          </a:r>
        </a:p>
        <a:p>
          <a:pPr marL="0" lvl="0" indent="0" algn="just" defTabSz="1066800">
            <a:lnSpc>
              <a:spcPct val="100000"/>
            </a:lnSpc>
            <a:spcBef>
              <a:spcPct val="0"/>
            </a:spcBef>
            <a:spcAft>
              <a:spcPts val="0"/>
            </a:spcAft>
            <a:buNone/>
          </a:pPr>
          <a:r>
            <a:rPr lang="fr-FR" sz="2000" kern="1200" dirty="0"/>
            <a:t>- If the </a:t>
          </a:r>
          <a:r>
            <a:rPr lang="en-US" sz="2000" kern="1200" dirty="0"/>
            <a:t>results of the confirmatory study are equivocal, testing of </a:t>
          </a:r>
          <a:r>
            <a:rPr lang="en-US" sz="2000" u="sng" kern="1200" dirty="0"/>
            <a:t>up to two additional batches</a:t>
          </a:r>
          <a:r>
            <a:rPr lang="en-US" sz="2000" kern="1200" dirty="0"/>
            <a:t> should be conducted</a:t>
          </a:r>
        </a:p>
      </dsp:txBody>
      <dsp:txXfrm>
        <a:off x="1479693" y="2236724"/>
        <a:ext cx="6947464" cy="344226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B5B7B-362C-C34A-9C1D-F3D5B867F265}" type="datetimeFigureOut">
              <a:rPr lang="nl-NL" smtClean="0"/>
              <a:t>25-9-2020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1DEA9-BD42-994F-B31C-88F75DEDF0E7}" type="slidenum">
              <a:rPr lang="nl-NL" smtClean="0"/>
              <a:t>‹N°›</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88893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69386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42214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15305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6.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8.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3401" r="29409" b="2174"/>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0448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498" t="23017" r="18544" b="2174"/>
          <a:stretch/>
        </p:blipFill>
        <p:spPr bwMode="auto">
          <a:xfrm>
            <a:off x="0" y="1"/>
            <a:ext cx="9169044" cy="687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4728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819" r="30761" b="19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4720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 t="24553" r="37912" b="10340"/>
          <a:stretch/>
        </p:blipFill>
        <p:spPr bwMode="auto">
          <a:xfrm>
            <a:off x="0" y="-17011"/>
            <a:ext cx="9144000" cy="689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1710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5229" y="2595618"/>
            <a:ext cx="7049971" cy="1204857"/>
          </a:xfrm>
          <a:noFill/>
        </p:spPr>
        <p:txBody>
          <a:bodyPr/>
          <a:lstStyle/>
          <a:p>
            <a:r>
              <a:rPr lang="en-GB" b="1" dirty="0"/>
              <a:t>GL 5 – Photostability Testing of New Veterinary Drug Substances and Medicinal Products</a:t>
            </a:r>
            <a:endParaRPr lang="en-US" dirty="0"/>
          </a:p>
          <a:p>
            <a:endParaRPr lang="en-GB" dirty="0">
              <a:solidFill>
                <a:srgbClr val="C00000"/>
              </a:solidFill>
            </a:endParaRPr>
          </a:p>
        </p:txBody>
      </p:sp>
      <p:sp>
        <p:nvSpPr>
          <p:cNvPr id="3" name="Text Placeholder 2"/>
          <p:cNvSpPr>
            <a:spLocks noGrp="1"/>
          </p:cNvSpPr>
          <p:nvPr>
            <p:ph type="body" sz="quarter" idx="14"/>
          </p:nvPr>
        </p:nvSpPr>
        <p:spPr>
          <a:xfrm>
            <a:off x="428625" y="5700313"/>
            <a:ext cx="5486400" cy="393980"/>
          </a:xfrm>
        </p:spPr>
        <p:txBody>
          <a:bodyPr/>
          <a:lstStyle/>
          <a:p>
            <a:endParaRPr lang="en-GB" dirty="0"/>
          </a:p>
        </p:txBody>
      </p:sp>
    </p:spTree>
    <p:extLst>
      <p:ext uri="{BB962C8B-B14F-4D97-AF65-F5344CB8AC3E}">
        <p14:creationId xmlns:p14="http://schemas.microsoft.com/office/powerpoint/2010/main" val="91812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66226" y="38100"/>
            <a:ext cx="7578748" cy="870857"/>
          </a:xfrm>
        </p:spPr>
        <p:txBody>
          <a:bodyPr/>
          <a:lstStyle/>
          <a:p>
            <a:r>
              <a:rPr lang="en-GB" dirty="0"/>
              <a:t>Stepwise approach to photostability testing: </a:t>
            </a:r>
          </a:p>
          <a:p>
            <a:pPr>
              <a:spcBef>
                <a:spcPts val="0"/>
              </a:spcBef>
            </a:pPr>
            <a:r>
              <a:rPr lang="en-GB" dirty="0"/>
              <a:t>Second step: </a:t>
            </a:r>
            <a:r>
              <a:rPr lang="en-GB" u="sng" dirty="0"/>
              <a:t>Tests on the drug product   </a:t>
            </a:r>
            <a:endParaRPr lang="en-GB" dirty="0"/>
          </a:p>
        </p:txBody>
      </p:sp>
      <p:sp>
        <p:nvSpPr>
          <p:cNvPr id="4"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682171" y="1626413"/>
            <a:ext cx="7779657" cy="3193238"/>
          </a:xfrm>
        </p:spPr>
        <p:txBody>
          <a:bodyPr/>
          <a:lstStyle/>
          <a:p>
            <a:pPr marL="0" indent="0" algn="just">
              <a:spcBef>
                <a:spcPts val="1200"/>
              </a:spcBef>
              <a:buNone/>
            </a:pPr>
            <a:r>
              <a:rPr lang="en-GB" sz="2400" u="sng" dirty="0"/>
              <a:t>Logic of sequential photostability testing of the drug product</a:t>
            </a:r>
            <a:r>
              <a:rPr lang="en-GB" sz="2400" dirty="0"/>
              <a:t>(1/2):</a:t>
            </a:r>
          </a:p>
          <a:p>
            <a:pPr algn="just">
              <a:spcBef>
                <a:spcPts val="1200"/>
              </a:spcBef>
            </a:pPr>
            <a:r>
              <a:rPr lang="en-US" dirty="0"/>
              <a:t>Testing should progress starting from direct exposure of the drug product up to exposure of the drug product in its marketing pack. Testing can be stopped at the step </a:t>
            </a:r>
            <a:r>
              <a:rPr lang="en-US" u="sng" dirty="0"/>
              <a:t>at which results demonstrate that the drug product is adequately protected from light</a:t>
            </a:r>
            <a:r>
              <a:rPr lang="en-US" dirty="0"/>
              <a:t>.</a:t>
            </a:r>
          </a:p>
          <a:p>
            <a:pPr marL="233363" lvl="1" indent="0" algn="just">
              <a:spcBef>
                <a:spcPts val="1200"/>
              </a:spcBef>
              <a:buNone/>
            </a:pPr>
            <a:r>
              <a:rPr lang="en-US" sz="2000" dirty="0">
                <a:solidFill>
                  <a:srgbClr val="218BA7"/>
                </a:solidFill>
              </a:rPr>
              <a:t>Exception: where it is demonstrated that the immediate pack is completely impenetrable to light (e.g. aluminum tubes), testing should normally </a:t>
            </a:r>
            <a:r>
              <a:rPr lang="en-US" sz="2000" u="sng" dirty="0">
                <a:solidFill>
                  <a:srgbClr val="218BA7"/>
                </a:solidFill>
              </a:rPr>
              <a:t>only be conducted on directly exposed drug product</a:t>
            </a:r>
            <a:r>
              <a:rPr lang="en-US" sz="2000" dirty="0">
                <a:solidFill>
                  <a:srgbClr val="218BA7"/>
                </a:solidFill>
              </a:rPr>
              <a:t>.</a:t>
            </a:r>
          </a:p>
          <a:p>
            <a:pPr algn="just">
              <a:spcBef>
                <a:spcPts val="1200"/>
              </a:spcBef>
            </a:pPr>
            <a:endParaRPr lang="en-US" sz="2400" dirty="0"/>
          </a:p>
        </p:txBody>
      </p:sp>
    </p:spTree>
    <p:extLst>
      <p:ext uri="{BB962C8B-B14F-4D97-AF65-F5344CB8AC3E}">
        <p14:creationId xmlns:p14="http://schemas.microsoft.com/office/powerpoint/2010/main" val="428552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33138" y="85724"/>
            <a:ext cx="7578748" cy="870857"/>
          </a:xfrm>
        </p:spPr>
        <p:txBody>
          <a:bodyPr/>
          <a:lstStyle/>
          <a:p>
            <a:r>
              <a:rPr lang="en-GB" dirty="0"/>
              <a:t>Stepwise approach to </a:t>
            </a:r>
            <a:r>
              <a:rPr lang="en-GB" dirty="0" err="1"/>
              <a:t>photostability</a:t>
            </a:r>
            <a:r>
              <a:rPr lang="en-GB" dirty="0"/>
              <a:t> testing: </a:t>
            </a:r>
          </a:p>
          <a:p>
            <a:pPr>
              <a:spcBef>
                <a:spcPts val="0"/>
              </a:spcBef>
            </a:pPr>
            <a:r>
              <a:rPr lang="en-GB" dirty="0"/>
              <a:t>Second step: </a:t>
            </a:r>
            <a:r>
              <a:rPr lang="en-GB" u="sng" dirty="0"/>
              <a:t>Tests on the drug product</a:t>
            </a:r>
            <a:endParaRPr lang="en-GB" dirty="0"/>
          </a:p>
        </p:txBody>
      </p:sp>
      <p:sp>
        <p:nvSpPr>
          <p:cNvPr id="4"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404813" y="1132115"/>
            <a:ext cx="8219423" cy="4789713"/>
          </a:xfrm>
        </p:spPr>
        <p:txBody>
          <a:bodyPr/>
          <a:lstStyle/>
          <a:p>
            <a:pPr marL="0" indent="0" algn="just">
              <a:spcBef>
                <a:spcPts val="1200"/>
              </a:spcBef>
              <a:buNone/>
            </a:pPr>
            <a:r>
              <a:rPr lang="en-GB" sz="2800" u="sng" dirty="0"/>
              <a:t>Logic of sequential </a:t>
            </a:r>
            <a:r>
              <a:rPr lang="en-GB" sz="2800" u="sng" dirty="0" err="1"/>
              <a:t>photostability</a:t>
            </a:r>
            <a:r>
              <a:rPr lang="en-GB" sz="2800" u="sng" dirty="0"/>
              <a:t> testing of the drug product</a:t>
            </a:r>
            <a:r>
              <a:rPr lang="en-GB" sz="2800" dirty="0"/>
              <a:t> (2/2):</a:t>
            </a:r>
          </a:p>
          <a:p>
            <a:pPr marL="457200" indent="-457200" algn="just">
              <a:spcBef>
                <a:spcPts val="2400"/>
              </a:spcBef>
              <a:buFont typeface="Wingdings" panose="05000000000000000000" pitchFamily="2" charset="2"/>
              <a:buChar char="Ø"/>
            </a:pPr>
            <a:r>
              <a:rPr lang="en-GB" sz="2400" dirty="0"/>
              <a:t>Management of changes:</a:t>
            </a:r>
          </a:p>
          <a:p>
            <a:pPr marL="233363" lvl="1" indent="0" algn="just">
              <a:spcBef>
                <a:spcPts val="600"/>
              </a:spcBef>
              <a:buNone/>
            </a:pPr>
            <a:r>
              <a:rPr lang="en-GB" sz="2000" dirty="0">
                <a:solidFill>
                  <a:srgbClr val="218BA7"/>
                </a:solidFill>
              </a:rPr>
              <a:t>1.A: Preamble of the guideline: </a:t>
            </a:r>
            <a:r>
              <a:rPr lang="en-GB" sz="2000" dirty="0"/>
              <a:t>“</a:t>
            </a:r>
            <a:r>
              <a:rPr lang="en-US" sz="2000" dirty="0"/>
              <a:t>Normally, </a:t>
            </a:r>
            <a:r>
              <a:rPr lang="en-US" sz="2000" dirty="0" err="1"/>
              <a:t>photostability</a:t>
            </a:r>
            <a:r>
              <a:rPr lang="en-US" sz="2000" dirty="0"/>
              <a:t> testing is carried out on a single batch of material selected as described under Selection of Batches in the Parent Guideline. Under some circumstances </a:t>
            </a:r>
            <a:r>
              <a:rPr lang="en-US" sz="2000" u="sng" dirty="0"/>
              <a:t>these studies should be repeated if certain variations and changes are made to the product</a:t>
            </a:r>
            <a:r>
              <a:rPr lang="en-US" sz="2000" dirty="0"/>
              <a:t> (e.g., formulation, packaging). Whether these studies should be repeated depends on the </a:t>
            </a:r>
            <a:r>
              <a:rPr lang="en-US" sz="2000" dirty="0" err="1"/>
              <a:t>photostability</a:t>
            </a:r>
            <a:r>
              <a:rPr lang="en-US" sz="2000" dirty="0"/>
              <a:t> characteristics determined at the time of initial filing and he type of variation and/or change made.”</a:t>
            </a:r>
            <a:r>
              <a:rPr lang="en-US" sz="2000" dirty="0">
                <a:solidFill>
                  <a:schemeClr val="tx1"/>
                </a:solidFill>
              </a:rPr>
              <a:t> </a:t>
            </a:r>
          </a:p>
          <a:p>
            <a:pPr marL="233363" lvl="1" indent="0" algn="just">
              <a:spcBef>
                <a:spcPts val="600"/>
              </a:spcBef>
              <a:buNone/>
            </a:pPr>
            <a:endParaRPr lang="en-US" sz="2000" dirty="0">
              <a:solidFill>
                <a:schemeClr val="tx1"/>
              </a:solidFill>
            </a:endParaRPr>
          </a:p>
          <a:p>
            <a:pPr marL="233363" lvl="1" indent="0" algn="just">
              <a:spcBef>
                <a:spcPts val="600"/>
              </a:spcBef>
              <a:buNone/>
            </a:pPr>
            <a:r>
              <a:rPr lang="en-US" sz="2000" dirty="0">
                <a:solidFill>
                  <a:srgbClr val="218BA7"/>
                </a:solidFill>
              </a:rPr>
              <a:t>This </a:t>
            </a:r>
            <a:r>
              <a:rPr lang="fr-FR" sz="2000" dirty="0" err="1">
                <a:solidFill>
                  <a:srgbClr val="218BA7"/>
                </a:solidFill>
              </a:rPr>
              <a:t>is</a:t>
            </a:r>
            <a:r>
              <a:rPr lang="fr-FR" sz="2000" dirty="0">
                <a:solidFill>
                  <a:srgbClr val="218BA7"/>
                </a:solidFill>
              </a:rPr>
              <a:t> </a:t>
            </a:r>
            <a:r>
              <a:rPr lang="fr-FR" sz="2000" dirty="0" err="1">
                <a:solidFill>
                  <a:srgbClr val="218BA7"/>
                </a:solidFill>
              </a:rPr>
              <a:t>particularly</a:t>
            </a:r>
            <a:r>
              <a:rPr lang="fr-FR" sz="2000" dirty="0">
                <a:solidFill>
                  <a:srgbClr val="218BA7"/>
                </a:solidFill>
              </a:rPr>
              <a:t> applicable to </a:t>
            </a:r>
            <a:r>
              <a:rPr lang="fr-FR" sz="2000" dirty="0" err="1">
                <a:solidFill>
                  <a:srgbClr val="218BA7"/>
                </a:solidFill>
              </a:rPr>
              <a:t>drug</a:t>
            </a:r>
            <a:r>
              <a:rPr lang="fr-FR" sz="2000" dirty="0">
                <a:solidFill>
                  <a:srgbClr val="218BA7"/>
                </a:solidFill>
              </a:rPr>
              <a:t> </a:t>
            </a:r>
            <a:r>
              <a:rPr lang="fr-FR" sz="2000" dirty="0" err="1">
                <a:solidFill>
                  <a:srgbClr val="218BA7"/>
                </a:solidFill>
              </a:rPr>
              <a:t>products</a:t>
            </a:r>
            <a:r>
              <a:rPr lang="fr-FR" sz="2000" dirty="0">
                <a:solidFill>
                  <a:srgbClr val="218BA7"/>
                </a:solidFill>
              </a:rPr>
              <a:t>.</a:t>
            </a:r>
            <a:endParaRPr lang="en-US" sz="2000" dirty="0">
              <a:solidFill>
                <a:srgbClr val="218BA7"/>
              </a:solidFill>
            </a:endParaRPr>
          </a:p>
        </p:txBody>
      </p:sp>
    </p:spTree>
    <p:extLst>
      <p:ext uri="{BB962C8B-B14F-4D97-AF65-F5344CB8AC3E}">
        <p14:creationId xmlns:p14="http://schemas.microsoft.com/office/powerpoint/2010/main" val="328269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33138" y="13787"/>
            <a:ext cx="7578748" cy="870857"/>
          </a:xfrm>
        </p:spPr>
        <p:txBody>
          <a:bodyPr/>
          <a:lstStyle/>
          <a:p>
            <a:r>
              <a:rPr lang="en-GB" dirty="0"/>
              <a:t>Stepwise approach to photostability testing: </a:t>
            </a:r>
          </a:p>
          <a:p>
            <a:pPr>
              <a:spcBef>
                <a:spcPts val="0"/>
              </a:spcBef>
            </a:pPr>
            <a:r>
              <a:rPr lang="en-GB" dirty="0"/>
              <a:t>Second step: </a:t>
            </a:r>
            <a:r>
              <a:rPr lang="en-GB" u="sng" dirty="0"/>
              <a:t>Tests on the drug product</a:t>
            </a:r>
            <a:r>
              <a:rPr lang="en-GB" dirty="0"/>
              <a:t> (section 3)</a:t>
            </a:r>
          </a:p>
        </p:txBody>
      </p:sp>
      <p:pic>
        <p:nvPicPr>
          <p:cNvPr id="3" name="Image 2"/>
          <p:cNvPicPr>
            <a:picLocks noChangeAspect="1"/>
          </p:cNvPicPr>
          <p:nvPr/>
        </p:nvPicPr>
        <p:blipFill>
          <a:blip r:embed="rId2"/>
          <a:stretch>
            <a:fillRect/>
          </a:stretch>
        </p:blipFill>
        <p:spPr>
          <a:xfrm>
            <a:off x="3026856" y="1000759"/>
            <a:ext cx="5534526" cy="5857241"/>
          </a:xfrm>
          <a:prstGeom prst="rect">
            <a:avLst/>
          </a:prstGeom>
        </p:spPr>
      </p:pic>
      <p:sp>
        <p:nvSpPr>
          <p:cNvPr id="4" name="Rectangle 3"/>
          <p:cNvSpPr/>
          <p:nvPr/>
        </p:nvSpPr>
        <p:spPr>
          <a:xfrm>
            <a:off x="137194" y="1786860"/>
            <a:ext cx="2815771" cy="1137097"/>
          </a:xfrm>
          <a:prstGeom prst="rect">
            <a:avLst/>
          </a:prstGeom>
          <a:solidFill>
            <a:schemeClr val="bg1"/>
          </a:solidFill>
          <a:ln w="25400">
            <a:solidFill>
              <a:srgbClr val="218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u="sng" dirty="0">
                <a:solidFill>
                  <a:srgbClr val="218BA7"/>
                </a:solidFill>
              </a:rPr>
              <a:t>Immediate pack (Glossary)</a:t>
            </a:r>
            <a:r>
              <a:rPr lang="en-US" sz="1400" dirty="0">
                <a:solidFill>
                  <a:srgbClr val="218BA7"/>
                </a:solidFill>
              </a:rPr>
              <a:t>:</a:t>
            </a:r>
          </a:p>
          <a:p>
            <a:pPr algn="just"/>
            <a:r>
              <a:rPr lang="en-US" sz="1400" dirty="0">
                <a:solidFill>
                  <a:srgbClr val="218BA7"/>
                </a:solidFill>
              </a:rPr>
              <a:t>Constituent of the packaging that is in direct contact with the drug substance or drug product, and includes any appropriate label.</a:t>
            </a:r>
          </a:p>
        </p:txBody>
      </p:sp>
      <p:sp>
        <p:nvSpPr>
          <p:cNvPr id="5" name="Rectangle 4"/>
          <p:cNvSpPr/>
          <p:nvPr/>
        </p:nvSpPr>
        <p:spPr>
          <a:xfrm>
            <a:off x="137194" y="3040072"/>
            <a:ext cx="2815771" cy="1130276"/>
          </a:xfrm>
          <a:prstGeom prst="rect">
            <a:avLst/>
          </a:prstGeom>
          <a:solidFill>
            <a:schemeClr val="bg1"/>
          </a:solidFill>
          <a:ln w="25400">
            <a:solidFill>
              <a:srgbClr val="218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u="sng">
                <a:solidFill>
                  <a:srgbClr val="218BA7"/>
                </a:solidFill>
              </a:rPr>
              <a:t>Marketing pack (Glossary)</a:t>
            </a:r>
            <a:r>
              <a:rPr lang="en-US" sz="1400">
                <a:solidFill>
                  <a:srgbClr val="218BA7"/>
                </a:solidFill>
              </a:rPr>
              <a:t>:</a:t>
            </a:r>
          </a:p>
          <a:p>
            <a:pPr algn="just"/>
            <a:r>
              <a:rPr lang="en-US" sz="1400">
                <a:solidFill>
                  <a:srgbClr val="218BA7"/>
                </a:solidFill>
              </a:rPr>
              <a:t>Combination of immediate pack and other secondary packaging such as a carton.</a:t>
            </a:r>
          </a:p>
        </p:txBody>
      </p:sp>
      <p:sp>
        <p:nvSpPr>
          <p:cNvPr id="6" name="Rectangle 5"/>
          <p:cNvSpPr/>
          <p:nvPr/>
        </p:nvSpPr>
        <p:spPr>
          <a:xfrm>
            <a:off x="137194" y="4286463"/>
            <a:ext cx="2815771" cy="1652324"/>
          </a:xfrm>
          <a:prstGeom prst="rect">
            <a:avLst/>
          </a:prstGeom>
          <a:solidFill>
            <a:schemeClr val="bg1"/>
          </a:solidFill>
          <a:ln w="25400">
            <a:solidFill>
              <a:srgbClr val="218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u="sng" dirty="0">
                <a:solidFill>
                  <a:srgbClr val="218BA7"/>
                </a:solidFill>
              </a:rPr>
              <a:t>Acceptable change (Section A)</a:t>
            </a:r>
            <a:r>
              <a:rPr lang="en-US" sz="1400" dirty="0">
                <a:solidFill>
                  <a:srgbClr val="218BA7"/>
                </a:solidFill>
              </a:rPr>
              <a:t>:</a:t>
            </a:r>
          </a:p>
          <a:p>
            <a:pPr algn="just"/>
            <a:r>
              <a:rPr lang="en-US" sz="1400" dirty="0">
                <a:solidFill>
                  <a:srgbClr val="218BA7"/>
                </a:solidFill>
              </a:rPr>
              <a:t>Change within limits justified by the applicant. </a:t>
            </a:r>
          </a:p>
          <a:p>
            <a:pPr algn="just"/>
            <a:endParaRPr lang="en-US" sz="1400" dirty="0">
              <a:solidFill>
                <a:srgbClr val="218BA7"/>
              </a:solidFill>
            </a:endParaRPr>
          </a:p>
          <a:p>
            <a:pPr algn="just"/>
            <a:r>
              <a:rPr lang="en-US" sz="1200" dirty="0">
                <a:solidFill>
                  <a:srgbClr val="218BA7"/>
                </a:solidFill>
              </a:rPr>
              <a:t>NB (Sections 2.C and 3.C): for evaluation of results, it is important to </a:t>
            </a:r>
            <a:r>
              <a:rPr lang="en-US" sz="1200" u="sng" dirty="0">
                <a:solidFill>
                  <a:srgbClr val="218BA7"/>
                </a:solidFill>
              </a:rPr>
              <a:t>consider the results from other formal stability studies</a:t>
            </a:r>
            <a:r>
              <a:rPr lang="en-US" sz="1200" dirty="0">
                <a:solidFill>
                  <a:srgbClr val="218BA7"/>
                </a:solidFill>
              </a:rPr>
              <a:t>.</a:t>
            </a:r>
          </a:p>
        </p:txBody>
      </p:sp>
      <p:sp>
        <p:nvSpPr>
          <p:cNvPr id="7" name="Rectangle 6"/>
          <p:cNvSpPr/>
          <p:nvPr/>
        </p:nvSpPr>
        <p:spPr>
          <a:xfrm>
            <a:off x="0" y="986971"/>
            <a:ext cx="3905417" cy="360566"/>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a:solidFill>
                  <a:srgbClr val="218BA7"/>
                </a:solidFill>
              </a:rPr>
              <a:t>Sequential testing of Drug Products</a:t>
            </a:r>
            <a:r>
              <a:rPr lang="en-US" b="1" dirty="0">
                <a:solidFill>
                  <a:srgbClr val="218BA7"/>
                </a:solidFill>
              </a:rPr>
              <a:t>:</a:t>
            </a:r>
          </a:p>
        </p:txBody>
      </p:sp>
    </p:spTree>
    <p:extLst>
      <p:ext uri="{BB962C8B-B14F-4D97-AF65-F5344CB8AC3E}">
        <p14:creationId xmlns:p14="http://schemas.microsoft.com/office/powerpoint/2010/main" val="396986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66725" y="66675"/>
            <a:ext cx="9067799" cy="870857"/>
          </a:xfrm>
        </p:spPr>
        <p:txBody>
          <a:bodyPr/>
          <a:lstStyle/>
          <a:p>
            <a:pPr>
              <a:spcBef>
                <a:spcPts val="0"/>
              </a:spcBef>
            </a:pPr>
            <a:r>
              <a:rPr lang="en-GB" dirty="0"/>
              <a:t>Drug product </a:t>
            </a:r>
            <a:r>
              <a:rPr lang="en-GB" dirty="0" err="1"/>
              <a:t>photostability</a:t>
            </a:r>
            <a:r>
              <a:rPr lang="en-GB" dirty="0"/>
              <a:t> testing: </a:t>
            </a:r>
          </a:p>
          <a:p>
            <a:pPr>
              <a:spcBef>
                <a:spcPts val="0"/>
              </a:spcBef>
            </a:pPr>
            <a:r>
              <a:rPr lang="en-GB" dirty="0"/>
              <a:t>Particular cases requiring in-use studies</a:t>
            </a:r>
          </a:p>
        </p:txBody>
      </p:sp>
      <p:sp>
        <p:nvSpPr>
          <p:cNvPr id="4"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815519" y="1853746"/>
            <a:ext cx="7266215" cy="2656115"/>
          </a:xfrm>
        </p:spPr>
        <p:txBody>
          <a:bodyPr/>
          <a:lstStyle/>
          <a:p>
            <a:pPr marL="0" indent="0" algn="just">
              <a:buNone/>
            </a:pPr>
            <a:r>
              <a:rPr lang="en-GB" dirty="0"/>
              <a:t>Particular cases requiring in-use </a:t>
            </a:r>
            <a:r>
              <a:rPr lang="en-GB" dirty="0" err="1"/>
              <a:t>photostability</a:t>
            </a:r>
            <a:r>
              <a:rPr lang="en-GB" dirty="0"/>
              <a:t> studies (not covered by the guideline):</a:t>
            </a:r>
            <a:endParaRPr lang="en-US" dirty="0"/>
          </a:p>
          <a:p>
            <a:pPr algn="just">
              <a:spcBef>
                <a:spcPts val="1800"/>
              </a:spcBef>
            </a:pPr>
            <a:r>
              <a:rPr lang="en-US" dirty="0"/>
              <a:t>It may be appropriate to test certain products such as </a:t>
            </a:r>
            <a:r>
              <a:rPr lang="en-US" u="sng" dirty="0"/>
              <a:t>infusion liquids</a:t>
            </a:r>
            <a:r>
              <a:rPr lang="en-US" dirty="0"/>
              <a:t>, </a:t>
            </a:r>
            <a:r>
              <a:rPr lang="en-US" u="sng" dirty="0"/>
              <a:t>dermal creams</a:t>
            </a:r>
            <a:r>
              <a:rPr lang="en-US" dirty="0"/>
              <a:t>, etc., to support their </a:t>
            </a:r>
            <a:r>
              <a:rPr lang="en-US" dirty="0" err="1"/>
              <a:t>photostability</a:t>
            </a:r>
            <a:r>
              <a:rPr lang="en-US" dirty="0"/>
              <a:t> </a:t>
            </a:r>
            <a:r>
              <a:rPr lang="en-US" u="sng" dirty="0"/>
              <a:t>in-use</a:t>
            </a:r>
            <a:r>
              <a:rPr lang="en-US" dirty="0"/>
              <a:t>. </a:t>
            </a:r>
          </a:p>
          <a:p>
            <a:pPr algn="just">
              <a:spcBef>
                <a:spcPts val="1800"/>
              </a:spcBef>
            </a:pPr>
            <a:r>
              <a:rPr lang="en-US" dirty="0"/>
              <a:t>The extent of this testing should depend on and relate to the directions for use, and </a:t>
            </a:r>
            <a:r>
              <a:rPr lang="en-US" u="sng" dirty="0"/>
              <a:t>is left to the applicant's discretion</a:t>
            </a:r>
            <a:r>
              <a:rPr lang="en-US" dirty="0"/>
              <a:t>.</a:t>
            </a:r>
          </a:p>
        </p:txBody>
      </p:sp>
    </p:spTree>
    <p:extLst>
      <p:ext uri="{BB962C8B-B14F-4D97-AF65-F5344CB8AC3E}">
        <p14:creationId xmlns:p14="http://schemas.microsoft.com/office/powerpoint/2010/main" val="235548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BD057-8853-4FA0-B90A-4135108C1E98}"/>
              </a:ext>
            </a:extLst>
          </p:cNvPr>
          <p:cNvSpPr>
            <a:spLocks noGrp="1"/>
          </p:cNvSpPr>
          <p:nvPr>
            <p:ph type="body" sz="quarter" idx="10"/>
          </p:nvPr>
        </p:nvSpPr>
        <p:spPr>
          <a:xfrm>
            <a:off x="173254" y="2734705"/>
            <a:ext cx="8604985" cy="1750668"/>
          </a:xfrm>
        </p:spPr>
        <p:txBody>
          <a:bodyPr/>
          <a:lstStyle/>
          <a:p>
            <a:pPr algn="ctr"/>
            <a:r>
              <a:rPr lang="en-GB" b="1" dirty="0"/>
              <a:t>Design of formal photostability studies:</a:t>
            </a:r>
          </a:p>
          <a:p>
            <a:pPr algn="ctr"/>
            <a:endParaRPr lang="en-GB" dirty="0"/>
          </a:p>
          <a:p>
            <a:pPr algn="ctr"/>
            <a:r>
              <a:rPr lang="en-GB" dirty="0"/>
              <a:t>Number of batches</a:t>
            </a:r>
            <a:endParaRPr lang="en-GB" sz="1800" dirty="0"/>
          </a:p>
        </p:txBody>
      </p:sp>
    </p:spTree>
    <p:extLst>
      <p:ext uri="{BB962C8B-B14F-4D97-AF65-F5344CB8AC3E}">
        <p14:creationId xmlns:p14="http://schemas.microsoft.com/office/powerpoint/2010/main" val="422736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67544" y="256335"/>
            <a:ext cx="7478829" cy="519112"/>
          </a:xfrm>
        </p:spPr>
        <p:txBody>
          <a:bodyPr/>
          <a:lstStyle/>
          <a:p>
            <a:r>
              <a:rPr lang="en-GB" dirty="0"/>
              <a:t>Design of stability studies: number of batches</a:t>
            </a:r>
          </a:p>
        </p:txBody>
      </p:sp>
      <p:sp>
        <p:nvSpPr>
          <p:cNvPr id="3"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p:txBody>
          <a:bodyPr/>
          <a:lstStyle/>
          <a:p>
            <a:endParaRPr lang="en-GB"/>
          </a:p>
        </p:txBody>
      </p:sp>
      <p:graphicFrame>
        <p:nvGraphicFramePr>
          <p:cNvPr id="4" name="Tableau 3"/>
          <p:cNvGraphicFramePr>
            <a:graphicFrameLocks noGrp="1"/>
          </p:cNvGraphicFramePr>
          <p:nvPr>
            <p:extLst>
              <p:ext uri="{D42A27DB-BD31-4B8C-83A1-F6EECF244321}">
                <p14:modId xmlns:p14="http://schemas.microsoft.com/office/powerpoint/2010/main" val="1510084432"/>
              </p:ext>
            </p:extLst>
          </p:nvPr>
        </p:nvGraphicFramePr>
        <p:xfrm>
          <a:off x="467544" y="1561089"/>
          <a:ext cx="8280920" cy="4660384"/>
        </p:xfrm>
        <a:graphic>
          <a:graphicData uri="http://schemas.openxmlformats.org/drawingml/2006/table">
            <a:tbl>
              <a:tblPr firstRow="1" bandRow="1">
                <a:tableStyleId>{5C22544A-7EE6-4342-B048-85BDC9FD1C3A}</a:tableStyleId>
              </a:tblPr>
              <a:tblGrid>
                <a:gridCol w="1504131">
                  <a:extLst>
                    <a:ext uri="{9D8B030D-6E8A-4147-A177-3AD203B41FA5}">
                      <a16:colId xmlns:a16="http://schemas.microsoft.com/office/drawing/2014/main" val="20000"/>
                    </a:ext>
                  </a:extLst>
                </a:gridCol>
                <a:gridCol w="5768677">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576064">
                <a:tc>
                  <a:txBody>
                    <a:bodyPr/>
                    <a:lstStyle/>
                    <a:p>
                      <a:endParaRPr lang="en-US"/>
                    </a:p>
                  </a:txBody>
                  <a:tcPr>
                    <a:solidFill>
                      <a:schemeClr val="bg1"/>
                    </a:solidFill>
                  </a:tcPr>
                </a:tc>
                <a:tc>
                  <a:txBody>
                    <a:bodyPr/>
                    <a:lstStyle/>
                    <a:p>
                      <a:pPr algn="ctr"/>
                      <a:r>
                        <a:rPr lang="fr-FR" dirty="0"/>
                        <a:t>Number of </a:t>
                      </a:r>
                      <a:r>
                        <a:rPr lang="fr-FR" dirty="0" err="1"/>
                        <a:t>batches</a:t>
                      </a:r>
                      <a:endParaRPr lang="fr-FR" dirty="0"/>
                    </a:p>
                  </a:txBody>
                  <a:tcPr anchor="ctr">
                    <a:solidFill>
                      <a:srgbClr val="28A0BE"/>
                    </a:solidFill>
                  </a:tcPr>
                </a:tc>
                <a:tc>
                  <a:txBody>
                    <a:bodyPr/>
                    <a:lstStyle/>
                    <a:p>
                      <a:pPr algn="ctr"/>
                      <a:r>
                        <a:rPr lang="fr-FR" dirty="0"/>
                        <a:t>Section</a:t>
                      </a:r>
                      <a:endParaRPr lang="en-US" dirty="0"/>
                    </a:p>
                  </a:txBody>
                  <a:tcPr anchor="ctr">
                    <a:solidFill>
                      <a:srgbClr val="28A0BE"/>
                    </a:solidFill>
                  </a:tcPr>
                </a:tc>
                <a:extLst>
                  <a:ext uri="{0D108BD9-81ED-4DB2-BD59-A6C34878D82A}">
                    <a16:rowId xmlns:a16="http://schemas.microsoft.com/office/drawing/2014/main" val="10000"/>
                  </a:ext>
                </a:extLst>
              </a:tr>
              <a:tr h="1953584">
                <a:tc>
                  <a:txBody>
                    <a:bodyPr/>
                    <a:lstStyle/>
                    <a:p>
                      <a:r>
                        <a:rPr lang="fr-FR" dirty="0"/>
                        <a:t>Drug Substances</a:t>
                      </a:r>
                      <a:endParaRPr lang="en-US" dirty="0"/>
                    </a:p>
                  </a:txBody>
                  <a:tcPr/>
                </a:tc>
                <a:tc>
                  <a:txBody>
                    <a:bodyPr/>
                    <a:lstStyle/>
                    <a:p>
                      <a:pPr algn="just"/>
                      <a:r>
                        <a:rPr lang="en-US" sz="1600" kern="1200" baseline="0" dirty="0">
                          <a:solidFill>
                            <a:schemeClr val="dk1"/>
                          </a:solidFill>
                          <a:latin typeface="+mn-lt"/>
                          <a:ea typeface="+mn-ea"/>
                          <a:cs typeface="+mn-cs"/>
                        </a:rPr>
                        <a:t>Normally, only one batch of drug substance is tested during the development phase, and then the photostability characteristics should be confirmed </a:t>
                      </a:r>
                      <a:r>
                        <a:rPr lang="en-US" sz="1600" u="sng" kern="1200" baseline="0" dirty="0">
                          <a:solidFill>
                            <a:schemeClr val="dk1"/>
                          </a:solidFill>
                          <a:latin typeface="+mn-lt"/>
                          <a:ea typeface="+mn-ea"/>
                          <a:cs typeface="+mn-cs"/>
                        </a:rPr>
                        <a:t>on a single batch</a:t>
                      </a:r>
                      <a:r>
                        <a:rPr lang="en-US" sz="1600" kern="1200" baseline="0" dirty="0">
                          <a:solidFill>
                            <a:schemeClr val="dk1"/>
                          </a:solidFill>
                          <a:latin typeface="+mn-lt"/>
                          <a:ea typeface="+mn-ea"/>
                          <a:cs typeface="+mn-cs"/>
                        </a:rPr>
                        <a:t> selected as described in the Parent Guideline if the drug is clearly photostable or photolabile. </a:t>
                      </a:r>
                    </a:p>
                    <a:p>
                      <a:pPr algn="just"/>
                      <a:endParaRPr lang="en-US" sz="1600" kern="1200" baseline="0" dirty="0">
                        <a:solidFill>
                          <a:schemeClr val="dk1"/>
                        </a:solidFill>
                        <a:latin typeface="+mn-lt"/>
                        <a:ea typeface="+mn-ea"/>
                        <a:cs typeface="+mn-cs"/>
                      </a:endParaRPr>
                    </a:p>
                    <a:p>
                      <a:pPr algn="just"/>
                      <a:r>
                        <a:rPr lang="en-US" sz="1600" u="sng" kern="1200" baseline="0" dirty="0">
                          <a:solidFill>
                            <a:schemeClr val="dk1"/>
                          </a:solidFill>
                          <a:latin typeface="+mn-lt"/>
                          <a:ea typeface="+mn-ea"/>
                          <a:cs typeface="+mn-cs"/>
                        </a:rPr>
                        <a:t>If the results of the confirmatory study are equivocal</a:t>
                      </a:r>
                      <a:r>
                        <a:rPr lang="en-US" sz="1600" kern="1200" baseline="0" dirty="0">
                          <a:solidFill>
                            <a:schemeClr val="dk1"/>
                          </a:solidFill>
                          <a:latin typeface="+mn-lt"/>
                          <a:ea typeface="+mn-ea"/>
                          <a:cs typeface="+mn-cs"/>
                        </a:rPr>
                        <a:t>, testing of up to two additional batches should be conducted. Samples should be selected as described in the Parent Guideline.</a:t>
                      </a:r>
                    </a:p>
                  </a:txBody>
                  <a:tcPr/>
                </a:tc>
                <a:tc>
                  <a:txBody>
                    <a:bodyPr/>
                    <a:lstStyle/>
                    <a:p>
                      <a:pPr algn="ctr"/>
                      <a:r>
                        <a:rPr lang="fr-FR"/>
                        <a:t>2</a:t>
                      </a:r>
                      <a:endParaRPr lang="en-US"/>
                    </a:p>
                  </a:txBody>
                  <a:tcPr/>
                </a:tc>
                <a:extLst>
                  <a:ext uri="{0D108BD9-81ED-4DB2-BD59-A6C34878D82A}">
                    <a16:rowId xmlns:a16="http://schemas.microsoft.com/office/drawing/2014/main" val="10001"/>
                  </a:ext>
                </a:extLst>
              </a:tr>
              <a:tr h="1780674">
                <a:tc>
                  <a:txBody>
                    <a:bodyPr/>
                    <a:lstStyle/>
                    <a:p>
                      <a:r>
                        <a:rPr lang="fr-FR" dirty="0"/>
                        <a:t>Medicinal </a:t>
                      </a:r>
                      <a:r>
                        <a:rPr lang="fr-FR" dirty="0" err="1"/>
                        <a:t>products</a:t>
                      </a:r>
                      <a:endParaRPr lang="en-US" dirty="0"/>
                    </a:p>
                  </a:txBody>
                  <a:tcPr/>
                </a:tc>
                <a:tc>
                  <a:txBody>
                    <a:bodyPr/>
                    <a:lstStyle/>
                    <a:p>
                      <a:pPr algn="just"/>
                      <a:r>
                        <a:rPr lang="en-US" sz="1600" kern="1200" baseline="0" dirty="0">
                          <a:solidFill>
                            <a:schemeClr val="dk1"/>
                          </a:solidFill>
                          <a:latin typeface="+mn-lt"/>
                          <a:ea typeface="+mn-ea"/>
                          <a:cs typeface="+mn-cs"/>
                        </a:rPr>
                        <a:t>Normally, only </a:t>
                      </a:r>
                      <a:r>
                        <a:rPr lang="en-US" sz="1600" u="sng" kern="1200" baseline="0" dirty="0">
                          <a:solidFill>
                            <a:schemeClr val="dk1"/>
                          </a:solidFill>
                          <a:latin typeface="+mn-lt"/>
                          <a:ea typeface="+mn-ea"/>
                          <a:cs typeface="+mn-cs"/>
                        </a:rPr>
                        <a:t>one batch of drug product</a:t>
                      </a:r>
                      <a:r>
                        <a:rPr lang="en-US" sz="1600" u="none" kern="1200" baseline="0" dirty="0">
                          <a:solidFill>
                            <a:schemeClr val="dk1"/>
                          </a:solidFill>
                          <a:latin typeface="+mn-lt"/>
                          <a:ea typeface="+mn-ea"/>
                          <a:cs typeface="+mn-cs"/>
                        </a:rPr>
                        <a:t> </a:t>
                      </a:r>
                      <a:r>
                        <a:rPr lang="en-US" sz="1600" kern="1200" baseline="0" dirty="0">
                          <a:solidFill>
                            <a:schemeClr val="dk1"/>
                          </a:solidFill>
                          <a:latin typeface="+mn-lt"/>
                          <a:ea typeface="+mn-ea"/>
                          <a:cs typeface="+mn-cs"/>
                        </a:rPr>
                        <a:t>is tested during the development phase, and then the photostability characteristics should be confirmed on a single batch selected as described in the Parent Guideline if the product is clearly photostable or photolabile. </a:t>
                      </a:r>
                    </a:p>
                    <a:p>
                      <a:pPr algn="just"/>
                      <a:endParaRPr lang="en-US" sz="1600" kern="1200" baseline="0" dirty="0">
                        <a:solidFill>
                          <a:schemeClr val="dk1"/>
                        </a:solidFill>
                        <a:latin typeface="+mn-lt"/>
                        <a:ea typeface="+mn-ea"/>
                        <a:cs typeface="+mn-cs"/>
                      </a:endParaRPr>
                    </a:p>
                    <a:p>
                      <a:pPr algn="just"/>
                      <a:r>
                        <a:rPr lang="en-US" sz="1600" u="sng" kern="1200" baseline="0" dirty="0">
                          <a:solidFill>
                            <a:schemeClr val="dk1"/>
                          </a:solidFill>
                          <a:latin typeface="+mn-lt"/>
                          <a:ea typeface="+mn-ea"/>
                          <a:cs typeface="+mn-cs"/>
                        </a:rPr>
                        <a:t>If the results of the confirmatory study are equivocal</a:t>
                      </a:r>
                      <a:r>
                        <a:rPr lang="en-US" sz="1600" kern="1200" baseline="0" dirty="0">
                          <a:solidFill>
                            <a:schemeClr val="dk1"/>
                          </a:solidFill>
                          <a:latin typeface="+mn-lt"/>
                          <a:ea typeface="+mn-ea"/>
                          <a:cs typeface="+mn-cs"/>
                        </a:rPr>
                        <a:t>, testing of up to two additional batches should be conducted.</a:t>
                      </a:r>
                    </a:p>
                  </a:txBody>
                  <a:tcPr/>
                </a:tc>
                <a:tc>
                  <a:txBody>
                    <a:bodyPr/>
                    <a:lstStyle/>
                    <a:p>
                      <a:pPr algn="ctr"/>
                      <a:r>
                        <a:rPr lang="fr-FR" dirty="0"/>
                        <a:t>3</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57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BD057-8853-4FA0-B90A-4135108C1E98}"/>
              </a:ext>
            </a:extLst>
          </p:cNvPr>
          <p:cNvSpPr>
            <a:spLocks noGrp="1"/>
          </p:cNvSpPr>
          <p:nvPr>
            <p:ph type="body" sz="quarter" idx="10"/>
          </p:nvPr>
        </p:nvSpPr>
        <p:spPr>
          <a:xfrm>
            <a:off x="173254" y="2734705"/>
            <a:ext cx="8604985" cy="1750668"/>
          </a:xfrm>
        </p:spPr>
        <p:txBody>
          <a:bodyPr/>
          <a:lstStyle/>
          <a:p>
            <a:pPr algn="ctr"/>
            <a:r>
              <a:rPr lang="en-GB" b="1" dirty="0"/>
              <a:t>Design of formal stability studies:</a:t>
            </a:r>
          </a:p>
          <a:p>
            <a:pPr algn="ctr"/>
            <a:endParaRPr lang="en-GB" dirty="0"/>
          </a:p>
          <a:p>
            <a:pPr algn="ctr"/>
            <a:r>
              <a:rPr lang="en-GB" dirty="0"/>
              <a:t>Illumination stress and light sources</a:t>
            </a:r>
            <a:endParaRPr lang="en-GB" sz="1800" dirty="0"/>
          </a:p>
        </p:txBody>
      </p:sp>
    </p:spTree>
    <p:extLst>
      <p:ext uri="{BB962C8B-B14F-4D97-AF65-F5344CB8AC3E}">
        <p14:creationId xmlns:p14="http://schemas.microsoft.com/office/powerpoint/2010/main" val="306586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49580" y="112185"/>
            <a:ext cx="7478829" cy="689722"/>
          </a:xfrm>
        </p:spPr>
        <p:txBody>
          <a:bodyPr/>
          <a:lstStyle/>
          <a:p>
            <a:pPr>
              <a:spcBef>
                <a:spcPts val="0"/>
              </a:spcBef>
            </a:pPr>
            <a:r>
              <a:rPr lang="en-GB" dirty="0"/>
              <a:t>Design of stability studies: </a:t>
            </a:r>
          </a:p>
          <a:p>
            <a:pPr>
              <a:spcBef>
                <a:spcPts val="0"/>
              </a:spcBef>
            </a:pPr>
            <a:r>
              <a:rPr lang="en-GB" dirty="0"/>
              <a:t>illumination stress and light sources</a:t>
            </a:r>
          </a:p>
        </p:txBody>
      </p:sp>
      <p:sp>
        <p:nvSpPr>
          <p:cNvPr id="3"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936408" y="1381125"/>
            <a:ext cx="7271184" cy="5010304"/>
          </a:xfrm>
        </p:spPr>
        <p:txBody>
          <a:bodyPr/>
          <a:lstStyle/>
          <a:p>
            <a:pPr marL="0" indent="0" algn="just">
              <a:buNone/>
            </a:pPr>
            <a:r>
              <a:rPr lang="en-GB" sz="1800" dirty="0"/>
              <a:t>Formal </a:t>
            </a:r>
            <a:r>
              <a:rPr lang="en-GB" sz="1800" dirty="0" err="1"/>
              <a:t>photostability</a:t>
            </a:r>
            <a:r>
              <a:rPr lang="en-GB" sz="1800" dirty="0"/>
              <a:t> studies aim at simulating the effect of exposure to indoor and outdoor light (as might occur during handing, storage or use of drug substances and drug products). For that purpose, samples should be exposed to the following illumination stress:</a:t>
            </a:r>
          </a:p>
          <a:p>
            <a:pPr algn="just">
              <a:buFont typeface="Arial" panose="020B0604020202020204" pitchFamily="34" charset="0"/>
              <a:buChar char="•"/>
            </a:pPr>
            <a:r>
              <a:rPr lang="en-GB" sz="1800" dirty="0"/>
              <a:t>1.2 million lux overall exposure </a:t>
            </a:r>
          </a:p>
          <a:p>
            <a:pPr algn="just">
              <a:buFont typeface="Arial" panose="020B0604020202020204" pitchFamily="34" charset="0"/>
              <a:buChar char="•"/>
            </a:pPr>
            <a:r>
              <a:rPr lang="en-GB" sz="1800" dirty="0"/>
              <a:t>Integrated UV of NLT 200 watt hours/m</a:t>
            </a:r>
            <a:r>
              <a:rPr lang="en-GB" sz="1800" baseline="30000" dirty="0"/>
              <a:t>2</a:t>
            </a:r>
          </a:p>
          <a:p>
            <a:pPr marL="0" indent="0" algn="just">
              <a:buNone/>
            </a:pPr>
            <a:endParaRPr lang="en-GB" sz="1050" b="1" u="sng" dirty="0"/>
          </a:p>
          <a:p>
            <a:pPr marL="0" indent="0" algn="just">
              <a:buNone/>
            </a:pPr>
            <a:r>
              <a:rPr lang="en-GB" b="1" u="sng" dirty="0"/>
              <a:t>Option 1</a:t>
            </a:r>
            <a:r>
              <a:rPr lang="en-GB" dirty="0"/>
              <a:t>:</a:t>
            </a:r>
          </a:p>
          <a:p>
            <a:pPr marL="0" indent="0" algn="just">
              <a:buNone/>
            </a:pPr>
            <a:r>
              <a:rPr lang="en-GB" dirty="0"/>
              <a:t>- </a:t>
            </a:r>
            <a:r>
              <a:rPr lang="en-GB" sz="1800" dirty="0"/>
              <a:t>A</a:t>
            </a:r>
            <a:r>
              <a:rPr lang="en-US" sz="1800" dirty="0" err="1"/>
              <a:t>ny</a:t>
            </a:r>
            <a:r>
              <a:rPr lang="en-US" sz="1800" dirty="0"/>
              <a:t> light source can be used </a:t>
            </a:r>
            <a:r>
              <a:rPr lang="en-US" sz="1800" u="sng" dirty="0"/>
              <a:t>if designed to produce an output similar to the D65/lD65 emission standard</a:t>
            </a:r>
            <a:r>
              <a:rPr lang="en-US" sz="1800" dirty="0"/>
              <a:t> (D65: internationally recognized standard for outdoor daylight as defined in ISO 10977, ID65: equivalent indoor indirect daylight standard)</a:t>
            </a:r>
          </a:p>
          <a:p>
            <a:pPr marL="0" indent="0" algn="just">
              <a:buNone/>
            </a:pPr>
            <a:r>
              <a:rPr lang="en-GB" b="1" u="sng" dirty="0"/>
              <a:t>Option 2</a:t>
            </a:r>
            <a:r>
              <a:rPr lang="en-GB" dirty="0"/>
              <a:t>:</a:t>
            </a:r>
          </a:p>
          <a:p>
            <a:pPr algn="just">
              <a:buFontTx/>
              <a:buChar char="-"/>
            </a:pPr>
            <a:r>
              <a:rPr lang="fr-FR" sz="1800" dirty="0" err="1"/>
              <a:t>Same</a:t>
            </a:r>
            <a:r>
              <a:rPr lang="fr-FR" sz="1800" dirty="0"/>
              <a:t> </a:t>
            </a:r>
            <a:r>
              <a:rPr lang="fr-FR" sz="1800" dirty="0" err="1"/>
              <a:t>samples</a:t>
            </a:r>
            <a:r>
              <a:rPr lang="fr-FR" sz="1800" dirty="0"/>
              <a:t> </a:t>
            </a:r>
            <a:r>
              <a:rPr lang="fr-FR" sz="1800" dirty="0" err="1"/>
              <a:t>exposed</a:t>
            </a:r>
            <a:r>
              <a:rPr lang="fr-FR" sz="1800" dirty="0"/>
              <a:t> to </a:t>
            </a:r>
            <a:r>
              <a:rPr lang="fr-FR" sz="1800" dirty="0" err="1"/>
              <a:t>both</a:t>
            </a:r>
            <a:r>
              <a:rPr lang="fr-FR" sz="1800" dirty="0"/>
              <a:t> a cool white fluorescent </a:t>
            </a:r>
            <a:r>
              <a:rPr lang="fr-FR" sz="1800" dirty="0" err="1"/>
              <a:t>lamp</a:t>
            </a:r>
            <a:r>
              <a:rPr lang="fr-FR" sz="1800" dirty="0"/>
              <a:t> and a </a:t>
            </a:r>
            <a:r>
              <a:rPr lang="fr-FR" sz="1800" dirty="0" err="1"/>
              <a:t>near</a:t>
            </a:r>
            <a:r>
              <a:rPr lang="fr-FR" sz="1800" dirty="0"/>
              <a:t> ultraviolet </a:t>
            </a:r>
            <a:r>
              <a:rPr lang="fr-FR" sz="1800" dirty="0" err="1"/>
              <a:t>lamp</a:t>
            </a:r>
            <a:endParaRPr lang="fr-FR" sz="1800" dirty="0"/>
          </a:p>
          <a:p>
            <a:pPr marL="0" indent="0" algn="just">
              <a:buNone/>
            </a:pPr>
            <a:endParaRPr lang="en-US" sz="1600" dirty="0"/>
          </a:p>
          <a:p>
            <a:pPr marL="0" indent="0" algn="just">
              <a:buNone/>
            </a:pPr>
            <a:r>
              <a:rPr lang="en-US" sz="1600" dirty="0"/>
              <a:t> </a:t>
            </a:r>
            <a:endParaRPr lang="en-GB" sz="1600" dirty="0"/>
          </a:p>
        </p:txBody>
      </p:sp>
    </p:spTree>
    <p:extLst>
      <p:ext uri="{BB962C8B-B14F-4D97-AF65-F5344CB8AC3E}">
        <p14:creationId xmlns:p14="http://schemas.microsoft.com/office/powerpoint/2010/main" val="57338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BD057-8853-4FA0-B90A-4135108C1E98}"/>
              </a:ext>
            </a:extLst>
          </p:cNvPr>
          <p:cNvSpPr>
            <a:spLocks noGrp="1"/>
          </p:cNvSpPr>
          <p:nvPr>
            <p:ph type="body" sz="quarter" idx="10"/>
          </p:nvPr>
        </p:nvSpPr>
        <p:spPr>
          <a:xfrm>
            <a:off x="173254" y="2734705"/>
            <a:ext cx="8604985" cy="1750668"/>
          </a:xfrm>
        </p:spPr>
        <p:txBody>
          <a:bodyPr/>
          <a:lstStyle/>
          <a:p>
            <a:pPr algn="ctr"/>
            <a:r>
              <a:rPr lang="en-GB" b="1" dirty="0"/>
              <a:t>Design of formal photostability studies</a:t>
            </a:r>
            <a:r>
              <a:rPr lang="en-GB" dirty="0"/>
              <a:t>:</a:t>
            </a:r>
          </a:p>
          <a:p>
            <a:pPr algn="ctr"/>
            <a:endParaRPr lang="en-GB" dirty="0"/>
          </a:p>
          <a:p>
            <a:pPr algn="ctr"/>
            <a:r>
              <a:rPr lang="en-GB" dirty="0"/>
              <a:t>Presentation of samples to light</a:t>
            </a:r>
            <a:endParaRPr lang="en-GB" sz="1800" dirty="0"/>
          </a:p>
        </p:txBody>
      </p:sp>
    </p:spTree>
    <p:extLst>
      <p:ext uri="{BB962C8B-B14F-4D97-AF65-F5344CB8AC3E}">
        <p14:creationId xmlns:p14="http://schemas.microsoft.com/office/powerpoint/2010/main" val="230360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89791" y="104571"/>
            <a:ext cx="7000781" cy="725714"/>
          </a:xfrm>
        </p:spPr>
        <p:txBody>
          <a:bodyPr/>
          <a:lstStyle/>
          <a:p>
            <a:r>
              <a:rPr lang="en-GB" dirty="0"/>
              <a:t>Design of stability studies: </a:t>
            </a:r>
          </a:p>
          <a:p>
            <a:pPr>
              <a:spcBef>
                <a:spcPts val="0"/>
              </a:spcBef>
            </a:pPr>
            <a:r>
              <a:rPr lang="en-GB" dirty="0"/>
              <a:t>Presentation of samples to light (1/2)</a:t>
            </a:r>
          </a:p>
        </p:txBody>
      </p:sp>
      <p:sp>
        <p:nvSpPr>
          <p:cNvPr id="3"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650613" y="1143000"/>
            <a:ext cx="7998088" cy="5190422"/>
          </a:xfrm>
        </p:spPr>
        <p:txBody>
          <a:bodyPr/>
          <a:lstStyle/>
          <a:p>
            <a:pPr marL="0" indent="0" algn="just">
              <a:lnSpc>
                <a:spcPct val="100000"/>
              </a:lnSpc>
              <a:spcBef>
                <a:spcPts val="0"/>
              </a:spcBef>
              <a:buNone/>
            </a:pPr>
            <a:r>
              <a:rPr lang="fr-FR" sz="1800" dirty="0"/>
              <a:t>The guideline </a:t>
            </a:r>
            <a:r>
              <a:rPr lang="fr-FR" sz="1800" dirty="0" err="1"/>
              <a:t>provides</a:t>
            </a:r>
            <a:r>
              <a:rPr lang="fr-FR" sz="1800" dirty="0"/>
              <a:t> </a:t>
            </a:r>
            <a:r>
              <a:rPr lang="fr-FR" sz="1800" dirty="0" err="1"/>
              <a:t>recommendations</a:t>
            </a:r>
            <a:r>
              <a:rPr lang="fr-FR" sz="1800" dirty="0"/>
              <a:t> </a:t>
            </a:r>
            <a:r>
              <a:rPr lang="fr-FR" sz="1800" dirty="0" err="1"/>
              <a:t>regarding</a:t>
            </a:r>
            <a:r>
              <a:rPr lang="fr-FR" sz="1800" dirty="0"/>
              <a:t> the </a:t>
            </a:r>
            <a:r>
              <a:rPr lang="fr-FR" sz="1800" dirty="0" err="1"/>
              <a:t>procedure</a:t>
            </a:r>
            <a:r>
              <a:rPr lang="fr-FR" sz="1800" dirty="0"/>
              <a:t> for </a:t>
            </a:r>
            <a:r>
              <a:rPr lang="fr-FR" sz="1800" dirty="0" err="1"/>
              <a:t>presentation</a:t>
            </a:r>
            <a:r>
              <a:rPr lang="fr-FR" sz="1800" dirty="0"/>
              <a:t> of </a:t>
            </a:r>
            <a:r>
              <a:rPr lang="fr-FR" sz="1800" dirty="0" err="1"/>
              <a:t>samples</a:t>
            </a:r>
            <a:r>
              <a:rPr lang="fr-FR" sz="1800" dirty="0"/>
              <a:t> to light (sections 1.C, 2.A and 3.A), in </a:t>
            </a:r>
            <a:r>
              <a:rPr lang="fr-FR" sz="1800" dirty="0" err="1"/>
              <a:t>order</a:t>
            </a:r>
            <a:r>
              <a:rPr lang="fr-FR" sz="1800" dirty="0"/>
              <a:t> to </a:t>
            </a:r>
            <a:r>
              <a:rPr lang="fr-FR" sz="1800" dirty="0" err="1"/>
              <a:t>reduce</a:t>
            </a:r>
            <a:r>
              <a:rPr lang="fr-FR" sz="1800" dirty="0"/>
              <a:t> </a:t>
            </a:r>
            <a:r>
              <a:rPr lang="fr-FR" sz="1800" dirty="0" err="1"/>
              <a:t>variability</a:t>
            </a:r>
            <a:r>
              <a:rPr lang="fr-FR" sz="1800" dirty="0"/>
              <a:t> of </a:t>
            </a:r>
            <a:r>
              <a:rPr lang="fr-FR" sz="1800" dirty="0" err="1"/>
              <a:t>results</a:t>
            </a:r>
            <a:r>
              <a:rPr lang="fr-FR" sz="1800" dirty="0"/>
              <a:t> and </a:t>
            </a:r>
            <a:r>
              <a:rPr lang="fr-FR" sz="1800" dirty="0" err="1"/>
              <a:t>ensure</a:t>
            </a:r>
            <a:r>
              <a:rPr lang="fr-FR" sz="1800" dirty="0"/>
              <a:t> </a:t>
            </a:r>
            <a:r>
              <a:rPr lang="fr-FR" sz="1800" dirty="0" err="1"/>
              <a:t>that</a:t>
            </a:r>
            <a:r>
              <a:rPr lang="fr-FR" sz="1800" dirty="0"/>
              <a:t> </a:t>
            </a:r>
            <a:r>
              <a:rPr lang="fr-FR" sz="1800" dirty="0" err="1"/>
              <a:t>any</a:t>
            </a:r>
            <a:r>
              <a:rPr lang="fr-FR" sz="1800" dirty="0"/>
              <a:t> </a:t>
            </a:r>
            <a:r>
              <a:rPr lang="fr-FR" sz="1800" dirty="0" err="1"/>
              <a:t>observed</a:t>
            </a:r>
            <a:r>
              <a:rPr lang="fr-FR" sz="1800" dirty="0"/>
              <a:t> </a:t>
            </a:r>
            <a:r>
              <a:rPr lang="fr-FR" sz="1800" dirty="0" err="1"/>
              <a:t>degradation</a:t>
            </a:r>
            <a:r>
              <a:rPr lang="fr-FR" sz="1800" dirty="0"/>
              <a:t> </a:t>
            </a:r>
            <a:r>
              <a:rPr lang="fr-FR" sz="1800" dirty="0" err="1"/>
              <a:t>does</a:t>
            </a:r>
            <a:r>
              <a:rPr lang="fr-FR" sz="1800" dirty="0"/>
              <a:t> not </a:t>
            </a:r>
            <a:r>
              <a:rPr lang="fr-FR" sz="1800" dirty="0" err="1"/>
              <a:t>result</a:t>
            </a:r>
            <a:r>
              <a:rPr lang="fr-FR" sz="1800" dirty="0"/>
              <a:t> </a:t>
            </a:r>
            <a:r>
              <a:rPr lang="fr-FR" sz="1800" dirty="0" err="1"/>
              <a:t>from</a:t>
            </a:r>
            <a:r>
              <a:rPr lang="fr-FR" sz="1800" dirty="0"/>
              <a:t> </a:t>
            </a:r>
            <a:r>
              <a:rPr lang="fr-FR" sz="1800" dirty="0" err="1"/>
              <a:t>effects</a:t>
            </a:r>
            <a:r>
              <a:rPr lang="fr-FR" sz="1800" dirty="0"/>
              <a:t> of </a:t>
            </a:r>
            <a:r>
              <a:rPr lang="fr-FR" sz="1800" dirty="0" err="1"/>
              <a:t>other</a:t>
            </a:r>
            <a:r>
              <a:rPr lang="fr-FR" sz="1800" dirty="0"/>
              <a:t> </a:t>
            </a:r>
            <a:r>
              <a:rPr lang="fr-FR" sz="1800" dirty="0" err="1"/>
              <a:t>factors</a:t>
            </a:r>
            <a:r>
              <a:rPr lang="fr-FR" sz="1800" dirty="0"/>
              <a:t> (e.g. </a:t>
            </a:r>
            <a:r>
              <a:rPr lang="fr-FR" sz="1800" dirty="0" err="1"/>
              <a:t>temperature</a:t>
            </a:r>
            <a:r>
              <a:rPr lang="fr-FR" sz="1800" dirty="0"/>
              <a:t> </a:t>
            </a:r>
            <a:r>
              <a:rPr lang="fr-FR" sz="1800" dirty="0" err="1"/>
              <a:t>increase</a:t>
            </a:r>
            <a:r>
              <a:rPr lang="fr-FR" sz="1800" dirty="0"/>
              <a:t>, </a:t>
            </a:r>
            <a:r>
              <a:rPr lang="fr-FR" sz="1800" dirty="0" err="1"/>
              <a:t>humidity</a:t>
            </a:r>
            <a:r>
              <a:rPr lang="fr-FR" sz="1800" dirty="0"/>
              <a:t>, </a:t>
            </a:r>
            <a:r>
              <a:rPr lang="fr-FR" sz="1800" dirty="0" err="1"/>
              <a:t>oxidation</a:t>
            </a:r>
            <a:r>
              <a:rPr lang="fr-FR" sz="1800" dirty="0"/>
              <a:t>…):</a:t>
            </a:r>
          </a:p>
          <a:p>
            <a:pPr algn="just">
              <a:lnSpc>
                <a:spcPct val="100000"/>
              </a:lnSpc>
              <a:spcBef>
                <a:spcPts val="1200"/>
              </a:spcBef>
            </a:pPr>
            <a:r>
              <a:rPr lang="en-US" sz="1800" dirty="0">
                <a:latin typeface="+mn-lt"/>
              </a:rPr>
              <a:t>Assurance that the specified light exposure is obtained can be ensured by a validated chemical </a:t>
            </a:r>
            <a:r>
              <a:rPr lang="en-US" sz="1800" dirty="0" err="1">
                <a:latin typeface="+mn-lt"/>
              </a:rPr>
              <a:t>actinmetric</a:t>
            </a:r>
            <a:r>
              <a:rPr lang="en-US" sz="1800" dirty="0">
                <a:latin typeface="+mn-lt"/>
              </a:rPr>
              <a:t> system, or using calibrated radiometers/lux meters. An example of an actinometric procedure is provided in the Annex of the guideline.</a:t>
            </a:r>
          </a:p>
          <a:p>
            <a:pPr algn="just">
              <a:lnSpc>
                <a:spcPct val="100000"/>
              </a:lnSpc>
              <a:spcBef>
                <a:spcPts val="1200"/>
              </a:spcBef>
            </a:pPr>
            <a:r>
              <a:rPr lang="en-US" sz="1800" dirty="0">
                <a:latin typeface="+mn-lt"/>
              </a:rPr>
              <a:t>Efforts should be made to ensure that the physical changes (e.g. cooling and/or placing the samples in sealed containers to avoid evaporation or melting).</a:t>
            </a:r>
          </a:p>
          <a:p>
            <a:pPr algn="just">
              <a:lnSpc>
                <a:spcPct val="100000"/>
              </a:lnSpc>
              <a:spcBef>
                <a:spcPts val="1200"/>
              </a:spcBef>
            </a:pPr>
            <a:r>
              <a:rPr lang="en-US" sz="1800" dirty="0">
                <a:latin typeface="+mn-lt"/>
              </a:rPr>
              <a:t>If direct exposure is not practical (e.g., due to oxidation of a product), samples should be placed in a suitable protective inert transparent container (e.g., quartz).</a:t>
            </a:r>
          </a:p>
          <a:p>
            <a:pPr algn="just">
              <a:lnSpc>
                <a:spcPct val="100000"/>
              </a:lnSpc>
              <a:spcBef>
                <a:spcPts val="1200"/>
              </a:spcBef>
            </a:pPr>
            <a:r>
              <a:rPr lang="en-US" sz="1800" dirty="0">
                <a:latin typeface="+mn-lt"/>
              </a:rPr>
              <a:t>Possible interactions between the samples and any material used for containers, or for general protection of the sample, should be considered. </a:t>
            </a:r>
            <a:endParaRPr lang="en-US" dirty="0">
              <a:latin typeface="+mn-lt"/>
            </a:endParaRPr>
          </a:p>
          <a:p>
            <a:pPr algn="just">
              <a:lnSpc>
                <a:spcPct val="100000"/>
              </a:lnSpc>
              <a:spcBef>
                <a:spcPts val="0"/>
              </a:spcBef>
            </a:pPr>
            <a:endParaRPr lang="en-US" dirty="0"/>
          </a:p>
          <a:p>
            <a:pPr algn="just">
              <a:lnSpc>
                <a:spcPct val="100000"/>
              </a:lnSpc>
              <a:spcBef>
                <a:spcPts val="0"/>
              </a:spcBef>
            </a:pPr>
            <a:endParaRPr lang="en-GB" dirty="0"/>
          </a:p>
        </p:txBody>
      </p:sp>
    </p:spTree>
    <p:extLst>
      <p:ext uri="{BB962C8B-B14F-4D97-AF65-F5344CB8AC3E}">
        <p14:creationId xmlns:p14="http://schemas.microsoft.com/office/powerpoint/2010/main" val="65223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7B9D9095-FAAC-4555-B893-BDB0BB4A813E}"/>
              </a:ext>
            </a:extLst>
          </p:cNvPr>
          <p:cNvSpPr>
            <a:spLocks noGrp="1"/>
          </p:cNvSpPr>
          <p:nvPr>
            <p:ph type="body" sz="quarter" idx="10"/>
          </p:nvPr>
        </p:nvSpPr>
        <p:spPr>
          <a:xfrm>
            <a:off x="404066" y="170610"/>
            <a:ext cx="7000781" cy="519112"/>
          </a:xfrm>
        </p:spPr>
        <p:txBody>
          <a:bodyPr/>
          <a:lstStyle/>
          <a:p>
            <a:r>
              <a:rPr lang="en-GB" dirty="0"/>
              <a:t>Disclaimer</a:t>
            </a:r>
          </a:p>
        </p:txBody>
      </p:sp>
      <p:sp>
        <p:nvSpPr>
          <p:cNvPr id="5" name="Text Placeholder 2">
            <a:extLst>
              <a:ext uri="{FF2B5EF4-FFF2-40B4-BE49-F238E27FC236}">
                <a16:creationId xmlns:a16="http://schemas.microsoft.com/office/drawing/2014/main" id="{376CED61-4074-4D42-A928-F70FFD681109}"/>
              </a:ext>
            </a:extLst>
          </p:cNvPr>
          <p:cNvSpPr>
            <a:spLocks noGrp="1"/>
          </p:cNvSpPr>
          <p:nvPr>
            <p:ph type="body" sz="quarter" idx="11"/>
          </p:nvPr>
        </p:nvSpPr>
        <p:spPr>
          <a:xfrm>
            <a:off x="1537792" y="1959211"/>
            <a:ext cx="6068415" cy="4419600"/>
          </a:xfrm>
        </p:spPr>
        <p:txBody>
          <a:bodyPr/>
          <a:lstStyle/>
          <a:p>
            <a:r>
              <a:rPr lang="en-US" dirty="0"/>
              <a:t>These slides have been provided for training purposes only.  The presenter has made every attempt to ensure that they are consistent with relevant VICH guideline(s).</a:t>
            </a:r>
          </a:p>
          <a:p>
            <a:r>
              <a:rPr lang="en-US" dirty="0"/>
              <a:t>As always, the original Guideline(s) should be used as the primary source of information for working with regulators.</a:t>
            </a:r>
          </a:p>
          <a:p>
            <a:endParaRPr lang="en-GB" dirty="0"/>
          </a:p>
        </p:txBody>
      </p:sp>
    </p:spTree>
    <p:extLst>
      <p:ext uri="{BB962C8B-B14F-4D97-AF65-F5344CB8AC3E}">
        <p14:creationId xmlns:p14="http://schemas.microsoft.com/office/powerpoint/2010/main" val="377250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55707" y="83162"/>
            <a:ext cx="7000781" cy="725714"/>
          </a:xfrm>
        </p:spPr>
        <p:txBody>
          <a:bodyPr/>
          <a:lstStyle/>
          <a:p>
            <a:r>
              <a:rPr lang="en-GB" dirty="0"/>
              <a:t>Design of stability studies: </a:t>
            </a:r>
          </a:p>
          <a:p>
            <a:pPr>
              <a:spcBef>
                <a:spcPts val="0"/>
              </a:spcBef>
            </a:pPr>
            <a:r>
              <a:rPr lang="en-GB" dirty="0"/>
              <a:t>presentation of samples to light (2/2)</a:t>
            </a:r>
          </a:p>
        </p:txBody>
      </p:sp>
      <p:sp>
        <p:nvSpPr>
          <p:cNvPr id="3"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985884" y="1223804"/>
            <a:ext cx="7000782" cy="5111977"/>
          </a:xfrm>
        </p:spPr>
        <p:txBody>
          <a:bodyPr/>
          <a:lstStyle/>
          <a:p>
            <a:pPr marL="0" indent="0" algn="just">
              <a:lnSpc>
                <a:spcPct val="100000"/>
              </a:lnSpc>
              <a:spcBef>
                <a:spcPts val="0"/>
              </a:spcBef>
              <a:buNone/>
            </a:pPr>
            <a:r>
              <a:rPr lang="fr-FR" sz="1800" dirty="0"/>
              <a:t>The guideline </a:t>
            </a:r>
            <a:r>
              <a:rPr lang="fr-FR" sz="1800" dirty="0" err="1"/>
              <a:t>also</a:t>
            </a:r>
            <a:r>
              <a:rPr lang="fr-FR" sz="1800" dirty="0"/>
              <a:t> </a:t>
            </a:r>
            <a:r>
              <a:rPr lang="fr-FR" sz="1800" dirty="0" err="1"/>
              <a:t>provides</a:t>
            </a:r>
            <a:r>
              <a:rPr lang="fr-FR" sz="1800" dirty="0"/>
              <a:t> </a:t>
            </a:r>
            <a:r>
              <a:rPr lang="fr-FR" sz="1800" dirty="0" err="1"/>
              <a:t>recommendations</a:t>
            </a:r>
            <a:r>
              <a:rPr lang="fr-FR" sz="1800" dirty="0"/>
              <a:t> to </a:t>
            </a:r>
            <a:r>
              <a:rPr lang="fr-FR" sz="1800" dirty="0" err="1"/>
              <a:t>ensure</a:t>
            </a:r>
            <a:r>
              <a:rPr lang="fr-FR" sz="1800" dirty="0"/>
              <a:t> maximum and </a:t>
            </a:r>
            <a:r>
              <a:rPr lang="fr-FR" sz="1800" dirty="0" err="1"/>
              <a:t>uniform</a:t>
            </a:r>
            <a:r>
              <a:rPr lang="fr-FR" sz="1800" dirty="0"/>
              <a:t> </a:t>
            </a:r>
            <a:r>
              <a:rPr lang="fr-FR" sz="1800" dirty="0" err="1"/>
              <a:t>exposure</a:t>
            </a:r>
            <a:r>
              <a:rPr lang="fr-FR" sz="1800" dirty="0"/>
              <a:t> of </a:t>
            </a:r>
            <a:r>
              <a:rPr lang="fr-FR" sz="1800" dirty="0" err="1"/>
              <a:t>samples</a:t>
            </a:r>
            <a:r>
              <a:rPr lang="fr-FR" sz="1800" dirty="0"/>
              <a:t> to the light source:</a:t>
            </a:r>
          </a:p>
          <a:p>
            <a:pPr algn="just">
              <a:lnSpc>
                <a:spcPct val="100000"/>
              </a:lnSpc>
              <a:spcBef>
                <a:spcPts val="0"/>
              </a:spcBef>
            </a:pPr>
            <a:endParaRPr lang="en-US" sz="1800" dirty="0"/>
          </a:p>
          <a:p>
            <a:pPr algn="just">
              <a:lnSpc>
                <a:spcPct val="100000"/>
              </a:lnSpc>
              <a:spcBef>
                <a:spcPts val="0"/>
              </a:spcBef>
            </a:pPr>
            <a:r>
              <a:rPr lang="en-US" sz="1800" dirty="0"/>
              <a:t>For solid drug substances, the powder should be spread across the container to give a thickness of typically not more than 3 millimeters</a:t>
            </a:r>
          </a:p>
          <a:p>
            <a:pPr marL="0" indent="0" algn="just">
              <a:lnSpc>
                <a:spcPct val="100000"/>
              </a:lnSpc>
              <a:spcBef>
                <a:spcPts val="0"/>
              </a:spcBef>
              <a:buNone/>
            </a:pPr>
            <a:endParaRPr lang="en-US" sz="1800" dirty="0"/>
          </a:p>
          <a:p>
            <a:pPr algn="just">
              <a:lnSpc>
                <a:spcPct val="100000"/>
              </a:lnSpc>
              <a:spcBef>
                <a:spcPts val="0"/>
              </a:spcBef>
            </a:pPr>
            <a:r>
              <a:rPr lang="fr-FR" sz="1800" dirty="0"/>
              <a:t>For </a:t>
            </a:r>
            <a:r>
              <a:rPr lang="fr-FR" sz="1800" dirty="0" err="1"/>
              <a:t>solid</a:t>
            </a:r>
            <a:r>
              <a:rPr lang="fr-FR" sz="1800" dirty="0"/>
              <a:t> </a:t>
            </a:r>
            <a:r>
              <a:rPr lang="fr-FR" sz="1800" dirty="0" err="1"/>
              <a:t>drug</a:t>
            </a:r>
            <a:r>
              <a:rPr lang="fr-FR" sz="1800" dirty="0"/>
              <a:t> </a:t>
            </a:r>
            <a:r>
              <a:rPr lang="fr-FR" sz="1800" dirty="0" err="1"/>
              <a:t>products</a:t>
            </a:r>
            <a:r>
              <a:rPr lang="fr-FR" sz="1800" dirty="0"/>
              <a:t> </a:t>
            </a:r>
            <a:r>
              <a:rPr lang="fr-FR" sz="1800" dirty="0" err="1"/>
              <a:t>tested</a:t>
            </a:r>
            <a:r>
              <a:rPr lang="fr-FR" sz="1800" dirty="0"/>
              <a:t> </a:t>
            </a:r>
            <a:r>
              <a:rPr lang="fr-FR" sz="1800" dirty="0" err="1"/>
              <a:t>outside</a:t>
            </a:r>
            <a:r>
              <a:rPr lang="fr-FR" sz="1800" dirty="0"/>
              <a:t> </a:t>
            </a:r>
            <a:r>
              <a:rPr lang="fr-FR" sz="1800" dirty="0" err="1"/>
              <a:t>their</a:t>
            </a:r>
            <a:r>
              <a:rPr lang="fr-FR" sz="1800" dirty="0"/>
              <a:t> packaging, s</a:t>
            </a:r>
            <a:r>
              <a:rPr lang="en-US" sz="1800" dirty="0" err="1"/>
              <a:t>amples</a:t>
            </a:r>
            <a:r>
              <a:rPr lang="en-US" sz="1800" dirty="0"/>
              <a:t> should be positioned to provide maximum area of exposure to the light source (e.g. tablets, capsules, etc., should be spread in a single layer).</a:t>
            </a:r>
          </a:p>
          <a:p>
            <a:pPr algn="just">
              <a:lnSpc>
                <a:spcPct val="100000"/>
              </a:lnSpc>
              <a:spcBef>
                <a:spcPts val="0"/>
              </a:spcBef>
            </a:pPr>
            <a:endParaRPr lang="en-US" sz="1800" dirty="0"/>
          </a:p>
          <a:p>
            <a:pPr algn="just">
              <a:lnSpc>
                <a:spcPct val="100000"/>
              </a:lnSpc>
              <a:spcBef>
                <a:spcPts val="0"/>
              </a:spcBef>
            </a:pPr>
            <a:r>
              <a:rPr lang="en-US" sz="1800" dirty="0"/>
              <a:t>If testing of the drug product in the immediate container or as marketed is needed, position (vertical/horizontal) of samples should be selected to provide for the most uniform exposure. </a:t>
            </a:r>
          </a:p>
          <a:p>
            <a:pPr algn="just">
              <a:lnSpc>
                <a:spcPct val="100000"/>
              </a:lnSpc>
              <a:spcBef>
                <a:spcPts val="0"/>
              </a:spcBef>
            </a:pPr>
            <a:endParaRPr lang="en-US" sz="1800" dirty="0"/>
          </a:p>
          <a:p>
            <a:pPr algn="just">
              <a:lnSpc>
                <a:spcPct val="100000"/>
              </a:lnSpc>
              <a:spcBef>
                <a:spcPts val="0"/>
              </a:spcBef>
            </a:pPr>
            <a:r>
              <a:rPr lang="en-US" sz="1800" dirty="0"/>
              <a:t>Some adjustment of testing conditions may have to be made when testing large volume containers (e.g., dispensing packs).</a:t>
            </a:r>
          </a:p>
          <a:p>
            <a:pPr algn="just">
              <a:lnSpc>
                <a:spcPct val="100000"/>
              </a:lnSpc>
              <a:spcBef>
                <a:spcPts val="0"/>
              </a:spcBef>
            </a:pPr>
            <a:endParaRPr lang="en-US" dirty="0"/>
          </a:p>
          <a:p>
            <a:pPr algn="just">
              <a:lnSpc>
                <a:spcPct val="100000"/>
              </a:lnSpc>
              <a:spcBef>
                <a:spcPts val="0"/>
              </a:spcBef>
            </a:pPr>
            <a:endParaRPr lang="en-GB" dirty="0"/>
          </a:p>
        </p:txBody>
      </p:sp>
    </p:spTree>
    <p:extLst>
      <p:ext uri="{BB962C8B-B14F-4D97-AF65-F5344CB8AC3E}">
        <p14:creationId xmlns:p14="http://schemas.microsoft.com/office/powerpoint/2010/main" val="310840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BD057-8853-4FA0-B90A-4135108C1E98}"/>
              </a:ext>
            </a:extLst>
          </p:cNvPr>
          <p:cNvSpPr>
            <a:spLocks noGrp="1"/>
          </p:cNvSpPr>
          <p:nvPr>
            <p:ph type="body" sz="quarter" idx="10"/>
          </p:nvPr>
        </p:nvSpPr>
        <p:spPr>
          <a:xfrm>
            <a:off x="173254" y="2840583"/>
            <a:ext cx="8604985" cy="1750668"/>
          </a:xfrm>
        </p:spPr>
        <p:txBody>
          <a:bodyPr/>
          <a:lstStyle/>
          <a:p>
            <a:pPr algn="ctr"/>
            <a:r>
              <a:rPr lang="en-GB" b="1" dirty="0"/>
              <a:t>Design of formal photostability studies</a:t>
            </a:r>
            <a:r>
              <a:rPr lang="en-GB" dirty="0"/>
              <a:t>:</a:t>
            </a:r>
          </a:p>
          <a:p>
            <a:pPr algn="ctr"/>
            <a:endParaRPr lang="en-GB" dirty="0"/>
          </a:p>
          <a:p>
            <a:pPr algn="ctr"/>
            <a:r>
              <a:rPr lang="en-GB" dirty="0"/>
              <a:t>Analysis of samples</a:t>
            </a:r>
            <a:endParaRPr lang="en-GB" sz="1800" dirty="0"/>
          </a:p>
        </p:txBody>
      </p:sp>
    </p:spTree>
    <p:extLst>
      <p:ext uri="{BB962C8B-B14F-4D97-AF65-F5344CB8AC3E}">
        <p14:creationId xmlns:p14="http://schemas.microsoft.com/office/powerpoint/2010/main" val="44668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A260-E509-4162-919D-57E76B56864A}"/>
              </a:ext>
            </a:extLst>
          </p:cNvPr>
          <p:cNvSpPr>
            <a:spLocks noGrp="1"/>
          </p:cNvSpPr>
          <p:nvPr>
            <p:ph type="body" sz="quarter" idx="10"/>
          </p:nvPr>
        </p:nvSpPr>
        <p:spPr>
          <a:xfrm>
            <a:off x="436657" y="67377"/>
            <a:ext cx="7000781" cy="818448"/>
          </a:xfrm>
        </p:spPr>
        <p:txBody>
          <a:bodyPr/>
          <a:lstStyle/>
          <a:p>
            <a:r>
              <a:rPr lang="en-GB" dirty="0"/>
              <a:t>Analysis of stability results: </a:t>
            </a:r>
          </a:p>
          <a:p>
            <a:pPr>
              <a:spcBef>
                <a:spcPts val="0"/>
              </a:spcBef>
            </a:pPr>
            <a:r>
              <a:rPr lang="en-GB" dirty="0"/>
              <a:t>analysis of samples</a:t>
            </a:r>
          </a:p>
        </p:txBody>
      </p:sp>
      <p:sp>
        <p:nvSpPr>
          <p:cNvPr id="3"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248653" y="3570973"/>
            <a:ext cx="5904498" cy="1820177"/>
          </a:xfrm>
          <a:solidFill>
            <a:schemeClr val="bg1">
              <a:alpha val="69000"/>
            </a:schemeClr>
          </a:solidFill>
        </p:spPr>
        <p:txBody>
          <a:bodyPr/>
          <a:lstStyle/>
          <a:p>
            <a:pPr algn="just">
              <a:spcBef>
                <a:spcPts val="1800"/>
              </a:spcBef>
            </a:pPr>
            <a:r>
              <a:rPr lang="en-US" sz="1800" dirty="0"/>
              <a:t>Sampling considerations also applies to other materials that may not be homogeneous after exposure (e.g., creams, ointments, suspensions).</a:t>
            </a:r>
          </a:p>
          <a:p>
            <a:pPr algn="just">
              <a:spcBef>
                <a:spcPts val="1800"/>
              </a:spcBef>
            </a:pPr>
            <a:r>
              <a:rPr lang="en-US" sz="1800" dirty="0"/>
              <a:t>The analysis of the exposed sample should be performed </a:t>
            </a:r>
            <a:r>
              <a:rPr lang="en-US" sz="1800" u="sng" dirty="0"/>
              <a:t>concomitantly</a:t>
            </a:r>
            <a:r>
              <a:rPr lang="en-US" sz="1800" dirty="0"/>
              <a:t> with that of any protected samples used as dark controls (used in the test).</a:t>
            </a:r>
            <a:endParaRPr lang="en-GB" sz="1800" dirty="0"/>
          </a:p>
        </p:txBody>
      </p:sp>
      <p:sp>
        <p:nvSpPr>
          <p:cNvPr id="4" name="Text Placeholder 2">
            <a:extLst>
              <a:ext uri="{FF2B5EF4-FFF2-40B4-BE49-F238E27FC236}">
                <a16:creationId xmlns:a16="http://schemas.microsoft.com/office/drawing/2014/main" id="{30DBE5E5-A60E-4362-AF32-87117E55F96C}"/>
              </a:ext>
            </a:extLst>
          </p:cNvPr>
          <p:cNvSpPr txBox="1">
            <a:spLocks/>
          </p:cNvSpPr>
          <p:nvPr/>
        </p:nvSpPr>
        <p:spPr>
          <a:xfrm>
            <a:off x="248652" y="1379592"/>
            <a:ext cx="8452586" cy="2191381"/>
          </a:xfrm>
          <a:prstGeom prst="rect">
            <a:avLst/>
          </a:prstGeom>
          <a:solidFill>
            <a:schemeClr val="bg1">
              <a:alpha val="16000"/>
            </a:schemeClr>
          </a:solidFill>
        </p:spPr>
        <p:txBody>
          <a:bodyPr/>
          <a:lstStyle>
            <a:lvl1pPr marL="228600" indent="-228600" algn="l" defTabSz="914400" rtl="0" eaLnBrk="1" latinLnBrk="0" hangingPunct="1">
              <a:lnSpc>
                <a:spcPct val="90000"/>
              </a:lnSpc>
              <a:spcBef>
                <a:spcPts val="1000"/>
              </a:spcBef>
              <a:buClr>
                <a:schemeClr val="accent2"/>
              </a:buClr>
              <a:buFont typeface="Calibri" panose="020F0502020204030204" pitchFamily="34" charset="0"/>
              <a:buChar char="&gt;"/>
              <a:defRPr sz="2000" kern="1200" baseline="0">
                <a:solidFill>
                  <a:srgbClr val="218BA7"/>
                </a:solidFill>
                <a:latin typeface="Arial" panose="020B0604020202020204" pitchFamily="34" charset="0"/>
                <a:ea typeface="+mn-ea"/>
                <a:cs typeface="Arial" panose="020B0604020202020204" pitchFamily="34" charset="0"/>
              </a:defRPr>
            </a:lvl1pPr>
            <a:lvl2pPr marL="461963" indent="-231775" algn="l" defTabSz="914400" rtl="0" eaLnBrk="1" latinLnBrk="0" hangingPunct="1">
              <a:lnSpc>
                <a:spcPct val="90000"/>
              </a:lnSpc>
              <a:spcBef>
                <a:spcPts val="500"/>
              </a:spcBef>
              <a:buClr>
                <a:srgbClr val="218BA7"/>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t>At the end of the exposure period, samples should be examined for any changes in physical properties (e.g., appearance, clarity, or color of solution, dissolution/disintegration for dosage forms such as capsules) and for assay and degradants by a method </a:t>
            </a:r>
            <a:r>
              <a:rPr lang="en-US" sz="1800" u="sng" dirty="0"/>
              <a:t>suitably validated for products likely to arise from photochemical degradation processes</a:t>
            </a:r>
            <a:r>
              <a:rPr lang="en-US" sz="1800" dirty="0"/>
              <a:t>.</a:t>
            </a:r>
          </a:p>
          <a:p>
            <a:pPr algn="just">
              <a:spcBef>
                <a:spcPts val="1800"/>
              </a:spcBef>
            </a:pPr>
            <a:r>
              <a:rPr lang="en-US" sz="1800" dirty="0"/>
              <a:t>For solid oral dosage form products, testing should be conducted on an appropriately sized composite of, for example, 20 tablets or capsules</a:t>
            </a:r>
          </a:p>
        </p:txBody>
      </p:sp>
    </p:spTree>
    <p:extLst>
      <p:ext uri="{BB962C8B-B14F-4D97-AF65-F5344CB8AC3E}">
        <p14:creationId xmlns:p14="http://schemas.microsoft.com/office/powerpoint/2010/main" val="742771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BD057-8853-4FA0-B90A-4135108C1E98}"/>
              </a:ext>
            </a:extLst>
          </p:cNvPr>
          <p:cNvSpPr>
            <a:spLocks noGrp="1"/>
          </p:cNvSpPr>
          <p:nvPr>
            <p:ph type="body" sz="quarter" idx="10"/>
          </p:nvPr>
        </p:nvSpPr>
        <p:spPr>
          <a:xfrm>
            <a:off x="173254" y="2734705"/>
            <a:ext cx="8604985" cy="1750668"/>
          </a:xfrm>
        </p:spPr>
        <p:txBody>
          <a:bodyPr/>
          <a:lstStyle/>
          <a:p>
            <a:pPr algn="ctr"/>
            <a:r>
              <a:rPr lang="en-GB" b="1" dirty="0"/>
              <a:t>Analysis of photostability results</a:t>
            </a:r>
            <a:r>
              <a:rPr lang="en-GB" dirty="0"/>
              <a:t>:</a:t>
            </a:r>
          </a:p>
          <a:p>
            <a:pPr algn="ctr"/>
            <a:endParaRPr lang="en-GB" dirty="0"/>
          </a:p>
          <a:p>
            <a:pPr algn="ctr"/>
            <a:r>
              <a:rPr lang="en-GB" dirty="0"/>
              <a:t>Evaluation of results</a:t>
            </a:r>
            <a:endParaRPr lang="en-GB" sz="1800" dirty="0"/>
          </a:p>
        </p:txBody>
      </p:sp>
    </p:spTree>
    <p:extLst>
      <p:ext uri="{BB962C8B-B14F-4D97-AF65-F5344CB8AC3E}">
        <p14:creationId xmlns:p14="http://schemas.microsoft.com/office/powerpoint/2010/main" val="590237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72743-60BC-4E76-A1CC-5BE0AA1A22A1}"/>
              </a:ext>
            </a:extLst>
          </p:cNvPr>
          <p:cNvSpPr>
            <a:spLocks noGrp="1"/>
          </p:cNvSpPr>
          <p:nvPr>
            <p:ph type="body" sz="quarter" idx="10"/>
          </p:nvPr>
        </p:nvSpPr>
        <p:spPr>
          <a:xfrm>
            <a:off x="404066" y="118210"/>
            <a:ext cx="7000781" cy="786665"/>
          </a:xfrm>
        </p:spPr>
        <p:txBody>
          <a:bodyPr/>
          <a:lstStyle/>
          <a:p>
            <a:r>
              <a:rPr lang="en-GB" dirty="0"/>
              <a:t>Analysis of stability results: </a:t>
            </a:r>
          </a:p>
          <a:p>
            <a:pPr>
              <a:spcBef>
                <a:spcPts val="0"/>
              </a:spcBef>
            </a:pPr>
            <a:r>
              <a:rPr lang="en-GB" dirty="0"/>
              <a:t>evaluation of results</a:t>
            </a:r>
          </a:p>
        </p:txBody>
      </p:sp>
      <p:sp>
        <p:nvSpPr>
          <p:cNvPr id="3" name="Text Placeholder 2">
            <a:extLst>
              <a:ext uri="{FF2B5EF4-FFF2-40B4-BE49-F238E27FC236}">
                <a16:creationId xmlns:a16="http://schemas.microsoft.com/office/drawing/2014/main" id="{E194C1EB-C7F8-45CD-9D28-E7A2C4450151}"/>
              </a:ext>
            </a:extLst>
          </p:cNvPr>
          <p:cNvSpPr>
            <a:spLocks noGrp="1"/>
          </p:cNvSpPr>
          <p:nvPr>
            <p:ph type="body" sz="quarter" idx="11"/>
          </p:nvPr>
        </p:nvSpPr>
        <p:spPr>
          <a:xfrm>
            <a:off x="1249783" y="1344998"/>
            <a:ext cx="6644434" cy="4693852"/>
          </a:xfrm>
          <a:solidFill>
            <a:schemeClr val="bg1">
              <a:alpha val="85000"/>
            </a:schemeClr>
          </a:solidFill>
        </p:spPr>
        <p:txBody>
          <a:bodyPr/>
          <a:lstStyle/>
          <a:p>
            <a:pPr marL="0" indent="0">
              <a:buNone/>
            </a:pPr>
            <a:r>
              <a:rPr lang="en-GB" b="1" dirty="0"/>
              <a:t>Drug Substance</a:t>
            </a:r>
            <a:r>
              <a:rPr lang="en-GB" dirty="0"/>
              <a:t>:</a:t>
            </a:r>
          </a:p>
          <a:p>
            <a:pPr algn="just"/>
            <a:r>
              <a:rPr lang="en-US" sz="1800" dirty="0"/>
              <a:t>For the evaluation of results, it is important to </a:t>
            </a:r>
            <a:r>
              <a:rPr lang="en-US" sz="1800" u="sng" dirty="0"/>
              <a:t>consider the results from other formal stability studies</a:t>
            </a:r>
            <a:r>
              <a:rPr lang="en-US" sz="1800" dirty="0"/>
              <a:t> in order to assure that the drug will stay within justified limits at time of use.</a:t>
            </a:r>
          </a:p>
          <a:p>
            <a:pPr algn="just"/>
            <a:r>
              <a:rPr lang="en-US" sz="1800" dirty="0"/>
              <a:t>The confirmatory studies should identify precautionary measures needed in manufacturing or in formulation of the drug product, and if light resistant packaging is needed.</a:t>
            </a:r>
          </a:p>
          <a:p>
            <a:pPr marL="0" indent="0">
              <a:buNone/>
            </a:pPr>
            <a:endParaRPr lang="en-GB" b="1" dirty="0"/>
          </a:p>
          <a:p>
            <a:pPr marL="0" indent="0">
              <a:buNone/>
            </a:pPr>
            <a:r>
              <a:rPr lang="en-GB" b="1" dirty="0"/>
              <a:t>Drug Product</a:t>
            </a:r>
            <a:r>
              <a:rPr lang="en-GB" dirty="0"/>
              <a:t>:</a:t>
            </a:r>
          </a:p>
          <a:p>
            <a:pPr algn="just"/>
            <a:r>
              <a:rPr lang="en-US" sz="1800" dirty="0"/>
              <a:t>For the evaluation of results, it is important to </a:t>
            </a:r>
            <a:r>
              <a:rPr lang="en-US" sz="1800" u="sng" dirty="0"/>
              <a:t>consider the results from other formal stability studies</a:t>
            </a:r>
            <a:r>
              <a:rPr lang="en-US" sz="1800" dirty="0"/>
              <a:t>, in order to assure that the product will stay within proposed specifications during the shelf life and throughout use.</a:t>
            </a:r>
          </a:p>
          <a:p>
            <a:pPr algn="just"/>
            <a:r>
              <a:rPr lang="en-US" sz="1800" dirty="0"/>
              <a:t>Depending on the extent of change special labeling or packaging may be needed to mitigate exposure to light.</a:t>
            </a:r>
            <a:endParaRPr lang="en-GB" sz="1800" dirty="0"/>
          </a:p>
        </p:txBody>
      </p:sp>
    </p:spTree>
    <p:extLst>
      <p:ext uri="{BB962C8B-B14F-4D97-AF65-F5344CB8AC3E}">
        <p14:creationId xmlns:p14="http://schemas.microsoft.com/office/powerpoint/2010/main" val="3645293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C159B1-DD91-4C52-9FA3-BAC7C4107808}"/>
              </a:ext>
            </a:extLst>
          </p:cNvPr>
          <p:cNvSpPr>
            <a:spLocks noGrp="1"/>
          </p:cNvSpPr>
          <p:nvPr>
            <p:ph type="body" sz="quarter" idx="11"/>
          </p:nvPr>
        </p:nvSpPr>
        <p:spPr>
          <a:xfrm>
            <a:off x="287952" y="1162912"/>
            <a:ext cx="8335962" cy="5068433"/>
          </a:xfrm>
        </p:spPr>
        <p:txBody>
          <a:bodyPr/>
          <a:lstStyle/>
          <a:p>
            <a:pPr algn="just">
              <a:spcBef>
                <a:spcPts val="1200"/>
              </a:spcBef>
            </a:pPr>
            <a:r>
              <a:rPr lang="fr-FR" dirty="0"/>
              <a:t>General objective / scope of guideline GL 5</a:t>
            </a:r>
          </a:p>
          <a:p>
            <a:pPr algn="just">
              <a:spcBef>
                <a:spcPts val="1200"/>
              </a:spcBef>
            </a:pPr>
            <a:r>
              <a:rPr lang="fr-FR" dirty="0"/>
              <a:t>Description of the </a:t>
            </a:r>
            <a:r>
              <a:rPr lang="fr-FR" dirty="0" err="1"/>
              <a:t>stepwise</a:t>
            </a:r>
            <a:r>
              <a:rPr lang="fr-FR" dirty="0"/>
              <a:t> </a:t>
            </a:r>
            <a:r>
              <a:rPr lang="fr-FR" dirty="0" err="1"/>
              <a:t>approach</a:t>
            </a:r>
            <a:r>
              <a:rPr lang="fr-FR" dirty="0"/>
              <a:t> for </a:t>
            </a:r>
            <a:r>
              <a:rPr lang="fr-FR" dirty="0" err="1"/>
              <a:t>generating</a:t>
            </a:r>
            <a:r>
              <a:rPr lang="fr-FR" dirty="0"/>
              <a:t> </a:t>
            </a:r>
            <a:r>
              <a:rPr lang="fr-FR" dirty="0" err="1"/>
              <a:t>photostability</a:t>
            </a:r>
            <a:r>
              <a:rPr lang="fr-FR" dirty="0"/>
              <a:t> data for </a:t>
            </a:r>
            <a:r>
              <a:rPr lang="fr-FR" dirty="0" err="1"/>
              <a:t>regulatory</a:t>
            </a:r>
            <a:r>
              <a:rPr lang="fr-FR" dirty="0"/>
              <a:t> </a:t>
            </a:r>
            <a:r>
              <a:rPr lang="fr-FR" dirty="0" err="1"/>
              <a:t>submission</a:t>
            </a:r>
            <a:endParaRPr lang="fr-FR" dirty="0"/>
          </a:p>
          <a:p>
            <a:pPr algn="just">
              <a:spcBef>
                <a:spcPts val="1200"/>
              </a:spcBef>
            </a:pPr>
            <a:r>
              <a:rPr lang="fr-FR" dirty="0" err="1"/>
              <a:t>Particular</a:t>
            </a:r>
            <a:r>
              <a:rPr lang="fr-FR" dirty="0"/>
              <a:t> cases </a:t>
            </a:r>
            <a:r>
              <a:rPr lang="fr-FR" dirty="0" err="1"/>
              <a:t>requiring</a:t>
            </a:r>
            <a:r>
              <a:rPr lang="fr-FR" dirty="0"/>
              <a:t> </a:t>
            </a:r>
            <a:r>
              <a:rPr lang="fr-FR" dirty="0" err="1"/>
              <a:t>in-use</a:t>
            </a:r>
            <a:r>
              <a:rPr lang="fr-FR" dirty="0"/>
              <a:t> </a:t>
            </a:r>
            <a:r>
              <a:rPr lang="fr-FR" dirty="0" err="1"/>
              <a:t>photostability</a:t>
            </a:r>
            <a:r>
              <a:rPr lang="fr-FR" dirty="0"/>
              <a:t> </a:t>
            </a:r>
            <a:r>
              <a:rPr lang="fr-FR" dirty="0" err="1"/>
              <a:t>testing</a:t>
            </a:r>
            <a:r>
              <a:rPr lang="fr-FR" dirty="0"/>
              <a:t> on the </a:t>
            </a:r>
            <a:r>
              <a:rPr lang="fr-FR" dirty="0" err="1"/>
              <a:t>drug</a:t>
            </a:r>
            <a:r>
              <a:rPr lang="fr-FR" dirty="0"/>
              <a:t> </a:t>
            </a:r>
            <a:r>
              <a:rPr lang="fr-FR" dirty="0" err="1"/>
              <a:t>product</a:t>
            </a:r>
            <a:endParaRPr lang="fr-FR" dirty="0"/>
          </a:p>
          <a:p>
            <a:pPr algn="just">
              <a:spcBef>
                <a:spcPts val="1200"/>
              </a:spcBef>
            </a:pPr>
            <a:r>
              <a:rPr lang="fr-FR" dirty="0" err="1"/>
              <a:t>Formal</a:t>
            </a:r>
            <a:r>
              <a:rPr lang="fr-FR" dirty="0"/>
              <a:t> </a:t>
            </a:r>
            <a:r>
              <a:rPr lang="fr-FR" dirty="0" err="1"/>
              <a:t>photostability</a:t>
            </a:r>
            <a:r>
              <a:rPr lang="fr-FR" dirty="0"/>
              <a:t> </a:t>
            </a:r>
            <a:r>
              <a:rPr lang="fr-FR" dirty="0" err="1"/>
              <a:t>studies</a:t>
            </a:r>
            <a:r>
              <a:rPr lang="fr-FR" dirty="0"/>
              <a:t>: design and </a:t>
            </a:r>
            <a:r>
              <a:rPr lang="fr-FR" dirty="0" err="1"/>
              <a:t>analysis</a:t>
            </a:r>
            <a:r>
              <a:rPr lang="fr-FR" dirty="0"/>
              <a:t> </a:t>
            </a:r>
          </a:p>
          <a:p>
            <a:pPr lvl="2">
              <a:spcBef>
                <a:spcPts val="600"/>
              </a:spcBef>
              <a:buClr>
                <a:schemeClr val="accent2"/>
              </a:buClr>
            </a:pPr>
            <a:r>
              <a:rPr lang="fr-FR" dirty="0" err="1">
                <a:solidFill>
                  <a:srgbClr val="218BA7"/>
                </a:solidFill>
              </a:rPr>
              <a:t>Number</a:t>
            </a:r>
            <a:r>
              <a:rPr lang="fr-FR" dirty="0">
                <a:solidFill>
                  <a:srgbClr val="218BA7"/>
                </a:solidFill>
              </a:rPr>
              <a:t> of </a:t>
            </a:r>
            <a:r>
              <a:rPr lang="fr-FR" dirty="0" err="1">
                <a:solidFill>
                  <a:srgbClr val="218BA7"/>
                </a:solidFill>
              </a:rPr>
              <a:t>batches</a:t>
            </a:r>
            <a:endParaRPr lang="fr-FR" dirty="0">
              <a:solidFill>
                <a:srgbClr val="218BA7"/>
              </a:solidFill>
            </a:endParaRPr>
          </a:p>
          <a:p>
            <a:pPr lvl="2">
              <a:spcBef>
                <a:spcPts val="600"/>
              </a:spcBef>
              <a:buClr>
                <a:schemeClr val="accent2"/>
              </a:buClr>
            </a:pPr>
            <a:r>
              <a:rPr lang="fr-FR" dirty="0">
                <a:solidFill>
                  <a:srgbClr val="218BA7"/>
                </a:solidFill>
              </a:rPr>
              <a:t>Illumination stress and light sources </a:t>
            </a:r>
          </a:p>
          <a:p>
            <a:pPr lvl="2">
              <a:spcBef>
                <a:spcPts val="600"/>
              </a:spcBef>
              <a:buClr>
                <a:schemeClr val="accent2"/>
              </a:buClr>
            </a:pPr>
            <a:r>
              <a:rPr lang="fr-FR" dirty="0">
                <a:solidFill>
                  <a:srgbClr val="218BA7"/>
                </a:solidFill>
              </a:rPr>
              <a:t>Presentation of </a:t>
            </a:r>
            <a:r>
              <a:rPr lang="fr-FR" dirty="0" err="1">
                <a:solidFill>
                  <a:srgbClr val="218BA7"/>
                </a:solidFill>
              </a:rPr>
              <a:t>samples</a:t>
            </a:r>
            <a:r>
              <a:rPr lang="fr-FR" dirty="0">
                <a:solidFill>
                  <a:srgbClr val="218BA7"/>
                </a:solidFill>
              </a:rPr>
              <a:t> to light</a:t>
            </a:r>
          </a:p>
          <a:p>
            <a:pPr lvl="2">
              <a:spcBef>
                <a:spcPts val="600"/>
              </a:spcBef>
              <a:buClr>
                <a:schemeClr val="accent2"/>
              </a:buClr>
            </a:pPr>
            <a:r>
              <a:rPr lang="fr-FR" dirty="0">
                <a:solidFill>
                  <a:srgbClr val="218BA7"/>
                </a:solidFill>
              </a:rPr>
              <a:t>Analysis of </a:t>
            </a:r>
            <a:r>
              <a:rPr lang="fr-FR" dirty="0" err="1">
                <a:solidFill>
                  <a:srgbClr val="218BA7"/>
                </a:solidFill>
              </a:rPr>
              <a:t>samples</a:t>
            </a:r>
            <a:endParaRPr lang="fr-FR" dirty="0">
              <a:solidFill>
                <a:srgbClr val="218BA7"/>
              </a:solidFill>
            </a:endParaRPr>
          </a:p>
          <a:p>
            <a:pPr lvl="2">
              <a:spcBef>
                <a:spcPts val="600"/>
              </a:spcBef>
              <a:buClr>
                <a:schemeClr val="accent2"/>
              </a:buClr>
            </a:pPr>
            <a:r>
              <a:rPr lang="fr-FR" dirty="0">
                <a:solidFill>
                  <a:srgbClr val="218BA7"/>
                </a:solidFill>
              </a:rPr>
              <a:t>Evaluation of </a:t>
            </a:r>
            <a:r>
              <a:rPr lang="fr-FR" dirty="0" err="1">
                <a:solidFill>
                  <a:srgbClr val="218BA7"/>
                </a:solidFill>
              </a:rPr>
              <a:t>results</a:t>
            </a:r>
            <a:endParaRPr lang="fr-FR" dirty="0">
              <a:solidFill>
                <a:srgbClr val="218BA7"/>
              </a:solidFill>
            </a:endParaRPr>
          </a:p>
        </p:txBody>
      </p:sp>
      <p:sp>
        <p:nvSpPr>
          <p:cNvPr id="6" name="Text Placeholder 1"/>
          <p:cNvSpPr>
            <a:spLocks noGrp="1"/>
          </p:cNvSpPr>
          <p:nvPr>
            <p:ph type="body" sz="quarter" idx="10"/>
          </p:nvPr>
        </p:nvSpPr>
        <p:spPr>
          <a:xfrm>
            <a:off x="456340" y="350883"/>
            <a:ext cx="3773714" cy="551543"/>
          </a:xfrm>
        </p:spPr>
        <p:txBody>
          <a:bodyPr/>
          <a:lstStyle/>
          <a:p>
            <a:r>
              <a:rPr lang="fr-FR" dirty="0" err="1"/>
              <a:t>Presentation</a:t>
            </a:r>
            <a:r>
              <a:rPr lang="fr-FR" dirty="0"/>
              <a:t> plan</a:t>
            </a:r>
            <a:endParaRPr lang="en-US" dirty="0"/>
          </a:p>
        </p:txBody>
      </p:sp>
    </p:spTree>
    <p:extLst>
      <p:ext uri="{BB962C8B-B14F-4D97-AF65-F5344CB8AC3E}">
        <p14:creationId xmlns:p14="http://schemas.microsoft.com/office/powerpoint/2010/main" val="291620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04813" y="310243"/>
            <a:ext cx="7000781" cy="555170"/>
          </a:xfrm>
        </p:spPr>
        <p:txBody>
          <a:bodyPr/>
          <a:lstStyle/>
          <a:p>
            <a:r>
              <a:rPr lang="fr-FR" dirty="0"/>
              <a:t>General objective / scope of the guideline</a:t>
            </a:r>
          </a:p>
          <a:p>
            <a:endParaRPr lang="en-GB" dirty="0"/>
          </a:p>
        </p:txBody>
      </p:sp>
      <p:sp>
        <p:nvSpPr>
          <p:cNvPr id="3"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404813" y="1132115"/>
            <a:ext cx="8334926" cy="4789713"/>
          </a:xfrm>
        </p:spPr>
        <p:txBody>
          <a:bodyPr/>
          <a:lstStyle/>
          <a:p>
            <a:pPr marL="0" indent="0" algn="just">
              <a:spcBef>
                <a:spcPts val="1200"/>
              </a:spcBef>
              <a:buNone/>
            </a:pPr>
            <a:r>
              <a:rPr lang="en-GB" sz="2400" u="sng" dirty="0"/>
              <a:t>Why a specific guideline</a:t>
            </a:r>
            <a:r>
              <a:rPr lang="en-GB" sz="2400" dirty="0"/>
              <a:t>?</a:t>
            </a:r>
          </a:p>
          <a:p>
            <a:pPr marL="457200" indent="-457200" algn="just">
              <a:spcBef>
                <a:spcPts val="1800"/>
              </a:spcBef>
              <a:buFont typeface="Wingdings" panose="05000000000000000000" pitchFamily="2" charset="2"/>
              <a:buChar char="Ø"/>
            </a:pPr>
            <a:r>
              <a:rPr lang="en-GB" dirty="0"/>
              <a:t>Light exposure may result in degradation of drug substances or medicinal products during handling, storage, transport or end use, requiring specific precautionary measures.</a:t>
            </a:r>
          </a:p>
          <a:p>
            <a:pPr marL="457200" indent="-457200" algn="just">
              <a:spcBef>
                <a:spcPts val="1800"/>
              </a:spcBef>
              <a:buFont typeface="Wingdings" panose="05000000000000000000" pitchFamily="2" charset="2"/>
              <a:buChar char="Ø"/>
            </a:pPr>
            <a:r>
              <a:rPr lang="en-GB" dirty="0"/>
              <a:t>Formal stability studies conducted under standard long-term, accelerated and intermediate conditions (as described in VICH guideline GL 3) do not simulate the potential indoor or outdoor daylight exposure as might occur during handling, storage, transport or use of drug substances and products. </a:t>
            </a:r>
          </a:p>
          <a:p>
            <a:pPr marL="447675" indent="-447675" algn="just">
              <a:lnSpc>
                <a:spcPct val="100000"/>
              </a:lnSpc>
              <a:spcBef>
                <a:spcPts val="2400"/>
              </a:spcBef>
              <a:buNone/>
            </a:pPr>
            <a:r>
              <a:rPr lang="en-GB" b="1" dirty="0">
                <a:solidFill>
                  <a:schemeClr val="tx1"/>
                </a:solidFill>
                <a:sym typeface="Wingdings" panose="05000000000000000000" pitchFamily="2" charset="2"/>
              </a:rPr>
              <a:t> </a:t>
            </a:r>
            <a:r>
              <a:rPr lang="en-GB" dirty="0">
                <a:solidFill>
                  <a:schemeClr val="tx1"/>
                </a:solidFill>
                <a:sym typeface="Wingdings" panose="05000000000000000000" pitchFamily="2" charset="2"/>
              </a:rPr>
              <a:t>Need for additional guidance on how to generate relevant photostability data to support pharmaceutical development (e.g. precautional measures during manufacture,  choice of primary and secondary packaging) and label recommended storage conditions.</a:t>
            </a:r>
            <a:endParaRPr lang="en-GB" dirty="0">
              <a:solidFill>
                <a:schemeClr val="tx1"/>
              </a:solidFill>
            </a:endParaRPr>
          </a:p>
        </p:txBody>
      </p:sp>
    </p:spTree>
    <p:extLst>
      <p:ext uri="{BB962C8B-B14F-4D97-AF65-F5344CB8AC3E}">
        <p14:creationId xmlns:p14="http://schemas.microsoft.com/office/powerpoint/2010/main" val="195824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04813" y="310243"/>
            <a:ext cx="7000781" cy="555170"/>
          </a:xfrm>
        </p:spPr>
        <p:txBody>
          <a:bodyPr/>
          <a:lstStyle/>
          <a:p>
            <a:r>
              <a:rPr lang="fr-FR" dirty="0"/>
              <a:t>General objective / scope of the guideline</a:t>
            </a:r>
          </a:p>
          <a:p>
            <a:endParaRPr lang="en-GB" dirty="0"/>
          </a:p>
        </p:txBody>
      </p:sp>
      <p:sp>
        <p:nvSpPr>
          <p:cNvPr id="3" name="Text Placeholder 2">
            <a:extLst>
              <a:ext uri="{FF2B5EF4-FFF2-40B4-BE49-F238E27FC236}">
                <a16:creationId xmlns:a16="http://schemas.microsoft.com/office/drawing/2014/main" id="{6E1E6D7D-F219-4570-A15B-B10FC02CBFB1}"/>
              </a:ext>
            </a:extLst>
          </p:cNvPr>
          <p:cNvSpPr>
            <a:spLocks noGrp="1"/>
          </p:cNvSpPr>
          <p:nvPr>
            <p:ph type="body" sz="quarter" idx="11"/>
          </p:nvPr>
        </p:nvSpPr>
        <p:spPr>
          <a:xfrm>
            <a:off x="404813" y="1228725"/>
            <a:ext cx="8335962" cy="5172075"/>
          </a:xfrm>
        </p:spPr>
        <p:txBody>
          <a:bodyPr/>
          <a:lstStyle/>
          <a:p>
            <a:pPr marL="0" indent="0" algn="just">
              <a:spcBef>
                <a:spcPts val="1200"/>
              </a:spcBef>
              <a:buNone/>
            </a:pPr>
            <a:r>
              <a:rPr lang="en-GB" u="sng" dirty="0"/>
              <a:t>Objective of the guideline</a:t>
            </a:r>
            <a:r>
              <a:rPr lang="en-GB" dirty="0"/>
              <a:t>:</a:t>
            </a:r>
          </a:p>
          <a:p>
            <a:pPr marL="457200" indent="-457200" algn="just">
              <a:spcBef>
                <a:spcPts val="1200"/>
              </a:spcBef>
              <a:buFont typeface="Wingdings" panose="05000000000000000000" pitchFamily="2" charset="2"/>
              <a:buChar char="Ø"/>
            </a:pPr>
            <a:r>
              <a:rPr lang="en-GB" sz="1800" dirty="0"/>
              <a:t>It addresses </a:t>
            </a:r>
            <a:r>
              <a:rPr lang="en-US" sz="1800" dirty="0"/>
              <a:t>the generation of photostability information for submission in Registration Applications for new molecular entities and associated drug products</a:t>
            </a:r>
            <a:r>
              <a:rPr lang="en-GB" sz="1800" dirty="0"/>
              <a:t>.</a:t>
            </a:r>
          </a:p>
          <a:p>
            <a:pPr marL="457200" indent="-457200" algn="just">
              <a:spcBef>
                <a:spcPts val="1200"/>
              </a:spcBef>
              <a:buFont typeface="Wingdings" panose="05000000000000000000" pitchFamily="2" charset="2"/>
              <a:buChar char="Ø"/>
            </a:pPr>
            <a:r>
              <a:rPr lang="en-GB" sz="1800" dirty="0"/>
              <a:t>It provides recommendations for a systematic stepwise approach to photostability testing. </a:t>
            </a:r>
          </a:p>
          <a:p>
            <a:pPr marL="0" indent="0" algn="just">
              <a:spcBef>
                <a:spcPts val="1200"/>
              </a:spcBef>
              <a:buNone/>
            </a:pPr>
            <a:r>
              <a:rPr lang="en-GB" sz="1800" dirty="0"/>
              <a:t>Alternative approaches may be used if they are scientifically sound and justification is provided.</a:t>
            </a:r>
          </a:p>
          <a:p>
            <a:pPr marL="0" indent="0" algn="just">
              <a:spcBef>
                <a:spcPts val="1800"/>
              </a:spcBef>
              <a:buNone/>
            </a:pPr>
            <a:r>
              <a:rPr lang="en-GB" u="sng" dirty="0"/>
              <a:t>What is not covered by the guideline</a:t>
            </a:r>
            <a:r>
              <a:rPr lang="en-GB" dirty="0"/>
              <a:t>:</a:t>
            </a:r>
          </a:p>
          <a:p>
            <a:pPr marL="342900" indent="-342900" algn="just">
              <a:spcBef>
                <a:spcPts val="600"/>
              </a:spcBef>
              <a:buFont typeface="Wingdings" panose="05000000000000000000" pitchFamily="2" charset="2"/>
              <a:buChar char="Ø"/>
            </a:pPr>
            <a:r>
              <a:rPr lang="en-US" sz="1800" dirty="0"/>
              <a:t>The guideline does not cover the photostability of drugs after administration (i.e. under conditions of use).</a:t>
            </a:r>
          </a:p>
          <a:p>
            <a:pPr marL="342900" indent="-342900" algn="just">
              <a:spcBef>
                <a:spcPts val="600"/>
              </a:spcBef>
              <a:buFont typeface="Wingdings" panose="05000000000000000000" pitchFamily="2" charset="2"/>
              <a:buChar char="Ø"/>
            </a:pPr>
            <a:r>
              <a:rPr lang="fr-FR" sz="1800" dirty="0"/>
              <a:t>The guideline </a:t>
            </a:r>
            <a:r>
              <a:rPr lang="fr-FR" sz="1800" dirty="0" err="1"/>
              <a:t>does</a:t>
            </a:r>
            <a:r>
              <a:rPr lang="fr-FR" sz="1800" dirty="0"/>
              <a:t> not cover </a:t>
            </a:r>
            <a:r>
              <a:rPr lang="fr-FR" sz="1800" dirty="0" err="1"/>
              <a:t>formal</a:t>
            </a:r>
            <a:r>
              <a:rPr lang="fr-FR" sz="1800" dirty="0"/>
              <a:t> </a:t>
            </a:r>
            <a:r>
              <a:rPr lang="fr-FR" sz="1800" dirty="0" err="1"/>
              <a:t>labeling</a:t>
            </a:r>
            <a:r>
              <a:rPr lang="fr-FR" sz="1800" dirty="0"/>
              <a:t> </a:t>
            </a:r>
            <a:r>
              <a:rPr lang="fr-FR" sz="1800" dirty="0" err="1"/>
              <a:t>requirements</a:t>
            </a:r>
            <a:r>
              <a:rPr lang="fr-FR" sz="1800" dirty="0"/>
              <a:t> (label </a:t>
            </a:r>
            <a:r>
              <a:rPr lang="fr-FR" sz="1800" dirty="0" err="1"/>
              <a:t>requirements</a:t>
            </a:r>
            <a:r>
              <a:rPr lang="fr-FR" sz="1800" dirty="0"/>
              <a:t> are </a:t>
            </a:r>
            <a:r>
              <a:rPr lang="fr-FR" sz="1800" dirty="0" err="1"/>
              <a:t>established</a:t>
            </a:r>
            <a:r>
              <a:rPr lang="fr-FR" sz="1800" dirty="0"/>
              <a:t> by national/</a:t>
            </a:r>
            <a:r>
              <a:rPr lang="fr-FR" sz="1800" dirty="0" err="1"/>
              <a:t>regional</a:t>
            </a:r>
            <a:r>
              <a:rPr lang="fr-FR" sz="1800" dirty="0"/>
              <a:t> </a:t>
            </a:r>
            <a:r>
              <a:rPr lang="fr-FR" sz="1800" dirty="0" err="1"/>
              <a:t>requirements</a:t>
            </a:r>
            <a:r>
              <a:rPr lang="fr-FR" sz="1800" dirty="0"/>
              <a:t>).</a:t>
            </a:r>
          </a:p>
          <a:p>
            <a:pPr marL="342900" indent="-342900" algn="just">
              <a:spcBef>
                <a:spcPts val="600"/>
              </a:spcBef>
              <a:buFont typeface="Wingdings" panose="05000000000000000000" pitchFamily="2" charset="2"/>
              <a:buChar char="Ø"/>
            </a:pPr>
            <a:r>
              <a:rPr lang="en-US" sz="1800" dirty="0"/>
              <a:t>The guideline does not cover those applications not covered by the Parent Guideline.</a:t>
            </a:r>
          </a:p>
        </p:txBody>
      </p:sp>
    </p:spTree>
    <p:extLst>
      <p:ext uri="{BB962C8B-B14F-4D97-AF65-F5344CB8AC3E}">
        <p14:creationId xmlns:p14="http://schemas.microsoft.com/office/powerpoint/2010/main" val="429210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BD057-8853-4FA0-B90A-4135108C1E98}"/>
              </a:ext>
            </a:extLst>
          </p:cNvPr>
          <p:cNvSpPr>
            <a:spLocks noGrp="1"/>
          </p:cNvSpPr>
          <p:nvPr>
            <p:ph type="body" sz="quarter" idx="10"/>
          </p:nvPr>
        </p:nvSpPr>
        <p:spPr>
          <a:xfrm>
            <a:off x="1126156" y="2956087"/>
            <a:ext cx="6930189" cy="988869"/>
          </a:xfrm>
        </p:spPr>
        <p:txBody>
          <a:bodyPr/>
          <a:lstStyle/>
          <a:p>
            <a:pPr algn="ctr"/>
            <a:r>
              <a:rPr lang="en-GB" b="1" dirty="0"/>
              <a:t>Systematic stepwise approach recommended for photostability testing</a:t>
            </a:r>
          </a:p>
        </p:txBody>
      </p:sp>
    </p:spTree>
    <p:extLst>
      <p:ext uri="{BB962C8B-B14F-4D97-AF65-F5344CB8AC3E}">
        <p14:creationId xmlns:p14="http://schemas.microsoft.com/office/powerpoint/2010/main" val="155278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BD057-8853-4FA0-B90A-4135108C1E98}"/>
              </a:ext>
            </a:extLst>
          </p:cNvPr>
          <p:cNvSpPr>
            <a:spLocks noGrp="1"/>
          </p:cNvSpPr>
          <p:nvPr>
            <p:ph type="body" sz="quarter" idx="10"/>
          </p:nvPr>
        </p:nvSpPr>
        <p:spPr>
          <a:xfrm>
            <a:off x="394635" y="2734705"/>
            <a:ext cx="8604985" cy="988869"/>
          </a:xfrm>
        </p:spPr>
        <p:txBody>
          <a:bodyPr/>
          <a:lstStyle/>
          <a:p>
            <a:pPr algn="ctr"/>
            <a:r>
              <a:rPr lang="en-GB" b="1" dirty="0"/>
              <a:t>Stepwise approach to photostability testing</a:t>
            </a:r>
            <a:r>
              <a:rPr lang="en-GB" dirty="0"/>
              <a:t>:</a:t>
            </a:r>
          </a:p>
          <a:p>
            <a:pPr algn="ctr"/>
            <a:endParaRPr lang="en-GB" dirty="0"/>
          </a:p>
          <a:p>
            <a:r>
              <a:rPr lang="en-GB" dirty="0"/>
              <a:t>- 1</a:t>
            </a:r>
            <a:r>
              <a:rPr lang="en-GB" baseline="30000" dirty="0"/>
              <a:t>rst</a:t>
            </a:r>
            <a:r>
              <a:rPr lang="en-GB" dirty="0"/>
              <a:t> step: 	Drug Substance testing  	 </a:t>
            </a:r>
            <a:r>
              <a:rPr lang="en-GB" sz="1800" dirty="0"/>
              <a:t>(Section 2 of the guideline)</a:t>
            </a:r>
          </a:p>
        </p:txBody>
      </p:sp>
    </p:spTree>
    <p:extLst>
      <p:ext uri="{BB962C8B-B14F-4D97-AF65-F5344CB8AC3E}">
        <p14:creationId xmlns:p14="http://schemas.microsoft.com/office/powerpoint/2010/main" val="173912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193FC-B1F1-42BB-BD6C-6F59A299471E}"/>
              </a:ext>
            </a:extLst>
          </p:cNvPr>
          <p:cNvSpPr>
            <a:spLocks noGrp="1"/>
          </p:cNvSpPr>
          <p:nvPr>
            <p:ph type="body" sz="quarter" idx="10"/>
          </p:nvPr>
        </p:nvSpPr>
        <p:spPr>
          <a:xfrm>
            <a:off x="433138" y="-1"/>
            <a:ext cx="7578748" cy="870857"/>
          </a:xfrm>
        </p:spPr>
        <p:txBody>
          <a:bodyPr/>
          <a:lstStyle/>
          <a:p>
            <a:pPr>
              <a:spcBef>
                <a:spcPts val="0"/>
              </a:spcBef>
            </a:pPr>
            <a:r>
              <a:rPr lang="en-GB" dirty="0"/>
              <a:t>Stepwise approach to photostability testing: </a:t>
            </a:r>
          </a:p>
          <a:p>
            <a:pPr>
              <a:spcBef>
                <a:spcPts val="0"/>
              </a:spcBef>
            </a:pPr>
            <a:r>
              <a:rPr lang="en-GB" dirty="0"/>
              <a:t>First step: </a:t>
            </a:r>
            <a:r>
              <a:rPr lang="en-GB" u="sng" dirty="0"/>
              <a:t>Testing on the drug substance</a:t>
            </a:r>
            <a:r>
              <a:rPr lang="en-GB" dirty="0"/>
              <a:t> </a:t>
            </a:r>
            <a:r>
              <a:rPr lang="en-GB" sz="2000" dirty="0"/>
              <a:t>(section 2)</a:t>
            </a:r>
            <a:endParaRPr lang="en-GB" dirty="0"/>
          </a:p>
        </p:txBody>
      </p:sp>
      <p:graphicFrame>
        <p:nvGraphicFramePr>
          <p:cNvPr id="5" name="Diagramme 4"/>
          <p:cNvGraphicFramePr/>
          <p:nvPr>
            <p:extLst>
              <p:ext uri="{D42A27DB-BD31-4B8C-83A1-F6EECF244321}">
                <p14:modId xmlns:p14="http://schemas.microsoft.com/office/powerpoint/2010/main" val="3296318913"/>
              </p:ext>
            </p:extLst>
          </p:nvPr>
        </p:nvGraphicFramePr>
        <p:xfrm>
          <a:off x="261257" y="991402"/>
          <a:ext cx="8723086" cy="568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66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BD057-8853-4FA0-B90A-4135108C1E98}"/>
              </a:ext>
            </a:extLst>
          </p:cNvPr>
          <p:cNvSpPr>
            <a:spLocks noGrp="1"/>
          </p:cNvSpPr>
          <p:nvPr>
            <p:ph type="body" sz="quarter" idx="10"/>
          </p:nvPr>
        </p:nvSpPr>
        <p:spPr>
          <a:xfrm>
            <a:off x="394635" y="2734705"/>
            <a:ext cx="8604985" cy="988869"/>
          </a:xfrm>
        </p:spPr>
        <p:txBody>
          <a:bodyPr/>
          <a:lstStyle/>
          <a:p>
            <a:pPr algn="ctr"/>
            <a:r>
              <a:rPr lang="en-GB" b="1" dirty="0"/>
              <a:t>Stepwise approach to photostability testing:</a:t>
            </a:r>
          </a:p>
          <a:p>
            <a:pPr algn="ctr"/>
            <a:endParaRPr lang="en-GB" dirty="0"/>
          </a:p>
          <a:p>
            <a:r>
              <a:rPr lang="en-GB" dirty="0"/>
              <a:t>- 2</a:t>
            </a:r>
            <a:r>
              <a:rPr lang="en-GB" baseline="30000" dirty="0"/>
              <a:t>nd</a:t>
            </a:r>
            <a:r>
              <a:rPr lang="en-GB" dirty="0"/>
              <a:t> step: 	Drug Product testing	 </a:t>
            </a:r>
            <a:r>
              <a:rPr lang="en-GB" sz="1800" dirty="0"/>
              <a:t>(Section 3 of the guideline)</a:t>
            </a:r>
          </a:p>
        </p:txBody>
      </p:sp>
    </p:spTree>
    <p:extLst>
      <p:ext uri="{BB962C8B-B14F-4D97-AF65-F5344CB8AC3E}">
        <p14:creationId xmlns:p14="http://schemas.microsoft.com/office/powerpoint/2010/main" val="506535056"/>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TotalTime>
  <Words>1988</Words>
  <Application>Microsoft Office PowerPoint</Application>
  <PresentationFormat>Affichage à l'écran (4:3)</PresentationFormat>
  <Paragraphs>153</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9</vt:i4>
      </vt:variant>
      <vt:variant>
        <vt:lpstr>Titres des diapositives</vt:lpstr>
      </vt:variant>
      <vt:variant>
        <vt:i4>25</vt:i4>
      </vt:variant>
    </vt:vector>
  </HeadingPairs>
  <TitlesOfParts>
    <vt:vector size="37" baseType="lpstr">
      <vt:lpstr>Arial</vt:lpstr>
      <vt:lpstr>Calibri</vt:lpstr>
      <vt:lpstr>Wingdings</vt:lpstr>
      <vt:lpstr>Cover slide</vt:lpstr>
      <vt:lpstr>1_Cover slide</vt:lpstr>
      <vt:lpstr>2_Cover slide</vt:lpstr>
      <vt:lpstr>3_Cover slide</vt:lpstr>
      <vt:lpstr>4_Cover slide</vt:lpstr>
      <vt:lpstr>Table of contents</vt:lpstr>
      <vt:lpstr>Chapter slide</vt:lpstr>
      <vt:lpstr>Content slide</vt:lpstr>
      <vt:lpstr>Closing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Sophie</cp:lastModifiedBy>
  <cp:revision>153</cp:revision>
  <dcterms:created xsi:type="dcterms:W3CDTF">2014-10-28T11:07:40Z</dcterms:created>
  <dcterms:modified xsi:type="dcterms:W3CDTF">2020-09-25T06:14:33Z</dcterms:modified>
</cp:coreProperties>
</file>