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slideLayouts/slideLayout11.xml" ContentType="application/vnd.openxmlformats-officedocument.presentationml.slideLayout+xml"/>
  <Override PartName="/ppt/theme/theme7.xml" ContentType="application/vnd.openxmlformats-officedocument.theme+xml"/>
  <Override PartName="/ppt/slideLayouts/slideLayout12.xml" ContentType="application/vnd.openxmlformats-officedocument.presentationml.slideLayout+xml"/>
  <Override PartName="/ppt/theme/theme8.xml" ContentType="application/vnd.openxmlformats-officedocument.theme+xml"/>
  <Override PartName="/ppt/slideLayouts/slideLayout1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4" r:id="rId2"/>
    <p:sldMasterId id="2147483676" r:id="rId3"/>
    <p:sldMasterId id="2147483678" r:id="rId4"/>
    <p:sldMasterId id="2147483680" r:id="rId5"/>
    <p:sldMasterId id="2147483662" r:id="rId6"/>
    <p:sldMasterId id="2147483668" r:id="rId7"/>
    <p:sldMasterId id="2147483670" r:id="rId8"/>
    <p:sldMasterId id="2147483672" r:id="rId9"/>
  </p:sldMasterIdLst>
  <p:notesMasterIdLst>
    <p:notesMasterId r:id="rId17"/>
  </p:notesMasterIdLst>
  <p:sldIdLst>
    <p:sldId id="271" r:id="rId10"/>
    <p:sldId id="290" r:id="rId11"/>
    <p:sldId id="295" r:id="rId12"/>
    <p:sldId id="291" r:id="rId13"/>
    <p:sldId id="294" r:id="rId14"/>
    <p:sldId id="292" r:id="rId15"/>
    <p:sldId id="293" r:id="rId16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8B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04" autoAdjust="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1244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B5B7B-362C-C34A-9C1D-F3D5B867F265}" type="datetimeFigureOut">
              <a:rPr lang="nl-NL" smtClean="0"/>
              <a:t>15-11-2017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1DEA9-BD42-994F-B31C-88F75DEDF0E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0329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48881-EF58-48FA-9CC9-F62F88E74B7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29184" y="4562542"/>
            <a:ext cx="5486400" cy="5207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600" b="1" dirty="0">
                <a:solidFill>
                  <a:schemeClr val="bg1"/>
                </a:solidFill>
                <a:latin typeface="Arial"/>
                <a:cs typeface="Arial"/>
              </a:rPr>
              <a:t>Presentation title</a:t>
            </a:r>
          </a:p>
          <a:p>
            <a:pPr lvl="0"/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625" y="5316538"/>
            <a:ext cx="5486400" cy="39398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000" dirty="0">
                <a:solidFill>
                  <a:schemeClr val="bg1"/>
                </a:solidFill>
                <a:latin typeface="Arial"/>
                <a:cs typeface="Arial"/>
              </a:rPr>
              <a:t>Subtitle or author’s name</a:t>
            </a:r>
          </a:p>
        </p:txBody>
      </p:sp>
    </p:spTree>
    <p:extLst>
      <p:ext uri="{BB962C8B-B14F-4D97-AF65-F5344CB8AC3E}">
        <p14:creationId xmlns:p14="http://schemas.microsoft.com/office/powerpoint/2010/main" val="2257124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with dog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5755"/>
            <a:ext cx="9144000" cy="5903458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04066" y="170610"/>
            <a:ext cx="7000781" cy="5191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4000" dirty="0">
                <a:solidFill>
                  <a:schemeClr val="bg1"/>
                </a:solidFill>
                <a:latin typeface="Arial"/>
                <a:cs typeface="Arial"/>
              </a:rPr>
              <a:t>Table of contents</a:t>
            </a:r>
          </a:p>
          <a:p>
            <a:pPr lvl="0"/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04813" y="1506538"/>
            <a:ext cx="8335962" cy="4419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2"/>
              </a:buClr>
              <a:buFont typeface="Calibri" panose="020F0502020204030204" pitchFamily="34" charset="0"/>
              <a:buChar char="&gt;"/>
              <a:defRPr sz="2000" baseline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63" indent="-231775">
              <a:buClr>
                <a:srgbClr val="218BA7"/>
              </a:buClr>
              <a:defRPr sz="15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Main bullet point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5" name="Afbeelding 4" descr="triangle_VICH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3187700" cy="914400"/>
          </a:xfrm>
          <a:prstGeom prst="rect">
            <a:avLst/>
          </a:prstGeom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0" y="6383618"/>
            <a:ext cx="465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48881-EF58-48FA-9CC9-F62F88E74B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418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643640" y="3093604"/>
            <a:ext cx="6576723" cy="98886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4000" dirty="0">
                <a:solidFill>
                  <a:schemeClr val="bg1"/>
                </a:solidFill>
                <a:latin typeface="Arial"/>
                <a:cs typeface="Arial"/>
              </a:rPr>
              <a:t>Chapter 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803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71488" y="221095"/>
            <a:ext cx="7175500" cy="5365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218BA7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3000" dirty="0">
                <a:solidFill>
                  <a:srgbClr val="218BA7"/>
                </a:solidFill>
                <a:latin typeface="Arial"/>
                <a:cs typeface="Arial"/>
              </a:rPr>
              <a:t>Slide title</a:t>
            </a:r>
          </a:p>
          <a:p>
            <a:pPr lvl="0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71488" y="1366838"/>
            <a:ext cx="8358187" cy="47196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3091015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1339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48881-EF58-48FA-9CC9-F62F88E74B7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29184" y="4562542"/>
            <a:ext cx="5486400" cy="5207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600" b="1" dirty="0">
                <a:solidFill>
                  <a:schemeClr val="bg1"/>
                </a:solidFill>
                <a:latin typeface="Arial"/>
                <a:cs typeface="Arial"/>
              </a:rPr>
              <a:t>Presentation title</a:t>
            </a:r>
          </a:p>
          <a:p>
            <a:pPr lvl="0"/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625" y="5316538"/>
            <a:ext cx="5486400" cy="39398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000" dirty="0">
                <a:solidFill>
                  <a:schemeClr val="bg1"/>
                </a:solidFill>
                <a:latin typeface="Arial"/>
                <a:cs typeface="Arial"/>
              </a:rPr>
              <a:t>Subtitle or author’s name</a:t>
            </a:r>
          </a:p>
        </p:txBody>
      </p:sp>
    </p:spTree>
    <p:extLst>
      <p:ext uri="{BB962C8B-B14F-4D97-AF65-F5344CB8AC3E}">
        <p14:creationId xmlns:p14="http://schemas.microsoft.com/office/powerpoint/2010/main" val="888932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48881-EF58-48FA-9CC9-F62F88E74B7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29184" y="4562542"/>
            <a:ext cx="5486400" cy="5207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600" b="1" dirty="0">
                <a:solidFill>
                  <a:schemeClr val="bg1"/>
                </a:solidFill>
                <a:latin typeface="Arial"/>
                <a:cs typeface="Arial"/>
              </a:rPr>
              <a:t>Presentation title</a:t>
            </a:r>
          </a:p>
          <a:p>
            <a:pPr lvl="0"/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625" y="5316538"/>
            <a:ext cx="5486400" cy="39398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000" dirty="0">
                <a:solidFill>
                  <a:schemeClr val="bg1"/>
                </a:solidFill>
                <a:latin typeface="Arial"/>
                <a:cs typeface="Arial"/>
              </a:rPr>
              <a:t>Subtitle or author’s name</a:t>
            </a:r>
          </a:p>
        </p:txBody>
      </p:sp>
    </p:spTree>
    <p:extLst>
      <p:ext uri="{BB962C8B-B14F-4D97-AF65-F5344CB8AC3E}">
        <p14:creationId xmlns:p14="http://schemas.microsoft.com/office/powerpoint/2010/main" val="2693863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48881-EF58-48FA-9CC9-F62F88E74B7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29184" y="4562542"/>
            <a:ext cx="5486400" cy="5207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600" b="1" dirty="0">
                <a:solidFill>
                  <a:schemeClr val="bg1"/>
                </a:solidFill>
                <a:latin typeface="Arial"/>
                <a:cs typeface="Arial"/>
              </a:rPr>
              <a:t>Presentation title</a:t>
            </a:r>
          </a:p>
          <a:p>
            <a:pPr lvl="0"/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625" y="5316538"/>
            <a:ext cx="5486400" cy="39398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000" dirty="0">
                <a:solidFill>
                  <a:schemeClr val="bg1"/>
                </a:solidFill>
                <a:latin typeface="Arial"/>
                <a:cs typeface="Arial"/>
              </a:rPr>
              <a:t>Subtitle or author’s name</a:t>
            </a:r>
          </a:p>
        </p:txBody>
      </p:sp>
    </p:spTree>
    <p:extLst>
      <p:ext uri="{BB962C8B-B14F-4D97-AF65-F5344CB8AC3E}">
        <p14:creationId xmlns:p14="http://schemas.microsoft.com/office/powerpoint/2010/main" val="422144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48881-EF58-48FA-9CC9-F62F88E74B7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29184" y="4562542"/>
            <a:ext cx="5486400" cy="5207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600" b="1" dirty="0">
                <a:solidFill>
                  <a:schemeClr val="bg1"/>
                </a:solidFill>
                <a:latin typeface="Arial"/>
                <a:cs typeface="Arial"/>
              </a:rPr>
              <a:t>Presentation title</a:t>
            </a:r>
          </a:p>
          <a:p>
            <a:pPr lvl="0"/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625" y="5316538"/>
            <a:ext cx="5486400" cy="39398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000" dirty="0">
                <a:solidFill>
                  <a:schemeClr val="bg1"/>
                </a:solidFill>
                <a:latin typeface="Arial"/>
                <a:cs typeface="Arial"/>
              </a:rPr>
              <a:t>Subtitle or author’s name</a:t>
            </a:r>
          </a:p>
        </p:txBody>
      </p:sp>
    </p:spTree>
    <p:extLst>
      <p:ext uri="{BB962C8B-B14F-4D97-AF65-F5344CB8AC3E}">
        <p14:creationId xmlns:p14="http://schemas.microsoft.com/office/powerpoint/2010/main" val="2153052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without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04066" y="170610"/>
            <a:ext cx="7000781" cy="5191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4000" dirty="0">
                <a:solidFill>
                  <a:schemeClr val="bg1"/>
                </a:solidFill>
                <a:latin typeface="Arial"/>
                <a:cs typeface="Arial"/>
              </a:rPr>
              <a:t>Table of contents</a:t>
            </a:r>
          </a:p>
          <a:p>
            <a:pPr lvl="0"/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04813" y="1506538"/>
            <a:ext cx="8335962" cy="4419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2"/>
              </a:buClr>
              <a:buFont typeface="Calibri" panose="020F0502020204030204" pitchFamily="34" charset="0"/>
              <a:buChar char="&gt;"/>
              <a:defRPr sz="200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63" indent="-231775">
              <a:buClr>
                <a:srgbClr val="218BA7"/>
              </a:buClr>
              <a:defRPr sz="15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Main bullet point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4" name="Afbeelding 4" descr="triangle_VICH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3187700" cy="914400"/>
          </a:xfrm>
          <a:prstGeom prst="rect">
            <a:avLst/>
          </a:prstGeom>
        </p:spPr>
      </p:pic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0" y="6383618"/>
            <a:ext cx="465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48881-EF58-48FA-9CC9-F62F88E74B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664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with cow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5755"/>
            <a:ext cx="9144000" cy="5903458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04066" y="170610"/>
            <a:ext cx="7000781" cy="5191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4000" dirty="0">
                <a:solidFill>
                  <a:schemeClr val="bg1"/>
                </a:solidFill>
                <a:latin typeface="Arial"/>
                <a:cs typeface="Arial"/>
              </a:rPr>
              <a:t>Table of contents</a:t>
            </a:r>
          </a:p>
          <a:p>
            <a:pPr lvl="0"/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04813" y="1506538"/>
            <a:ext cx="8335962" cy="4419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2"/>
              </a:buClr>
              <a:buFont typeface="Calibri" panose="020F0502020204030204" pitchFamily="34" charset="0"/>
              <a:buChar char="&gt;"/>
              <a:defRPr sz="200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63" indent="-231775">
              <a:buClr>
                <a:srgbClr val="218BA7"/>
              </a:buClr>
              <a:defRPr sz="15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Main bullet point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5" name="Afbeelding 4" descr="triangle_VICH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3187700" cy="914400"/>
          </a:xfrm>
          <a:prstGeom prst="rect">
            <a:avLst/>
          </a:prstGeom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0" y="6383618"/>
            <a:ext cx="465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48881-EF58-48FA-9CC9-F62F88E74B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472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with pig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5" descr="image_1_TD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5754"/>
            <a:ext cx="9144000" cy="5916159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04066" y="170610"/>
            <a:ext cx="7000781" cy="5191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4000" dirty="0">
                <a:solidFill>
                  <a:schemeClr val="bg1"/>
                </a:solidFill>
                <a:latin typeface="Arial"/>
                <a:cs typeface="Arial"/>
              </a:rPr>
              <a:t>Table of contents</a:t>
            </a:r>
          </a:p>
          <a:p>
            <a:pPr lvl="0"/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04813" y="1506538"/>
            <a:ext cx="8335962" cy="4419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2"/>
              </a:buClr>
              <a:buFont typeface="Calibri" panose="020F0502020204030204" pitchFamily="34" charset="0"/>
              <a:buChar char="&gt;"/>
              <a:defRPr sz="200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63" indent="-231775">
              <a:buClr>
                <a:srgbClr val="218BA7"/>
              </a:buClr>
              <a:defRPr sz="15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Main bullet point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5" name="Afbeelding 4" descr="triangle_VICH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3187700" cy="914400"/>
          </a:xfrm>
          <a:prstGeom prst="rect">
            <a:avLst/>
          </a:prstGeom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0" y="6383618"/>
            <a:ext cx="465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48881-EF58-48FA-9CC9-F62F88E74B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53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with landscap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8455"/>
            <a:ext cx="9144000" cy="5890757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04066" y="170610"/>
            <a:ext cx="7000781" cy="5191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4000" dirty="0">
                <a:solidFill>
                  <a:schemeClr val="bg1"/>
                </a:solidFill>
                <a:latin typeface="Arial"/>
                <a:cs typeface="Arial"/>
              </a:rPr>
              <a:t>Table of contents</a:t>
            </a:r>
          </a:p>
          <a:p>
            <a:pPr lvl="0"/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04813" y="1506538"/>
            <a:ext cx="8335962" cy="4419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2"/>
              </a:buClr>
              <a:buFont typeface="Calibri" panose="020F0502020204030204" pitchFamily="34" charset="0"/>
              <a:buChar char="&gt;"/>
              <a:defRPr sz="200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63" indent="-231775">
              <a:buClr>
                <a:srgbClr val="218BA7"/>
              </a:buClr>
              <a:defRPr sz="15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Main bullet point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5" name="Afbeelding 4" descr="triangle_VICH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3187700" cy="914400"/>
          </a:xfrm>
          <a:prstGeom prst="rect">
            <a:avLst/>
          </a:prstGeom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0" y="6383618"/>
            <a:ext cx="465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48881-EF58-48FA-9CC9-F62F88E74B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919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9.jp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1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83618"/>
            <a:ext cx="465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9148881-EF58-48FA-9CC9-F62F88E74B7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3"/>
            <a:ext cx="9144000" cy="684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02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83618"/>
            <a:ext cx="465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9148881-EF58-48FA-9CC9-F62F88E74B7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01" r="29409" b="2174"/>
          <a:stretch/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5" descr="triangle_VICH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0534"/>
            <a:ext cx="3187700" cy="914400"/>
          </a:xfrm>
          <a:prstGeom prst="rect">
            <a:avLst/>
          </a:prstGeom>
        </p:spPr>
      </p:pic>
      <p:pic>
        <p:nvPicPr>
          <p:cNvPr id="7" name="75BFF09E-E638-4F40-9AC6-EB85DE5E701B" descr="6D9D3164-4440-447E-B53E-75E01F3A8D3E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071" y="304405"/>
            <a:ext cx="1559858" cy="97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ccarlisle\Desktop\Vich.png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1" b="9415"/>
          <a:stretch/>
        </p:blipFill>
        <p:spPr bwMode="auto">
          <a:xfrm>
            <a:off x="2845909" y="215155"/>
            <a:ext cx="4294480" cy="83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104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8" t="23017" r="18544" b="2174"/>
          <a:stretch/>
        </p:blipFill>
        <p:spPr bwMode="auto">
          <a:xfrm>
            <a:off x="0" y="1"/>
            <a:ext cx="9169044" cy="6874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83618"/>
            <a:ext cx="465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9148881-EF58-48FA-9CC9-F62F88E74B7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Afbeelding 5" descr="triangle_VICH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0534"/>
            <a:ext cx="3187700" cy="914400"/>
          </a:xfrm>
          <a:prstGeom prst="rect">
            <a:avLst/>
          </a:prstGeom>
        </p:spPr>
      </p:pic>
      <p:pic>
        <p:nvPicPr>
          <p:cNvPr id="7" name="75BFF09E-E638-4F40-9AC6-EB85DE5E701B" descr="6D9D3164-4440-447E-B53E-75E01F3A8D3E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071" y="304405"/>
            <a:ext cx="1559858" cy="97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:\Users\ccarlisle\Desktop\Vich.png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1" b="9415"/>
          <a:stretch/>
        </p:blipFill>
        <p:spPr bwMode="auto">
          <a:xfrm>
            <a:off x="2845909" y="215155"/>
            <a:ext cx="4294480" cy="83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64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9" r="30761" b="193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83618"/>
            <a:ext cx="465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9148881-EF58-48FA-9CC9-F62F88E74B7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Afbeelding 5" descr="triangle_VICH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0534"/>
            <a:ext cx="3187700" cy="914400"/>
          </a:xfrm>
          <a:prstGeom prst="rect">
            <a:avLst/>
          </a:prstGeom>
        </p:spPr>
      </p:pic>
      <p:pic>
        <p:nvPicPr>
          <p:cNvPr id="7" name="75BFF09E-E638-4F40-9AC6-EB85DE5E701B" descr="6D9D3164-4440-447E-B53E-75E01F3A8D3E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071" y="304405"/>
            <a:ext cx="1559858" cy="97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ccarlisle\Desktop\Vich.png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1" b="9415"/>
          <a:stretch/>
        </p:blipFill>
        <p:spPr bwMode="auto">
          <a:xfrm>
            <a:off x="2845909" y="215155"/>
            <a:ext cx="4294480" cy="83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747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4553" r="37912" b="10340"/>
          <a:stretch/>
        </p:blipFill>
        <p:spPr bwMode="auto">
          <a:xfrm>
            <a:off x="0" y="-17011"/>
            <a:ext cx="9144000" cy="689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83618"/>
            <a:ext cx="465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9148881-EF58-48FA-9CC9-F62F88E74B7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Afbeelding 5" descr="triangle_VICH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0534"/>
            <a:ext cx="3187700" cy="914400"/>
          </a:xfrm>
          <a:prstGeom prst="rect">
            <a:avLst/>
          </a:prstGeom>
        </p:spPr>
      </p:pic>
      <p:pic>
        <p:nvPicPr>
          <p:cNvPr id="7" name="75BFF09E-E638-4F40-9AC6-EB85DE5E701B" descr="6D9D3164-4440-447E-B53E-75E01F3A8D3E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071" y="304405"/>
            <a:ext cx="1559858" cy="97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ccarlisle\Desktop\Vich.png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1" b="9415"/>
          <a:stretch/>
        </p:blipFill>
        <p:spPr bwMode="auto">
          <a:xfrm>
            <a:off x="2845909" y="215155"/>
            <a:ext cx="4294480" cy="83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117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5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299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3"/>
            <a:ext cx="9144000" cy="6846513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0" y="6383618"/>
            <a:ext cx="465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48881-EF58-48FA-9CC9-F62F88E74B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341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654190"/>
          </a:xfrm>
          <a:prstGeom prst="rect">
            <a:avLst/>
          </a:prstGeom>
        </p:spPr>
      </p:pic>
      <p:pic>
        <p:nvPicPr>
          <p:cNvPr id="9" name="Afbeelding 5" descr="triangle_VICH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0534"/>
            <a:ext cx="3187700" cy="914400"/>
          </a:xfrm>
          <a:prstGeom prst="rect">
            <a:avLst/>
          </a:prstGeom>
        </p:spPr>
      </p:pic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0" y="6383618"/>
            <a:ext cx="465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48881-EF58-48FA-9CC9-F62F88E74B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14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3"/>
            <a:ext cx="9144000" cy="6846513"/>
          </a:xfrm>
          <a:prstGeom prst="rect">
            <a:avLst/>
          </a:prstGeom>
        </p:spPr>
      </p:pic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0" y="6383618"/>
            <a:ext cx="465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48881-EF58-48FA-9CC9-F62F88E74B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948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63687" y="1429106"/>
            <a:ext cx="5834640" cy="3129040"/>
          </a:xfrm>
        </p:spPr>
        <p:txBody>
          <a:bodyPr/>
          <a:lstStyle/>
          <a:p>
            <a:r>
              <a:rPr lang="en-GB" sz="3600" b="1" dirty="0"/>
              <a:t>Regional organisations</a:t>
            </a:r>
          </a:p>
          <a:p>
            <a:endParaRPr lang="en-GB" sz="3600" b="1" dirty="0"/>
          </a:p>
          <a:p>
            <a:r>
              <a:rPr lang="en-GB" sz="3600" b="1" dirty="0"/>
              <a:t>Challenges and recommendations</a:t>
            </a:r>
            <a:endParaRPr lang="en-GB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B76F2-6FA2-46E1-A96C-D24F6F6DAC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63687" y="5108296"/>
            <a:ext cx="1954357" cy="393980"/>
          </a:xfrm>
        </p:spPr>
        <p:txBody>
          <a:bodyPr/>
          <a:lstStyle/>
          <a:p>
            <a:r>
              <a:rPr lang="en-GB" dirty="0"/>
              <a:t>VICH Outreach Forum</a:t>
            </a:r>
          </a:p>
        </p:txBody>
      </p:sp>
    </p:spTree>
    <p:extLst>
      <p:ext uri="{BB962C8B-B14F-4D97-AF65-F5344CB8AC3E}">
        <p14:creationId xmlns:p14="http://schemas.microsoft.com/office/powerpoint/2010/main" val="1514867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BD3134-8374-4E5F-B630-677A4E9C87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4066" y="281446"/>
            <a:ext cx="7000781" cy="519112"/>
          </a:xfrm>
        </p:spPr>
        <p:txBody>
          <a:bodyPr/>
          <a:lstStyle/>
          <a:p>
            <a:r>
              <a:rPr lang="en-GB" b="1" dirty="0"/>
              <a:t>What is needed regional cooperation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B949B-2905-48AE-887E-0ADBB60B27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19199" y="1506538"/>
            <a:ext cx="7521575" cy="4419600"/>
          </a:xfrm>
        </p:spPr>
        <p:txBody>
          <a:bodyPr/>
          <a:lstStyle/>
          <a:p>
            <a:r>
              <a:rPr lang="en-GB" sz="2400" dirty="0"/>
              <a:t>Political will</a:t>
            </a:r>
          </a:p>
          <a:p>
            <a:r>
              <a:rPr lang="en-GB" sz="2400" dirty="0"/>
              <a:t>Trust</a:t>
            </a:r>
          </a:p>
          <a:p>
            <a:r>
              <a:rPr lang="en-GB" sz="2400" dirty="0"/>
              <a:t>Strong leadership</a:t>
            </a:r>
          </a:p>
          <a:p>
            <a:r>
              <a:rPr lang="en-GB" sz="2400" dirty="0"/>
              <a:t>Resources</a:t>
            </a:r>
          </a:p>
          <a:p>
            <a:r>
              <a:rPr lang="en-GB" sz="2400" dirty="0"/>
              <a:t>Harmonised guidelines</a:t>
            </a:r>
          </a:p>
          <a:p>
            <a:r>
              <a:rPr lang="en-GB" sz="2400" dirty="0"/>
              <a:t>Language issues</a:t>
            </a:r>
          </a:p>
          <a:p>
            <a:r>
              <a:rPr lang="en-GB" sz="2400" dirty="0"/>
              <a:t>Common dossier structure</a:t>
            </a:r>
          </a:p>
          <a:p>
            <a:r>
              <a:rPr lang="en-GB" sz="2400"/>
              <a:t>Experienced </a:t>
            </a:r>
            <a:r>
              <a:rPr lang="en-GB" sz="2400" dirty="0"/>
              <a:t>assessors / training</a:t>
            </a:r>
          </a:p>
        </p:txBody>
      </p:sp>
    </p:spTree>
    <p:extLst>
      <p:ext uri="{BB962C8B-B14F-4D97-AF65-F5344CB8AC3E}">
        <p14:creationId xmlns:p14="http://schemas.microsoft.com/office/powerpoint/2010/main" val="3381338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994433-53B4-40E5-A5EA-62F77CE9FB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3200" b="1" dirty="0"/>
              <a:t>Political will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B2C126-840A-4689-97C9-D32888B8FA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42109" y="1759526"/>
            <a:ext cx="7798666" cy="4166611"/>
          </a:xfrm>
        </p:spPr>
        <p:txBody>
          <a:bodyPr/>
          <a:lstStyle/>
          <a:p>
            <a:r>
              <a:rPr lang="en-GB" sz="2400" dirty="0"/>
              <a:t>Political will to reach agreement</a:t>
            </a:r>
          </a:p>
          <a:p>
            <a:r>
              <a:rPr lang="en-GB" sz="2400" dirty="0"/>
              <a:t>Political will to implement the agreement</a:t>
            </a:r>
          </a:p>
          <a:p>
            <a:r>
              <a:rPr lang="en-GB" sz="2400" dirty="0"/>
              <a:t>Allocation of resources</a:t>
            </a:r>
          </a:p>
        </p:txBody>
      </p:sp>
    </p:spTree>
    <p:extLst>
      <p:ext uri="{BB962C8B-B14F-4D97-AF65-F5344CB8AC3E}">
        <p14:creationId xmlns:p14="http://schemas.microsoft.com/office/powerpoint/2010/main" val="2037623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58BA92-EFED-4C00-9603-B6AC2130F9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6466" y="267592"/>
            <a:ext cx="7000781" cy="519112"/>
          </a:xfrm>
        </p:spPr>
        <p:txBody>
          <a:bodyPr/>
          <a:lstStyle/>
          <a:p>
            <a:r>
              <a:rPr lang="en-GB" sz="3200" b="1" dirty="0"/>
              <a:t>Trust</a:t>
            </a:r>
            <a:endParaRPr lang="en-GB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C3AE3F-F07D-469C-A55D-6E410FAF6F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6465" y="1340283"/>
            <a:ext cx="8184309" cy="3619644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/>
              <a:t>Trust</a:t>
            </a:r>
            <a:endParaRPr lang="en-GB" b="1" dirty="0"/>
          </a:p>
          <a:p>
            <a:r>
              <a:rPr lang="en-GB" dirty="0"/>
              <a:t>Fear of being dominated </a:t>
            </a:r>
          </a:p>
          <a:p>
            <a:r>
              <a:rPr lang="en-GB" dirty="0"/>
              <a:t>Countries are at different levels </a:t>
            </a:r>
          </a:p>
          <a:p>
            <a:r>
              <a:rPr lang="en-GB" dirty="0"/>
              <a:t>How to share work equally in line with each resources</a:t>
            </a:r>
          </a:p>
          <a:p>
            <a:r>
              <a:rPr lang="en-GB" dirty="0"/>
              <a:t>Establish a platform – central / coordination committee</a:t>
            </a:r>
          </a:p>
          <a:p>
            <a:r>
              <a:rPr lang="en-GB" dirty="0"/>
              <a:t>Develop experience by working together</a:t>
            </a:r>
          </a:p>
          <a:p>
            <a:r>
              <a:rPr lang="en-GB" dirty="0"/>
              <a:t>Discuss together to agree the assessment report and the list of questions</a:t>
            </a:r>
          </a:p>
          <a:p>
            <a:r>
              <a:rPr lang="en-GB" dirty="0"/>
              <a:t>Final decision is national competence</a:t>
            </a:r>
          </a:p>
        </p:txBody>
      </p:sp>
    </p:spTree>
    <p:extLst>
      <p:ext uri="{BB962C8B-B14F-4D97-AF65-F5344CB8AC3E}">
        <p14:creationId xmlns:p14="http://schemas.microsoft.com/office/powerpoint/2010/main" val="2917374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58BA92-EFED-4C00-9603-B6AC2130F9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4813" y="323010"/>
            <a:ext cx="7000781" cy="519112"/>
          </a:xfrm>
        </p:spPr>
        <p:txBody>
          <a:bodyPr/>
          <a:lstStyle/>
          <a:p>
            <a:r>
              <a:rPr lang="en-GB" sz="3200" b="1" dirty="0"/>
              <a:t>Leadership</a:t>
            </a:r>
            <a:endParaRPr lang="en-GB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C3AE3F-F07D-469C-A55D-6E410FAF6F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4813" y="1340283"/>
            <a:ext cx="8335962" cy="4419600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/>
              <a:t>Leadership</a:t>
            </a:r>
            <a:endParaRPr lang="en-GB" b="1" dirty="0"/>
          </a:p>
          <a:p>
            <a:r>
              <a:rPr lang="en-GB" dirty="0"/>
              <a:t>Leadership and expertise</a:t>
            </a:r>
          </a:p>
          <a:p>
            <a:r>
              <a:rPr lang="en-GB" dirty="0"/>
              <a:t>Turnover of staff, training needs</a:t>
            </a:r>
          </a:p>
          <a:p>
            <a:r>
              <a:rPr lang="en-GB" dirty="0"/>
              <a:t>Different cultures, different styles of leadership</a:t>
            </a:r>
          </a:p>
        </p:txBody>
      </p:sp>
    </p:spTree>
    <p:extLst>
      <p:ext uri="{BB962C8B-B14F-4D97-AF65-F5344CB8AC3E}">
        <p14:creationId xmlns:p14="http://schemas.microsoft.com/office/powerpoint/2010/main" val="2695981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B0D790-5421-40A2-AEA0-772C0B33BA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4813" y="281447"/>
            <a:ext cx="7000781" cy="519112"/>
          </a:xfrm>
        </p:spPr>
        <p:txBody>
          <a:bodyPr/>
          <a:lstStyle/>
          <a:p>
            <a:r>
              <a:rPr lang="en-GB" sz="3200" b="1" dirty="0"/>
              <a:t>Resources</a:t>
            </a:r>
            <a:endParaRPr lang="en-GB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8F76DA-105E-4B05-9C49-D3D2E6C35D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2400" dirty="0"/>
              <a:t>Lack of funds and experts</a:t>
            </a:r>
          </a:p>
          <a:p>
            <a:r>
              <a:rPr lang="en-GB" sz="2400" dirty="0"/>
              <a:t>Capacity building</a:t>
            </a:r>
          </a:p>
          <a:p>
            <a:r>
              <a:rPr lang="en-GB" sz="2400" dirty="0"/>
              <a:t>Can mutual recognition reduce workload?</a:t>
            </a:r>
          </a:p>
          <a:p>
            <a:pPr lvl="1"/>
            <a:r>
              <a:rPr lang="en-GB" sz="2000" dirty="0"/>
              <a:t>Share workload</a:t>
            </a:r>
          </a:p>
          <a:p>
            <a:r>
              <a:rPr lang="en-GB" sz="2400" dirty="0"/>
              <a:t>Training – countries at different levels</a:t>
            </a:r>
          </a:p>
          <a:p>
            <a:r>
              <a:rPr lang="en-GB" sz="2400" dirty="0"/>
              <a:t>Mutual recognition of products already assessed by trusted agencies - </a:t>
            </a:r>
          </a:p>
        </p:txBody>
      </p:sp>
    </p:spTree>
    <p:extLst>
      <p:ext uri="{BB962C8B-B14F-4D97-AF65-F5344CB8AC3E}">
        <p14:creationId xmlns:p14="http://schemas.microsoft.com/office/powerpoint/2010/main" val="518782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1D2CF4-785E-41ED-AFD6-D17771F1AC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3200" b="1" dirty="0"/>
              <a:t>Harmonisation</a:t>
            </a:r>
            <a:endParaRPr lang="en-GB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49E24B-E762-4399-9046-4DBE8D757D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7309" y="1506538"/>
            <a:ext cx="8103466" cy="4419600"/>
          </a:xfrm>
        </p:spPr>
        <p:txBody>
          <a:bodyPr/>
          <a:lstStyle/>
          <a:p>
            <a:r>
              <a:rPr lang="en-GB" sz="2400" dirty="0"/>
              <a:t>How to establish a harmonised system?</a:t>
            </a:r>
          </a:p>
          <a:p>
            <a:r>
              <a:rPr lang="en-GB" sz="2400" dirty="0"/>
              <a:t>Decide what is in or out of the scope </a:t>
            </a:r>
          </a:p>
          <a:p>
            <a:r>
              <a:rPr lang="en-GB" sz="2400" dirty="0"/>
              <a:t>Areas that can be harmonised – already some alignment</a:t>
            </a:r>
          </a:p>
          <a:p>
            <a:r>
              <a:rPr lang="en-GB" sz="2400" dirty="0"/>
              <a:t>Areas that cannot be harmonised yet – too divergent</a:t>
            </a:r>
          </a:p>
          <a:p>
            <a:r>
              <a:rPr lang="en-GB" sz="2400" dirty="0"/>
              <a:t>Use international standards </a:t>
            </a:r>
            <a:r>
              <a:rPr lang="en-GB" sz="2400"/>
              <a:t>– OIE/</a:t>
            </a:r>
            <a:r>
              <a:rPr lang="en-GB" sz="2400" dirty="0"/>
              <a:t>VICH/WHO</a:t>
            </a:r>
          </a:p>
          <a:p>
            <a:r>
              <a:rPr lang="en-GB" sz="2400" dirty="0"/>
              <a:t>Establish a platform – coordination committee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5604793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 smtClean="0">
            <a:solidFill>
              <a:schemeClr val="bg1"/>
            </a:solidFill>
            <a:latin typeface="Arial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over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 smtClean="0">
            <a:solidFill>
              <a:schemeClr val="bg1"/>
            </a:solidFill>
            <a:latin typeface="Arial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over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 smtClean="0">
            <a:solidFill>
              <a:schemeClr val="bg1"/>
            </a:solidFill>
            <a:latin typeface="Arial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over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 smtClean="0">
            <a:solidFill>
              <a:schemeClr val="bg1"/>
            </a:solidFill>
            <a:latin typeface="Arial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over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 smtClean="0">
            <a:solidFill>
              <a:schemeClr val="bg1"/>
            </a:solidFill>
            <a:latin typeface="Arial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able of contents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hapter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ontent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Closing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1129</TotalTime>
  <Words>197</Words>
  <Application>Microsoft Office PowerPoint</Application>
  <PresentationFormat>On-screen Show (4:3)</PresentationFormat>
  <Paragraphs>45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Calibri</vt:lpstr>
      <vt:lpstr>Cover slide</vt:lpstr>
      <vt:lpstr>1_Cover slide</vt:lpstr>
      <vt:lpstr>2_Cover slide</vt:lpstr>
      <vt:lpstr>3_Cover slide</vt:lpstr>
      <vt:lpstr>4_Cover slide</vt:lpstr>
      <vt:lpstr>Table of contents</vt:lpstr>
      <vt:lpstr>Chapter slide</vt:lpstr>
      <vt:lpstr>Content slide</vt:lpstr>
      <vt:lpstr>Closing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M2M</dc:creator>
  <cp:lastModifiedBy>CEESA Office</cp:lastModifiedBy>
  <cp:revision>111</cp:revision>
  <dcterms:created xsi:type="dcterms:W3CDTF">2014-10-28T11:07:40Z</dcterms:created>
  <dcterms:modified xsi:type="dcterms:W3CDTF">2017-11-15T02:18:11Z</dcterms:modified>
</cp:coreProperties>
</file>