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23" r:id="rId1"/>
  </p:sldMasterIdLst>
  <p:notesMasterIdLst>
    <p:notesMasterId r:id="rId18"/>
  </p:notesMasterIdLst>
  <p:handoutMasterIdLst>
    <p:handoutMasterId r:id="rId19"/>
  </p:handoutMasterIdLst>
  <p:sldIdLst>
    <p:sldId id="288" r:id="rId2"/>
    <p:sldId id="258" r:id="rId3"/>
    <p:sldId id="272" r:id="rId4"/>
    <p:sldId id="282" r:id="rId5"/>
    <p:sldId id="279" r:id="rId6"/>
    <p:sldId id="289" r:id="rId7"/>
    <p:sldId id="287" r:id="rId8"/>
    <p:sldId id="274" r:id="rId9"/>
    <p:sldId id="290" r:id="rId10"/>
    <p:sldId id="267" r:id="rId11"/>
    <p:sldId id="268" r:id="rId12"/>
    <p:sldId id="292" r:id="rId13"/>
    <p:sldId id="285" r:id="rId14"/>
    <p:sldId id="281" r:id="rId15"/>
    <p:sldId id="293" r:id="rId16"/>
    <p:sldId id="294" r:id="rId17"/>
  </p:sldIdLst>
  <p:sldSz cx="9144000" cy="6858000" type="screen4x3"/>
  <p:notesSz cx="6858000" cy="9144000"/>
  <p:defaultTextStyle>
    <a:defPPr>
      <a:defRPr lang="en-GB"/>
    </a:defPPr>
    <a:lvl1pPr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72"/>
    <a:srgbClr val="FECB00"/>
    <a:srgbClr val="000000"/>
    <a:srgbClr val="CAE8F3"/>
    <a:srgbClr val="FFFFFF"/>
    <a:srgbClr val="5CC2DC"/>
    <a:srgbClr val="009BBB"/>
    <a:srgbClr val="FBB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17" autoAdjust="0"/>
    <p:restoredTop sz="94689" autoAdjust="0"/>
  </p:normalViewPr>
  <p:slideViewPr>
    <p:cSldViewPr>
      <p:cViewPr varScale="1">
        <p:scale>
          <a:sx n="58" d="100"/>
          <a:sy n="58" d="100"/>
        </p:scale>
        <p:origin x="8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E4F316C4-244D-4F11-8BD5-2C54F902494F}" type="datetime4">
              <a:rPr lang="en-GB" altLang="en-US"/>
              <a:pPr>
                <a:defRPr/>
              </a:pPr>
              <a:t>26 March 2017</a:t>
            </a:fld>
            <a:endParaRPr lang="en-GB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238B6BD3-6C27-4886-8719-91DDB6CED0A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847BA65B-3D1F-4B2B-A906-0F55FE918A79}" type="datetime4">
              <a:rPr lang="en-GB" altLang="en-US"/>
              <a:pPr>
                <a:defRPr/>
              </a:pPr>
              <a:t>26 March 2017</a:t>
            </a:fld>
            <a:endParaRPr lang="en-GB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72B7B21E-0861-499D-9B42-1DAF1036A06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0AF74D7-B520-4126-94AD-0C1A225D5C38}" type="datetime4">
              <a:rPr lang="en-GB" altLang="en-US" smtClean="0"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26 March 2017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34E858-1D7C-4445-86C2-C1D15A00A8F2}" type="slidenum">
              <a:rPr lang="en-GB" altLang="en-US"/>
              <a:pPr algn="r" eaLnBrk="1" hangingPunct="1">
                <a:spcBef>
                  <a:spcPct val="0"/>
                </a:spcBef>
              </a:pPr>
              <a:t>0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0"/>
            <a:ext cx="9144000" cy="23860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58775" y="4584700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2386013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770688" y="6415088"/>
            <a:ext cx="1662112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altLang="en-US" sz="450">
                <a:latin typeface="+mn-lt"/>
                <a:cs typeface="+mn-cs"/>
              </a:rPr>
              <a:t>An agency of the European Union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0" y="6732588"/>
            <a:ext cx="9144000" cy="3175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t="17419" r="7056" b="17543"/>
          <a:stretch>
            <a:fillRect/>
          </a:stretch>
        </p:blipFill>
        <p:spPr bwMode="auto">
          <a:xfrm>
            <a:off x="5724525" y="527050"/>
            <a:ext cx="3059113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EU flag fpr PowerPoint presentations (RGB) (300 ppi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6229350"/>
            <a:ext cx="3095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6735763"/>
            <a:ext cx="9144000" cy="123825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3192000"/>
            <a:ext cx="5399088" cy="1248000"/>
          </a:xfrm>
        </p:spPr>
        <p:txBody>
          <a:bodyPr anchor="b"/>
          <a:lstStyle>
            <a:lvl1pPr>
              <a:lnSpc>
                <a:spcPts val="2100"/>
              </a:lnSpc>
              <a:defRPr sz="19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728000"/>
            <a:ext cx="5399088" cy="52520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8072438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 sz="105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775" y="5349215"/>
            <a:ext cx="5399088" cy="288032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100"/>
            </a:lvl1pPr>
          </a:lstStyle>
          <a:p>
            <a:pPr lvl="0"/>
            <a:r>
              <a:rPr lang="en-US" alt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88332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Assessment and authorisation of antimicrobials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A6A14-A1F4-46FE-8C3D-5A4C2B6A09F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4B752-5E04-48CC-BD52-E34628406A86}" type="datetime4">
              <a:rPr lang="en-GB" altLang="en-US"/>
              <a:pPr>
                <a:defRPr/>
              </a:pPr>
              <a:t>26 March 2017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4198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027113"/>
            <a:ext cx="8423275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add title</a:t>
            </a:r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8" y="6405563"/>
            <a:ext cx="64785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83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altLang="en-US"/>
              <a:t>Assessment and authorisation of antimicrobials  </a:t>
            </a:r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63" y="6405563"/>
            <a:ext cx="3079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800">
                <a:solidFill>
                  <a:schemeClr val="tx1"/>
                </a:solidFill>
              </a:defRPr>
            </a:lvl1pPr>
          </a:lstStyle>
          <a:p>
            <a:fld id="{7F3A928E-ADFE-44EE-99D1-69A980CB3B7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73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43775" y="6405563"/>
            <a:ext cx="143986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83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DD8C8C-3DFA-450F-914C-4D61CDF4A40C}" type="datetime4">
              <a:rPr lang="en-GB" altLang="en-US"/>
              <a:pPr>
                <a:defRPr/>
              </a:pPr>
              <a:t>26 March 2017</a:t>
            </a:fld>
            <a:endParaRPr lang="en-GB" altLang="en-US" dirty="0"/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0" y="0"/>
            <a:ext cx="9144000" cy="6731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1031" name="Line 17"/>
          <p:cNvSpPr>
            <a:spLocks noChangeShapeType="1"/>
          </p:cNvSpPr>
          <p:nvPr/>
        </p:nvSpPr>
        <p:spPr bwMode="auto">
          <a:xfrm>
            <a:off x="0" y="674688"/>
            <a:ext cx="9144000" cy="3175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3781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159000"/>
            <a:ext cx="8423275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3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Normal text – Verdana, 15pt regular, ls 21pt, ap 9pt, black.</a:t>
            </a:r>
          </a:p>
          <a:p>
            <a:pPr lvl="1"/>
            <a:r>
              <a:rPr lang="en-GB" altLang="en-US"/>
              <a:t>Title – Verdana, 21pt regular, ls 27pt, blue (0,51,153).</a:t>
            </a:r>
          </a:p>
          <a:p>
            <a:pPr lvl="1"/>
            <a:r>
              <a:rPr lang="en-GB" altLang="en-US"/>
              <a:t>Subtitle – Verdana, 18pt bold (apply manually), ls 27pt, blue (0,51,153).</a:t>
            </a:r>
          </a:p>
          <a:p>
            <a:pPr lvl="1"/>
            <a:r>
              <a:rPr lang="en-GB" altLang="en-US"/>
              <a:t>Bullets level 1 – Verdana, 13.5pt regular, ls 18pt, ap 6pt, black.</a:t>
            </a:r>
          </a:p>
          <a:p>
            <a:pPr lvl="2"/>
            <a:r>
              <a:rPr lang="en-GB" altLang="en-US"/>
              <a:t>Bullets level 2 – Verdana, 12pt regular, ls 18pt, ap 4.5pt, black.</a:t>
            </a:r>
          </a:p>
          <a:p>
            <a:pPr lvl="3"/>
            <a:r>
              <a:rPr lang="en-GB" altLang="en-US"/>
              <a:t>Bullets level 3 – Verdana, 10.5pt regular, ls 15pt, ap 4.5pt, black. NOT RECOMMENDED TO USE BEYOND LEVEL 3</a:t>
            </a:r>
          </a:p>
          <a:p>
            <a:pPr lvl="4"/>
            <a:r>
              <a:rPr lang="en-GB" altLang="en-US"/>
              <a:t>Bullets level 4 – Verdana, 10.5pt regular, ls 15pt, ap 4.5pt, black.</a:t>
            </a:r>
          </a:p>
          <a:p>
            <a:pPr lvl="4"/>
            <a:r>
              <a:rPr lang="en-GB" altLang="en-US"/>
              <a:t>Bullets level 5 – Verdana, 10.5pt regular, ls 15pt, ap 4.5pt, black.</a:t>
            </a:r>
          </a:p>
          <a:p>
            <a:pPr lvl="6"/>
            <a:r>
              <a:rPr lang="en-GB" altLang="en-US"/>
              <a:t>Bullets level 6 – Verdana, 10.5pt regular, ls 15pt, ap 4.5pt, black.</a:t>
            </a:r>
          </a:p>
          <a:p>
            <a:pPr lvl="7"/>
            <a:r>
              <a:rPr lang="en-GB" altLang="en-US"/>
              <a:t>Bullets level 7 – Verdana, 10.5pt regular, ls 15pt, ap 4.5pt, black.</a:t>
            </a:r>
          </a:p>
          <a:p>
            <a:pPr lvl="8"/>
            <a:r>
              <a:rPr lang="en-GB" altLang="en-US"/>
              <a:t>Bullets level 8 – Verdana, 10.5pt regular, ls 15pt, ap 4.5pt, black.</a:t>
            </a:r>
          </a:p>
        </p:txBody>
      </p:sp>
      <p:pic>
        <p:nvPicPr>
          <p:cNvPr id="103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4" t="17599" r="8041" b="26817"/>
          <a:stretch>
            <a:fillRect/>
          </a:stretch>
        </p:blipFill>
        <p:spPr bwMode="auto">
          <a:xfrm>
            <a:off x="7415213" y="95250"/>
            <a:ext cx="13684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0" y="6735763"/>
            <a:ext cx="9144000" cy="123825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</p:sldLayoutIdLst>
  <p:hf hdr="0" dt="0"/>
  <p:txStyles>
    <p:titleStyle>
      <a:lvl1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defTabSz="8072438" rtl="0" eaLnBrk="0" fontAlgn="base" hangingPunct="0">
        <a:lnSpc>
          <a:spcPts val="2100"/>
        </a:lnSpc>
        <a:spcBef>
          <a:spcPct val="0"/>
        </a:spcBef>
        <a:spcAft>
          <a:spcPts val="900"/>
        </a:spcAft>
        <a:buClr>
          <a:srgbClr val="000000"/>
        </a:buClr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defTabSz="8072438" rtl="0" eaLnBrk="0" fontAlgn="base" hangingPunct="0">
        <a:lnSpc>
          <a:spcPts val="1800"/>
        </a:lnSpc>
        <a:spcBef>
          <a:spcPct val="0"/>
        </a:spcBef>
        <a:spcAft>
          <a:spcPts val="60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cs typeface="+mn-cs"/>
        </a:defRPr>
      </a:lvl2pPr>
      <a:lvl3pPr marL="522288" indent="-231775" algn="l" defTabSz="8072438" rtl="0" eaLnBrk="0" fontAlgn="base" hangingPunct="0">
        <a:lnSpc>
          <a:spcPts val="1800"/>
        </a:lnSpc>
        <a:spcBef>
          <a:spcPct val="0"/>
        </a:spcBef>
        <a:spcAft>
          <a:spcPts val="450"/>
        </a:spcAft>
        <a:buClr>
          <a:schemeClr val="tx1"/>
        </a:buClr>
        <a:buFont typeface="Verdana" panose="020B0604030504040204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3pPr>
      <a:lvl4pPr marL="769938" indent="-219075" algn="l" defTabSz="8072438" rtl="0" eaLnBrk="0" fontAlgn="base" hangingPunct="0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anose="020B0604030504040204" pitchFamily="34" charset="0"/>
        <a:buChar char="•"/>
        <a:defRPr sz="1000">
          <a:solidFill>
            <a:schemeClr val="tx1"/>
          </a:solidFill>
          <a:latin typeface="+mn-lt"/>
          <a:cs typeface="+mn-cs"/>
        </a:defRPr>
      </a:lvl4pPr>
      <a:lvl5pPr marL="1016000" indent="-225425" algn="l" defTabSz="8072438" rtl="0" eaLnBrk="0" fontAlgn="base" hangingPunct="0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anose="020B0604030504040204" pitchFamily="34" charset="0"/>
        <a:buChar char="–"/>
        <a:defRPr sz="1000">
          <a:solidFill>
            <a:schemeClr val="tx1"/>
          </a:solidFill>
          <a:latin typeface="+mn-lt"/>
          <a:cs typeface="+mn-cs"/>
        </a:defRPr>
      </a:lvl5pPr>
      <a:lvl6pPr marL="1014413" indent="-226800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lang="en-GB" altLang="en-US" sz="1050" smtClean="0">
          <a:solidFill>
            <a:schemeClr val="tx1"/>
          </a:solidFill>
          <a:latin typeface="+mn-lt"/>
          <a:cs typeface="+mn-cs"/>
        </a:defRPr>
      </a:lvl6pPr>
      <a:lvl7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7pPr>
      <a:lvl8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8pPr>
      <a:lvl9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a.europa.eu/docs/en_GB/document_library/Scientific_guideline/2010/02/WC500070670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a.europa.eu/docs/en_GB/document_library/Scientific_guideline/2015/03/WC500183774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a.europa.eu/docs/en_GB/document_library/Scientific_guideline/2016/02/WC50020098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2"/>
          <p:cNvSpPr>
            <a:spLocks noGrp="1"/>
          </p:cNvSpPr>
          <p:nvPr>
            <p:ph type="ctrTitle"/>
          </p:nvPr>
        </p:nvSpPr>
        <p:spPr>
          <a:xfrm>
            <a:off x="358775" y="3192463"/>
            <a:ext cx="5399088" cy="1247775"/>
          </a:xfrm>
        </p:spPr>
        <p:txBody>
          <a:bodyPr/>
          <a:lstStyle/>
          <a:p>
            <a:pPr eaLnBrk="1" hangingPunct="1"/>
            <a:r>
              <a:rPr lang="en-US" altLang="en-US"/>
              <a:t>Authorisation of antimicrobials in the EU</a:t>
            </a:r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>
          <a:xfrm>
            <a:off x="358775" y="4729163"/>
            <a:ext cx="5399088" cy="52387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VICH Outreach Forum, February 2017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7663" y="6076950"/>
            <a:ext cx="5410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600"/>
              </a:lnSpc>
              <a:spcAft>
                <a:spcPct val="0"/>
              </a:spcAft>
              <a:buClrTx/>
            </a:pPr>
            <a:r>
              <a:rPr lang="en-GB" altLang="en-US" sz="900"/>
              <a:t>Presented by </a:t>
            </a:r>
            <a:r>
              <a:rPr lang="en-GB" altLang="en-US" sz="900">
                <a:solidFill>
                  <a:srgbClr val="000000"/>
                </a:solidFill>
              </a:rPr>
              <a:t>Nick Jarrett</a:t>
            </a:r>
          </a:p>
          <a:p>
            <a:pPr eaLnBrk="1" hangingPunct="1">
              <a:lnSpc>
                <a:spcPts val="1600"/>
              </a:lnSpc>
              <a:spcAft>
                <a:spcPct val="0"/>
              </a:spcAft>
              <a:buClrTx/>
            </a:pPr>
            <a:r>
              <a:rPr lang="en-GB" altLang="en-US" sz="900">
                <a:solidFill>
                  <a:srgbClr val="000000"/>
                </a:solidFill>
              </a:rPr>
              <a:t>European Medicines Agency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81075"/>
            <a:ext cx="8456613" cy="647700"/>
          </a:xfrm>
        </p:spPr>
        <p:txBody>
          <a:bodyPr/>
          <a:lstStyle/>
          <a:p>
            <a:pPr eaLnBrk="1" hangingPunct="1"/>
            <a:r>
              <a:rPr lang="en-US" altLang="en-US"/>
              <a:t>Efficacy evaluation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8424863" cy="3024187"/>
          </a:xfrm>
        </p:spPr>
        <p:txBody>
          <a:bodyPr/>
          <a:lstStyle/>
          <a:p>
            <a:pPr marL="342900" lvl="1" indent="-342900" eaLnBrk="1" hangingPunct="1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</a:pPr>
            <a:r>
              <a:rPr lang="en-GB" altLang="en-US" sz="1500"/>
              <a:t>the product literature should advise that, whenever possible, laboratory diagnosis and susceptibility testing should be carried out by the veterinary surgeon before prescribing the drug</a:t>
            </a:r>
          </a:p>
          <a:p>
            <a:pPr marL="342900" indent="-342900" eaLnBrk="1" hangingPunct="1">
              <a:buFontTx/>
              <a:buChar char="•"/>
            </a:pPr>
            <a:r>
              <a:rPr lang="en-GB" altLang="en-US"/>
              <a:t>Determine the appropriate dosage regimen (dose, duration of treatment, route of administration)</a:t>
            </a:r>
          </a:p>
          <a:p>
            <a:pPr marL="342900" indent="-342900" eaLnBrk="1" hangingPunct="1">
              <a:buFontTx/>
              <a:buChar char="•"/>
            </a:pPr>
            <a:r>
              <a:rPr lang="en-GB" altLang="en-US"/>
              <a:t>The appropriateness of instructions/advice provided in product information and prudent use principles emphasised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439D8AA6-3F81-4D05-8132-031808365FF8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9</a:t>
            </a:fld>
            <a:endParaRPr lang="en-GB" altLang="en-US" sz="1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456613" cy="576262"/>
          </a:xfrm>
        </p:spPr>
        <p:txBody>
          <a:bodyPr/>
          <a:lstStyle/>
          <a:p>
            <a:pPr eaLnBrk="1" hangingPunct="1"/>
            <a:r>
              <a:rPr lang="en-US" altLang="en-US"/>
              <a:t>Clear communication / Principles of prudent use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497888" cy="5111750"/>
          </a:xfrm>
        </p:spPr>
        <p:txBody>
          <a:bodyPr/>
          <a:lstStyle/>
          <a:p>
            <a:pPr marL="342900" indent="-342900" eaLnBrk="1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GB" altLang="en-US" dirty="0"/>
              <a:t>Clear communication with veterinarian is critical</a:t>
            </a:r>
          </a:p>
          <a:p>
            <a:pPr marL="342900" indent="-342900" eaLnBrk="1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GB" altLang="en-US" dirty="0"/>
              <a:t>In EU antimicrobials are prescription only medications</a:t>
            </a:r>
          </a:p>
          <a:p>
            <a:pPr marL="342900" indent="-342900" eaLnBrk="1" hangingPunct="1">
              <a:lnSpc>
                <a:spcPts val="2400"/>
              </a:lnSpc>
              <a:spcAft>
                <a:spcPts val="600"/>
              </a:spcAft>
              <a:buFontTx/>
              <a:buChar char="•"/>
              <a:defRPr/>
            </a:pPr>
            <a:r>
              <a:rPr lang="en-GB" altLang="en-US" dirty="0"/>
              <a:t>Indication including microorganisms and strains</a:t>
            </a:r>
          </a:p>
          <a:p>
            <a:pPr marL="342900" indent="-342900" eaLnBrk="1" hangingPunct="1">
              <a:lnSpc>
                <a:spcPts val="2400"/>
              </a:lnSpc>
              <a:spcAft>
                <a:spcPts val="600"/>
              </a:spcAft>
              <a:buFontTx/>
              <a:buChar char="•"/>
              <a:defRPr/>
            </a:pPr>
            <a:r>
              <a:rPr lang="en-GB" altLang="en-US" dirty="0"/>
              <a:t>Clear dosing regimen</a:t>
            </a:r>
          </a:p>
          <a:p>
            <a:pPr marL="342900" indent="-342900" eaLnBrk="1" hangingPunct="1">
              <a:lnSpc>
                <a:spcPts val="2400"/>
              </a:lnSpc>
              <a:spcAft>
                <a:spcPts val="600"/>
              </a:spcAft>
              <a:buFontTx/>
              <a:buChar char="•"/>
              <a:defRPr/>
            </a:pPr>
            <a:r>
              <a:rPr lang="en-GB" altLang="en-US" dirty="0"/>
              <a:t>Avoid deviations from approved dosing regimen (</a:t>
            </a:r>
            <a:r>
              <a:rPr lang="en-GB" altLang="en-US" dirty="0" err="1"/>
              <a:t>underdosing</a:t>
            </a:r>
            <a:r>
              <a:rPr lang="en-GB" altLang="en-US" dirty="0"/>
              <a:t>, insufficient treatment duration, excessive treatment duration)</a:t>
            </a:r>
          </a:p>
          <a:p>
            <a:pPr marL="342900" lvl="2" indent="-342900" eaLnBrk="1" hangingPunct="1"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  <a:buFontTx/>
              <a:buChar char="•"/>
              <a:defRPr/>
            </a:pPr>
            <a:r>
              <a:rPr lang="en-GB" altLang="en-US" sz="1500" dirty="0"/>
              <a:t>Criteria for determining whether appropriate to use product (1</a:t>
            </a:r>
            <a:r>
              <a:rPr lang="en-GB" altLang="en-US" sz="1500" baseline="30000" dirty="0"/>
              <a:t>st</a:t>
            </a:r>
            <a:r>
              <a:rPr lang="en-GB" altLang="en-US" sz="1500" dirty="0"/>
              <a:t> line versus 2</a:t>
            </a:r>
            <a:r>
              <a:rPr lang="en-GB" altLang="en-US" sz="1500" baseline="30000" dirty="0"/>
              <a:t>nd</a:t>
            </a:r>
            <a:r>
              <a:rPr lang="en-GB" altLang="en-US" sz="1500" dirty="0"/>
              <a:t> line…)</a:t>
            </a:r>
            <a:endParaRPr lang="en-GB" altLang="en-US" dirty="0"/>
          </a:p>
          <a:p>
            <a:pPr marL="342900" indent="-342900" eaLnBrk="1" hangingPunct="1">
              <a:lnSpc>
                <a:spcPts val="2400"/>
              </a:lnSpc>
              <a:buFontTx/>
              <a:buChar char="•"/>
              <a:defRPr/>
            </a:pPr>
            <a:r>
              <a:rPr lang="en-GB" altLang="en-US" dirty="0"/>
              <a:t>Standard prudent use phrases  to be included in product information, </a:t>
            </a:r>
            <a:r>
              <a:rPr lang="en-GB" altLang="en-US" dirty="0" err="1"/>
              <a:t>eg</a:t>
            </a:r>
            <a:r>
              <a:rPr lang="en-GB" altLang="en-US" dirty="0"/>
              <a:t>: </a:t>
            </a:r>
          </a:p>
          <a:p>
            <a:pPr marL="611188" lvl="1" indent="-342900" eaLnBrk="1" hangingPunct="1">
              <a:defRPr/>
            </a:pPr>
            <a:r>
              <a:rPr lang="en-GB" altLang="en-US" sz="1350" dirty="0"/>
              <a:t>The &lt;name of antimicrobial&gt; should be used for treatment of severe infections only</a:t>
            </a:r>
          </a:p>
          <a:p>
            <a:pPr marL="611188" lvl="1" indent="-342900" eaLnBrk="1" hangingPunct="1">
              <a:defRPr/>
            </a:pPr>
            <a:r>
              <a:rPr lang="en-GB" altLang="en-US" sz="1350" dirty="0"/>
              <a:t>The &lt;name of antimicrobial&gt; should be reserved for the treatment of clinical conditions which have responded poorly, or are expected to respond poorly, to other classes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GB" altLang="en-US" dirty="0"/>
              <a:t>CVMP guideline on the SPC for veterinary medicinal products containing antimicrobial substances</a:t>
            </a:r>
          </a:p>
          <a:p>
            <a:pPr eaLnBrk="1" hangingPunct="1">
              <a:lnSpc>
                <a:spcPts val="1200"/>
              </a:lnSpc>
              <a:spcAft>
                <a:spcPts val="1200"/>
              </a:spcAft>
              <a:defRPr/>
            </a:pPr>
            <a:r>
              <a:rPr lang="en-GB" altLang="en-US" sz="1200" dirty="0"/>
              <a:t>(</a:t>
            </a:r>
            <a:r>
              <a:rPr lang="en-GB" altLang="en-US" sz="1200" dirty="0">
                <a:hlinkClick r:id="rId2"/>
              </a:rPr>
              <a:t>http://www.ema.europa.eu/docs/en_GB/document_library/Scientific_guideline/2010/02/WC500070670.pdf</a:t>
            </a:r>
            <a:r>
              <a:rPr lang="en-GB" altLang="en-US" sz="1200" dirty="0"/>
              <a:t>)</a:t>
            </a:r>
          </a:p>
          <a:p>
            <a:pPr marL="342900" indent="-342900" eaLnBrk="1" hangingPunct="1">
              <a:lnSpc>
                <a:spcPts val="2400"/>
              </a:lnSpc>
              <a:buFontTx/>
              <a:buChar char="•"/>
              <a:defRPr/>
            </a:pPr>
            <a:endParaRPr lang="en-GB" altLang="en-US" dirty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A7D7103E-6BA8-4F14-94CC-7F9B6DCA2F65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10</a:t>
            </a:fld>
            <a:endParaRPr lang="en-GB" altLang="en-US" sz="1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456613" cy="576263"/>
          </a:xfrm>
        </p:spPr>
        <p:txBody>
          <a:bodyPr/>
          <a:lstStyle/>
          <a:p>
            <a:pPr eaLnBrk="1" hangingPunct="1"/>
            <a:r>
              <a:rPr lang="en-US" altLang="en-US"/>
              <a:t>Some specifics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497887" cy="2879725"/>
          </a:xfrm>
        </p:spPr>
        <p:txBody>
          <a:bodyPr/>
          <a:lstStyle/>
          <a:p>
            <a:pPr marL="285750" indent="-285750" eaLnBrk="1" hangingPunct="1">
              <a:buFontTx/>
              <a:buChar char="•"/>
            </a:pPr>
            <a:r>
              <a:rPr lang="en-GB" altLang="en-US"/>
              <a:t>3</a:t>
            </a:r>
            <a:r>
              <a:rPr lang="en-GB" altLang="en-US" baseline="30000"/>
              <a:t>rd</a:t>
            </a:r>
            <a:r>
              <a:rPr lang="en-GB" altLang="en-US"/>
              <a:t> and 4</a:t>
            </a:r>
            <a:r>
              <a:rPr lang="en-GB" altLang="en-US" baseline="30000"/>
              <a:t>th</a:t>
            </a:r>
            <a:r>
              <a:rPr lang="en-GB" altLang="en-US"/>
              <a:t> generation cephalosporins and fluouroquinolones should be reserved for treatment of clinical conditions that have responded poorly, or are expected to respond poorly, to more narrow spectrum antimicrobials</a:t>
            </a:r>
          </a:p>
          <a:p>
            <a:pPr marL="285750" indent="-285750" eaLnBrk="1" hangingPunct="1">
              <a:lnSpc>
                <a:spcPts val="2400"/>
              </a:lnSpc>
              <a:buFontTx/>
              <a:buChar char="•"/>
            </a:pPr>
            <a:r>
              <a:rPr lang="en-GB" altLang="en-US"/>
              <a:t>Authorisation of 3</a:t>
            </a:r>
            <a:r>
              <a:rPr lang="en-GB" altLang="en-US" baseline="30000"/>
              <a:t>rd</a:t>
            </a:r>
            <a:r>
              <a:rPr lang="en-GB" altLang="en-US"/>
              <a:t> and 4</a:t>
            </a:r>
            <a:r>
              <a:rPr lang="en-GB" altLang="en-US" baseline="30000"/>
              <a:t>th</a:t>
            </a:r>
            <a:r>
              <a:rPr lang="en-GB" altLang="en-US"/>
              <a:t> generation cephalosporins and fluouroquinolones for prophylactic use should always be limited to specific circumstances</a:t>
            </a:r>
          </a:p>
          <a:p>
            <a:pPr marL="285750" indent="-285750" eaLnBrk="1" hangingPunct="1">
              <a:lnSpc>
                <a:spcPts val="2400"/>
              </a:lnSpc>
              <a:buFontTx/>
              <a:buChar char="•"/>
            </a:pPr>
            <a:r>
              <a:rPr lang="en-GB" altLang="en-US"/>
              <a:t>Use of cephalosporins in feed or drinking water for groups/flocks of animals is strongly discouraged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040ED624-84B2-4942-A01A-E3C2C14AE5C0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11</a:t>
            </a:fld>
            <a:endParaRPr lang="en-GB" altLang="en-US" sz="1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456613" cy="720725"/>
          </a:xfrm>
        </p:spPr>
        <p:txBody>
          <a:bodyPr/>
          <a:lstStyle/>
          <a:p>
            <a:pPr eaLnBrk="1" hangingPunct="1"/>
            <a:r>
              <a:rPr lang="en-US" altLang="en-US"/>
              <a:t>Efficacy evaluation and prudent use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89138"/>
            <a:ext cx="8424863" cy="2735262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/>
              <a:t>Topics for discussion:</a:t>
            </a:r>
          </a:p>
          <a:p>
            <a:pPr marL="611188" lvl="1" indent="-342900" eaLnBrk="1" hangingPunct="1"/>
            <a:r>
              <a:rPr lang="en-GB" altLang="en-US" sz="1500"/>
              <a:t>Are antimicrobial products evaluated for effectiveness against specific microorganisms/strains?</a:t>
            </a:r>
          </a:p>
          <a:p>
            <a:pPr marL="611188" lvl="1" indent="-342900" eaLnBrk="1" hangingPunct="1"/>
            <a:r>
              <a:rPr lang="en-GB" altLang="en-US" sz="1500"/>
              <a:t>Are the specific microorganisms/strains listed in the product information?</a:t>
            </a:r>
          </a:p>
          <a:p>
            <a:pPr marL="611188" lvl="1" indent="-342900" eaLnBrk="1" hangingPunct="1"/>
            <a:r>
              <a:rPr lang="en-GB" altLang="en-US" sz="1500"/>
              <a:t>Is the dosing regimen established based on data?</a:t>
            </a:r>
          </a:p>
          <a:p>
            <a:pPr marL="611188" lvl="1" indent="-342900" eaLnBrk="1" hangingPunct="1"/>
            <a:r>
              <a:rPr lang="en-GB" altLang="en-US" sz="1500"/>
              <a:t>Does use of antimicrobials require a prescription from a veterinarian?</a:t>
            </a:r>
          </a:p>
          <a:p>
            <a:pPr marL="611188" lvl="1" indent="-342900" eaLnBrk="1" hangingPunct="1"/>
            <a:r>
              <a:rPr lang="en-GB" altLang="en-US" sz="1500"/>
              <a:t>Does product information recommend laboratory diagnosis/susceptibility testing?</a:t>
            </a:r>
          </a:p>
          <a:p>
            <a:pPr marL="611188" lvl="1" indent="-342900" eaLnBrk="1" hangingPunct="1"/>
            <a:r>
              <a:rPr lang="en-GB" altLang="en-US" sz="1500"/>
              <a:t>Is prudent use advice routinely included in product information?</a:t>
            </a:r>
          </a:p>
          <a:p>
            <a:pPr marL="611188" lvl="1" indent="-342900" eaLnBrk="1" hangingPunct="1"/>
            <a:r>
              <a:rPr lang="en-GB" altLang="en-US" sz="1500"/>
              <a:t>Do you follow particular guidance on prudent use?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3437820F-BAF0-4F21-A652-9717E66A324E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12</a:t>
            </a:fld>
            <a:endParaRPr lang="en-GB" altLang="en-US" sz="1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025525"/>
            <a:ext cx="8456613" cy="747713"/>
          </a:xfrm>
        </p:spPr>
        <p:txBody>
          <a:bodyPr/>
          <a:lstStyle/>
          <a:p>
            <a:pPr eaLnBrk="1" hangingPunct="1"/>
            <a:r>
              <a:rPr lang="en-US" altLang="en-US"/>
              <a:t>Antimicrobials as growth promoters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73238"/>
            <a:ext cx="8424863" cy="2160587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Subclinical exposure selects for resistance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Codex </a:t>
            </a:r>
            <a:r>
              <a:rPr lang="en-GB" dirty="0" err="1"/>
              <a:t>Alimentarius</a:t>
            </a:r>
            <a:r>
              <a:rPr lang="en-GB" dirty="0"/>
              <a:t> specifically advises that antibiotics should not be used in feed for growth-promoting purposes in the absence of a public health safety assessment, and that, in any case, their use should be minimized (Code of practice to minimize and contain antimicrobial resistance CAC/RCP 61-2005). </a:t>
            </a:r>
            <a:endParaRPr lang="en-GB" altLang="en-US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In EU authorisation of antimicrobial feed additives was withdrawn in Jan 2006</a:t>
            </a:r>
          </a:p>
          <a:p>
            <a:pPr eaLnBrk="1" hangingPunct="1">
              <a:defRPr/>
            </a:pPr>
            <a:endParaRPr lang="en-GB" altLang="en-US" dirty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46172999-F2A1-40C9-91CA-CAD521134ADC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13</a:t>
            </a:fld>
            <a:endParaRPr lang="en-GB" altLang="en-US" sz="1100"/>
          </a:p>
        </p:txBody>
      </p:sp>
      <p:sp>
        <p:nvSpPr>
          <p:cNvPr id="2" name="TextBox 1"/>
          <p:cNvSpPr txBox="1"/>
          <p:nvPr/>
        </p:nvSpPr>
        <p:spPr>
          <a:xfrm>
            <a:off x="323850" y="4292600"/>
            <a:ext cx="8135938" cy="754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l">
              <a:lnSpc>
                <a:spcPts val="2100"/>
              </a:lnSpc>
              <a:spcAft>
                <a:spcPts val="900"/>
              </a:spcAft>
              <a:defRPr/>
            </a:pPr>
            <a:r>
              <a:rPr lang="en-GB" altLang="en-US" sz="1500" dirty="0">
                <a:cs typeface="Arial" charset="0"/>
              </a:rPr>
              <a:t>Topics for discussion: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GB" altLang="en-US" sz="1500" dirty="0">
                <a:cs typeface="Arial" charset="0"/>
              </a:rPr>
              <a:t>is antimicrobial use allowed for growth promotion purposes in your country?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027113"/>
            <a:ext cx="8423275" cy="457200"/>
          </a:xfrm>
        </p:spPr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424862" cy="2160588"/>
          </a:xfrm>
        </p:spPr>
        <p:txBody>
          <a:bodyPr/>
          <a:lstStyle/>
          <a:p>
            <a:pPr marL="285750" indent="-2857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Evaluate potential for antimicrobial resistance development (VICH GL27)</a:t>
            </a:r>
          </a:p>
          <a:p>
            <a:pPr marL="285750" indent="-2857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Assessment of risk to public health of antimicrobial resistance resulting from proposed use (OIE/Codex </a:t>
            </a:r>
            <a:r>
              <a:rPr lang="en-GB" altLang="en-US" dirty="0" err="1"/>
              <a:t>Alimentarius</a:t>
            </a:r>
            <a:r>
              <a:rPr lang="en-GB" altLang="en-US" dirty="0"/>
              <a:t>/FDA/CVMP guidance)</a:t>
            </a:r>
          </a:p>
          <a:p>
            <a:pPr marL="285750" indent="-2857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Ensure conditions of use are appropriate (indications, dosing regimen…)</a:t>
            </a:r>
          </a:p>
          <a:p>
            <a:pPr marL="285750" indent="-2857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Ensure product information is clear and emphasises principles of prudent use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GB" altLang="en-US" dirty="0"/>
              <a:t> </a:t>
            </a:r>
            <a:endParaRPr lang="en-GB" altLang="en-US" sz="1350" dirty="0"/>
          </a:p>
          <a:p>
            <a:pPr eaLnBrk="1" hangingPunct="1">
              <a:defRPr/>
            </a:pPr>
            <a:endParaRPr lang="en-GB" altLang="en-US" sz="1200" dirty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9CDD8F32-C555-4358-87A7-FCA44633BE42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14</a:t>
            </a:fld>
            <a:endParaRPr lang="en-GB" altLang="en-US" sz="11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423275" cy="457200"/>
          </a:xfrm>
        </p:spPr>
        <p:txBody>
          <a:bodyPr/>
          <a:lstStyle/>
          <a:p>
            <a:pPr eaLnBrk="1" hangingPunct="1"/>
            <a:r>
              <a:rPr lang="en-US" altLang="en-US"/>
              <a:t>Topics for discussion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424862" cy="2160588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GB" altLang="en-US" dirty="0"/>
              <a:t> </a:t>
            </a:r>
            <a:endParaRPr lang="en-GB" altLang="en-US" sz="1350" dirty="0"/>
          </a:p>
          <a:p>
            <a:pPr eaLnBrk="1" hangingPunct="1">
              <a:defRPr/>
            </a:pPr>
            <a:endParaRPr lang="en-GB" altLang="en-US" sz="1200" dirty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D334C544-C9B4-4A18-8E8C-D274C5E32AD2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15</a:t>
            </a:fld>
            <a:endParaRPr lang="en-GB" altLang="en-US" sz="1100"/>
          </a:p>
        </p:txBody>
      </p:sp>
      <p:sp>
        <p:nvSpPr>
          <p:cNvPr id="6" name="TextBox 5"/>
          <p:cNvSpPr txBox="1"/>
          <p:nvPr/>
        </p:nvSpPr>
        <p:spPr>
          <a:xfrm>
            <a:off x="323850" y="1484313"/>
            <a:ext cx="8567738" cy="4683125"/>
          </a:xfrm>
          <a:prstGeom prst="rect">
            <a:avLst/>
          </a:prstGeom>
          <a:noFill/>
          <a:ln w="12700" cmpd="sng">
            <a:noFill/>
          </a:ln>
        </p:spPr>
        <p:txBody>
          <a:bodyPr>
            <a:spAutoFit/>
          </a:bodyPr>
          <a:lstStyle/>
          <a:p>
            <a:pPr marL="171450" indent="-17145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cs typeface="Arial" charset="0"/>
              </a:rPr>
              <a:t>Are MRLs (or equivalent) set locally or are standards set by external countries/bodies (</a:t>
            </a:r>
            <a:r>
              <a:rPr lang="en-US" altLang="en-US" sz="1200" dirty="0" err="1">
                <a:cs typeface="Arial" charset="0"/>
              </a:rPr>
              <a:t>eg</a:t>
            </a:r>
            <a:r>
              <a:rPr lang="en-US" altLang="en-US" sz="1200" dirty="0">
                <a:cs typeface="Arial" charset="0"/>
              </a:rPr>
              <a:t> Codex </a:t>
            </a:r>
            <a:r>
              <a:rPr lang="en-US" altLang="en-US" sz="1200" dirty="0" err="1">
                <a:cs typeface="Arial" charset="0"/>
              </a:rPr>
              <a:t>Alimentarius</a:t>
            </a:r>
            <a:r>
              <a:rPr lang="en-US" altLang="en-US" sz="1200" dirty="0">
                <a:cs typeface="Arial" charset="0"/>
              </a:rPr>
              <a:t>) used?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cs typeface="Arial" charset="0"/>
              </a:rPr>
              <a:t>If MRLs (or equivalent) are set locally is impact on GI flora taken into account?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cs typeface="Arial" charset="0"/>
              </a:rPr>
              <a:t>Is VICH GL36 used?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cs typeface="Arial" charset="0"/>
              </a:rPr>
              <a:t>Is VICH GL27 used as a basis for considering the potential for development of resistance in the target animal?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cs typeface="Arial" charset="0"/>
              </a:rPr>
              <a:t>In your country, are any of the above used to guide the risk assessment of antimicrobial resistance to public health?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cs typeface="Arial" charset="0"/>
              </a:rPr>
              <a:t>If not, is other guidance used?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cs typeface="Arial" charset="0"/>
              </a:rPr>
              <a:t>Are antimicrobial products evaluated for effectiveness against specific microorganisms/strains?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cs typeface="Arial" charset="0"/>
              </a:rPr>
              <a:t>Are the specific microorganisms/strains listed in the product information?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cs typeface="Arial" charset="0"/>
              </a:rPr>
              <a:t>Is the dosing regimen established based on data?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cs typeface="Arial" charset="0"/>
              </a:rPr>
              <a:t>Does use of antimicrobials require a prescription from a veterinarian?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cs typeface="Arial" charset="0"/>
              </a:rPr>
              <a:t>Does product information recommend laboratory diagnosis/susceptibility testing?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cs typeface="Arial" charset="0"/>
              </a:rPr>
              <a:t>Is prudent use advice routinely included in product information?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cs typeface="Arial" charset="0"/>
              </a:rPr>
              <a:t>Do you follow particular guidance on prudent use?</a:t>
            </a:r>
          </a:p>
          <a:p>
            <a:pPr marL="172800" indent="-172800" algn="l">
              <a:lnSpc>
                <a:spcPts val="18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cs typeface="Arial" charset="0"/>
              </a:rPr>
              <a:t>Is antimicrobial use allowed for growth promotion purposes in your country?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456612" cy="504825"/>
          </a:xfrm>
        </p:spPr>
        <p:txBody>
          <a:bodyPr/>
          <a:lstStyle/>
          <a:p>
            <a:pPr eaLnBrk="1" hangingPunct="1"/>
            <a:r>
              <a:rPr lang="en-US" altLang="en-US"/>
              <a:t>Authorisation of antimicrobials in the EU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569325" cy="38877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Overall goal: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Demonstrate quality, safety and efficacy of the veterinary medicinal product (as for all veterinary medicinal products)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Specific goal: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err="1"/>
              <a:t>Minimise</a:t>
            </a:r>
            <a:r>
              <a:rPr lang="en-US" altLang="en-US" dirty="0"/>
              <a:t> potential for antimicrobial resistance and ensure antimicrobials retain their effectiveness for treating microbial infections in humans - particularly relevant for food producing animals</a:t>
            </a:r>
          </a:p>
          <a:p>
            <a:pPr marL="611188" lvl="1" indent="-342900" eaLnBrk="1" hangingPunct="1">
              <a:buFont typeface="Verdana" panose="020B0604030504040204" pitchFamily="34" charset="0"/>
              <a:buChar char="−"/>
              <a:defRPr/>
            </a:pPr>
            <a:r>
              <a:rPr lang="en-US" altLang="en-US" sz="1500" dirty="0"/>
              <a:t>evaluate the potential for resistance development </a:t>
            </a:r>
          </a:p>
          <a:p>
            <a:pPr marL="611188" lvl="1" indent="-342900" eaLnBrk="1" hangingPunct="1">
              <a:buFont typeface="Verdana" panose="020B0604030504040204" pitchFamily="34" charset="0"/>
              <a:buChar char="−"/>
              <a:defRPr/>
            </a:pPr>
            <a:r>
              <a:rPr lang="en-US" altLang="en-US" sz="1500" dirty="0"/>
              <a:t>ensure conditions of use are appropriate (indications and dosing regimen) and advice to veterinarians is clear (conditions of use, risk mitigation measures)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98607170-4325-4BD2-BABC-08A4C998F693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1</a:t>
            </a:fld>
            <a:endParaRPr lang="en-GB" altLang="en-US"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8456613" cy="649288"/>
          </a:xfrm>
        </p:spPr>
        <p:txBody>
          <a:bodyPr/>
          <a:lstStyle/>
          <a:p>
            <a:pPr eaLnBrk="1" hangingPunct="1"/>
            <a:r>
              <a:rPr lang="en-US" altLang="en-US"/>
              <a:t>Relevant VICH guidelines relevant to antimicrobial resistance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529638" cy="4608512"/>
          </a:xfrm>
        </p:spPr>
        <p:txBody>
          <a:bodyPr/>
          <a:lstStyle/>
          <a:p>
            <a:pPr marL="611188" lvl="1" indent="-342900" eaLnBrk="1" hangingPunct="1">
              <a:lnSpc>
                <a:spcPts val="2100"/>
              </a:lnSpc>
              <a:spcAft>
                <a:spcPts val="900"/>
              </a:spcAft>
            </a:pPr>
            <a:r>
              <a:rPr lang="en-US" altLang="en-US" sz="1500"/>
              <a:t>VICH GL36(R): Studies to evaluate the safety of residues of veterinary drugs in human food: general approach to establish a microbiological ADI</a:t>
            </a:r>
          </a:p>
          <a:p>
            <a:pPr marL="865188" lvl="2" indent="-342900" eaLnBrk="1" hangingPunct="1">
              <a:lnSpc>
                <a:spcPts val="2100"/>
              </a:lnSpc>
              <a:spcAft>
                <a:spcPts val="900"/>
              </a:spcAft>
            </a:pPr>
            <a:r>
              <a:rPr lang="en-US" altLang="en-US" sz="1400"/>
              <a:t>Focuses on potential for </a:t>
            </a:r>
            <a:r>
              <a:rPr lang="en-US" altLang="en-US" sz="1400" b="1"/>
              <a:t>residues</a:t>
            </a:r>
            <a:r>
              <a:rPr lang="en-US" altLang="en-US" sz="1400"/>
              <a:t> in food to impact on the human gastrointestinal flora:</a:t>
            </a:r>
          </a:p>
          <a:p>
            <a:pPr marL="1112838" lvl="3" indent="-342900" eaLnBrk="1" hangingPunct="1">
              <a:spcAft>
                <a:spcPts val="600"/>
              </a:spcAft>
            </a:pPr>
            <a:r>
              <a:rPr lang="en-US" altLang="en-US" sz="1300"/>
              <a:t>Disruption of the colonisation barrier (not related to resistance)</a:t>
            </a:r>
          </a:p>
          <a:p>
            <a:pPr marL="1112838" lvl="3" indent="-342900" eaLnBrk="1" hangingPunct="1">
              <a:spcAft>
                <a:spcPts val="1200"/>
              </a:spcAft>
            </a:pPr>
            <a:r>
              <a:rPr lang="en-US" altLang="en-US" sz="1300"/>
              <a:t>Increase in the population of resistant bacteria in the human colon</a:t>
            </a:r>
          </a:p>
          <a:p>
            <a:pPr marL="611188" lvl="1" indent="-342900" eaLnBrk="1" hangingPunct="1">
              <a:lnSpc>
                <a:spcPts val="2100"/>
              </a:lnSpc>
              <a:spcAft>
                <a:spcPts val="900"/>
              </a:spcAft>
            </a:pPr>
            <a:r>
              <a:rPr lang="en-US" altLang="en-US" sz="1500"/>
              <a:t>VICH GL27: Guidance on pre-approval information for registration of new veterinary medicinal products for food producing animals with respect to antimicrobial resistance</a:t>
            </a:r>
          </a:p>
          <a:p>
            <a:pPr marL="865188" lvl="2" indent="-342900" eaLnBrk="1" hangingPunct="1">
              <a:lnSpc>
                <a:spcPts val="2100"/>
              </a:lnSpc>
              <a:spcAft>
                <a:spcPts val="900"/>
              </a:spcAft>
            </a:pPr>
            <a:r>
              <a:rPr lang="en-GB" altLang="en-US" sz="1500"/>
              <a:t>Focuses on the potential for antimicrobial drugs to lead to development of </a:t>
            </a:r>
            <a:r>
              <a:rPr lang="en-GB" altLang="en-US" sz="1500" b="1"/>
              <a:t>resistant organisms </a:t>
            </a:r>
            <a:r>
              <a:rPr lang="en-GB" altLang="en-US" sz="1500"/>
              <a:t>in target animals, which could be transferred to consumers via food</a:t>
            </a:r>
          </a:p>
          <a:p>
            <a:pPr marL="1112838" lvl="3" indent="-342900" eaLnBrk="1" hangingPunct="1">
              <a:buFont typeface="Verdana" panose="020B0604030504040204" pitchFamily="34" charset="0"/>
              <a:buChar char="−"/>
            </a:pPr>
            <a:r>
              <a:rPr lang="en-GB" altLang="en-US" sz="1300"/>
              <a:t>MICs against a wide variety of microorganisms</a:t>
            </a:r>
          </a:p>
          <a:p>
            <a:pPr marL="1112838" lvl="3" indent="-342900" eaLnBrk="1" hangingPunct="1">
              <a:buFont typeface="Verdana" panose="020B0604030504040204" pitchFamily="34" charset="0"/>
              <a:buChar char="−"/>
            </a:pPr>
            <a:r>
              <a:rPr lang="en-GB" altLang="en-US" sz="1300"/>
              <a:t>Information on resistance mechanisms, molecular genetic basis of resistance, information on the occurrence or absence of transfer and rate of transfer of resistance genes</a:t>
            </a:r>
            <a:endParaRPr lang="en-GB" altLang="en-US" sz="1500"/>
          </a:p>
          <a:p>
            <a:pPr marL="611188" lvl="1" indent="-342900" eaLnBrk="1" hangingPunct="1">
              <a:lnSpc>
                <a:spcPts val="2100"/>
              </a:lnSpc>
              <a:spcAft>
                <a:spcPts val="900"/>
              </a:spcAft>
            </a:pPr>
            <a:endParaRPr lang="en-US" altLang="en-US" sz="150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7CE166F6-1DD7-4517-BDAC-DE2FBF943C89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2</a:t>
            </a:fld>
            <a:endParaRPr lang="en-GB" altLang="en-US"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456613" cy="649288"/>
          </a:xfrm>
        </p:spPr>
        <p:txBody>
          <a:bodyPr/>
          <a:lstStyle/>
          <a:p>
            <a:pPr marL="342900" eaLnBrk="1" hangingPunct="1"/>
            <a:r>
              <a:rPr lang="en-US" altLang="en-US"/>
              <a:t>VICH GL36(R) and VICH GL27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4D773267-DE81-4641-971D-7BB1E8DC011B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3</a:t>
            </a:fld>
            <a:endParaRPr lang="en-GB" altLang="en-US" sz="1100"/>
          </a:p>
        </p:txBody>
      </p:sp>
      <p:sp>
        <p:nvSpPr>
          <p:cNvPr id="2" name="TextBox 1"/>
          <p:cNvSpPr txBox="1"/>
          <p:nvPr/>
        </p:nvSpPr>
        <p:spPr>
          <a:xfrm>
            <a:off x="323850" y="1916113"/>
            <a:ext cx="8567738" cy="222408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6513" lvl="1" algn="l">
              <a:spcAft>
                <a:spcPts val="450"/>
              </a:spcAft>
              <a:tabLst>
                <a:tab pos="628650" algn="l"/>
              </a:tabLst>
              <a:defRPr/>
            </a:pPr>
            <a:r>
              <a:rPr lang="en-US" altLang="en-US" sz="1500" dirty="0">
                <a:cs typeface="Arial" charset="0"/>
              </a:rPr>
              <a:t>Topics for discussion: </a:t>
            </a:r>
          </a:p>
          <a:p>
            <a:pPr marL="628650" lvl="1" indent="-171450" algn="l"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500" dirty="0">
                <a:cs typeface="Arial" charset="0"/>
              </a:rPr>
              <a:t>Are MRLs (or equivalent) set locally or are standards set by external countries/bodies (</a:t>
            </a:r>
            <a:r>
              <a:rPr lang="en-US" altLang="en-US" sz="1500" dirty="0" err="1">
                <a:cs typeface="Arial" charset="0"/>
              </a:rPr>
              <a:t>eg</a:t>
            </a:r>
            <a:r>
              <a:rPr lang="en-US" altLang="en-US" sz="1500" dirty="0">
                <a:cs typeface="Arial" charset="0"/>
              </a:rPr>
              <a:t> Codex </a:t>
            </a:r>
            <a:r>
              <a:rPr lang="en-US" altLang="en-US" sz="1500" dirty="0" err="1">
                <a:cs typeface="Arial" charset="0"/>
              </a:rPr>
              <a:t>Alimentarius</a:t>
            </a:r>
            <a:r>
              <a:rPr lang="en-US" altLang="en-US" sz="1500" dirty="0">
                <a:cs typeface="Arial" charset="0"/>
              </a:rPr>
              <a:t>) used?</a:t>
            </a:r>
          </a:p>
          <a:p>
            <a:pPr marL="628650" lvl="1" indent="-171450" algn="l"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500" dirty="0">
                <a:cs typeface="Arial" charset="0"/>
              </a:rPr>
              <a:t>If MRLs (or equivalent) are set locally is impact on GI flora taken into account?</a:t>
            </a:r>
            <a:br>
              <a:rPr lang="en-US" altLang="en-US" sz="1500" dirty="0">
                <a:cs typeface="Arial" charset="0"/>
              </a:rPr>
            </a:br>
            <a:r>
              <a:rPr lang="en-US" altLang="en-US" sz="1500" dirty="0">
                <a:cs typeface="Arial" charset="0"/>
              </a:rPr>
              <a:t>Is VICH GL36 used?</a:t>
            </a:r>
          </a:p>
          <a:p>
            <a:pPr marL="628650" lvl="1" indent="-171450" algn="l"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500" dirty="0">
                <a:cs typeface="Arial" charset="0"/>
              </a:rPr>
              <a:t>Is VICH GL27 used as a basis for considering the potential for development of resistance in the target animal?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81075"/>
            <a:ext cx="8456613" cy="576263"/>
          </a:xfrm>
        </p:spPr>
        <p:txBody>
          <a:bodyPr/>
          <a:lstStyle/>
          <a:p>
            <a:pPr eaLnBrk="1" hangingPunct="1"/>
            <a:r>
              <a:rPr lang="en-US" altLang="en-US"/>
              <a:t>Further guidance on assessment of resistance potential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456612" cy="3671887"/>
          </a:xfrm>
        </p:spPr>
        <p:txBody>
          <a:bodyPr/>
          <a:lstStyle/>
          <a:p>
            <a:pPr marL="0" lvl="1" indent="0" eaLnBrk="1" hangingPunct="1">
              <a:lnSpc>
                <a:spcPts val="2100"/>
              </a:lnSpc>
              <a:spcAft>
                <a:spcPts val="1200"/>
              </a:spcAft>
              <a:buClr>
                <a:srgbClr val="000000"/>
              </a:buClr>
              <a:buFontTx/>
              <a:buNone/>
              <a:defRPr/>
            </a:pPr>
            <a:r>
              <a:rPr lang="en-GB" altLang="en-US" sz="1500" dirty="0"/>
              <a:t>While VICH GL27 describes the required data, it does not describe how these data should be interpreted and incorporated into the risk assessment</a:t>
            </a:r>
          </a:p>
          <a:p>
            <a:pPr marL="285750" indent="-285750" eaLnBrk="1" hangingPunct="1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Draft CVMP guideline on the assessment of the risk to public health from antimicrobial resistance due to the use of an antimicrobial veterinary medicinal product in food-producing animals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GB" altLang="en-US" sz="1200" dirty="0"/>
              <a:t>(</a:t>
            </a:r>
            <a:r>
              <a:rPr lang="en-GB" altLang="en-US" sz="1200" dirty="0">
                <a:hlinkClick r:id="rId2"/>
              </a:rPr>
              <a:t>http://www.ema.europa.eu/docs/en_GB/document_library/Scientific_guideline/2015/03/WC500183774.pdf</a:t>
            </a:r>
            <a:r>
              <a:rPr lang="en-GB" altLang="en-US" sz="1200" dirty="0"/>
              <a:t>) </a:t>
            </a:r>
          </a:p>
          <a:p>
            <a:pPr lvl="1" eaLnBrk="1" hangingPunct="1">
              <a:lnSpc>
                <a:spcPts val="2100"/>
              </a:lnSpc>
              <a:spcAft>
                <a:spcPts val="900"/>
              </a:spcAft>
              <a:defRPr/>
            </a:pPr>
            <a:r>
              <a:rPr lang="en-GB" altLang="en-US" sz="1500" dirty="0"/>
              <a:t>CVMP guideline covers risk from direct contact with target animals as well as risk associated with food of animal origin</a:t>
            </a:r>
          </a:p>
          <a:p>
            <a:pPr marL="1588" lvl="1" indent="0" eaLnBrk="1" hangingPunct="1">
              <a:lnSpc>
                <a:spcPts val="2100"/>
              </a:lnSpc>
              <a:spcAft>
                <a:spcPts val="900"/>
              </a:spcAft>
              <a:buFontTx/>
              <a:buNone/>
              <a:defRPr/>
            </a:pPr>
            <a:r>
              <a:rPr lang="en-GB" altLang="en-US" sz="1500" dirty="0"/>
              <a:t>Asks:</a:t>
            </a:r>
          </a:p>
          <a:p>
            <a:pPr marL="255588" lvl="2" indent="0" eaLnBrk="1" hangingPunct="1">
              <a:lnSpc>
                <a:spcPts val="2100"/>
              </a:lnSpc>
              <a:spcAft>
                <a:spcPts val="900"/>
              </a:spcAft>
              <a:buFont typeface="Verdana" panose="020B0604030504040204" pitchFamily="34" charset="0"/>
              <a:buNone/>
              <a:defRPr/>
            </a:pPr>
            <a:r>
              <a:rPr lang="en-GB" altLang="en-US" sz="1500" dirty="0"/>
              <a:t>“What is the risk to public health from antimicrobial-resistant bacteria resulting from the intended use of the proposed veterinary medicinal product?”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03A54F2E-74F6-4539-8966-3C137B0B1754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4</a:t>
            </a:fld>
            <a:endParaRPr lang="en-GB" altLang="en-US"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456613" cy="647700"/>
          </a:xfrm>
        </p:spPr>
        <p:txBody>
          <a:bodyPr/>
          <a:lstStyle/>
          <a:p>
            <a:pPr eaLnBrk="1" hangingPunct="1"/>
            <a:r>
              <a:rPr lang="en-US" altLang="en-US"/>
              <a:t>Further guidance on assessment of resistance potential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456612" cy="4319587"/>
          </a:xfrm>
        </p:spPr>
        <p:txBody>
          <a:bodyPr/>
          <a:lstStyle/>
          <a:p>
            <a:pPr eaLnBrk="1" hangingPunct="1">
              <a:spcAft>
                <a:spcPct val="0"/>
              </a:spcAft>
              <a:defRPr/>
            </a:pPr>
            <a:endParaRPr lang="en-GB" altLang="en-US" dirty="0"/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en-US" dirty="0"/>
              <a:t>The risk assessment:</a:t>
            </a:r>
          </a:p>
          <a:p>
            <a:pPr lvl="1" eaLnBrk="1" hangingPunct="1">
              <a:spcAft>
                <a:spcPts val="450"/>
              </a:spcAft>
              <a:defRPr/>
            </a:pPr>
            <a:r>
              <a:rPr lang="en-GB" altLang="en-US" sz="1350" dirty="0"/>
              <a:t>Hazard identification – seeks to identify antimicrobial resistant bacteria and resistance determinants in foodborne bacteria that could be selected for due to use of the substance and transferred to humans</a:t>
            </a:r>
          </a:p>
          <a:p>
            <a:pPr lvl="1" eaLnBrk="1" hangingPunct="1">
              <a:spcAft>
                <a:spcPts val="450"/>
              </a:spcAft>
              <a:defRPr/>
            </a:pPr>
            <a:r>
              <a:rPr lang="en-GB" altLang="en-US" sz="1350" dirty="0"/>
              <a:t>Release assessment – looks at proposed uses of the product and asks whether the biological conditions in the </a:t>
            </a:r>
            <a:r>
              <a:rPr lang="en-GB" altLang="en-US" sz="1350" b="1" dirty="0"/>
              <a:t>target animal </a:t>
            </a:r>
            <a:r>
              <a:rPr lang="en-GB" altLang="en-US" sz="1350" dirty="0"/>
              <a:t>will favour resistance development that may be “released” (at slaughter or via direct contact)</a:t>
            </a:r>
          </a:p>
          <a:p>
            <a:pPr lvl="1" eaLnBrk="1" hangingPunct="1">
              <a:spcAft>
                <a:spcPts val="450"/>
              </a:spcAft>
              <a:defRPr/>
            </a:pPr>
            <a:r>
              <a:rPr lang="en-GB" altLang="en-US" sz="1350" dirty="0"/>
              <a:t>Exposure assessment – considers likelihood of </a:t>
            </a:r>
            <a:r>
              <a:rPr lang="en-GB" altLang="en-US" sz="1350" b="1" dirty="0"/>
              <a:t>human exposure </a:t>
            </a:r>
            <a:r>
              <a:rPr lang="en-GB" altLang="en-US" sz="1350" dirty="0"/>
              <a:t>to the resistant organisms (via food or direct contact)</a:t>
            </a:r>
          </a:p>
          <a:p>
            <a:pPr lvl="1" eaLnBrk="1" hangingPunct="1">
              <a:spcAft>
                <a:spcPts val="450"/>
              </a:spcAft>
              <a:defRPr/>
            </a:pPr>
            <a:r>
              <a:rPr lang="en-GB" altLang="en-US" sz="1350" dirty="0"/>
              <a:t>Consequence assessment – considers the potential consequences of human exposure (take account of importance of the antimicrobial substance for human medicine)</a:t>
            </a:r>
          </a:p>
          <a:p>
            <a:pPr lvl="1" eaLnBrk="1" hangingPunct="1">
              <a:buFont typeface="Symbol" panose="05050102010706020507" pitchFamily="18" charset="2"/>
              <a:buChar char=""/>
              <a:defRPr/>
            </a:pPr>
            <a:r>
              <a:rPr lang="en-GB" altLang="en-US" sz="1350" dirty="0"/>
              <a:t>Results in an overall qualitative risk estimation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90B55C8C-BEB2-42DA-B436-05090DB03973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5</a:t>
            </a:fld>
            <a:endParaRPr lang="en-GB" altLang="en-US"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456613" cy="865188"/>
          </a:xfrm>
        </p:spPr>
        <p:txBody>
          <a:bodyPr/>
          <a:lstStyle/>
          <a:p>
            <a:pPr eaLnBrk="1" hangingPunct="1"/>
            <a:r>
              <a:rPr lang="en-US" altLang="en-US"/>
              <a:t>Similar guidance on assessment of resistance potential is published elsewhere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060575"/>
            <a:ext cx="8456613" cy="2447925"/>
          </a:xfrm>
        </p:spPr>
        <p:txBody>
          <a:bodyPr/>
          <a:lstStyle/>
          <a:p>
            <a:pPr marL="342900" indent="-342900" eaLnBrk="1" hangingPunct="1">
              <a:spcAft>
                <a:spcPts val="600"/>
              </a:spcAft>
              <a:buFontTx/>
              <a:buChar char="•"/>
              <a:defRPr/>
            </a:pPr>
            <a:r>
              <a:rPr lang="en-GB" altLang="en-US" dirty="0"/>
              <a:t>OIE (CVMP approach adapted from OIE approach):</a:t>
            </a:r>
          </a:p>
          <a:p>
            <a:pPr marL="503238" lvl="3" indent="0" eaLnBrk="1" hangingPunct="1">
              <a:spcAft>
                <a:spcPts val="1200"/>
              </a:spcAft>
              <a:buFont typeface="Verdana" panose="020B0604030504040204" pitchFamily="34" charset="0"/>
              <a:buNone/>
              <a:defRPr/>
            </a:pPr>
            <a:r>
              <a:rPr lang="en-GB" altLang="en-US" sz="1350" dirty="0"/>
              <a:t>Terrestrial Animal Health Code Chapters 6.10 (2011)</a:t>
            </a:r>
          </a:p>
          <a:p>
            <a:pPr marL="342900" indent="-342900" eaLnBrk="1" hangingPunct="1">
              <a:spcAft>
                <a:spcPts val="600"/>
              </a:spcAft>
              <a:buFontTx/>
              <a:buChar char="•"/>
              <a:defRPr/>
            </a:pPr>
            <a:r>
              <a:rPr lang="en-GB" altLang="en-US" dirty="0"/>
              <a:t>Codex </a:t>
            </a:r>
            <a:r>
              <a:rPr lang="en-GB" altLang="en-US" dirty="0" err="1"/>
              <a:t>alimentarius</a:t>
            </a:r>
            <a:r>
              <a:rPr lang="en-GB" altLang="en-US" dirty="0"/>
              <a:t>:</a:t>
            </a:r>
          </a:p>
          <a:p>
            <a:pPr marL="503238" lvl="3" indent="0" eaLnBrk="1" hangingPunct="1">
              <a:spcAft>
                <a:spcPts val="1200"/>
              </a:spcAft>
              <a:buFont typeface="Verdana" panose="020B0604030504040204" pitchFamily="34" charset="0"/>
              <a:buNone/>
              <a:defRPr/>
            </a:pPr>
            <a:r>
              <a:rPr lang="en-GB" altLang="en-US" sz="1350" dirty="0"/>
              <a:t>Guidance for risk analysis of foodborne antimicrobial resistance (CAC/GL 77-2011)</a:t>
            </a:r>
          </a:p>
          <a:p>
            <a:pPr marL="342900" indent="-342900" eaLnBrk="1" hangingPunct="1">
              <a:spcAft>
                <a:spcPts val="600"/>
              </a:spcAft>
              <a:buFontTx/>
              <a:buChar char="•"/>
              <a:defRPr/>
            </a:pPr>
            <a:r>
              <a:rPr lang="en-GB" altLang="en-US" dirty="0"/>
              <a:t> USA:</a:t>
            </a:r>
          </a:p>
          <a:p>
            <a:pPr marL="503238" lvl="3" indent="0" eaLnBrk="1" hangingPunct="1">
              <a:lnSpc>
                <a:spcPts val="1800"/>
              </a:lnSpc>
              <a:buFont typeface="Verdana" panose="020B0604030504040204" pitchFamily="34" charset="0"/>
              <a:buNone/>
              <a:defRPr/>
            </a:pPr>
            <a:r>
              <a:rPr lang="en-GB" altLang="en-US" sz="1350" dirty="0"/>
              <a:t>Evaluating the safety of antimicrobial new animal drugs with regard to their microbiological effects on bacteria of human health concern – Guidance for industry #152 (2003)</a:t>
            </a:r>
          </a:p>
          <a:p>
            <a:pPr marL="255588" lvl="2" indent="0" eaLnBrk="1" hangingPunct="1">
              <a:buFont typeface="Verdana" panose="020B0604030504040204" pitchFamily="34" charset="0"/>
              <a:buNone/>
              <a:defRPr/>
            </a:pPr>
            <a:endParaRPr lang="en-GB" altLang="en-US" sz="1500" dirty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A3180666-20AF-4F7E-81A7-65CB1A40F025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6</a:t>
            </a:fld>
            <a:endParaRPr lang="en-GB" altLang="en-US" sz="1100"/>
          </a:p>
        </p:txBody>
      </p:sp>
      <p:sp>
        <p:nvSpPr>
          <p:cNvPr id="2" name="TextBox 1"/>
          <p:cNvSpPr txBox="1"/>
          <p:nvPr/>
        </p:nvSpPr>
        <p:spPr>
          <a:xfrm>
            <a:off x="328613" y="4868863"/>
            <a:ext cx="8208962" cy="1144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l">
              <a:lnSpc>
                <a:spcPts val="1800"/>
              </a:lnSpc>
              <a:spcAft>
                <a:spcPts val="450"/>
              </a:spcAft>
              <a:defRPr/>
            </a:pPr>
            <a:r>
              <a:rPr lang="en-GB" altLang="en-US" sz="1500" dirty="0">
                <a:cs typeface="Arial" charset="0"/>
              </a:rPr>
              <a:t>Topics for discussion:</a:t>
            </a:r>
          </a:p>
          <a:p>
            <a:pPr marL="342900" indent="-342900" algn="l">
              <a:lnSpc>
                <a:spcPts val="1800"/>
              </a:lnSpc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500" dirty="0">
                <a:cs typeface="Arial" charset="0"/>
              </a:rPr>
              <a:t>In your country, are any of the above used to guide the risk assessment of antimicrobial resistance to public health?</a:t>
            </a:r>
          </a:p>
          <a:p>
            <a:pPr marL="342900" indent="-342900" algn="l">
              <a:lnSpc>
                <a:spcPts val="1800"/>
              </a:lnSpc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500" dirty="0">
                <a:cs typeface="Arial" charset="0"/>
              </a:rPr>
              <a:t>If not, is other guidance used?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456612" cy="865188"/>
          </a:xfrm>
        </p:spPr>
        <p:txBody>
          <a:bodyPr/>
          <a:lstStyle/>
          <a:p>
            <a:pPr eaLnBrk="1" hangingPunct="1"/>
            <a:r>
              <a:rPr lang="en-US" altLang="en-US"/>
              <a:t>Ensure conditions of use are appropriate and advice to veterinarians is clear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60575"/>
            <a:ext cx="8312150" cy="24495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In addition to addressing the potential for resistance development and transfer we need to ensure appropriate use of the product: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all use will select for antimicrobial resistance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avoiding unnecessary/inadequate use will prolong the time period for which the substance remains active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647B00E5-B7DA-44C1-AC62-FFB6C1842475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7</a:t>
            </a:fld>
            <a:endParaRPr lang="en-GB" altLang="en-US" sz="1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456613" cy="576263"/>
          </a:xfrm>
        </p:spPr>
        <p:txBody>
          <a:bodyPr/>
          <a:lstStyle/>
          <a:p>
            <a:pPr eaLnBrk="1" hangingPunct="1"/>
            <a:r>
              <a:rPr lang="en-US" altLang="en-US"/>
              <a:t>Efficacy evaluation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456613" cy="4321175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GB" altLang="en-US" dirty="0"/>
              <a:t>CVMP guideline for the demonstration of efficacy for veterinary medicinal products containing antimicrobial substances</a:t>
            </a:r>
          </a:p>
          <a:p>
            <a:pPr eaLnBrk="1" hangingPunct="1">
              <a:defRPr/>
            </a:pPr>
            <a:r>
              <a:rPr lang="en-GB" altLang="en-US" sz="1200" dirty="0"/>
              <a:t>(</a:t>
            </a:r>
            <a:r>
              <a:rPr lang="en-GB" altLang="en-US" sz="1200" dirty="0">
                <a:hlinkClick r:id="rId2"/>
              </a:rPr>
              <a:t>http://www.ema.europa.eu/docs/en_GB/document_library/Scientific_guideline/2016/02/WC500200984.pdf</a:t>
            </a:r>
            <a:r>
              <a:rPr lang="en-GB" altLang="en-US" sz="1200" dirty="0"/>
              <a:t>)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Indication should be justified:</a:t>
            </a:r>
          </a:p>
          <a:p>
            <a:pPr marL="865188" lvl="2" indent="-342900" eaLnBrk="1" hangingPunct="1">
              <a:buFont typeface="Symbol" panose="05050102010706020507" pitchFamily="18" charset="2"/>
              <a:buChar char=""/>
              <a:defRPr/>
            </a:pPr>
            <a:r>
              <a:rPr lang="en-GB" altLang="en-US" sz="1400" dirty="0"/>
              <a:t>use of antimicrobials for treatment of mild and transient infections that will resolve spontaneously is questioned</a:t>
            </a:r>
          </a:p>
          <a:p>
            <a:pPr marL="865188" lvl="2" indent="-342900" eaLnBrk="1" hangingPunct="1">
              <a:defRPr/>
            </a:pPr>
            <a:r>
              <a:rPr lang="en-GB" altLang="en-US" sz="1400" dirty="0"/>
              <a:t>preventative claims are not easily accepted, risk of infection should be very high and consequence of infection severe</a:t>
            </a:r>
          </a:p>
          <a:p>
            <a:pPr marL="865188" lvl="2" indent="-342900" eaLnBrk="1" hangingPunct="1">
              <a:defRPr/>
            </a:pPr>
            <a:r>
              <a:rPr lang="en-GB" altLang="en-US" sz="1400" dirty="0"/>
              <a:t>a </a:t>
            </a:r>
            <a:r>
              <a:rPr lang="en-GB" altLang="en-US" sz="1400" dirty="0" err="1"/>
              <a:t>metaphylaxis</a:t>
            </a:r>
            <a:r>
              <a:rPr lang="en-GB" altLang="en-US" sz="1400" dirty="0"/>
              <a:t> claim only accepted in conjunction with a treatment claim and never as a separate indication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microorganisms and strains against which the product is efficacious should be demonstrated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product information should list these bacteria for each target animal species and indication for use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1100"/>
              <a:t>Authorisation of antimicrobials in the EU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Aft>
                <a:spcPct val="0"/>
              </a:spcAft>
              <a:buClrTx/>
            </a:pPr>
            <a:fld id="{0C5314A2-105C-4571-8059-5FCF039DAD18}" type="slidenum">
              <a:rPr lang="en-GB" altLang="en-US" sz="1100"/>
              <a:pPr eaLnBrk="1" hangingPunct="1">
                <a:lnSpc>
                  <a:spcPts val="1200"/>
                </a:lnSpc>
                <a:spcAft>
                  <a:spcPct val="0"/>
                </a:spcAft>
                <a:buClrTx/>
              </a:pPr>
              <a:t>8</a:t>
            </a:fld>
            <a:endParaRPr lang="en-GB" altLang="en-US"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wide screen (Agency)">
  <a:themeElements>
    <a:clrScheme name="Neutral (Agency) (26 April 2011) 2">
      <a:dk1>
        <a:srgbClr val="000000"/>
      </a:dk1>
      <a:lt1>
        <a:srgbClr val="FFFFFF"/>
      </a:lt1>
      <a:dk2>
        <a:srgbClr val="003399"/>
      </a:dk2>
      <a:lt2>
        <a:srgbClr val="6D6F71"/>
      </a:lt2>
      <a:accent1>
        <a:srgbClr val="E1E3F2"/>
      </a:accent1>
      <a:accent2>
        <a:srgbClr val="E98300"/>
      </a:accent2>
      <a:accent3>
        <a:srgbClr val="FFFFFF"/>
      </a:accent3>
      <a:accent4>
        <a:srgbClr val="000000"/>
      </a:accent4>
      <a:accent5>
        <a:srgbClr val="EEEFF7"/>
      </a:accent5>
      <a:accent6>
        <a:srgbClr val="D37600"/>
      </a:accent6>
      <a:hlink>
        <a:srgbClr val="0098DB"/>
      </a:hlink>
      <a:folHlink>
        <a:srgbClr val="983222"/>
      </a:folHlink>
    </a:clrScheme>
    <a:fontScheme name="Neutral (Agency) (26 April 2011)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Neutral (Agency) (26 April 2011) 1">
        <a:dk1>
          <a:srgbClr val="404040"/>
        </a:dk1>
        <a:lt1>
          <a:srgbClr val="FFFFFF"/>
        </a:lt1>
        <a:dk2>
          <a:srgbClr val="003399"/>
        </a:dk2>
        <a:lt2>
          <a:srgbClr val="FFFFFF"/>
        </a:lt2>
        <a:accent1>
          <a:srgbClr val="E1E4F3"/>
        </a:accent1>
        <a:accent2>
          <a:srgbClr val="E98300"/>
        </a:accent2>
        <a:accent3>
          <a:srgbClr val="AAADCA"/>
        </a:accent3>
        <a:accent4>
          <a:srgbClr val="DADADA"/>
        </a:accent4>
        <a:accent5>
          <a:srgbClr val="EEEFF8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(Agency) (26 April 2011) 2">
        <a:dk1>
          <a:srgbClr val="000000"/>
        </a:dk1>
        <a:lt1>
          <a:srgbClr val="FFFFFF"/>
        </a:lt1>
        <a:dk2>
          <a:srgbClr val="003399"/>
        </a:dk2>
        <a:lt2>
          <a:srgbClr val="6D6F71"/>
        </a:lt2>
        <a:accent1>
          <a:srgbClr val="E1E3F2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EEEFF7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pptFCC8.tmp</Template>
  <TotalTime>5380</TotalTime>
  <Words>1690</Words>
  <Application>Microsoft Office PowerPoint</Application>
  <PresentationFormat>On-screen Show (4:3)</PresentationFormat>
  <Paragraphs>153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Symbol</vt:lpstr>
      <vt:lpstr>Verdana</vt:lpstr>
      <vt:lpstr>Default wide screen (Agency)</vt:lpstr>
      <vt:lpstr>Authorisation of antimicrobials in the EU</vt:lpstr>
      <vt:lpstr>Authorisation of antimicrobials in the EU </vt:lpstr>
      <vt:lpstr>Relevant VICH guidelines relevant to antimicrobial resistance </vt:lpstr>
      <vt:lpstr>VICH GL36(R) and VICH GL27  </vt:lpstr>
      <vt:lpstr>Further guidance on assessment of resistance potential</vt:lpstr>
      <vt:lpstr>Further guidance on assessment of resistance potential</vt:lpstr>
      <vt:lpstr>Similar guidance on assessment of resistance potential is published elsewhere</vt:lpstr>
      <vt:lpstr>Ensure conditions of use are appropriate and advice to veterinarians is clear </vt:lpstr>
      <vt:lpstr>Efficacy evaluation </vt:lpstr>
      <vt:lpstr>Efficacy evaluation</vt:lpstr>
      <vt:lpstr>Clear communication / Principles of prudent use</vt:lpstr>
      <vt:lpstr>Some specifics</vt:lpstr>
      <vt:lpstr>Efficacy evaluation and prudent use</vt:lpstr>
      <vt:lpstr>Antimicrobials as growth promoters</vt:lpstr>
      <vt:lpstr>Summary</vt:lpstr>
      <vt:lpstr>Topics for discussion</vt:lpstr>
    </vt:vector>
  </TitlesOfParts>
  <Company>European Medicines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VICH  guidelines</dc:title>
  <dc:creator>Jana Schalansky</dc:creator>
  <dc:description>Template version: 26 April 2011.</dc:description>
  <cp:lastModifiedBy>Herve Marion</cp:lastModifiedBy>
  <cp:revision>149</cp:revision>
  <dcterms:created xsi:type="dcterms:W3CDTF">2015-02-19T17:13:18Z</dcterms:created>
  <dcterms:modified xsi:type="dcterms:W3CDTF">2017-03-26T11:32:36Z</dcterms:modified>
</cp:coreProperties>
</file>