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4" r:id="rId1"/>
  </p:sldMasterIdLst>
  <p:notesMasterIdLst>
    <p:notesMasterId r:id="rId32"/>
  </p:notesMasterIdLst>
  <p:handoutMasterIdLst>
    <p:handoutMasterId r:id="rId33"/>
  </p:handoutMasterIdLst>
  <p:sldIdLst>
    <p:sldId id="256" r:id="rId2"/>
    <p:sldId id="304" r:id="rId3"/>
    <p:sldId id="279" r:id="rId4"/>
    <p:sldId id="280" r:id="rId5"/>
    <p:sldId id="300" r:id="rId6"/>
    <p:sldId id="302" r:id="rId7"/>
    <p:sldId id="301" r:id="rId8"/>
    <p:sldId id="303" r:id="rId9"/>
    <p:sldId id="305" r:id="rId10"/>
    <p:sldId id="306" r:id="rId11"/>
    <p:sldId id="308" r:id="rId12"/>
    <p:sldId id="282" r:id="rId13"/>
    <p:sldId id="307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00707F"/>
    <a:srgbClr val="D5D9CE"/>
    <a:srgbClr val="E0E0E0"/>
    <a:srgbClr val="3A8894"/>
    <a:srgbClr val="96B067"/>
    <a:srgbClr val="577EB2"/>
    <a:srgbClr val="979AA1"/>
    <a:srgbClr val="4F545C"/>
    <a:srgbClr val="799C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06" autoAdjust="0"/>
    <p:restoredTop sz="94434" autoAdjust="0"/>
  </p:normalViewPr>
  <p:slideViewPr>
    <p:cSldViewPr>
      <p:cViewPr varScale="1">
        <p:scale>
          <a:sx n="62" d="100"/>
          <a:sy n="62" d="100"/>
        </p:scale>
        <p:origin x="1074" y="72"/>
      </p:cViewPr>
      <p:guideLst>
        <p:guide orient="horz" pos="43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2898" y="4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FA730-945F-40BB-8DE8-64D1C568EC45}" type="datetimeFigureOut">
              <a:rPr lang="en-US" smtClean="0"/>
              <a:pPr/>
              <a:t>3/23/2017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CDB63-CF03-489B-BF9F-E53588E947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039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79450" y="387274"/>
            <a:ext cx="5438775" cy="4079951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E60A27-4C5F-4E36-A166-BCAF78FEC5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520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9450" y="387350"/>
            <a:ext cx="5438775" cy="4079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7576" y="4715154"/>
            <a:ext cx="4962525" cy="446698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sz="1400" b="1" kern="0" dirty="0"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The Workshop Team</a:t>
            </a:r>
          </a:p>
          <a:p>
            <a:pPr marL="0" lvl="0" indent="0">
              <a:spcAft>
                <a:spcPts val="0"/>
              </a:spcAft>
              <a:buFont typeface="+mj-lt"/>
              <a:buNone/>
            </a:pPr>
            <a:r>
              <a:rPr lang="en-GB" sz="1100" dirty="0">
                <a:effectLst/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Workshop Moderator: Claire Davidson, </a:t>
            </a:r>
          </a:p>
          <a:p>
            <a:pPr marL="0" lvl="0" indent="0">
              <a:spcAft>
                <a:spcPts val="0"/>
              </a:spcAft>
              <a:buFont typeface="+mj-lt"/>
              <a:buNone/>
            </a:pPr>
            <a:endParaRPr lang="en-GB" sz="1100" dirty="0">
              <a:effectLst/>
              <a:latin typeface="Arial" panose="020B0604020202020204" pitchFamily="34" charset="0"/>
              <a:ea typeface="Yu Mincho"/>
              <a:cs typeface="Arial" panose="020B0604020202020204" pitchFamily="34" charset="0"/>
            </a:endParaRPr>
          </a:p>
          <a:p>
            <a:pPr marL="901700" lvl="0" indent="-901700">
              <a:spcAft>
                <a:spcPts val="0"/>
              </a:spcAft>
              <a:buFont typeface="+mj-lt"/>
              <a:buNone/>
            </a:pPr>
            <a:r>
              <a:rPr lang="en-GB" sz="1100" dirty="0">
                <a:effectLst/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Session 1: 	Ruby Singh, FDA, USA (with help from </a:t>
            </a:r>
            <a:r>
              <a:rPr lang="fr-BE" sz="1100" dirty="0">
                <a:effectLst/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Philippe Sabot, </a:t>
            </a:r>
            <a:r>
              <a:rPr lang="fr-BE" sz="1100" dirty="0" err="1">
                <a:effectLst/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Merial</a:t>
            </a:r>
            <a:r>
              <a:rPr lang="fr-BE" sz="1100" dirty="0">
                <a:effectLst/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)</a:t>
            </a:r>
          </a:p>
          <a:p>
            <a:pPr marL="901700" lvl="0" indent="-901700">
              <a:spcAft>
                <a:spcPts val="0"/>
              </a:spcAft>
              <a:buFont typeface="+mj-lt"/>
              <a:buNone/>
            </a:pPr>
            <a:endParaRPr lang="en-GB" sz="1100" dirty="0">
              <a:effectLst/>
              <a:latin typeface="Arial" panose="020B0604020202020204" pitchFamily="34" charset="0"/>
              <a:ea typeface="Yu Mincho"/>
              <a:cs typeface="Arial" panose="020B0604020202020204" pitchFamily="34" charset="0"/>
            </a:endParaRPr>
          </a:p>
          <a:p>
            <a:pPr marL="901700" marR="0" lvl="0" indent="-901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GB" sz="1100" dirty="0">
                <a:effectLst/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Session 2: 	Ken Noda and Atsushi Yamamoto, MAFF, Japan, and </a:t>
            </a:r>
            <a:r>
              <a:rPr lang="fr-BE" sz="1100" dirty="0">
                <a:effectLst/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Jean-Pierre Orand, ANSES, France</a:t>
            </a:r>
            <a:endParaRPr lang="en-GB" sz="1100" dirty="0">
              <a:effectLst/>
              <a:latin typeface="Arial" panose="020B0604020202020204" pitchFamily="34" charset="0"/>
              <a:ea typeface="Yu Mincho"/>
              <a:cs typeface="Arial" panose="020B0604020202020204" pitchFamily="34" charset="0"/>
            </a:endParaRPr>
          </a:p>
          <a:p>
            <a:pPr marL="901700" marR="0" lvl="0" indent="-901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GB" sz="1100" dirty="0">
                <a:effectLst/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Session 3: 	Jason Todd, Veterinary Medicines Directorate, UK (with help from Philippe Sabot, </a:t>
            </a:r>
            <a:r>
              <a:rPr lang="en-GB" sz="1100" dirty="0" err="1">
                <a:effectLst/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Merial</a:t>
            </a:r>
            <a:r>
              <a:rPr lang="en-GB" sz="1100" dirty="0">
                <a:effectLst/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)</a:t>
            </a:r>
          </a:p>
          <a:p>
            <a:pPr marL="901700" marR="0" lvl="0" indent="-901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GB" sz="1100" dirty="0">
                <a:effectLst/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Session 4: 	Gilly Cowan, </a:t>
            </a:r>
            <a:r>
              <a:rPr lang="en-GB" sz="1100" dirty="0" err="1">
                <a:effectLst/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GALVmed</a:t>
            </a:r>
            <a:r>
              <a:rPr lang="en-GB" sz="1100" dirty="0">
                <a:effectLst/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 and </a:t>
            </a:r>
            <a:r>
              <a:rPr lang="fr-BE" sz="1100" dirty="0">
                <a:effectLst/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Rishendra Verma, </a:t>
            </a:r>
            <a:r>
              <a:rPr lang="fr-BE" sz="1100" dirty="0" err="1">
                <a:effectLst/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Regulatory</a:t>
            </a:r>
            <a:r>
              <a:rPr lang="fr-BE" sz="1100" dirty="0">
                <a:effectLst/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 expert, </a:t>
            </a:r>
            <a:r>
              <a:rPr lang="fr-BE" sz="1100" dirty="0" err="1">
                <a:effectLst/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India</a:t>
            </a:r>
            <a:r>
              <a:rPr lang="fr-BE" sz="1100" baseline="0" dirty="0">
                <a:effectLst/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 </a:t>
            </a:r>
            <a:r>
              <a:rPr lang="en-GB" sz="1100" dirty="0">
                <a:effectLst/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(with help from Philippe Sabot, </a:t>
            </a:r>
            <a:r>
              <a:rPr lang="en-GB" sz="1100" dirty="0" err="1">
                <a:effectLst/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Merial</a:t>
            </a:r>
            <a:r>
              <a:rPr lang="en-GB" sz="1100" dirty="0">
                <a:effectLst/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)</a:t>
            </a:r>
          </a:p>
          <a:p>
            <a:pPr marL="901700" marR="0" lvl="0" indent="-901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GB" sz="1100" dirty="0">
                <a:effectLst/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Session 5: 	Kevin Rice, FDA, USA (with help from </a:t>
            </a:r>
            <a:r>
              <a:rPr lang="fr-BE" sz="1100" dirty="0">
                <a:effectLst/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Erik de </a:t>
            </a:r>
            <a:r>
              <a:rPr lang="fr-BE" sz="1100" dirty="0" err="1">
                <a:effectLst/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Ridder</a:t>
            </a:r>
            <a:r>
              <a:rPr lang="fr-BE" sz="1100" dirty="0">
                <a:effectLst/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, </a:t>
            </a:r>
            <a:r>
              <a:rPr lang="fr-BE" sz="1100" dirty="0" err="1">
                <a:effectLst/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Elanco</a:t>
            </a:r>
            <a:r>
              <a:rPr lang="fr-BE" sz="1100" dirty="0">
                <a:effectLst/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) </a:t>
            </a:r>
          </a:p>
          <a:p>
            <a:pPr marL="901700" marR="0" lvl="0" indent="-901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GB" sz="1100" dirty="0">
              <a:effectLst/>
              <a:latin typeface="Arial" panose="020B0604020202020204" pitchFamily="34" charset="0"/>
              <a:ea typeface="Yu Mincho"/>
              <a:cs typeface="Arial" panose="020B0604020202020204" pitchFamily="34" charset="0"/>
            </a:endParaRPr>
          </a:p>
          <a:p>
            <a:pPr marL="901700" lvl="0" indent="-901700">
              <a:spcAft>
                <a:spcPts val="0"/>
              </a:spcAft>
              <a:buFont typeface="+mj-lt"/>
              <a:buNone/>
            </a:pPr>
            <a:r>
              <a:rPr lang="en-GB" sz="1100" dirty="0">
                <a:effectLst/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Session 6a: 	Jean-Pierre Orand, ANSES, France (with help from Erik de Ridder, Elanco) </a:t>
            </a:r>
          </a:p>
          <a:p>
            <a:pPr marL="901700" marR="0" lvl="0" indent="-901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GB" sz="1100" dirty="0">
                <a:effectLst/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Session 6b: 	David Murphy, European Medicines Agency (with help from </a:t>
            </a:r>
            <a:r>
              <a:rPr lang="fr-BE" sz="1100" dirty="0">
                <a:effectLst/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Rick Clayton, HealthforAnimals</a:t>
            </a:r>
            <a:r>
              <a:rPr lang="en-GB" sz="1100" dirty="0">
                <a:effectLst/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) </a:t>
            </a:r>
          </a:p>
          <a:p>
            <a:pPr marL="901700" marR="0" lvl="0" indent="-901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GB" sz="1100" dirty="0">
                <a:effectLst/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Session 7: 	Melanie Leivers and David Mackay, European Medicines Agency</a:t>
            </a:r>
          </a:p>
          <a:p>
            <a:pPr marL="0" lvl="0" indent="0">
              <a:spcAft>
                <a:spcPts val="0"/>
              </a:spcAft>
              <a:buFont typeface="+mj-lt"/>
              <a:buNone/>
            </a:pPr>
            <a:endParaRPr lang="en-GB" sz="1400" dirty="0">
              <a:effectLst/>
              <a:latin typeface="Calibri" panose="020F0502020204030204" pitchFamily="34" charset="0"/>
              <a:ea typeface="Yu Mincho"/>
              <a:cs typeface="Times New Roman" panose="02020603050405020304" pitchFamily="18" charset="0"/>
            </a:endParaRPr>
          </a:p>
          <a:p>
            <a:pPr marL="0" lvl="0" indent="0">
              <a:spcAft>
                <a:spcPts val="0"/>
              </a:spcAft>
              <a:buFont typeface="+mj-lt"/>
              <a:buNone/>
            </a:pPr>
            <a:endParaRPr lang="en-GB" sz="1400" dirty="0">
              <a:effectLst/>
              <a:latin typeface="Calibri" panose="020F0502020204030204" pitchFamily="34" charset="0"/>
              <a:ea typeface="Yu Mincho"/>
              <a:cs typeface="Times New Roman" panose="02020603050405020304" pitchFamily="18" charset="0"/>
            </a:endParaRPr>
          </a:p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60A27-4C5F-4E36-A166-BCAF78FEC59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119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9450" y="387350"/>
            <a:ext cx="5438775" cy="4079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C5696-A4FA-4B27-89A3-94495B054AA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042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9450" y="388938"/>
            <a:ext cx="5438775" cy="4079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Specific objectives are to review and discuss:</a:t>
            </a:r>
          </a:p>
          <a:p>
            <a:pPr marL="342900" lvl="0" indent="-342900">
              <a:spcAft>
                <a:spcPts val="1440"/>
              </a:spcAft>
              <a:buFont typeface="Symbol" panose="05050102010706020507" pitchFamily="18" charset="2"/>
              <a:buChar char=""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essential elements of a regulatory system for the marketing authorisation of veterinary products and the opportunities for stimulating the entry of new quality assured, safe and effective products on the market.</a:t>
            </a:r>
          </a:p>
          <a:p>
            <a:pPr marL="342900" lvl="0" indent="-342900">
              <a:spcAft>
                <a:spcPts val="1440"/>
              </a:spcAft>
              <a:buFont typeface="Symbol" panose="05050102010706020507" pitchFamily="18" charset="2"/>
              <a:buChar char=""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roles of legislation and guidance documents, and alignment with international standards.</a:t>
            </a:r>
          </a:p>
          <a:p>
            <a:pPr marL="342900" lvl="0" indent="-342900">
              <a:spcAft>
                <a:spcPts val="1440"/>
              </a:spcAft>
              <a:buFont typeface="Symbol" panose="05050102010706020507" pitchFamily="18" charset="2"/>
              <a:buChar char=""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 manufacturing practices (GMP), authorisation procedures for veterinary products and pharmacovigilance.</a:t>
            </a:r>
          </a:p>
          <a:p>
            <a:pPr marL="342900" lvl="0" indent="-342900">
              <a:spcAft>
                <a:spcPts val="1440"/>
              </a:spcAft>
              <a:buFont typeface="Symbol" panose="05050102010706020507" pitchFamily="18" charset="2"/>
              <a:buChar char=""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benefits and hurdles of mutual recognition of marketing authorisation processes from other regions with internationally recognised regulatory systems, including GMP.</a:t>
            </a:r>
          </a:p>
          <a:p>
            <a:pPr marL="342900" lvl="0" indent="-342900">
              <a:spcAft>
                <a:spcPts val="1440"/>
              </a:spcAft>
              <a:buFont typeface="Symbol" panose="05050102010706020507" pitchFamily="18" charset="2"/>
              <a:buChar char=""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benefits and hurdles of the formation of regional organisations to pool resources and the advantages of alignment with international standards. </a:t>
            </a:r>
          </a:p>
          <a:p>
            <a:pPr marL="342900" lvl="0" indent="-342900">
              <a:spcAft>
                <a:spcPts val="1440"/>
              </a:spcAft>
              <a:buFont typeface="Symbol" panose="05050102010706020507" pitchFamily="18" charset="2"/>
              <a:buChar char=""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processes necessary for market control of veterinary products. How to tackle falsified products? What are the critical elements and where should resources be focussed?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60A27-4C5F-4E36-A166-BCAF78FEC59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170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9450" y="387350"/>
            <a:ext cx="5438775" cy="4079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60A27-4C5F-4E36-A166-BCAF78FEC59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109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9450" y="387350"/>
            <a:ext cx="5438775" cy="4079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60A27-4C5F-4E36-A166-BCAF78FEC59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24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9450" y="387350"/>
            <a:ext cx="5438775" cy="4079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60A27-4C5F-4E36-A166-BCAF78FEC59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669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9450" y="387350"/>
            <a:ext cx="5438775" cy="4079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60A27-4C5F-4E36-A166-BCAF78FEC59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641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9450" y="387350"/>
            <a:ext cx="5438775" cy="4079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60A27-4C5F-4E36-A166-BCAF78FEC59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817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9450" y="387350"/>
            <a:ext cx="5438775" cy="4079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C5696-A4FA-4B27-89A3-94495B054AA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408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9450" y="387350"/>
            <a:ext cx="5438775" cy="4079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C5696-A4FA-4B27-89A3-94495B054AA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704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IA_Logo_RE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100" y="4231386"/>
            <a:ext cx="2743200" cy="1069848"/>
          </a:xfrm>
          <a:prstGeom prst="rect">
            <a:avLst/>
          </a:prstGeom>
        </p:spPr>
      </p:pic>
      <p:pic>
        <p:nvPicPr>
          <p:cNvPr id="12" name="Picture 11" descr="DIA_Logo_REV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100" y="4231386"/>
            <a:ext cx="2743200" cy="106984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306136" y="193231"/>
            <a:ext cx="5318125" cy="1922462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Title (Arial 32)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3275856" y="2348880"/>
            <a:ext cx="5400600" cy="2252662"/>
          </a:xfrm>
          <a:prstGeom prst="rect">
            <a:avLst/>
          </a:prstGeom>
        </p:spPr>
        <p:txBody>
          <a:bodyPr anchor="t"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Presenter name (Arial 24)</a:t>
            </a:r>
            <a:br>
              <a:rPr lang="en-US" dirty="0"/>
            </a:br>
            <a:r>
              <a:rPr lang="en-US" dirty="0"/>
              <a:t>Job Title</a:t>
            </a:r>
            <a:br>
              <a:rPr lang="en-US" dirty="0"/>
            </a:br>
            <a:r>
              <a:rPr lang="en-US" dirty="0" err="1"/>
              <a:t>Organisation</a:t>
            </a:r>
            <a:br>
              <a:rPr lang="en-US" dirty="0"/>
            </a:br>
            <a:r>
              <a:rPr lang="en-US" dirty="0"/>
              <a:t>Insert </a:t>
            </a:r>
            <a:r>
              <a:rPr lang="en-US" dirty="0" err="1"/>
              <a:t>organisation</a:t>
            </a:r>
            <a:r>
              <a:rPr lang="en-US" dirty="0"/>
              <a:t> logo</a:t>
            </a:r>
            <a:br>
              <a:rPr lang="en-US" dirty="0"/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66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670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_FULL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81336" y="260648"/>
            <a:ext cx="6995120" cy="1143000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1373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1336" y="260648"/>
            <a:ext cx="6995120" cy="1143000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0848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269776"/>
            <a:ext cx="6995120" cy="1143000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57200" y="1628800"/>
            <a:ext cx="8229600" cy="4392488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8348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 Content Page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6995120" cy="1143000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756150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775200" y="1600200"/>
            <a:ext cx="4114800" cy="4756150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011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1336" y="341784"/>
            <a:ext cx="7067128" cy="1143000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5336"/>
            <a:ext cx="5473700" cy="11176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457200" y="3068662"/>
            <a:ext cx="6480175" cy="3168650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icon to add chart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1784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 userDrawn="1"/>
        </p:nvSpPr>
        <p:spPr>
          <a:xfrm>
            <a:off x="1051814" y="990600"/>
            <a:ext cx="3213100" cy="2017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0" kern="1200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6600">
                <a:solidFill>
                  <a:srgbClr val="FFFFFF"/>
                </a:solidFill>
              </a:rPr>
              <a:t>Ask</a:t>
            </a:r>
            <a:endParaRPr lang="en-US" sz="66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341784"/>
            <a:ext cx="6120680" cy="11430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5758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37E1B-1A17-4D7E-87E7-90639A2E697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381180" y="1362974"/>
            <a:ext cx="8488500" cy="4640053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 marL="533400" indent="-177800">
              <a:buClr>
                <a:schemeClr val="tx1"/>
              </a:buClr>
              <a:buFont typeface="Arial" pitchFamily="34" charset="0"/>
              <a:buChar char="-"/>
              <a:defRPr>
                <a:solidFill>
                  <a:schemeClr val="tx1"/>
                </a:solidFill>
              </a:defRPr>
            </a:lvl3pPr>
            <a:lvl4pPr marL="630238" marR="0" indent="-9525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 pitchFamily="34" charset="0"/>
              <a:buNone/>
              <a:tabLst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marL="630238" marR="0" lvl="3" indent="-9525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lang="de-DE" dirty="0">
                <a:solidFill>
                  <a:schemeClr val="tx1"/>
                </a:solidFill>
              </a:rPr>
              <a:t>Fourth level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Leadership Team - IFAH Board 28 March 2012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E2513D-4A61-42A0-A131-94EB78C43108}" type="datetime1">
              <a:rPr lang="en-US" smtClean="0"/>
              <a:t>3/23/2017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785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9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858000" y="573325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51444-381C-4801-A193-73B514A30C4C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8400136" y="6206309"/>
            <a:ext cx="504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ED590E-1805-4B30-8272-9B17BD89F23E}" type="slidenum">
              <a:rPr lang="en-US" smtClean="0">
                <a:solidFill>
                  <a:srgbClr val="40404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04040">
                  <a:tint val="75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448"/>
            <a:ext cx="9144000" cy="666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271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11" r:id="rId3"/>
    <p:sldLayoutId id="2147483712" r:id="rId4"/>
    <p:sldLayoutId id="2147483707" r:id="rId5"/>
    <p:sldLayoutId id="2147483708" r:id="rId6"/>
    <p:sldLayoutId id="2147483709" r:id="rId7"/>
    <p:sldLayoutId id="2147483713" r:id="rId8"/>
  </p:sldLayoutIdLst>
  <p:hf hdr="0" ftr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000" b="0" kern="1200" baseline="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457200" indent="-457200" algn="l" defTabSz="457200" rtl="0" eaLnBrk="1" latinLnBrk="0" hangingPunct="1">
        <a:spcBef>
          <a:spcPct val="20000"/>
        </a:spcBef>
        <a:buFontTx/>
        <a:buBlip>
          <a:blip r:embed="rId11"/>
        </a:buBlip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23528" y="332656"/>
            <a:ext cx="4824536" cy="32403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2800" b="1" dirty="0">
                <a:solidFill>
                  <a:schemeClr val="tx1"/>
                </a:solidFill>
              </a:rPr>
              <a:t>Workshop on good regulatory practice </a:t>
            </a:r>
          </a:p>
          <a:p>
            <a:pPr>
              <a:defRPr/>
            </a:pPr>
            <a:r>
              <a:rPr lang="en-GB" sz="2400" b="1" dirty="0">
                <a:solidFill>
                  <a:schemeClr val="tx1"/>
                </a:solidFill>
              </a:rPr>
              <a:t>in an Asian context</a:t>
            </a:r>
          </a:p>
          <a:p>
            <a:pPr>
              <a:defRPr/>
            </a:pPr>
            <a:r>
              <a:rPr lang="en-GB" sz="2000" dirty="0">
                <a:solidFill>
                  <a:schemeClr val="accent5">
                    <a:lumMod val="75000"/>
                  </a:schemeClr>
                </a:solidFill>
              </a:rPr>
              <a:t>November 2015, New Delhi</a:t>
            </a:r>
          </a:p>
          <a:p>
            <a:pPr>
              <a:defRPr/>
            </a:pPr>
            <a:r>
              <a:rPr lang="en-GB" sz="2400" b="1" dirty="0">
                <a:solidFill>
                  <a:schemeClr val="tx1"/>
                </a:solidFill>
              </a:rPr>
              <a:t>		</a:t>
            </a:r>
          </a:p>
          <a:p>
            <a:pPr>
              <a:defRPr/>
            </a:pPr>
            <a:r>
              <a:rPr lang="en-GB" sz="2400" b="1" dirty="0">
                <a:solidFill>
                  <a:schemeClr val="tx1"/>
                </a:solidFill>
              </a:rPr>
              <a:t>					         </a:t>
            </a:r>
            <a:r>
              <a:rPr lang="en-GB" sz="3500" b="1" dirty="0">
                <a:solidFill>
                  <a:schemeClr val="tx1"/>
                </a:solidFill>
              </a:rPr>
              <a:t>Feedback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925" y="4365104"/>
            <a:ext cx="3096344" cy="864096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rgbClr val="002060"/>
                </a:solidFill>
              </a:rPr>
              <a:t>Rick Clayton</a:t>
            </a:r>
            <a:br>
              <a:rPr lang="en-GB" sz="2000" dirty="0">
                <a:solidFill>
                  <a:srgbClr val="002060"/>
                </a:solidFill>
              </a:rPr>
            </a:br>
            <a:r>
              <a:rPr lang="en-GB" sz="2000" dirty="0">
                <a:solidFill>
                  <a:srgbClr val="002060"/>
                </a:solidFill>
              </a:rPr>
              <a:t>Technical Director</a:t>
            </a:r>
            <a:br>
              <a:rPr lang="en-GB" sz="2000" dirty="0">
                <a:solidFill>
                  <a:srgbClr val="002060"/>
                </a:solidFill>
              </a:rPr>
            </a:br>
            <a:r>
              <a:rPr lang="en-GB" sz="2000" dirty="0">
                <a:solidFill>
                  <a:srgbClr val="002060"/>
                </a:solidFill>
              </a:rPr>
              <a:t>HealthforAnimals</a:t>
            </a:r>
          </a:p>
        </p:txBody>
      </p:sp>
    </p:spTree>
    <p:extLst>
      <p:ext uri="{BB962C8B-B14F-4D97-AF65-F5344CB8AC3E}">
        <p14:creationId xmlns:p14="http://schemas.microsoft.com/office/powerpoint/2010/main" val="862806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1" y="657233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ct val="120000"/>
            </a:pPr>
            <a:r>
              <a:rPr lang="en-GB" sz="2400" b="1" dirty="0">
                <a:solidFill>
                  <a:srgbClr val="139897"/>
                </a:solidFill>
                <a:latin typeface="+mn-lt"/>
                <a:ea typeface="+mn-ea"/>
                <a:cs typeface="+mn-cs"/>
              </a:rPr>
              <a:t>Global Animal Health Conference Workshop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12776"/>
            <a:ext cx="3370855" cy="4752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132856"/>
            <a:ext cx="260158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635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1" y="657233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ct val="120000"/>
            </a:pPr>
            <a:r>
              <a:rPr lang="en-GB" sz="2400" b="1" dirty="0">
                <a:solidFill>
                  <a:srgbClr val="139897"/>
                </a:solidFill>
                <a:latin typeface="+mn-lt"/>
                <a:ea typeface="+mn-ea"/>
                <a:cs typeface="+mn-cs"/>
              </a:rPr>
              <a:t>Global Animal Health Conference Workshop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1640" y="2732469"/>
            <a:ext cx="29523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Next event</a:t>
            </a:r>
          </a:p>
          <a:p>
            <a:endParaRPr lang="en-GB" sz="2800" dirty="0"/>
          </a:p>
          <a:p>
            <a:r>
              <a:rPr lang="en-GB" sz="2800" dirty="0"/>
              <a:t>Nairobi, Kenya, 12-14 June 2017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31737"/>
            <a:ext cx="3761301" cy="281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081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Annex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3284984"/>
            <a:ext cx="6264696" cy="648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Workshop summary presentation</a:t>
            </a:r>
          </a:p>
        </p:txBody>
      </p:sp>
    </p:spTree>
    <p:extLst>
      <p:ext uri="{BB962C8B-B14F-4D97-AF65-F5344CB8AC3E}">
        <p14:creationId xmlns:p14="http://schemas.microsoft.com/office/powerpoint/2010/main" val="2698597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Session 1 - General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One Health concept</a:t>
            </a:r>
          </a:p>
          <a:p>
            <a:r>
              <a:rPr lang="en-GB" dirty="0"/>
              <a:t>Benefits of </a:t>
            </a:r>
          </a:p>
          <a:p>
            <a:pPr lvl="1"/>
            <a:r>
              <a:rPr lang="en-GB" dirty="0"/>
              <a:t>a good regulatory system and good quality control</a:t>
            </a:r>
          </a:p>
          <a:p>
            <a:pPr lvl="1"/>
            <a:r>
              <a:rPr lang="en-GB" dirty="0"/>
              <a:t>alignment to international standards</a:t>
            </a:r>
          </a:p>
          <a:p>
            <a:pPr lvl="1"/>
            <a:r>
              <a:rPr lang="en-GB" dirty="0"/>
              <a:t>active communication with stakeholders</a:t>
            </a:r>
          </a:p>
          <a:p>
            <a:r>
              <a:rPr lang="en-GB" dirty="0"/>
              <a:t>Developing medicines regulation </a:t>
            </a:r>
          </a:p>
          <a:p>
            <a:pPr lvl="1"/>
            <a:r>
              <a:rPr lang="en-GB" dirty="0"/>
              <a:t>human versus veterinary sectors</a:t>
            </a:r>
          </a:p>
          <a:p>
            <a:pPr lvl="1"/>
            <a:r>
              <a:rPr lang="en-GB" dirty="0"/>
              <a:t>adapting the human regulations to the vet sector?</a:t>
            </a:r>
          </a:p>
          <a:p>
            <a:pPr lvl="1"/>
            <a:r>
              <a:rPr lang="en-GB" dirty="0"/>
              <a:t>major differences in resources and </a:t>
            </a:r>
            <a:r>
              <a:rPr lang="en-GB" dirty="0" err="1"/>
              <a:t>benefit:risk</a:t>
            </a:r>
            <a:r>
              <a:rPr lang="en-GB" dirty="0"/>
              <a:t> </a:t>
            </a:r>
          </a:p>
          <a:p>
            <a:pPr lvl="1"/>
            <a:r>
              <a:rPr lang="en-GB" b="1" dirty="0">
                <a:solidFill>
                  <a:srgbClr val="FF0000"/>
                </a:solidFill>
              </a:rPr>
              <a:t>Recommendation: separate veterinary regulation</a:t>
            </a:r>
          </a:p>
        </p:txBody>
      </p:sp>
    </p:spTree>
    <p:extLst>
      <p:ext uri="{BB962C8B-B14F-4D97-AF65-F5344CB8AC3E}">
        <p14:creationId xmlns:p14="http://schemas.microsoft.com/office/powerpoint/2010/main" val="3895184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Session 1 - General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/>
              <a:t>Challenges</a:t>
            </a:r>
          </a:p>
          <a:p>
            <a:pPr lvl="1"/>
            <a:r>
              <a:rPr lang="en-GB" dirty="0"/>
              <a:t>Counterfeits – porous borders</a:t>
            </a:r>
          </a:p>
          <a:p>
            <a:pPr lvl="1"/>
            <a:r>
              <a:rPr lang="en-GB" b="1" dirty="0">
                <a:solidFill>
                  <a:srgbClr val="FF0000"/>
                </a:solidFill>
              </a:rPr>
              <a:t>Consistency in implementation of guidelines and standards</a:t>
            </a:r>
          </a:p>
          <a:p>
            <a:pPr lvl="2"/>
            <a:r>
              <a:rPr lang="en-GB" dirty="0"/>
              <a:t>Training – industry – assessors</a:t>
            </a:r>
          </a:p>
          <a:p>
            <a:pPr lvl="2"/>
            <a:r>
              <a:rPr lang="en-GB" dirty="0"/>
              <a:t>Senior Committee – discuss/agree – issue a ‘communication’ with consensus view</a:t>
            </a:r>
          </a:p>
          <a:p>
            <a:pPr lvl="2"/>
            <a:endParaRPr lang="en-GB" dirty="0"/>
          </a:p>
          <a:p>
            <a:r>
              <a:rPr lang="en-GB" dirty="0"/>
              <a:t>Regulatory collaboration, e.g.</a:t>
            </a:r>
          </a:p>
          <a:p>
            <a:pPr lvl="1"/>
            <a:r>
              <a:rPr lang="en-GB" sz="2000" dirty="0"/>
              <a:t>Examples: ASEAN, </a:t>
            </a:r>
            <a:r>
              <a:rPr lang="en-GB" sz="2000" dirty="0" err="1"/>
              <a:t>ZaZiBoNa</a:t>
            </a:r>
            <a:r>
              <a:rPr lang="en-GB" sz="2000" dirty="0"/>
              <a:t>; also Int’l Trade </a:t>
            </a:r>
            <a:r>
              <a:rPr lang="en-GB" sz="2000" dirty="0" err="1"/>
              <a:t>Center</a:t>
            </a:r>
            <a:endParaRPr lang="en-GB" sz="2000" dirty="0"/>
          </a:p>
          <a:p>
            <a:pPr lvl="1"/>
            <a:r>
              <a:rPr lang="en-GB" sz="2000" dirty="0"/>
              <a:t>Memorandum of understanding – scope clearly defined</a:t>
            </a:r>
          </a:p>
          <a:p>
            <a:pPr lvl="1"/>
            <a:r>
              <a:rPr lang="en-GB" sz="2000" b="1" dirty="0">
                <a:solidFill>
                  <a:srgbClr val="FF0000"/>
                </a:solidFill>
              </a:rPr>
              <a:t>Recommendation: join VICH Outreach Forum</a:t>
            </a:r>
          </a:p>
        </p:txBody>
      </p:sp>
    </p:spTree>
    <p:extLst>
      <p:ext uri="{BB962C8B-B14F-4D97-AF65-F5344CB8AC3E}">
        <p14:creationId xmlns:p14="http://schemas.microsoft.com/office/powerpoint/2010/main" val="2623851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Session 2 – Legislation and Guidance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756150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/>
              <a:t>Responsibilities</a:t>
            </a:r>
            <a:r>
              <a:rPr lang="en-GB" dirty="0"/>
              <a:t> – Min of Ag vs Min of Health</a:t>
            </a:r>
          </a:p>
          <a:p>
            <a:pPr lvl="1"/>
            <a:r>
              <a:rPr lang="en-GB" b="1" dirty="0">
                <a:solidFill>
                  <a:srgbClr val="FF0000"/>
                </a:solidFill>
              </a:rPr>
              <a:t>Conclusion: needs good collaboration </a:t>
            </a:r>
            <a:r>
              <a:rPr lang="en-GB" b="1" dirty="0" err="1">
                <a:solidFill>
                  <a:srgbClr val="FF0000"/>
                </a:solidFill>
              </a:rPr>
              <a:t>MoAg</a:t>
            </a:r>
            <a:r>
              <a:rPr lang="en-GB" b="1" dirty="0">
                <a:solidFill>
                  <a:srgbClr val="FF0000"/>
                </a:solidFill>
              </a:rPr>
              <a:t> vs </a:t>
            </a:r>
            <a:r>
              <a:rPr lang="en-GB" b="1" dirty="0" err="1">
                <a:solidFill>
                  <a:srgbClr val="FF0000"/>
                </a:solidFill>
              </a:rPr>
              <a:t>MoH</a:t>
            </a:r>
            <a:endParaRPr lang="en-GB" b="1" dirty="0">
              <a:solidFill>
                <a:srgbClr val="FF0000"/>
              </a:solidFill>
            </a:endParaRPr>
          </a:p>
          <a:p>
            <a:pPr lvl="1">
              <a:spcAft>
                <a:spcPts val="600"/>
              </a:spcAft>
            </a:pPr>
            <a:r>
              <a:rPr lang="en-GB" dirty="0"/>
              <a:t>Responsibilities – who does what – must be defined</a:t>
            </a:r>
          </a:p>
          <a:p>
            <a:r>
              <a:rPr lang="en-GB" b="1" dirty="0"/>
              <a:t>Joint </a:t>
            </a:r>
            <a:r>
              <a:rPr lang="en-GB" b="1" dirty="0" err="1"/>
              <a:t>human+vet</a:t>
            </a:r>
            <a:r>
              <a:rPr lang="en-GB" b="1" dirty="0"/>
              <a:t> or veterinary separate</a:t>
            </a:r>
          </a:p>
          <a:p>
            <a:pPr lvl="1">
              <a:spcAft>
                <a:spcPts val="600"/>
              </a:spcAft>
            </a:pPr>
            <a:r>
              <a:rPr lang="en-GB" dirty="0"/>
              <a:t>Conclusion: there is not one common system used in the different countries due to different reasons</a:t>
            </a:r>
          </a:p>
          <a:p>
            <a:r>
              <a:rPr lang="en-GB" b="1" dirty="0"/>
              <a:t>International and regional standards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Codex MRLs, OIE standards and VICH guidelines and ASEAN standards are extensively used</a:t>
            </a:r>
          </a:p>
          <a:p>
            <a:pPr lvl="1"/>
            <a:r>
              <a:rPr lang="en-GB" dirty="0"/>
              <a:t>Local guidelines also used: e.g. Philippines ‘Good Husbandry Practice’</a:t>
            </a:r>
          </a:p>
          <a:p>
            <a:pPr lvl="1"/>
            <a:r>
              <a:rPr lang="en-GB" dirty="0"/>
              <a:t>Guidelines implemented via manuals or administrative orders</a:t>
            </a:r>
          </a:p>
        </p:txBody>
      </p:sp>
    </p:spTree>
    <p:extLst>
      <p:ext uri="{BB962C8B-B14F-4D97-AF65-F5344CB8AC3E}">
        <p14:creationId xmlns:p14="http://schemas.microsoft.com/office/powerpoint/2010/main" val="2752750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Session 2 – Legislation and Guidance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756150"/>
          </a:xfrm>
        </p:spPr>
        <p:txBody>
          <a:bodyPr>
            <a:normAutofit/>
          </a:bodyPr>
          <a:lstStyle/>
          <a:p>
            <a:r>
              <a:rPr lang="en-GB" b="1" dirty="0"/>
              <a:t>Guidelines</a:t>
            </a:r>
          </a:p>
          <a:p>
            <a:pPr lvl="1"/>
            <a:r>
              <a:rPr lang="en-GB" dirty="0"/>
              <a:t>Are a “guide” and not normally legally binding</a:t>
            </a:r>
          </a:p>
          <a:p>
            <a:pPr lvl="2"/>
            <a:r>
              <a:rPr lang="en-GB" dirty="0"/>
              <a:t>Use of “shall” versus “can”</a:t>
            </a:r>
          </a:p>
          <a:p>
            <a:pPr lvl="1"/>
            <a:r>
              <a:rPr lang="en-GB" dirty="0"/>
              <a:t>Could different approach be used if justified?</a:t>
            </a:r>
          </a:p>
          <a:p>
            <a:pPr lvl="1"/>
            <a:r>
              <a:rPr lang="en-GB" dirty="0"/>
              <a:t>VICH guidelines – they do allow for national conditions</a:t>
            </a:r>
          </a:p>
          <a:p>
            <a:pPr lvl="1"/>
            <a:endParaRPr lang="en-GB" dirty="0"/>
          </a:p>
          <a:p>
            <a:r>
              <a:rPr lang="en-GB" dirty="0"/>
              <a:t>Developing guidelines</a:t>
            </a:r>
          </a:p>
          <a:p>
            <a:pPr lvl="1"/>
            <a:r>
              <a:rPr lang="en-GB" dirty="0"/>
              <a:t>Critical to involve industry experts</a:t>
            </a:r>
          </a:p>
          <a:p>
            <a:pPr lvl="1"/>
            <a:r>
              <a:rPr lang="en-GB" b="1" dirty="0">
                <a:solidFill>
                  <a:srgbClr val="FF0000"/>
                </a:solidFill>
              </a:rPr>
              <a:t>Public consultation is important</a:t>
            </a:r>
          </a:p>
        </p:txBody>
      </p:sp>
    </p:spTree>
    <p:extLst>
      <p:ext uri="{BB962C8B-B14F-4D97-AF65-F5344CB8AC3E}">
        <p14:creationId xmlns:p14="http://schemas.microsoft.com/office/powerpoint/2010/main" val="1779242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Session 3 – Manufacturing controls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1556792"/>
            <a:ext cx="8229600" cy="4756150"/>
          </a:xfrm>
        </p:spPr>
        <p:txBody>
          <a:bodyPr>
            <a:normAutofit/>
          </a:bodyPr>
          <a:lstStyle/>
          <a:p>
            <a:r>
              <a:rPr lang="en-GB" b="1" dirty="0"/>
              <a:t>Formal approval of manufacturers</a:t>
            </a:r>
          </a:p>
          <a:p>
            <a:pPr lvl="1"/>
            <a:r>
              <a:rPr lang="en-GB" dirty="0"/>
              <a:t>All countries – manufacturers are inspected/approved</a:t>
            </a:r>
          </a:p>
          <a:p>
            <a:pPr lvl="1"/>
            <a:r>
              <a:rPr lang="en-GB" dirty="0"/>
              <a:t>Recognition of e.g. VICH countries inspection reports and products</a:t>
            </a:r>
          </a:p>
          <a:p>
            <a:pPr lvl="1"/>
            <a:r>
              <a:rPr lang="en-GB" dirty="0"/>
              <a:t>Requirements for approval</a:t>
            </a:r>
          </a:p>
          <a:p>
            <a:pPr lvl="2"/>
            <a:r>
              <a:rPr lang="en-GB" dirty="0">
                <a:solidFill>
                  <a:srgbClr val="FF0000"/>
                </a:solidFill>
              </a:rPr>
              <a:t>Several GMP standards exist</a:t>
            </a:r>
          </a:p>
          <a:p>
            <a:pPr lvl="2"/>
            <a:r>
              <a:rPr lang="en-GB" dirty="0"/>
              <a:t>Adapt GMP GLs to needs of VMP sector</a:t>
            </a:r>
          </a:p>
          <a:p>
            <a:pPr lvl="2"/>
            <a:r>
              <a:rPr lang="en-GB" dirty="0"/>
              <a:t>EU </a:t>
            </a:r>
            <a:r>
              <a:rPr lang="en-GB" dirty="0" err="1"/>
              <a:t>Eudralex</a:t>
            </a:r>
            <a:r>
              <a:rPr lang="en-GB" dirty="0"/>
              <a:t> separates human and veterinary</a:t>
            </a:r>
          </a:p>
          <a:p>
            <a:pPr lvl="2"/>
            <a:endParaRPr lang="en-GB" dirty="0"/>
          </a:p>
          <a:p>
            <a:r>
              <a:rPr lang="en-GB" dirty="0"/>
              <a:t>Developing GMP guidelines</a:t>
            </a:r>
          </a:p>
          <a:p>
            <a:pPr lvl="1"/>
            <a:r>
              <a:rPr lang="en-GB" b="1" dirty="0">
                <a:solidFill>
                  <a:srgbClr val="FF0000"/>
                </a:solidFill>
              </a:rPr>
              <a:t>Do not waste resources </a:t>
            </a:r>
            <a:r>
              <a:rPr lang="en-GB" b="1" i="1" dirty="0">
                <a:solidFill>
                  <a:srgbClr val="FF0000"/>
                </a:solidFill>
              </a:rPr>
              <a:t>but use the existing GLs</a:t>
            </a:r>
          </a:p>
        </p:txBody>
      </p:sp>
    </p:spTree>
    <p:extLst>
      <p:ext uri="{BB962C8B-B14F-4D97-AF65-F5344CB8AC3E}">
        <p14:creationId xmlns:p14="http://schemas.microsoft.com/office/powerpoint/2010/main" val="4064016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Session 3 – Manufacturing controls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1556792"/>
            <a:ext cx="8517632" cy="4756150"/>
          </a:xfrm>
        </p:spPr>
        <p:txBody>
          <a:bodyPr>
            <a:normAutofit/>
          </a:bodyPr>
          <a:lstStyle/>
          <a:p>
            <a:r>
              <a:rPr lang="en-GB" b="1" dirty="0"/>
              <a:t>Inspectors – resources needed</a:t>
            </a:r>
          </a:p>
          <a:p>
            <a:pPr lvl="1"/>
            <a:r>
              <a:rPr lang="en-GB" dirty="0"/>
              <a:t>E.g.: 1 inspector per 30 sites; 80 days on site p.a.</a:t>
            </a:r>
          </a:p>
          <a:p>
            <a:pPr lvl="1"/>
            <a:r>
              <a:rPr lang="en-GB" dirty="0"/>
              <a:t>Time: 1-3 days depending on complexity of site</a:t>
            </a:r>
          </a:p>
          <a:p>
            <a:pPr lvl="1"/>
            <a:r>
              <a:rPr lang="en-GB" dirty="0"/>
              <a:t>UK: 3 inspectors for 100 VMP-only </a:t>
            </a:r>
            <a:r>
              <a:rPr lang="en-GB" dirty="0" err="1"/>
              <a:t>manu</a:t>
            </a:r>
            <a:r>
              <a:rPr lang="en-GB" dirty="0"/>
              <a:t> sites; shared facilities – rely on human meds inspections; 10 inspections/inspector/p.a.</a:t>
            </a:r>
          </a:p>
          <a:p>
            <a:pPr lvl="1"/>
            <a:r>
              <a:rPr lang="en-GB" dirty="0"/>
              <a:t>Cooperation between countries is important</a:t>
            </a:r>
          </a:p>
          <a:p>
            <a:pPr lvl="1"/>
            <a:r>
              <a:rPr lang="en-GB" b="1" dirty="0">
                <a:solidFill>
                  <a:srgbClr val="FF0000"/>
                </a:solidFill>
              </a:rPr>
              <a:t>Recommendation: use risk-based approach </a:t>
            </a:r>
          </a:p>
          <a:p>
            <a:pPr lvl="2"/>
            <a:r>
              <a:rPr lang="en-GB" dirty="0"/>
              <a:t>Focus resources to areas of higher risk </a:t>
            </a:r>
          </a:p>
          <a:p>
            <a:pPr lvl="2"/>
            <a:r>
              <a:rPr lang="en-GB" dirty="0"/>
              <a:t>Accept inspections done by e.g. VICH countries</a:t>
            </a:r>
          </a:p>
          <a:p>
            <a:pPr lvl="2"/>
            <a:r>
              <a:rPr lang="en-GB" dirty="0"/>
              <a:t>Length of validity of GMP certificate vs re-inspection schedule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1620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Session 3 – Manufacturing controls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1556792"/>
            <a:ext cx="8373616" cy="4756150"/>
          </a:xfrm>
        </p:spPr>
        <p:txBody>
          <a:bodyPr/>
          <a:lstStyle/>
          <a:p>
            <a:r>
              <a:rPr lang="en-GB" b="1" dirty="0"/>
              <a:t>Inspectors – training</a:t>
            </a:r>
          </a:p>
          <a:p>
            <a:pPr lvl="1"/>
            <a:r>
              <a:rPr lang="en-GB" sz="2000" dirty="0"/>
              <a:t>Mentoring: joint inspections; join visiting inspectors</a:t>
            </a:r>
          </a:p>
          <a:p>
            <a:pPr lvl="1"/>
            <a:r>
              <a:rPr lang="en-GB" sz="2000" dirty="0"/>
              <a:t>Opportunities: Some countries run GMP training workshops; OIE capacity building (support from OIE Collaborating </a:t>
            </a:r>
            <a:r>
              <a:rPr lang="en-GB" sz="2000" dirty="0" err="1"/>
              <a:t>Centers</a:t>
            </a:r>
            <a:r>
              <a:rPr lang="en-GB" sz="2000" dirty="0"/>
              <a:t>) and OIE bios </a:t>
            </a:r>
            <a:r>
              <a:rPr lang="en-GB" sz="2000" dirty="0" err="1"/>
              <a:t>manu</a:t>
            </a:r>
            <a:r>
              <a:rPr lang="en-GB" sz="2000" dirty="0"/>
              <a:t> </a:t>
            </a:r>
            <a:r>
              <a:rPr lang="en-GB" sz="2000" dirty="0" err="1"/>
              <a:t>stds</a:t>
            </a:r>
            <a:r>
              <a:rPr lang="en-GB" sz="2000" dirty="0"/>
              <a:t>; US FDA on-line videos; PIC/S training facility</a:t>
            </a:r>
          </a:p>
          <a:p>
            <a:pPr lvl="1"/>
            <a:endParaRPr lang="en-GB" sz="2000" dirty="0"/>
          </a:p>
          <a:p>
            <a:r>
              <a:rPr lang="en-GB" dirty="0"/>
              <a:t>Ensure inspectors impartiality </a:t>
            </a:r>
          </a:p>
          <a:p>
            <a:pPr lvl="1"/>
            <a:endParaRPr lang="en-GB" sz="2000" dirty="0"/>
          </a:p>
          <a:p>
            <a:r>
              <a:rPr lang="en-GB" b="1" dirty="0"/>
              <a:t>Recommendations: </a:t>
            </a:r>
          </a:p>
          <a:p>
            <a:pPr marL="457200" lvl="1" indent="0">
              <a:buNone/>
            </a:pPr>
            <a:r>
              <a:rPr lang="en-GB" b="1" dirty="0"/>
              <a:t>	</a:t>
            </a:r>
            <a:r>
              <a:rPr lang="en-GB" b="1" dirty="0">
                <a:solidFill>
                  <a:srgbClr val="FF0000"/>
                </a:solidFill>
              </a:rPr>
              <a:t>Need identified for VMP specific GMP training</a:t>
            </a:r>
          </a:p>
          <a:p>
            <a:pPr marL="914400" lvl="2" indent="0">
              <a:buNone/>
            </a:pPr>
            <a:r>
              <a:rPr lang="en-GB" b="1" dirty="0">
                <a:solidFill>
                  <a:srgbClr val="FF0000"/>
                </a:solidFill>
              </a:rPr>
              <a:t>Need a template for a 5-year inspector training program</a:t>
            </a:r>
          </a:p>
        </p:txBody>
      </p:sp>
    </p:spTree>
    <p:extLst>
      <p:ext uri="{BB962C8B-B14F-4D97-AF65-F5344CB8AC3E}">
        <p14:creationId xmlns:p14="http://schemas.microsoft.com/office/powerpoint/2010/main" val="1428686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1520" y="548680"/>
            <a:ext cx="481654" cy="3566537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solidFill>
                  <a:schemeClr val="tx1"/>
                </a:solidFill>
              </a:rPr>
              <a:t>Thank</a:t>
            </a:r>
          </a:p>
          <a:p>
            <a:r>
              <a:rPr lang="en-GB" dirty="0">
                <a:solidFill>
                  <a:schemeClr val="tx1"/>
                </a:solidFill>
              </a:rPr>
              <a:t> you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98" y="-22019"/>
            <a:ext cx="8201857" cy="527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847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Session 4 – Authorisation 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Dossier structure</a:t>
            </a:r>
          </a:p>
          <a:p>
            <a:pPr lvl="1"/>
            <a:r>
              <a:rPr lang="en-GB" dirty="0"/>
              <a:t>Need different templates for human vs VMP and also pharmaceuticals vs biologicals</a:t>
            </a:r>
          </a:p>
          <a:p>
            <a:pPr lvl="2"/>
            <a:r>
              <a:rPr lang="en-GB" dirty="0"/>
              <a:t>“We tried using human format but that did not work”</a:t>
            </a:r>
          </a:p>
          <a:p>
            <a:pPr lvl="1"/>
            <a:r>
              <a:rPr lang="en-GB" b="1" dirty="0">
                <a:solidFill>
                  <a:srgbClr val="FF0000"/>
                </a:solidFill>
              </a:rPr>
              <a:t>Harmonisation between countries is helpful</a:t>
            </a:r>
            <a:r>
              <a:rPr lang="en-GB" dirty="0">
                <a:solidFill>
                  <a:srgbClr val="FF0000"/>
                </a:solidFill>
              </a:rPr>
              <a:t>; </a:t>
            </a:r>
          </a:p>
          <a:p>
            <a:pPr lvl="1"/>
            <a:r>
              <a:rPr lang="en-GB" b="1" dirty="0">
                <a:solidFill>
                  <a:srgbClr val="FF0000"/>
                </a:solidFill>
              </a:rPr>
              <a:t>Regional organisations are highly beneficial</a:t>
            </a:r>
          </a:p>
          <a:p>
            <a:pPr lvl="2"/>
            <a:r>
              <a:rPr lang="en-GB" dirty="0"/>
              <a:t>(e.g. Gulf states; EAC;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ASEAN</a:t>
            </a:r>
            <a:r>
              <a:rPr lang="en-GB" dirty="0">
                <a:solidFill>
                  <a:srgbClr val="C00000"/>
                </a:solidFill>
              </a:rPr>
              <a:t>; </a:t>
            </a:r>
            <a:r>
              <a:rPr lang="en-GB" dirty="0"/>
              <a:t>EU)</a:t>
            </a:r>
          </a:p>
          <a:p>
            <a:pPr lvl="1"/>
            <a:r>
              <a:rPr lang="en-GB" dirty="0"/>
              <a:t>Benefits of electronic dossiers </a:t>
            </a:r>
          </a:p>
          <a:p>
            <a:pPr lvl="2"/>
            <a:r>
              <a:rPr lang="en-GB" dirty="0"/>
              <a:t>easier for reviewers; take care of security of system</a:t>
            </a:r>
          </a:p>
        </p:txBody>
      </p:sp>
    </p:spTree>
    <p:extLst>
      <p:ext uri="{BB962C8B-B14F-4D97-AF65-F5344CB8AC3E}">
        <p14:creationId xmlns:p14="http://schemas.microsoft.com/office/powerpoint/2010/main" val="9566779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Session 4 – Authorisation 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756150"/>
          </a:xfrm>
        </p:spPr>
        <p:txBody>
          <a:bodyPr/>
          <a:lstStyle/>
          <a:p>
            <a:r>
              <a:rPr lang="en-GB" b="1" dirty="0"/>
              <a:t>Experts</a:t>
            </a:r>
          </a:p>
          <a:p>
            <a:pPr lvl="1"/>
            <a:r>
              <a:rPr lang="en-GB" dirty="0"/>
              <a:t>Types (appointed by applicant or regulatory authority)</a:t>
            </a:r>
          </a:p>
          <a:p>
            <a:pPr lvl="1"/>
            <a:r>
              <a:rPr lang="en-GB" dirty="0"/>
              <a:t>What is an expert; qualifications</a:t>
            </a:r>
          </a:p>
          <a:p>
            <a:pPr lvl="1"/>
            <a:r>
              <a:rPr lang="en-GB" dirty="0"/>
              <a:t>What is the expert’s affiliation with the applicant?</a:t>
            </a:r>
          </a:p>
          <a:p>
            <a:pPr lvl="1"/>
            <a:r>
              <a:rPr lang="en-GB" dirty="0"/>
              <a:t>What is an expert report; scope and purpose</a:t>
            </a:r>
          </a:p>
          <a:p>
            <a:pPr lvl="1"/>
            <a:r>
              <a:rPr lang="en-GB" dirty="0"/>
              <a:t>List of experts, both gov. experts and company experts</a:t>
            </a:r>
          </a:p>
          <a:p>
            <a:pPr lvl="1"/>
            <a:r>
              <a:rPr lang="en-GB" dirty="0"/>
              <a:t>New technology: experts only in the company?</a:t>
            </a:r>
            <a:r>
              <a:rPr lang="en-GB" b="1" dirty="0">
                <a:solidFill>
                  <a:srgbClr val="FF0000"/>
                </a:solidFill>
              </a:rPr>
              <a:t> </a:t>
            </a:r>
          </a:p>
          <a:p>
            <a:r>
              <a:rPr lang="en-GB" b="1" dirty="0">
                <a:solidFill>
                  <a:srgbClr val="FF0000"/>
                </a:solidFill>
              </a:rPr>
              <a:t>Important</a:t>
            </a:r>
          </a:p>
          <a:p>
            <a:pPr lvl="1"/>
            <a:r>
              <a:rPr lang="en-GB" b="1" dirty="0">
                <a:solidFill>
                  <a:srgbClr val="FF0000"/>
                </a:solidFill>
              </a:rPr>
              <a:t>Define the qualifications; avoid conflicts of interest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62592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1336" y="260648"/>
            <a:ext cx="7462664" cy="1143000"/>
          </a:xfrm>
        </p:spPr>
        <p:txBody>
          <a:bodyPr/>
          <a:lstStyle/>
          <a:p>
            <a:r>
              <a:rPr lang="en-GB" dirty="0"/>
              <a:t>Session 4 – </a:t>
            </a:r>
            <a:r>
              <a:rPr lang="en-GB" dirty="0">
                <a:solidFill>
                  <a:srgbClr val="0070C0"/>
                </a:solidFill>
              </a:rPr>
              <a:t>Mutual recognition 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756150"/>
          </a:xfrm>
        </p:spPr>
        <p:txBody>
          <a:bodyPr>
            <a:normAutofit/>
          </a:bodyPr>
          <a:lstStyle/>
          <a:p>
            <a:r>
              <a:rPr lang="en-GB" b="1" dirty="0"/>
              <a:t>Benefits </a:t>
            </a:r>
          </a:p>
          <a:p>
            <a:pPr lvl="1"/>
            <a:r>
              <a:rPr lang="en-GB" dirty="0"/>
              <a:t>to regulators and applicants</a:t>
            </a:r>
          </a:p>
          <a:p>
            <a:pPr lvl="1"/>
            <a:r>
              <a:rPr lang="en-GB" dirty="0"/>
              <a:t>Faster availability of VMPs on several markets</a:t>
            </a:r>
          </a:p>
          <a:p>
            <a:pPr lvl="1"/>
            <a:r>
              <a:rPr lang="en-GB" b="1" dirty="0">
                <a:solidFill>
                  <a:srgbClr val="FF0000"/>
                </a:solidFill>
              </a:rPr>
              <a:t>Avoids duplication </a:t>
            </a:r>
            <a:r>
              <a:rPr lang="en-GB" dirty="0">
                <a:solidFill>
                  <a:srgbClr val="FF0000"/>
                </a:solidFill>
              </a:rPr>
              <a:t>(efficient use of/sharing resources)</a:t>
            </a:r>
          </a:p>
          <a:p>
            <a:pPr lvl="1"/>
            <a:r>
              <a:rPr lang="en-GB" dirty="0"/>
              <a:t>Examples: EU; USA/Canada; EAC</a:t>
            </a:r>
          </a:p>
          <a:p>
            <a:pPr lvl="1"/>
            <a:r>
              <a:rPr lang="en-GB" dirty="0"/>
              <a:t>Builds trust between country authorities</a:t>
            </a:r>
          </a:p>
          <a:p>
            <a:pPr lvl="1"/>
            <a:r>
              <a:rPr lang="en-GB" dirty="0"/>
              <a:t>Reduce animal use – “3Rs”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Key message</a:t>
            </a:r>
          </a:p>
          <a:p>
            <a:pPr lvl="1"/>
            <a:r>
              <a:rPr lang="en-GB" b="1" dirty="0">
                <a:solidFill>
                  <a:srgbClr val="FF0000"/>
                </a:solidFill>
              </a:rPr>
              <a:t>Leads to more robust and consistent assessments</a:t>
            </a:r>
          </a:p>
        </p:txBody>
      </p:sp>
    </p:spTree>
    <p:extLst>
      <p:ext uri="{BB962C8B-B14F-4D97-AF65-F5344CB8AC3E}">
        <p14:creationId xmlns:p14="http://schemas.microsoft.com/office/powerpoint/2010/main" val="33006320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1336" y="260648"/>
            <a:ext cx="7462664" cy="1143000"/>
          </a:xfrm>
        </p:spPr>
        <p:txBody>
          <a:bodyPr/>
          <a:lstStyle/>
          <a:p>
            <a:r>
              <a:rPr lang="en-GB" dirty="0"/>
              <a:t>Session 4 – </a:t>
            </a:r>
            <a:r>
              <a:rPr lang="en-GB" dirty="0">
                <a:solidFill>
                  <a:srgbClr val="0070C0"/>
                </a:solidFill>
              </a:rPr>
              <a:t>Mutual recognition 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Challenges </a:t>
            </a:r>
          </a:p>
          <a:p>
            <a:pPr lvl="1"/>
            <a:r>
              <a:rPr lang="en-GB" dirty="0"/>
              <a:t>Division of responsibilities</a:t>
            </a:r>
          </a:p>
          <a:p>
            <a:pPr lvl="1"/>
            <a:r>
              <a:rPr lang="en-GB" dirty="0"/>
              <a:t>Resources</a:t>
            </a:r>
          </a:p>
          <a:p>
            <a:pPr lvl="1"/>
            <a:r>
              <a:rPr lang="en-GB" dirty="0"/>
              <a:t>Fee allocation</a:t>
            </a:r>
          </a:p>
          <a:p>
            <a:pPr lvl="1"/>
            <a:r>
              <a:rPr lang="en-GB" dirty="0"/>
              <a:t>Lack of consistent implementation of standards</a:t>
            </a:r>
          </a:p>
          <a:p>
            <a:pPr lvl="1"/>
            <a:r>
              <a:rPr lang="en-GB" dirty="0"/>
              <a:t>Lack of political support behind MRP (+legislation)</a:t>
            </a:r>
          </a:p>
          <a:p>
            <a:pPr lvl="1"/>
            <a:endParaRPr lang="en-GB" dirty="0"/>
          </a:p>
          <a:p>
            <a:r>
              <a:rPr lang="en-GB" dirty="0"/>
              <a:t>Key message</a:t>
            </a:r>
          </a:p>
          <a:p>
            <a:pPr lvl="1"/>
            <a:r>
              <a:rPr lang="en-GB" b="1" dirty="0">
                <a:solidFill>
                  <a:srgbClr val="FF0000"/>
                </a:solidFill>
              </a:rPr>
              <a:t>Needs political support behind MRP (+legislation)</a:t>
            </a:r>
          </a:p>
        </p:txBody>
      </p:sp>
    </p:spTree>
    <p:extLst>
      <p:ext uri="{BB962C8B-B14F-4D97-AF65-F5344CB8AC3E}">
        <p14:creationId xmlns:p14="http://schemas.microsoft.com/office/powerpoint/2010/main" val="42020132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Session 4 – Authorisation 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756150"/>
          </a:xfrm>
        </p:spPr>
        <p:txBody>
          <a:bodyPr>
            <a:normAutofit lnSpcReduction="10000"/>
          </a:bodyPr>
          <a:lstStyle/>
          <a:p>
            <a:r>
              <a:rPr lang="en-GB" b="1" dirty="0"/>
              <a:t>The scientific review process</a:t>
            </a:r>
          </a:p>
          <a:p>
            <a:pPr lvl="1"/>
            <a:r>
              <a:rPr lang="en-GB" dirty="0"/>
              <a:t>Define the review timelines </a:t>
            </a:r>
          </a:p>
          <a:p>
            <a:pPr lvl="2"/>
            <a:r>
              <a:rPr lang="en-GB" b="1" dirty="0">
                <a:solidFill>
                  <a:srgbClr val="FF0000"/>
                </a:solidFill>
              </a:rPr>
              <a:t>predictability and transparency are important to applicants</a:t>
            </a:r>
          </a:p>
          <a:p>
            <a:pPr lvl="1"/>
            <a:r>
              <a:rPr lang="en-GB" dirty="0"/>
              <a:t>Can the applicant inter-act with the assessor?</a:t>
            </a:r>
          </a:p>
          <a:p>
            <a:pPr lvl="2"/>
            <a:r>
              <a:rPr lang="en-GB" dirty="0"/>
              <a:t>E.g. via defined channels and time-points in the process</a:t>
            </a:r>
          </a:p>
          <a:p>
            <a:pPr lvl="1"/>
            <a:r>
              <a:rPr lang="en-GB" dirty="0"/>
              <a:t>Fast-track procedures?</a:t>
            </a:r>
          </a:p>
          <a:p>
            <a:pPr lvl="2"/>
            <a:r>
              <a:rPr lang="en-GB" dirty="0"/>
              <a:t>Often possible, e.g. via special import licence</a:t>
            </a:r>
          </a:p>
          <a:p>
            <a:pPr lvl="2"/>
            <a:r>
              <a:rPr lang="en-GB" dirty="0"/>
              <a:t>Shared liability system with the manufacturer</a:t>
            </a:r>
          </a:p>
          <a:p>
            <a:pPr lvl="2"/>
            <a:r>
              <a:rPr lang="en-GB" dirty="0"/>
              <a:t>Conditional/provisional; basic safety, reasonable expectation of efficacy</a:t>
            </a:r>
          </a:p>
          <a:p>
            <a:pPr lvl="1"/>
            <a:r>
              <a:rPr lang="en-GB" dirty="0"/>
              <a:t>Appeal process</a:t>
            </a:r>
          </a:p>
          <a:p>
            <a:pPr lvl="2"/>
            <a:r>
              <a:rPr lang="en-GB" dirty="0"/>
              <a:t>Formal defined process or via normal channels of dialogue</a:t>
            </a:r>
          </a:p>
        </p:txBody>
      </p:sp>
    </p:spTree>
    <p:extLst>
      <p:ext uri="{BB962C8B-B14F-4D97-AF65-F5344CB8AC3E}">
        <p14:creationId xmlns:p14="http://schemas.microsoft.com/office/powerpoint/2010/main" val="2043685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Session 5 - Logistics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756150"/>
          </a:xfrm>
        </p:spPr>
        <p:txBody>
          <a:bodyPr>
            <a:normAutofit/>
          </a:bodyPr>
          <a:lstStyle/>
          <a:p>
            <a:r>
              <a:rPr lang="en-GB" dirty="0"/>
              <a:t>Dossier – paper or electronic?</a:t>
            </a:r>
          </a:p>
          <a:p>
            <a:pPr lvl="1"/>
            <a:r>
              <a:rPr lang="en-GB" sz="2000" dirty="0"/>
              <a:t>VICH countries – mostly electronic + Brazil</a:t>
            </a:r>
          </a:p>
          <a:p>
            <a:pPr lvl="1"/>
            <a:r>
              <a:rPr lang="en-GB" sz="2000" dirty="0"/>
              <a:t>Other countries – paper dossiers; interested in e-dossiers but need resources and capacity building</a:t>
            </a:r>
            <a:endParaRPr lang="en-GB" dirty="0"/>
          </a:p>
          <a:p>
            <a:r>
              <a:rPr lang="en-GB" dirty="0"/>
              <a:t>Archiving and security</a:t>
            </a:r>
          </a:p>
          <a:p>
            <a:pPr lvl="1"/>
            <a:r>
              <a:rPr lang="en-GB" dirty="0"/>
              <a:t>Secure archiving critical; life-cycle management</a:t>
            </a:r>
          </a:p>
          <a:p>
            <a:pPr lvl="1"/>
            <a:r>
              <a:rPr lang="en-GB" b="1" dirty="0">
                <a:solidFill>
                  <a:srgbClr val="FF0000"/>
                </a:solidFill>
              </a:rPr>
              <a:t>Security to protect proprietary data essential</a:t>
            </a:r>
            <a:r>
              <a:rPr lang="en-GB" dirty="0"/>
              <a:t> – </a:t>
            </a:r>
            <a:r>
              <a:rPr lang="en-GB" dirty="0">
                <a:solidFill>
                  <a:srgbClr val="FF0000"/>
                </a:solidFill>
              </a:rPr>
              <a:t>trust</a:t>
            </a:r>
          </a:p>
          <a:p>
            <a:r>
              <a:rPr lang="en-GB" dirty="0"/>
              <a:t>Confidentiality and transparency – right balance</a:t>
            </a:r>
          </a:p>
          <a:p>
            <a:pPr lvl="1"/>
            <a:r>
              <a:rPr lang="en-GB" b="1" dirty="0">
                <a:solidFill>
                  <a:srgbClr val="FF0000"/>
                </a:solidFill>
              </a:rPr>
              <a:t>Stimulates commercial investment and collaboration</a:t>
            </a:r>
          </a:p>
          <a:p>
            <a:pPr lvl="1"/>
            <a:r>
              <a:rPr lang="en-GB" dirty="0"/>
              <a:t>Summary of key information for the public (e.g. EPAR)</a:t>
            </a:r>
          </a:p>
        </p:txBody>
      </p:sp>
    </p:spTree>
    <p:extLst>
      <p:ext uri="{BB962C8B-B14F-4D97-AF65-F5344CB8AC3E}">
        <p14:creationId xmlns:p14="http://schemas.microsoft.com/office/powerpoint/2010/main" val="14548980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Session 5 - Logistics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756150"/>
          </a:xfrm>
        </p:spPr>
        <p:txBody>
          <a:bodyPr>
            <a:normAutofit/>
          </a:bodyPr>
          <a:lstStyle/>
          <a:p>
            <a:r>
              <a:rPr lang="en-GB" b="1" dirty="0"/>
              <a:t>Applicant (or user) fees</a:t>
            </a:r>
          </a:p>
          <a:p>
            <a:pPr lvl="1"/>
            <a:r>
              <a:rPr lang="en-GB" dirty="0"/>
              <a:t>Most countries have a fee system; others considering </a:t>
            </a:r>
          </a:p>
          <a:p>
            <a:pPr lvl="1"/>
            <a:r>
              <a:rPr lang="en-GB" dirty="0"/>
              <a:t>Transparency – publish fee schedule</a:t>
            </a:r>
          </a:p>
          <a:p>
            <a:pPr lvl="1"/>
            <a:r>
              <a:rPr lang="en-GB" dirty="0"/>
              <a:t>Fair ‘fees for service’; </a:t>
            </a:r>
          </a:p>
          <a:p>
            <a:pPr lvl="2"/>
            <a:r>
              <a:rPr lang="en-GB" dirty="0"/>
              <a:t>but be efficient and avoid unnecessary admin costs</a:t>
            </a:r>
          </a:p>
          <a:p>
            <a:pPr lvl="1"/>
            <a:r>
              <a:rPr lang="en-GB" dirty="0"/>
              <a:t>Scale of fees depending on product type</a:t>
            </a:r>
          </a:p>
          <a:p>
            <a:pPr lvl="1"/>
            <a:r>
              <a:rPr lang="en-GB" dirty="0"/>
              <a:t>Some aspects may be ‘set’ in legislation</a:t>
            </a:r>
          </a:p>
          <a:p>
            <a:pPr lvl="1"/>
            <a:r>
              <a:rPr lang="en-GB" b="1" dirty="0">
                <a:solidFill>
                  <a:srgbClr val="FF0000"/>
                </a:solidFill>
              </a:rPr>
              <a:t>Fees can support a good regulatory system</a:t>
            </a:r>
            <a:r>
              <a:rPr lang="en-GB" dirty="0"/>
              <a:t>; </a:t>
            </a:r>
          </a:p>
          <a:p>
            <a:pPr lvl="2"/>
            <a:r>
              <a:rPr lang="en-GB" dirty="0"/>
              <a:t>Investment in staff, experts and infrastructure</a:t>
            </a:r>
          </a:p>
          <a:p>
            <a:pPr lvl="2"/>
            <a:r>
              <a:rPr lang="en-GB" dirty="0"/>
              <a:t>Fosters innovation in VMPs</a:t>
            </a:r>
          </a:p>
          <a:p>
            <a:pPr lvl="2"/>
            <a:r>
              <a:rPr lang="en-GB" dirty="0"/>
              <a:t>“Regulatory capture” not an issue (it is a matter of compliance)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4207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Session 6 – Post-authorisation control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Handling variations to the dossier</a:t>
            </a:r>
          </a:p>
          <a:p>
            <a:pPr lvl="1"/>
            <a:r>
              <a:rPr lang="en-GB" dirty="0"/>
              <a:t>Manufacturing changes</a:t>
            </a:r>
          </a:p>
          <a:p>
            <a:pPr lvl="1"/>
            <a:r>
              <a:rPr lang="en-GB" dirty="0"/>
              <a:t>Required changes (e.g. response to PHV reports)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Risk based</a:t>
            </a:r>
            <a:r>
              <a:rPr lang="en-GB" dirty="0"/>
              <a:t>: requires assessment or not (approval from regulator or just notification from manufacturer)</a:t>
            </a:r>
          </a:p>
          <a:p>
            <a:pPr lvl="1"/>
            <a:r>
              <a:rPr lang="en-GB" dirty="0"/>
              <a:t>If variation in several countries are not harmonised; the manufacturer may need two parallel productions (new and old version of product)</a:t>
            </a:r>
          </a:p>
          <a:p>
            <a:pPr lvl="1"/>
            <a:r>
              <a:rPr lang="en-GB" b="1" dirty="0">
                <a:solidFill>
                  <a:srgbClr val="FF0000"/>
                </a:solidFill>
              </a:rPr>
              <a:t>Controlling admin burden</a:t>
            </a:r>
            <a:r>
              <a:rPr lang="en-GB" dirty="0"/>
              <a:t> </a:t>
            </a:r>
          </a:p>
          <a:p>
            <a:pPr lvl="2"/>
            <a:r>
              <a:rPr lang="en-GB" dirty="0"/>
              <a:t>E.g. grouping of variations and regional </a:t>
            </a:r>
            <a:r>
              <a:rPr lang="en-GB" dirty="0" err="1"/>
              <a:t>worksharing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89856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Session 6 – Post-authorisation control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dirty="0"/>
              <a:t>Tackling falsified and counterfeit products</a:t>
            </a:r>
          </a:p>
          <a:p>
            <a:pPr lvl="1"/>
            <a:r>
              <a:rPr lang="en-GB" dirty="0"/>
              <a:t>3 pillars: Marketing authorisations, inspections and market surveillance</a:t>
            </a:r>
          </a:p>
          <a:p>
            <a:pPr lvl="1"/>
            <a:r>
              <a:rPr lang="en-GB" dirty="0"/>
              <a:t>Control distribution chain (from </a:t>
            </a:r>
            <a:r>
              <a:rPr lang="en-GB" dirty="0" err="1"/>
              <a:t>manu</a:t>
            </a:r>
            <a:r>
              <a:rPr lang="en-GB" dirty="0"/>
              <a:t>. to customer)</a:t>
            </a:r>
          </a:p>
          <a:p>
            <a:pPr lvl="1"/>
            <a:r>
              <a:rPr lang="en-GB" dirty="0"/>
              <a:t>Risks from illegal / counterfeit products (no efficacy; or high toxicity; consumer risk)</a:t>
            </a:r>
          </a:p>
          <a:p>
            <a:pPr lvl="1"/>
            <a:r>
              <a:rPr lang="en-GB" dirty="0"/>
              <a:t>Correct storage along distribution chain</a:t>
            </a:r>
          </a:p>
          <a:p>
            <a:pPr lvl="1"/>
            <a:r>
              <a:rPr lang="en-GB" dirty="0"/>
              <a:t>Inspections needed at each level of distribution chain</a:t>
            </a:r>
          </a:p>
          <a:p>
            <a:pPr lvl="1"/>
            <a:r>
              <a:rPr lang="en-GB" dirty="0"/>
              <a:t>GMP, </a:t>
            </a:r>
            <a:r>
              <a:rPr lang="en-GB" u="sng" dirty="0"/>
              <a:t>but also need </a:t>
            </a:r>
            <a:r>
              <a:rPr lang="en-GB" dirty="0"/>
              <a:t>Good Distribution Practice</a:t>
            </a:r>
          </a:p>
          <a:p>
            <a:pPr lvl="1"/>
            <a:r>
              <a:rPr lang="en-GB" dirty="0"/>
              <a:t>Manufacturer: recall and complaints handing systems</a:t>
            </a:r>
          </a:p>
          <a:p>
            <a:r>
              <a:rPr lang="en-GB" dirty="0"/>
              <a:t>Key message</a:t>
            </a:r>
          </a:p>
          <a:p>
            <a:pPr lvl="1"/>
            <a:r>
              <a:rPr lang="en-GB" b="1" dirty="0">
                <a:solidFill>
                  <a:srgbClr val="FF0000"/>
                </a:solidFill>
              </a:rPr>
              <a:t>Inspectors: need powers, rules and defined duties</a:t>
            </a:r>
          </a:p>
        </p:txBody>
      </p:sp>
    </p:spTree>
    <p:extLst>
      <p:ext uri="{BB962C8B-B14F-4D97-AF65-F5344CB8AC3E}">
        <p14:creationId xmlns:p14="http://schemas.microsoft.com/office/powerpoint/2010/main" val="996449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Session 6 – Post-authorisation control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Legal market and counterfeit products</a:t>
            </a:r>
          </a:p>
          <a:p>
            <a:pPr lvl="1"/>
            <a:r>
              <a:rPr lang="en-GB" b="1" dirty="0">
                <a:solidFill>
                  <a:srgbClr val="FF0000"/>
                </a:solidFill>
              </a:rPr>
              <a:t>Use a risk-based approach – focus on bigger risks</a:t>
            </a:r>
          </a:p>
          <a:p>
            <a:pPr lvl="2"/>
            <a:r>
              <a:rPr lang="en-GB" dirty="0"/>
              <a:t>Antibiotics, notifiable diseases, high risk to user</a:t>
            </a:r>
          </a:p>
          <a:p>
            <a:pPr lvl="1"/>
            <a:r>
              <a:rPr lang="en-GB" dirty="0"/>
              <a:t>Testing product sampled from marketplace</a:t>
            </a:r>
          </a:p>
          <a:p>
            <a:pPr lvl="2"/>
            <a:r>
              <a:rPr lang="en-GB" dirty="0"/>
              <a:t>Quality (active ingredient), potency of vaccines; </a:t>
            </a:r>
          </a:p>
          <a:p>
            <a:pPr lvl="2"/>
            <a:r>
              <a:rPr lang="en-GB" dirty="0"/>
              <a:t>Accredited lab and capacity building</a:t>
            </a:r>
          </a:p>
          <a:p>
            <a:pPr lvl="1"/>
            <a:r>
              <a:rPr lang="en-GB" dirty="0"/>
              <a:t>Cooperate with neighbours internationally</a:t>
            </a:r>
          </a:p>
          <a:p>
            <a:pPr lvl="1"/>
            <a:r>
              <a:rPr lang="en-GB" dirty="0"/>
              <a:t>Control of internet sales – a growing issue</a:t>
            </a:r>
          </a:p>
          <a:p>
            <a:pPr lvl="1"/>
            <a:r>
              <a:rPr lang="en-GB" dirty="0"/>
              <a:t>On-farm inspections</a:t>
            </a:r>
          </a:p>
          <a:p>
            <a:pPr lvl="2"/>
            <a:r>
              <a:rPr lang="en-GB" dirty="0"/>
              <a:t>record keeping, storage conditions, prescription compliance</a:t>
            </a:r>
          </a:p>
        </p:txBody>
      </p:sp>
    </p:spTree>
    <p:extLst>
      <p:ext uri="{BB962C8B-B14F-4D97-AF65-F5344CB8AC3E}">
        <p14:creationId xmlns:p14="http://schemas.microsoft.com/office/powerpoint/2010/main" val="1729447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80808"/>
                </a:solidFill>
              </a:rPr>
              <a:t>Workshop aims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97186"/>
            <a:ext cx="7461010" cy="475615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2000" b="1" dirty="0">
              <a:solidFill>
                <a:srgbClr val="080808"/>
              </a:solidFill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080808"/>
                </a:solidFill>
              </a:rPr>
              <a:t>The aim of this workshop is 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80808"/>
                </a:solidFill>
              </a:rPr>
              <a:t>to </a:t>
            </a:r>
            <a:r>
              <a:rPr lang="en-GB" sz="2400" dirty="0">
                <a:solidFill>
                  <a:srgbClr val="FF0000"/>
                </a:solidFill>
              </a:rPr>
              <a:t>share knowledge</a:t>
            </a:r>
            <a:r>
              <a:rPr lang="en-GB" sz="2400" dirty="0">
                <a:solidFill>
                  <a:srgbClr val="080808"/>
                </a:solidFill>
              </a:rPr>
              <a:t> and understanding of good regulatory practices and 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80808"/>
                </a:solidFill>
              </a:rPr>
              <a:t>to </a:t>
            </a:r>
            <a:r>
              <a:rPr lang="en-GB" sz="2400" dirty="0">
                <a:solidFill>
                  <a:srgbClr val="FF0000"/>
                </a:solidFill>
              </a:rPr>
              <a:t>promote further close cooperation </a:t>
            </a:r>
            <a:r>
              <a:rPr lang="en-GB" sz="2400" dirty="0">
                <a:solidFill>
                  <a:srgbClr val="080808"/>
                </a:solidFill>
              </a:rPr>
              <a:t>amongst a regional network of </a:t>
            </a:r>
            <a:r>
              <a:rPr lang="en-GB" sz="2400" dirty="0">
                <a:solidFill>
                  <a:srgbClr val="FF0000"/>
                </a:solidFill>
              </a:rPr>
              <a:t>regulatory agencies</a:t>
            </a:r>
            <a:r>
              <a:rPr lang="en-GB" sz="2400" dirty="0">
                <a:solidFill>
                  <a:srgbClr val="080808"/>
                </a:solidFill>
              </a:rPr>
              <a:t>. </a:t>
            </a:r>
          </a:p>
          <a:p>
            <a:pPr marL="0" indent="0">
              <a:buNone/>
            </a:pPr>
            <a:endParaRPr lang="en-GB" sz="2400" dirty="0">
              <a:solidFill>
                <a:srgbClr val="080808"/>
              </a:solidFill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080808"/>
                </a:solidFill>
              </a:rPr>
              <a:t>This serves the wider aim of promoting animal health and contributes to the One Health approach.</a:t>
            </a:r>
          </a:p>
          <a:p>
            <a:pPr marL="0" indent="0">
              <a:buNone/>
            </a:pPr>
            <a:endParaRPr lang="en-US" sz="20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4464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Session 6 - Pharmacovigilance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75615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Essential elements were presented:</a:t>
            </a:r>
          </a:p>
          <a:p>
            <a:pPr lvl="1"/>
            <a:r>
              <a:rPr lang="en-GB" sz="2200" dirty="0"/>
              <a:t>Definition, importance, benefits, legislation and guidelines, how to develop and promote a system</a:t>
            </a:r>
          </a:p>
          <a:p>
            <a:r>
              <a:rPr lang="en-GB" sz="2600" dirty="0"/>
              <a:t>Discussion</a:t>
            </a:r>
          </a:p>
          <a:p>
            <a:pPr lvl="1"/>
            <a:r>
              <a:rPr lang="en-GB" sz="2200" dirty="0"/>
              <a:t>Most countries have, or are in the process of establishing, a pharmacovigilance system</a:t>
            </a:r>
          </a:p>
          <a:p>
            <a:pPr lvl="1"/>
            <a:r>
              <a:rPr lang="en-GB" sz="2200" dirty="0"/>
              <a:t>Adaptation of human meds system to VMP sector</a:t>
            </a:r>
          </a:p>
          <a:p>
            <a:pPr lvl="2"/>
            <a:r>
              <a:rPr lang="en-GB" sz="1800" dirty="0"/>
              <a:t>N.B. VMP sector has much less resources and very different </a:t>
            </a:r>
            <a:r>
              <a:rPr lang="en-GB" sz="1800" dirty="0" err="1"/>
              <a:t>risk:benefit</a:t>
            </a:r>
            <a:r>
              <a:rPr lang="en-GB" sz="1800" dirty="0"/>
              <a:t> scenario</a:t>
            </a:r>
          </a:p>
          <a:p>
            <a:pPr lvl="1"/>
            <a:r>
              <a:rPr lang="en-GB" sz="2200" dirty="0">
                <a:solidFill>
                  <a:srgbClr val="FF0000"/>
                </a:solidFill>
              </a:rPr>
              <a:t>Legislation is needed</a:t>
            </a:r>
          </a:p>
          <a:p>
            <a:pPr lvl="1"/>
            <a:r>
              <a:rPr lang="en-GB" sz="2200" dirty="0">
                <a:solidFill>
                  <a:srgbClr val="FF0000"/>
                </a:solidFill>
              </a:rPr>
              <a:t>Regional cooperation (use international standards/definitions)</a:t>
            </a:r>
          </a:p>
          <a:p>
            <a:pPr lvl="2"/>
            <a:r>
              <a:rPr lang="en-GB" sz="1800" dirty="0"/>
              <a:t>VICH guidelines exist</a:t>
            </a:r>
          </a:p>
          <a:p>
            <a:pPr lvl="1"/>
            <a:r>
              <a:rPr lang="en-GB" sz="2200" dirty="0">
                <a:solidFill>
                  <a:srgbClr val="FF0000"/>
                </a:solidFill>
              </a:rPr>
              <a:t>Need to make reporting easy and promote awareness</a:t>
            </a:r>
          </a:p>
        </p:txBody>
      </p:sp>
    </p:spTree>
    <p:extLst>
      <p:ext uri="{BB962C8B-B14F-4D97-AF65-F5344CB8AC3E}">
        <p14:creationId xmlns:p14="http://schemas.microsoft.com/office/powerpoint/2010/main" val="960352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80808"/>
                </a:solidFill>
              </a:rPr>
              <a:t>Workshop </a:t>
            </a:r>
            <a:r>
              <a:rPr lang="en-US" sz="3200" b="1" dirty="0">
                <a:solidFill>
                  <a:srgbClr val="080808"/>
                </a:solidFill>
              </a:rPr>
              <a:t>objectives</a:t>
            </a:r>
            <a:endParaRPr lang="en-US" b="1" dirty="0">
              <a:solidFill>
                <a:srgbClr val="08080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568952" cy="43924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80808"/>
                </a:solidFill>
              </a:rPr>
              <a:t>To review and discuss – </a:t>
            </a:r>
            <a:r>
              <a:rPr lang="en-US" sz="2400" i="1" dirty="0">
                <a:solidFill>
                  <a:srgbClr val="080808"/>
                </a:solidFill>
              </a:rPr>
              <a:t>share knowledge and experience</a:t>
            </a:r>
          </a:p>
          <a:p>
            <a:pPr marL="0" indent="0">
              <a:buNone/>
            </a:pPr>
            <a:endParaRPr lang="en-US" sz="2400" i="1" dirty="0">
              <a:solidFill>
                <a:srgbClr val="080808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80808"/>
                </a:solidFill>
              </a:rPr>
              <a:t>The essential elements of a regulatory system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80808"/>
                </a:solidFill>
              </a:rPr>
              <a:t>The roles of legislation and guidance documents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80808"/>
                </a:solidFill>
              </a:rPr>
              <a:t>Authorisation procedures, GMP and pharmacovigilance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80808"/>
                </a:solidFill>
              </a:rPr>
              <a:t>Mutual recognition - benefits and hurdles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80808"/>
                </a:solidFill>
              </a:rPr>
              <a:t>Formation of regional organisations - benefits and hurdles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80808"/>
                </a:solidFill>
              </a:rPr>
              <a:t>Market control of veterinary products</a:t>
            </a:r>
            <a:endParaRPr lang="en-US" sz="2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356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80808"/>
                </a:solidFill>
              </a:rPr>
              <a:t>Workshop </a:t>
            </a:r>
            <a:r>
              <a:rPr lang="en-US" sz="3200" b="1" dirty="0">
                <a:solidFill>
                  <a:srgbClr val="080808"/>
                </a:solidFill>
              </a:rPr>
              <a:t>content</a:t>
            </a:r>
            <a:endParaRPr lang="en-US" b="1" dirty="0">
              <a:solidFill>
                <a:srgbClr val="08080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556792"/>
            <a:ext cx="7632848" cy="4824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080808"/>
                </a:solidFill>
              </a:rPr>
              <a:t>Session 1 – General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80808"/>
                </a:solidFill>
              </a:rPr>
              <a:t>Session 2 – Legislation and Guidance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80808"/>
                </a:solidFill>
              </a:rPr>
              <a:t>Session 3 – Manufacturing controls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80808"/>
                </a:solidFill>
              </a:rPr>
              <a:t>Session 4 – Authorisation procedures</a:t>
            </a:r>
          </a:p>
          <a:p>
            <a:pPr marL="1600200" lvl="4" indent="0">
              <a:buNone/>
            </a:pPr>
            <a:r>
              <a:rPr lang="en-US" dirty="0">
                <a:solidFill>
                  <a:srgbClr val="080808"/>
                </a:solidFill>
              </a:rPr>
              <a:t>Including mutual recognition procedures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80808"/>
                </a:solidFill>
              </a:rPr>
              <a:t>Session 5 – Logistics</a:t>
            </a:r>
          </a:p>
          <a:p>
            <a:pPr marL="1600200" lvl="4" indent="0">
              <a:buNone/>
            </a:pPr>
            <a:r>
              <a:rPr lang="en-US" dirty="0">
                <a:solidFill>
                  <a:srgbClr val="080808"/>
                </a:solidFill>
              </a:rPr>
              <a:t>Submission routes/formats, fees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80808"/>
                </a:solidFill>
              </a:rPr>
              <a:t>Session 6 – Post-authorisation control </a:t>
            </a:r>
          </a:p>
          <a:p>
            <a:pPr marL="1600200" lvl="4" indent="0">
              <a:buNone/>
            </a:pPr>
            <a:r>
              <a:rPr lang="en-US" dirty="0">
                <a:solidFill>
                  <a:srgbClr val="080808"/>
                </a:solidFill>
              </a:rPr>
              <a:t>Variations, counterfeits, pharmacovigilance</a:t>
            </a:r>
          </a:p>
          <a:p>
            <a:pPr marL="0" lvl="4" indent="0">
              <a:buNone/>
            </a:pPr>
            <a:r>
              <a:rPr lang="en-US" sz="2400" dirty="0">
                <a:solidFill>
                  <a:srgbClr val="080808"/>
                </a:solidFill>
              </a:rPr>
              <a:t>Session 7 – Enabling factors</a:t>
            </a:r>
          </a:p>
          <a:p>
            <a:pPr marL="1698625" lvl="4" indent="0">
              <a:buNone/>
            </a:pPr>
            <a:r>
              <a:rPr lang="en-US" dirty="0">
                <a:solidFill>
                  <a:srgbClr val="080808"/>
                </a:solidFill>
              </a:rPr>
              <a:t>Encouraging investment, best use of resources</a:t>
            </a:r>
          </a:p>
        </p:txBody>
      </p:sp>
    </p:spTree>
    <p:extLst>
      <p:ext uri="{BB962C8B-B14F-4D97-AF65-F5344CB8AC3E}">
        <p14:creationId xmlns:p14="http://schemas.microsoft.com/office/powerpoint/2010/main" val="2594398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324816"/>
            <a:ext cx="6995120" cy="1143000"/>
          </a:xfrm>
        </p:spPr>
        <p:txBody>
          <a:bodyPr/>
          <a:lstStyle/>
          <a:p>
            <a:r>
              <a:rPr lang="en-US" b="1" dirty="0">
                <a:solidFill>
                  <a:srgbClr val="080808"/>
                </a:solidFill>
              </a:rPr>
              <a:t>Workshop </a:t>
            </a:r>
            <a:r>
              <a:rPr lang="en-US" sz="3200" b="1" dirty="0">
                <a:solidFill>
                  <a:srgbClr val="080808"/>
                </a:solidFill>
              </a:rPr>
              <a:t>structure</a:t>
            </a:r>
            <a:endParaRPr lang="en-US" b="1" dirty="0">
              <a:solidFill>
                <a:srgbClr val="08080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28800"/>
            <a:ext cx="8064896" cy="4392488"/>
          </a:xfrm>
        </p:spPr>
        <p:txBody>
          <a:bodyPr>
            <a:noAutofit/>
          </a:bodyPr>
          <a:lstStyle/>
          <a:p>
            <a:pPr marL="363538" indent="-363538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80808"/>
                </a:solidFill>
              </a:rPr>
              <a:t>Short presentation to introduce the topic (10’)</a:t>
            </a:r>
          </a:p>
          <a:p>
            <a:pPr marL="649288" lvl="1" indent="-363538"/>
            <a:r>
              <a:rPr lang="en-US" sz="2000" dirty="0">
                <a:solidFill>
                  <a:srgbClr val="080808"/>
                </a:solidFill>
              </a:rPr>
              <a:t>7 sessions / topic areas</a:t>
            </a:r>
          </a:p>
          <a:p>
            <a:pPr marL="649288" lvl="1" indent="-363538"/>
            <a:endParaRPr lang="en-US" sz="2000" dirty="0">
              <a:solidFill>
                <a:srgbClr val="080808"/>
              </a:solidFill>
            </a:endParaRPr>
          </a:p>
          <a:p>
            <a:pPr marL="363538" indent="-363538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80808"/>
                </a:solidFill>
              </a:rPr>
              <a:t>Discussion of the topic</a:t>
            </a:r>
          </a:p>
          <a:p>
            <a:pPr marL="649288" lvl="1" indent="-363538"/>
            <a:r>
              <a:rPr lang="en-US" sz="2000" dirty="0">
                <a:solidFill>
                  <a:srgbClr val="080808"/>
                </a:solidFill>
              </a:rPr>
              <a:t>By table group (6 people from different backgrounds / countries)</a:t>
            </a:r>
          </a:p>
          <a:p>
            <a:pPr marL="649288" lvl="1" indent="-363538"/>
            <a:r>
              <a:rPr lang="en-US" sz="2000" dirty="0">
                <a:solidFill>
                  <a:srgbClr val="080808"/>
                </a:solidFill>
              </a:rPr>
              <a:t>As a full workshop</a:t>
            </a:r>
          </a:p>
          <a:p>
            <a:pPr marL="649288" lvl="1" indent="-363538"/>
            <a:r>
              <a:rPr lang="en-US" sz="2000" dirty="0">
                <a:solidFill>
                  <a:srgbClr val="080808"/>
                </a:solidFill>
              </a:rPr>
              <a:t>With a professional moderator</a:t>
            </a:r>
          </a:p>
          <a:p>
            <a:pPr marL="649288" lvl="1" indent="-363538"/>
            <a:endParaRPr lang="en-US" sz="2000" dirty="0">
              <a:solidFill>
                <a:srgbClr val="080808"/>
              </a:solidFill>
            </a:endParaRPr>
          </a:p>
          <a:p>
            <a:pPr marL="363538" lvl="1" indent="-363538"/>
            <a:r>
              <a:rPr lang="en-US" dirty="0">
                <a:solidFill>
                  <a:srgbClr val="080808"/>
                </a:solidFill>
              </a:rPr>
              <a:t>Summary ppt of key points and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3979568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324816"/>
            <a:ext cx="6995120" cy="1143000"/>
          </a:xfrm>
        </p:spPr>
        <p:txBody>
          <a:bodyPr/>
          <a:lstStyle/>
          <a:p>
            <a:r>
              <a:rPr lang="en-US" b="1" dirty="0">
                <a:solidFill>
                  <a:srgbClr val="080808"/>
                </a:solidFill>
              </a:rPr>
              <a:t>Workshop </a:t>
            </a:r>
            <a:r>
              <a:rPr lang="en-US" sz="3200" b="1" dirty="0">
                <a:solidFill>
                  <a:srgbClr val="080808"/>
                </a:solidFill>
              </a:rPr>
              <a:t>structure</a:t>
            </a:r>
            <a:endParaRPr lang="en-US" b="1" dirty="0">
              <a:solidFill>
                <a:srgbClr val="08080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28800"/>
            <a:ext cx="8064896" cy="4392488"/>
          </a:xfrm>
        </p:spPr>
        <p:txBody>
          <a:bodyPr>
            <a:noAutofit/>
          </a:bodyPr>
          <a:lstStyle/>
          <a:p>
            <a:pPr marL="363538" indent="-363538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80808"/>
                </a:solidFill>
              </a:rPr>
              <a:t>Workbook – presentations + notes pages</a:t>
            </a:r>
          </a:p>
          <a:p>
            <a:pPr marL="363538" indent="-363538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80808"/>
              </a:solidFill>
            </a:endParaRPr>
          </a:p>
          <a:p>
            <a:pPr marL="363538" indent="-363538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80808"/>
                </a:solidFill>
              </a:rPr>
              <a:t>Roundtable seating x 6 groups</a:t>
            </a:r>
          </a:p>
        </p:txBody>
      </p:sp>
      <p:sp>
        <p:nvSpPr>
          <p:cNvPr id="5" name="Oval 4"/>
          <p:cNvSpPr/>
          <p:nvPr/>
        </p:nvSpPr>
        <p:spPr>
          <a:xfrm>
            <a:off x="4355976" y="3501008"/>
            <a:ext cx="1008112" cy="86409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4355976" y="4986282"/>
            <a:ext cx="1008112" cy="86409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933128" y="4948173"/>
            <a:ext cx="1008112" cy="86409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456819" y="4986282"/>
            <a:ext cx="1008112" cy="86409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914418" y="3501008"/>
            <a:ext cx="1008112" cy="86409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 rot="2528605">
            <a:off x="6323804" y="3507721"/>
            <a:ext cx="1348229" cy="4651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2" name="Group 21"/>
          <p:cNvGrpSpPr/>
          <p:nvPr/>
        </p:nvGrpSpPr>
        <p:grpSpPr>
          <a:xfrm>
            <a:off x="1456819" y="3331353"/>
            <a:ext cx="1008112" cy="1189243"/>
            <a:chOff x="1456819" y="3331353"/>
            <a:chExt cx="1008112" cy="1189243"/>
          </a:xfrm>
        </p:grpSpPr>
        <p:sp>
          <p:nvSpPr>
            <p:cNvPr id="4" name="Oval 3"/>
            <p:cNvSpPr/>
            <p:nvPr/>
          </p:nvSpPr>
          <p:spPr>
            <a:xfrm>
              <a:off x="1456819" y="3458799"/>
              <a:ext cx="1008112" cy="864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1688745" y="4225848"/>
              <a:ext cx="144016" cy="22449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1947904" y="3331353"/>
              <a:ext cx="144016" cy="22449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1631380" y="3390001"/>
              <a:ext cx="144016" cy="22449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/>
            <p:cNvSpPr/>
            <p:nvPr/>
          </p:nvSpPr>
          <p:spPr>
            <a:xfrm>
              <a:off x="1456819" y="3614493"/>
              <a:ext cx="144016" cy="22449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2037115" y="4296104"/>
              <a:ext cx="144016" cy="22449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926902" y="3338433"/>
            <a:ext cx="1008112" cy="1189243"/>
            <a:chOff x="1456819" y="3331353"/>
            <a:chExt cx="1008112" cy="1189243"/>
          </a:xfrm>
        </p:grpSpPr>
        <p:sp>
          <p:nvSpPr>
            <p:cNvPr id="24" name="Oval 23"/>
            <p:cNvSpPr/>
            <p:nvPr/>
          </p:nvSpPr>
          <p:spPr>
            <a:xfrm>
              <a:off x="1456819" y="3458799"/>
              <a:ext cx="1008112" cy="864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/>
          </p:nvSpPr>
          <p:spPr>
            <a:xfrm>
              <a:off x="1688745" y="4225848"/>
              <a:ext cx="144016" cy="22449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/>
          </p:nvSpPr>
          <p:spPr>
            <a:xfrm>
              <a:off x="1947904" y="3331353"/>
              <a:ext cx="144016" cy="22449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1631380" y="3390001"/>
              <a:ext cx="144016" cy="22449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/>
          </p:nvSpPr>
          <p:spPr>
            <a:xfrm>
              <a:off x="1456819" y="3614493"/>
              <a:ext cx="144016" cy="22449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/>
          </p:nvSpPr>
          <p:spPr>
            <a:xfrm>
              <a:off x="2037115" y="4296104"/>
              <a:ext cx="144016" cy="22449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Oval 13"/>
          <p:cNvSpPr/>
          <p:nvPr/>
        </p:nvSpPr>
        <p:spPr>
          <a:xfrm>
            <a:off x="1435975" y="4001356"/>
            <a:ext cx="144016" cy="22449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2903757" y="4025353"/>
            <a:ext cx="144016" cy="22449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1" name="Group 30"/>
          <p:cNvGrpSpPr/>
          <p:nvPr/>
        </p:nvGrpSpPr>
        <p:grpSpPr>
          <a:xfrm>
            <a:off x="4343492" y="3344374"/>
            <a:ext cx="1008112" cy="1189243"/>
            <a:chOff x="1456819" y="3331353"/>
            <a:chExt cx="1008112" cy="1189243"/>
          </a:xfrm>
        </p:grpSpPr>
        <p:sp>
          <p:nvSpPr>
            <p:cNvPr id="32" name="Oval 31"/>
            <p:cNvSpPr/>
            <p:nvPr/>
          </p:nvSpPr>
          <p:spPr>
            <a:xfrm>
              <a:off x="1456819" y="3458799"/>
              <a:ext cx="1008112" cy="864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/>
          </p:nvSpPr>
          <p:spPr>
            <a:xfrm>
              <a:off x="1688745" y="4225848"/>
              <a:ext cx="144016" cy="22449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/>
            <p:cNvSpPr/>
            <p:nvPr/>
          </p:nvSpPr>
          <p:spPr>
            <a:xfrm>
              <a:off x="1947904" y="3331353"/>
              <a:ext cx="144016" cy="22449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/>
            <p:cNvSpPr/>
            <p:nvPr/>
          </p:nvSpPr>
          <p:spPr>
            <a:xfrm>
              <a:off x="1631380" y="3390001"/>
              <a:ext cx="144016" cy="22449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/>
            <p:cNvSpPr/>
            <p:nvPr/>
          </p:nvSpPr>
          <p:spPr>
            <a:xfrm>
              <a:off x="1456819" y="3614493"/>
              <a:ext cx="144016" cy="22449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/>
            <p:cNvSpPr/>
            <p:nvPr/>
          </p:nvSpPr>
          <p:spPr>
            <a:xfrm>
              <a:off x="2037115" y="4296104"/>
              <a:ext cx="144016" cy="22449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443848" y="4832045"/>
            <a:ext cx="1008112" cy="1189243"/>
            <a:chOff x="1456819" y="3331353"/>
            <a:chExt cx="1008112" cy="1189243"/>
          </a:xfrm>
        </p:grpSpPr>
        <p:sp>
          <p:nvSpPr>
            <p:cNvPr id="39" name="Oval 38"/>
            <p:cNvSpPr/>
            <p:nvPr/>
          </p:nvSpPr>
          <p:spPr>
            <a:xfrm>
              <a:off x="1456819" y="3458799"/>
              <a:ext cx="1008112" cy="864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/>
            <p:cNvSpPr/>
            <p:nvPr/>
          </p:nvSpPr>
          <p:spPr>
            <a:xfrm>
              <a:off x="1688745" y="4225848"/>
              <a:ext cx="144016" cy="22449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/>
            <p:cNvSpPr/>
            <p:nvPr/>
          </p:nvSpPr>
          <p:spPr>
            <a:xfrm>
              <a:off x="1947904" y="3331353"/>
              <a:ext cx="144016" cy="22449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/>
            <p:cNvSpPr/>
            <p:nvPr/>
          </p:nvSpPr>
          <p:spPr>
            <a:xfrm>
              <a:off x="1631380" y="3390001"/>
              <a:ext cx="144016" cy="22449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/>
            <p:cNvSpPr/>
            <p:nvPr/>
          </p:nvSpPr>
          <p:spPr>
            <a:xfrm>
              <a:off x="1456819" y="3614493"/>
              <a:ext cx="144016" cy="22449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/>
            <p:cNvSpPr/>
            <p:nvPr/>
          </p:nvSpPr>
          <p:spPr>
            <a:xfrm>
              <a:off x="2037115" y="4296104"/>
              <a:ext cx="144016" cy="22449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913931" y="4805382"/>
            <a:ext cx="1008112" cy="1189243"/>
            <a:chOff x="1456819" y="3331353"/>
            <a:chExt cx="1008112" cy="1189243"/>
          </a:xfrm>
        </p:grpSpPr>
        <p:sp>
          <p:nvSpPr>
            <p:cNvPr id="46" name="Oval 45"/>
            <p:cNvSpPr/>
            <p:nvPr/>
          </p:nvSpPr>
          <p:spPr>
            <a:xfrm>
              <a:off x="1456819" y="3458799"/>
              <a:ext cx="1008112" cy="864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/>
            <p:cNvSpPr/>
            <p:nvPr/>
          </p:nvSpPr>
          <p:spPr>
            <a:xfrm>
              <a:off x="1688745" y="4225848"/>
              <a:ext cx="144016" cy="22449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/>
            <p:cNvSpPr/>
            <p:nvPr/>
          </p:nvSpPr>
          <p:spPr>
            <a:xfrm>
              <a:off x="1947904" y="3331353"/>
              <a:ext cx="144016" cy="22449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/>
            <p:cNvSpPr/>
            <p:nvPr/>
          </p:nvSpPr>
          <p:spPr>
            <a:xfrm>
              <a:off x="1631380" y="3390001"/>
              <a:ext cx="144016" cy="22449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/>
            <p:cNvSpPr/>
            <p:nvPr/>
          </p:nvSpPr>
          <p:spPr>
            <a:xfrm>
              <a:off x="1456819" y="3614493"/>
              <a:ext cx="144016" cy="22449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/>
            <p:cNvSpPr/>
            <p:nvPr/>
          </p:nvSpPr>
          <p:spPr>
            <a:xfrm>
              <a:off x="2037115" y="4296104"/>
              <a:ext cx="144016" cy="22449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355976" y="4864030"/>
            <a:ext cx="1008112" cy="1189243"/>
            <a:chOff x="1456819" y="3331353"/>
            <a:chExt cx="1008112" cy="1189243"/>
          </a:xfrm>
        </p:grpSpPr>
        <p:sp>
          <p:nvSpPr>
            <p:cNvPr id="53" name="Oval 52"/>
            <p:cNvSpPr/>
            <p:nvPr/>
          </p:nvSpPr>
          <p:spPr>
            <a:xfrm>
              <a:off x="1456819" y="3458799"/>
              <a:ext cx="1008112" cy="864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/>
            <p:cNvSpPr/>
            <p:nvPr/>
          </p:nvSpPr>
          <p:spPr>
            <a:xfrm>
              <a:off x="1688745" y="4225848"/>
              <a:ext cx="144016" cy="22449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/>
            <p:cNvSpPr/>
            <p:nvPr/>
          </p:nvSpPr>
          <p:spPr>
            <a:xfrm>
              <a:off x="1947904" y="3331353"/>
              <a:ext cx="144016" cy="22449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/>
            <p:cNvSpPr/>
            <p:nvPr/>
          </p:nvSpPr>
          <p:spPr>
            <a:xfrm>
              <a:off x="1631380" y="3390001"/>
              <a:ext cx="144016" cy="22449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/>
            <p:cNvSpPr/>
            <p:nvPr/>
          </p:nvSpPr>
          <p:spPr>
            <a:xfrm>
              <a:off x="1456819" y="3614493"/>
              <a:ext cx="144016" cy="22449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/>
            <p:cNvSpPr/>
            <p:nvPr/>
          </p:nvSpPr>
          <p:spPr>
            <a:xfrm>
              <a:off x="2037115" y="4296104"/>
              <a:ext cx="144016" cy="22449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9" name="Oval 58"/>
          <p:cNvSpPr/>
          <p:nvPr/>
        </p:nvSpPr>
        <p:spPr>
          <a:xfrm>
            <a:off x="1415795" y="5545766"/>
            <a:ext cx="144016" cy="22449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/>
          <p:cNvSpPr/>
          <p:nvPr/>
        </p:nvSpPr>
        <p:spPr>
          <a:xfrm>
            <a:off x="2924208" y="5498048"/>
            <a:ext cx="144016" cy="22449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/>
          <p:cNvSpPr/>
          <p:nvPr/>
        </p:nvSpPr>
        <p:spPr>
          <a:xfrm>
            <a:off x="4324977" y="4001794"/>
            <a:ext cx="144016" cy="22449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/>
          <p:cNvSpPr/>
          <p:nvPr/>
        </p:nvSpPr>
        <p:spPr>
          <a:xfrm>
            <a:off x="4374037" y="5545766"/>
            <a:ext cx="144016" cy="22449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/>
          <p:cNvSpPr/>
          <p:nvPr/>
        </p:nvSpPr>
        <p:spPr>
          <a:xfrm>
            <a:off x="6804248" y="3172589"/>
            <a:ext cx="144016" cy="22449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/>
          <p:cNvSpPr/>
          <p:nvPr/>
        </p:nvSpPr>
        <p:spPr>
          <a:xfrm>
            <a:off x="7080707" y="3374960"/>
            <a:ext cx="144016" cy="22449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Oval 64"/>
          <p:cNvSpPr/>
          <p:nvPr/>
        </p:nvSpPr>
        <p:spPr>
          <a:xfrm>
            <a:off x="6484338" y="4203384"/>
            <a:ext cx="144016" cy="22449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9" name="Straight Connector 68"/>
          <p:cNvCxnSpPr/>
          <p:nvPr/>
        </p:nvCxnSpPr>
        <p:spPr>
          <a:xfrm>
            <a:off x="7596336" y="4527676"/>
            <a:ext cx="0" cy="1493612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111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324816"/>
            <a:ext cx="6995120" cy="1143000"/>
          </a:xfrm>
        </p:spPr>
        <p:txBody>
          <a:bodyPr/>
          <a:lstStyle/>
          <a:p>
            <a:r>
              <a:rPr lang="en-US" b="1" dirty="0">
                <a:solidFill>
                  <a:srgbClr val="080808"/>
                </a:solidFill>
              </a:rPr>
              <a:t>Workshop </a:t>
            </a:r>
            <a:r>
              <a:rPr lang="en-US" sz="3200" b="1" dirty="0">
                <a:solidFill>
                  <a:srgbClr val="080808"/>
                </a:solidFill>
              </a:rPr>
              <a:t>outcomes</a:t>
            </a:r>
            <a:endParaRPr lang="en-US" b="1" dirty="0">
              <a:solidFill>
                <a:srgbClr val="08080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28800"/>
            <a:ext cx="7560840" cy="4392488"/>
          </a:xfrm>
        </p:spPr>
        <p:txBody>
          <a:bodyPr>
            <a:noAutofit/>
          </a:bodyPr>
          <a:lstStyle/>
          <a:p>
            <a:pPr marL="363538" lvl="1" indent="-363538"/>
            <a:r>
              <a:rPr lang="en-US" dirty="0">
                <a:solidFill>
                  <a:srgbClr val="080808"/>
                </a:solidFill>
              </a:rPr>
              <a:t>Individual statements on their “take home” actions</a:t>
            </a:r>
          </a:p>
          <a:p>
            <a:pPr marL="363538" lvl="1" indent="-363538"/>
            <a:endParaRPr lang="en-US" dirty="0">
              <a:solidFill>
                <a:srgbClr val="080808"/>
              </a:solidFill>
            </a:endParaRPr>
          </a:p>
          <a:p>
            <a:pPr marL="363538" lvl="1" indent="-363538"/>
            <a:r>
              <a:rPr lang="en-US" dirty="0">
                <a:solidFill>
                  <a:srgbClr val="080808"/>
                </a:solidFill>
              </a:rPr>
              <a:t>All presentations/workbook publically available on the HealthforAnimals website</a:t>
            </a:r>
          </a:p>
          <a:p>
            <a:pPr marL="363538" lvl="1" indent="-363538"/>
            <a:endParaRPr lang="en-US" dirty="0">
              <a:solidFill>
                <a:srgbClr val="080808"/>
              </a:solidFill>
            </a:endParaRPr>
          </a:p>
          <a:p>
            <a:pPr marL="363538" lvl="1" indent="-363538"/>
            <a:r>
              <a:rPr lang="en-US" dirty="0">
                <a:solidFill>
                  <a:srgbClr val="080808"/>
                </a:solidFill>
              </a:rPr>
              <a:t>Workshop report </a:t>
            </a:r>
          </a:p>
          <a:p>
            <a:pPr marL="763588" lvl="2" indent="-363538"/>
            <a:r>
              <a:rPr lang="en-US" dirty="0">
                <a:solidFill>
                  <a:srgbClr val="080808"/>
                </a:solidFill>
              </a:rPr>
              <a:t>Mailed to each participant</a:t>
            </a:r>
          </a:p>
          <a:p>
            <a:pPr marL="763588" lvl="2" indent="-363538"/>
            <a:r>
              <a:rPr lang="en-US" dirty="0">
                <a:solidFill>
                  <a:srgbClr val="080808"/>
                </a:solidFill>
              </a:rPr>
              <a:t>Reports in two journals</a:t>
            </a:r>
          </a:p>
          <a:p>
            <a:pPr marL="363538" lvl="1" indent="-363538"/>
            <a:endParaRPr lang="en-US" dirty="0">
              <a:solidFill>
                <a:srgbClr val="080808"/>
              </a:solidFill>
            </a:endParaRPr>
          </a:p>
          <a:p>
            <a:pPr marL="363538" lvl="1" indent="-363538"/>
            <a:r>
              <a:rPr lang="en-US" dirty="0">
                <a:solidFill>
                  <a:srgbClr val="080808"/>
                </a:solidFill>
              </a:rPr>
              <a:t>Individual follow-up at 2 months and 6 months</a:t>
            </a:r>
          </a:p>
        </p:txBody>
      </p:sp>
    </p:spTree>
    <p:extLst>
      <p:ext uri="{BB962C8B-B14F-4D97-AF65-F5344CB8AC3E}">
        <p14:creationId xmlns:p14="http://schemas.microsoft.com/office/powerpoint/2010/main" val="873491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44000" cy="60564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47664" y="657233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ct val="120000"/>
            </a:pPr>
            <a:r>
              <a:rPr lang="en-GB" sz="2400" b="1" dirty="0">
                <a:solidFill>
                  <a:srgbClr val="139897"/>
                </a:solidFill>
                <a:latin typeface="+mn-lt"/>
                <a:ea typeface="+mn-ea"/>
                <a:cs typeface="+mn-cs"/>
              </a:rPr>
              <a:t>Global Animal Health Conference Workshop</a:t>
            </a:r>
          </a:p>
        </p:txBody>
      </p:sp>
    </p:spTree>
    <p:extLst>
      <p:ext uri="{BB962C8B-B14F-4D97-AF65-F5344CB8AC3E}">
        <p14:creationId xmlns:p14="http://schemas.microsoft.com/office/powerpoint/2010/main" val="243480709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DIA Color Theme 1">
      <a:dk1>
        <a:srgbClr val="404040"/>
      </a:dk1>
      <a:lt1>
        <a:srgbClr val="FFFFFF"/>
      </a:lt1>
      <a:dk2>
        <a:srgbClr val="FFFFFF"/>
      </a:dk2>
      <a:lt2>
        <a:srgbClr val="FFFFFF"/>
      </a:lt2>
      <a:accent1>
        <a:srgbClr val="799C4B"/>
      </a:accent1>
      <a:accent2>
        <a:srgbClr val="008CA1"/>
      </a:accent2>
      <a:accent3>
        <a:srgbClr val="A62C60"/>
      </a:accent3>
      <a:accent4>
        <a:srgbClr val="CB7E25"/>
      </a:accent4>
      <a:accent5>
        <a:srgbClr val="007665"/>
      </a:accent5>
      <a:accent6>
        <a:srgbClr val="1C5A7D"/>
      </a:accent6>
      <a:hlink>
        <a:srgbClr val="003D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IA_Powerpoint Template_Conferences.pptx" id="{5D863EDE-760D-496E-95FD-1CCCFE544DDE}" vid="{F6B8BF18-C4B0-497A-AFB8-59E3558DDF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DIA_Powerpoint Template_Conferences</Template>
  <TotalTime>8334</TotalTime>
  <Words>1756</Words>
  <Application>Microsoft Office PowerPoint</Application>
  <PresentationFormat>On-screen Show (4:3)</PresentationFormat>
  <Paragraphs>287</Paragraphs>
  <Slides>30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Yu Gothic Light</vt:lpstr>
      <vt:lpstr>Arial</vt:lpstr>
      <vt:lpstr>Calibri</vt:lpstr>
      <vt:lpstr>Calibri Light</vt:lpstr>
      <vt:lpstr>Symbol</vt:lpstr>
      <vt:lpstr>Times New Roman</vt:lpstr>
      <vt:lpstr>Yu Mincho</vt:lpstr>
      <vt:lpstr>Default Theme</vt:lpstr>
      <vt:lpstr>Rick Clayton Technical Director HealthforAnimals</vt:lpstr>
      <vt:lpstr>PowerPoint Presentation</vt:lpstr>
      <vt:lpstr>Workshop aims</vt:lpstr>
      <vt:lpstr>Workshop objectives</vt:lpstr>
      <vt:lpstr>Workshop content</vt:lpstr>
      <vt:lpstr>Workshop structure</vt:lpstr>
      <vt:lpstr>Workshop structure</vt:lpstr>
      <vt:lpstr>Workshop outcomes</vt:lpstr>
      <vt:lpstr>PowerPoint Presentation</vt:lpstr>
      <vt:lpstr>PowerPoint Presentation</vt:lpstr>
      <vt:lpstr>PowerPoint Presentation</vt:lpstr>
      <vt:lpstr>Annex</vt:lpstr>
      <vt:lpstr>Session 1 - General</vt:lpstr>
      <vt:lpstr>Session 1 - General</vt:lpstr>
      <vt:lpstr>Session 2 – Legislation and Guidance  </vt:lpstr>
      <vt:lpstr>Session 2 – Legislation and Guidance  </vt:lpstr>
      <vt:lpstr>Session 3 – Manufacturing controls</vt:lpstr>
      <vt:lpstr>Session 3 – Manufacturing controls</vt:lpstr>
      <vt:lpstr>Session 3 – Manufacturing controls</vt:lpstr>
      <vt:lpstr>Session 4 – Authorisation procedures</vt:lpstr>
      <vt:lpstr>Session 4 – Authorisation procedures</vt:lpstr>
      <vt:lpstr>Session 4 – Mutual recognition procedures</vt:lpstr>
      <vt:lpstr>Session 4 – Mutual recognition procedures</vt:lpstr>
      <vt:lpstr>Session 4 – Authorisation procedures</vt:lpstr>
      <vt:lpstr>Session 5 - Logistics</vt:lpstr>
      <vt:lpstr>Session 5 - Logistics</vt:lpstr>
      <vt:lpstr>Session 6 – Post-authorisation control </vt:lpstr>
      <vt:lpstr>Session 6 – Post-authorisation control </vt:lpstr>
      <vt:lpstr>Session 6 – Post-authorisation control </vt:lpstr>
      <vt:lpstr>Session 6 - Pharmacovigilance </vt:lpstr>
    </vt:vector>
  </TitlesOfParts>
  <Company>DIA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Natacha Scholl</dc:creator>
  <cp:lastModifiedBy>Herve Marion</cp:lastModifiedBy>
  <cp:revision>116</cp:revision>
  <cp:lastPrinted>2016-10-18T11:19:20Z</cp:lastPrinted>
  <dcterms:created xsi:type="dcterms:W3CDTF">2015-01-21T10:43:32Z</dcterms:created>
  <dcterms:modified xsi:type="dcterms:W3CDTF">2017-03-26T11:43:12Z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