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722" r:id="rId2"/>
    <p:sldMasterId id="2147483772" r:id="rId3"/>
    <p:sldMasterId id="2147483797" r:id="rId4"/>
  </p:sldMasterIdLst>
  <p:notesMasterIdLst>
    <p:notesMasterId r:id="rId26"/>
  </p:notesMasterIdLst>
  <p:sldIdLst>
    <p:sldId id="256" r:id="rId5"/>
    <p:sldId id="354" r:id="rId6"/>
    <p:sldId id="321" r:id="rId7"/>
    <p:sldId id="316" r:id="rId8"/>
    <p:sldId id="355" r:id="rId9"/>
    <p:sldId id="357" r:id="rId10"/>
    <p:sldId id="349" r:id="rId11"/>
    <p:sldId id="347" r:id="rId12"/>
    <p:sldId id="365" r:id="rId13"/>
    <p:sldId id="361" r:id="rId14"/>
    <p:sldId id="362" r:id="rId15"/>
    <p:sldId id="328" r:id="rId16"/>
    <p:sldId id="276" r:id="rId17"/>
    <p:sldId id="336" r:id="rId18"/>
    <p:sldId id="288" r:id="rId19"/>
    <p:sldId id="285" r:id="rId20"/>
    <p:sldId id="358" r:id="rId21"/>
    <p:sldId id="359" r:id="rId22"/>
    <p:sldId id="363" r:id="rId23"/>
    <p:sldId id="360" r:id="rId24"/>
    <p:sldId id="364" r:id="rId25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wilda Baoumgren" initials="AB" lastIdx="28" clrIdx="0">
    <p:extLst>
      <p:ext uri="{19B8F6BF-5375-455C-9EA6-DF929625EA0E}">
        <p15:presenceInfo xmlns:p15="http://schemas.microsoft.com/office/powerpoint/2012/main" userId="S-1-5-21-786310880-1508835292-3967366736-27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705"/>
    <a:srgbClr val="EEECE1"/>
    <a:srgbClr val="A7600C"/>
    <a:srgbClr val="0084A0"/>
    <a:srgbClr val="003F5F"/>
    <a:srgbClr val="8CC63F"/>
    <a:srgbClr val="6E298D"/>
    <a:srgbClr val="FDB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77491" autoAdjust="0"/>
  </p:normalViewPr>
  <p:slideViewPr>
    <p:cSldViewPr>
      <p:cViewPr varScale="1">
        <p:scale>
          <a:sx n="47" d="100"/>
          <a:sy n="47" d="100"/>
        </p:scale>
        <p:origin x="171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926576-908A-4F04-BC8B-95073A864774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NZ"/>
        </a:p>
      </dgm:t>
    </dgm:pt>
    <dgm:pt modelId="{997312AC-BEEA-45B1-B159-A196EA57810A}">
      <dgm:prSet phldrT="[Text]" custT="1"/>
      <dgm:spPr>
        <a:xfrm>
          <a:off x="0" y="0"/>
          <a:ext cx="4806575" cy="275091"/>
        </a:xfrm>
        <a:solidFill>
          <a:srgbClr val="4F81BD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en-NZ" sz="1400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Risk Areas</a:t>
          </a:r>
        </a:p>
      </dgm:t>
    </dgm:pt>
    <dgm:pt modelId="{4C0C9524-10D4-4094-82BA-8E6B0DCA93B7}" type="parTrans" cxnId="{9F465C9A-6DD8-4C9D-9C2C-D5E67FBDDF96}">
      <dgm:prSet/>
      <dgm:spPr/>
      <dgm:t>
        <a:bodyPr/>
        <a:lstStyle/>
        <a:p>
          <a:endParaRPr lang="en-NZ"/>
        </a:p>
      </dgm:t>
    </dgm:pt>
    <dgm:pt modelId="{3E575093-1DFD-4086-B8E4-9D29EEB94879}" type="sibTrans" cxnId="{9F465C9A-6DD8-4C9D-9C2C-D5E67FBDDF96}">
      <dgm:prSet/>
      <dgm:spPr/>
      <dgm:t>
        <a:bodyPr/>
        <a:lstStyle/>
        <a:p>
          <a:endParaRPr lang="en-NZ"/>
        </a:p>
      </dgm:t>
    </dgm:pt>
    <dgm:pt modelId="{C4EBA3D6-B4C3-4CB6-A36C-215D506C797A}">
      <dgm:prSet phldrT="[Text]"/>
      <dgm:spPr>
        <a:xfrm>
          <a:off x="0" y="275091"/>
          <a:ext cx="1201644" cy="577692"/>
        </a:xfrm>
        <a:solidFill>
          <a:srgbClr val="FFC000"/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N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Agricultural Security</a:t>
          </a:r>
        </a:p>
      </dgm:t>
    </dgm:pt>
    <dgm:pt modelId="{4A3EE5CF-C976-4C4A-A248-E148121A6022}" type="parTrans" cxnId="{CDEF5BE4-3FF8-4A77-A105-9ADC86FF9534}">
      <dgm:prSet/>
      <dgm:spPr/>
      <dgm:t>
        <a:bodyPr/>
        <a:lstStyle/>
        <a:p>
          <a:endParaRPr lang="en-NZ"/>
        </a:p>
      </dgm:t>
    </dgm:pt>
    <dgm:pt modelId="{C2FEFEF2-A3DE-42F1-9ADA-FE94E0F60D0E}" type="sibTrans" cxnId="{CDEF5BE4-3FF8-4A77-A105-9ADC86FF9534}">
      <dgm:prSet/>
      <dgm:spPr/>
      <dgm:t>
        <a:bodyPr/>
        <a:lstStyle/>
        <a:p>
          <a:endParaRPr lang="en-NZ"/>
        </a:p>
      </dgm:t>
    </dgm:pt>
    <dgm:pt modelId="{2ED7C173-D0C5-4E1E-81AC-A70E5690A805}">
      <dgm:prSet phldrT="[Text]"/>
      <dgm:spPr>
        <a:xfrm>
          <a:off x="1201643" y="275091"/>
          <a:ext cx="1201644" cy="577692"/>
        </a:xfrm>
        <a:solidFill>
          <a:srgbClr val="FFFF00"/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N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Trade</a:t>
          </a:r>
        </a:p>
      </dgm:t>
    </dgm:pt>
    <dgm:pt modelId="{A01D1ED4-1137-4D06-A7B8-B83E23835485}" type="parTrans" cxnId="{133BBD4F-9F39-4D04-AB07-752DA72241D4}">
      <dgm:prSet/>
      <dgm:spPr/>
      <dgm:t>
        <a:bodyPr/>
        <a:lstStyle/>
        <a:p>
          <a:endParaRPr lang="en-NZ"/>
        </a:p>
      </dgm:t>
    </dgm:pt>
    <dgm:pt modelId="{C4CD1A7E-CF32-4B55-BE2D-9AB66CECA8CB}" type="sibTrans" cxnId="{133BBD4F-9F39-4D04-AB07-752DA72241D4}">
      <dgm:prSet/>
      <dgm:spPr/>
      <dgm:t>
        <a:bodyPr/>
        <a:lstStyle/>
        <a:p>
          <a:endParaRPr lang="en-NZ"/>
        </a:p>
      </dgm:t>
    </dgm:pt>
    <dgm:pt modelId="{FA019172-8700-4F2B-A2B1-F87D8192B2C3}">
      <dgm:prSet phldrT="[Text]"/>
      <dgm:spPr>
        <a:xfrm>
          <a:off x="2403288" y="275091"/>
          <a:ext cx="1201644" cy="577692"/>
        </a:xfrm>
        <a:solidFill>
          <a:srgbClr val="DC5F38"/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N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Animal Welfare</a:t>
          </a:r>
        </a:p>
      </dgm:t>
    </dgm:pt>
    <dgm:pt modelId="{989F8E9D-548B-456A-88A0-E8D268D5C49F}" type="parTrans" cxnId="{BCB4113F-7A63-4313-9DD5-8EA496D6A18E}">
      <dgm:prSet/>
      <dgm:spPr/>
      <dgm:t>
        <a:bodyPr/>
        <a:lstStyle/>
        <a:p>
          <a:endParaRPr lang="en-NZ"/>
        </a:p>
      </dgm:t>
    </dgm:pt>
    <dgm:pt modelId="{CA183FDD-F654-4467-A81F-8D4C7689FBA8}" type="sibTrans" cxnId="{BCB4113F-7A63-4313-9DD5-8EA496D6A18E}">
      <dgm:prSet/>
      <dgm:spPr/>
      <dgm:t>
        <a:bodyPr/>
        <a:lstStyle/>
        <a:p>
          <a:endParaRPr lang="en-NZ"/>
        </a:p>
      </dgm:t>
    </dgm:pt>
    <dgm:pt modelId="{9B6093FF-25DE-470F-8B95-B9903AC05006}">
      <dgm:prSet/>
      <dgm:spPr>
        <a:xfrm>
          <a:off x="3604932" y="275091"/>
          <a:ext cx="1201644" cy="577692"/>
        </a:xfrm>
        <a:solidFill>
          <a:srgbClr val="00FFFF"/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N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Public Health</a:t>
          </a:r>
        </a:p>
      </dgm:t>
    </dgm:pt>
    <dgm:pt modelId="{5C6BD987-DBE6-4CC3-9B5D-C83BFC9E8D29}" type="parTrans" cxnId="{2D2BCE3D-04DB-4F8F-B879-AD01E4B4B5AC}">
      <dgm:prSet/>
      <dgm:spPr/>
      <dgm:t>
        <a:bodyPr/>
        <a:lstStyle/>
        <a:p>
          <a:endParaRPr lang="en-NZ"/>
        </a:p>
      </dgm:t>
    </dgm:pt>
    <dgm:pt modelId="{63851EBE-AC1A-422E-A386-052441A9C180}" type="sibTrans" cxnId="{2D2BCE3D-04DB-4F8F-B879-AD01E4B4B5AC}">
      <dgm:prSet/>
      <dgm:spPr/>
      <dgm:t>
        <a:bodyPr/>
        <a:lstStyle/>
        <a:p>
          <a:endParaRPr lang="en-NZ"/>
        </a:p>
      </dgm:t>
    </dgm:pt>
    <dgm:pt modelId="{A89BE65D-4308-4257-8C95-6519E22BD3ED}" type="pres">
      <dgm:prSet presAssocID="{52926576-908A-4F04-BC8B-95073A864774}" presName="composite" presStyleCnt="0">
        <dgm:presLayoutVars>
          <dgm:chMax val="1"/>
          <dgm:dir/>
          <dgm:resizeHandles val="exact"/>
        </dgm:presLayoutVars>
      </dgm:prSet>
      <dgm:spPr/>
    </dgm:pt>
    <dgm:pt modelId="{7EB1244B-1C7C-4928-9D19-0C0250AA3027}" type="pres">
      <dgm:prSet presAssocID="{997312AC-BEEA-45B1-B159-A196EA57810A}" presName="roof" presStyleLbl="dkBgShp" presStyleIdx="0" presStyleCnt="2" custLinFactY="-29851" custLinFactNeighborX="-1233" custLinFactNeighborY="-100000"/>
      <dgm:spPr>
        <a:prstGeom prst="rect">
          <a:avLst/>
        </a:prstGeom>
      </dgm:spPr>
    </dgm:pt>
    <dgm:pt modelId="{FE7694C8-AADD-43EA-A17C-702F4835DA8E}" type="pres">
      <dgm:prSet presAssocID="{997312AC-BEEA-45B1-B159-A196EA57810A}" presName="pillars" presStyleCnt="0"/>
      <dgm:spPr/>
    </dgm:pt>
    <dgm:pt modelId="{CBEBDE3F-E1F2-4E0E-ADB2-4CE02F53C4D1}" type="pres">
      <dgm:prSet presAssocID="{997312AC-BEEA-45B1-B159-A196EA57810A}" presName="pillar1" presStyleLbl="node1" presStyleIdx="0" presStyleCnt="4">
        <dgm:presLayoutVars>
          <dgm:bulletEnabled val="1"/>
        </dgm:presLayoutVars>
      </dgm:prSet>
      <dgm:spPr>
        <a:prstGeom prst="rect">
          <a:avLst/>
        </a:prstGeom>
      </dgm:spPr>
    </dgm:pt>
    <dgm:pt modelId="{4FBDE51C-3299-4FA1-8CFA-F4FF42EABC83}" type="pres">
      <dgm:prSet presAssocID="{2ED7C173-D0C5-4E1E-81AC-A70E5690A805}" presName="pillarX" presStyleLbl="node1" presStyleIdx="1" presStyleCnt="4">
        <dgm:presLayoutVars>
          <dgm:bulletEnabled val="1"/>
        </dgm:presLayoutVars>
      </dgm:prSet>
      <dgm:spPr>
        <a:prstGeom prst="rect">
          <a:avLst/>
        </a:prstGeom>
      </dgm:spPr>
    </dgm:pt>
    <dgm:pt modelId="{7D82C2F1-5EA5-4EED-A834-8FCD993895E6}" type="pres">
      <dgm:prSet presAssocID="{FA019172-8700-4F2B-A2B1-F87D8192B2C3}" presName="pillarX" presStyleLbl="node1" presStyleIdx="2" presStyleCnt="4">
        <dgm:presLayoutVars>
          <dgm:bulletEnabled val="1"/>
        </dgm:presLayoutVars>
      </dgm:prSet>
      <dgm:spPr>
        <a:prstGeom prst="rect">
          <a:avLst/>
        </a:prstGeom>
      </dgm:spPr>
    </dgm:pt>
    <dgm:pt modelId="{1C42E4F9-A764-4493-839E-3F76ECCB5585}" type="pres">
      <dgm:prSet presAssocID="{9B6093FF-25DE-470F-8B95-B9903AC05006}" presName="pillarX" presStyleLbl="node1" presStyleIdx="3" presStyleCnt="4">
        <dgm:presLayoutVars>
          <dgm:bulletEnabled val="1"/>
        </dgm:presLayoutVars>
      </dgm:prSet>
      <dgm:spPr>
        <a:prstGeom prst="rect">
          <a:avLst/>
        </a:prstGeom>
      </dgm:spPr>
    </dgm:pt>
    <dgm:pt modelId="{EC7B10AB-5DC5-4F9B-9742-B6AA9275CFF8}" type="pres">
      <dgm:prSet presAssocID="{997312AC-BEEA-45B1-B159-A196EA57810A}" presName="base" presStyleLbl="dkBgShp" presStyleIdx="1" presStyleCnt="2"/>
      <dgm:spPr>
        <a:xfrm>
          <a:off x="0" y="852784"/>
          <a:ext cx="4806575" cy="64188"/>
        </a:xfrm>
        <a:prstGeom prst="rect">
          <a:avLst/>
        </a:prstGeom>
        <a:solidFill>
          <a:srgbClr val="4F81BD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</dgm:ptLst>
  <dgm:cxnLst>
    <dgm:cxn modelId="{2D2BCE3D-04DB-4F8F-B879-AD01E4B4B5AC}" srcId="{997312AC-BEEA-45B1-B159-A196EA57810A}" destId="{9B6093FF-25DE-470F-8B95-B9903AC05006}" srcOrd="3" destOrd="0" parTransId="{5C6BD987-DBE6-4CC3-9B5D-C83BFC9E8D29}" sibTransId="{63851EBE-AC1A-422E-A386-052441A9C180}"/>
    <dgm:cxn modelId="{BCB4113F-7A63-4313-9DD5-8EA496D6A18E}" srcId="{997312AC-BEEA-45B1-B159-A196EA57810A}" destId="{FA019172-8700-4F2B-A2B1-F87D8192B2C3}" srcOrd="2" destOrd="0" parTransId="{989F8E9D-548B-456A-88A0-E8D268D5C49F}" sibTransId="{CA183FDD-F654-4467-A81F-8D4C7689FBA8}"/>
    <dgm:cxn modelId="{C319F547-E174-45B6-B063-EE9437D43A92}" type="presOf" srcId="{FA019172-8700-4F2B-A2B1-F87D8192B2C3}" destId="{7D82C2F1-5EA5-4EED-A834-8FCD993895E6}" srcOrd="0" destOrd="0" presId="urn:microsoft.com/office/officeart/2005/8/layout/hList3"/>
    <dgm:cxn modelId="{A0D9AE6A-2043-46AD-96C7-54426E4FB2B5}" type="presOf" srcId="{9B6093FF-25DE-470F-8B95-B9903AC05006}" destId="{1C42E4F9-A764-4493-839E-3F76ECCB5585}" srcOrd="0" destOrd="0" presId="urn:microsoft.com/office/officeart/2005/8/layout/hList3"/>
    <dgm:cxn modelId="{133BBD4F-9F39-4D04-AB07-752DA72241D4}" srcId="{997312AC-BEEA-45B1-B159-A196EA57810A}" destId="{2ED7C173-D0C5-4E1E-81AC-A70E5690A805}" srcOrd="1" destOrd="0" parTransId="{A01D1ED4-1137-4D06-A7B8-B83E23835485}" sibTransId="{C4CD1A7E-CF32-4B55-BE2D-9AB66CECA8CB}"/>
    <dgm:cxn modelId="{E5491087-8EAD-45F4-89E2-A0BD3DF7D544}" type="presOf" srcId="{52926576-908A-4F04-BC8B-95073A864774}" destId="{A89BE65D-4308-4257-8C95-6519E22BD3ED}" srcOrd="0" destOrd="0" presId="urn:microsoft.com/office/officeart/2005/8/layout/hList3"/>
    <dgm:cxn modelId="{9F465C9A-6DD8-4C9D-9C2C-D5E67FBDDF96}" srcId="{52926576-908A-4F04-BC8B-95073A864774}" destId="{997312AC-BEEA-45B1-B159-A196EA57810A}" srcOrd="0" destOrd="0" parTransId="{4C0C9524-10D4-4094-82BA-8E6B0DCA93B7}" sibTransId="{3E575093-1DFD-4086-B8E4-9D29EEB94879}"/>
    <dgm:cxn modelId="{4C08F8BC-A316-48AD-8D1C-243AA7E61DD5}" type="presOf" srcId="{C4EBA3D6-B4C3-4CB6-A36C-215D506C797A}" destId="{CBEBDE3F-E1F2-4E0E-ADB2-4CE02F53C4D1}" srcOrd="0" destOrd="0" presId="urn:microsoft.com/office/officeart/2005/8/layout/hList3"/>
    <dgm:cxn modelId="{822505D7-0690-4A16-8FE2-59E2BEB4A879}" type="presOf" srcId="{997312AC-BEEA-45B1-B159-A196EA57810A}" destId="{7EB1244B-1C7C-4928-9D19-0C0250AA3027}" srcOrd="0" destOrd="0" presId="urn:microsoft.com/office/officeart/2005/8/layout/hList3"/>
    <dgm:cxn modelId="{CDEF5BE4-3FF8-4A77-A105-9ADC86FF9534}" srcId="{997312AC-BEEA-45B1-B159-A196EA57810A}" destId="{C4EBA3D6-B4C3-4CB6-A36C-215D506C797A}" srcOrd="0" destOrd="0" parTransId="{4A3EE5CF-C976-4C4A-A248-E148121A6022}" sibTransId="{C2FEFEF2-A3DE-42F1-9ADA-FE94E0F60D0E}"/>
    <dgm:cxn modelId="{E625CAF4-9AEE-4455-8344-877C31A48BA0}" type="presOf" srcId="{2ED7C173-D0C5-4E1E-81AC-A70E5690A805}" destId="{4FBDE51C-3299-4FA1-8CFA-F4FF42EABC83}" srcOrd="0" destOrd="0" presId="urn:microsoft.com/office/officeart/2005/8/layout/hList3"/>
    <dgm:cxn modelId="{E1E26548-2B63-4F28-A491-3D71EC73CA5F}" type="presParOf" srcId="{A89BE65D-4308-4257-8C95-6519E22BD3ED}" destId="{7EB1244B-1C7C-4928-9D19-0C0250AA3027}" srcOrd="0" destOrd="0" presId="urn:microsoft.com/office/officeart/2005/8/layout/hList3"/>
    <dgm:cxn modelId="{16E0A8FD-3598-4852-8BCC-3D5B2D834091}" type="presParOf" srcId="{A89BE65D-4308-4257-8C95-6519E22BD3ED}" destId="{FE7694C8-AADD-43EA-A17C-702F4835DA8E}" srcOrd="1" destOrd="0" presId="urn:microsoft.com/office/officeart/2005/8/layout/hList3"/>
    <dgm:cxn modelId="{44654361-881B-4431-A252-567DC12FD81D}" type="presParOf" srcId="{FE7694C8-AADD-43EA-A17C-702F4835DA8E}" destId="{CBEBDE3F-E1F2-4E0E-ADB2-4CE02F53C4D1}" srcOrd="0" destOrd="0" presId="urn:microsoft.com/office/officeart/2005/8/layout/hList3"/>
    <dgm:cxn modelId="{0EDD8F67-C9AC-4AD2-8100-6C29C14BEC12}" type="presParOf" srcId="{FE7694C8-AADD-43EA-A17C-702F4835DA8E}" destId="{4FBDE51C-3299-4FA1-8CFA-F4FF42EABC83}" srcOrd="1" destOrd="0" presId="urn:microsoft.com/office/officeart/2005/8/layout/hList3"/>
    <dgm:cxn modelId="{04F074F0-6F99-44DD-9C25-08A7EE71C4AD}" type="presParOf" srcId="{FE7694C8-AADD-43EA-A17C-702F4835DA8E}" destId="{7D82C2F1-5EA5-4EED-A834-8FCD993895E6}" srcOrd="2" destOrd="0" presId="urn:microsoft.com/office/officeart/2005/8/layout/hList3"/>
    <dgm:cxn modelId="{71886AAB-6D63-477C-BDC6-23A04A53D0FB}" type="presParOf" srcId="{FE7694C8-AADD-43EA-A17C-702F4835DA8E}" destId="{1C42E4F9-A764-4493-839E-3F76ECCB5585}" srcOrd="3" destOrd="0" presId="urn:microsoft.com/office/officeart/2005/8/layout/hList3"/>
    <dgm:cxn modelId="{C486A9ED-F5A1-4341-9D5A-2ECE9FA64E88}" type="presParOf" srcId="{A89BE65D-4308-4257-8C95-6519E22BD3ED}" destId="{EC7B10AB-5DC5-4F9B-9742-B6AA9275CFF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1244B-1C7C-4928-9D19-0C0250AA3027}">
      <dsp:nvSpPr>
        <dsp:cNvPr id="0" name=""/>
        <dsp:cNvSpPr/>
      </dsp:nvSpPr>
      <dsp:spPr>
        <a:xfrm>
          <a:off x="0" y="0"/>
          <a:ext cx="4441608" cy="275091"/>
        </a:xfrm>
        <a:prstGeom prst="rect">
          <a:avLst/>
        </a:prstGeom>
        <a:solidFill>
          <a:srgbClr val="4F81BD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400" kern="1200" dirty="0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Risk Areas</a:t>
          </a:r>
        </a:p>
      </dsp:txBody>
      <dsp:txXfrm>
        <a:off x="0" y="0"/>
        <a:ext cx="4441608" cy="275091"/>
      </dsp:txXfrm>
    </dsp:sp>
    <dsp:sp modelId="{CBEBDE3F-E1F2-4E0E-ADB2-4CE02F53C4D1}">
      <dsp:nvSpPr>
        <dsp:cNvPr id="0" name=""/>
        <dsp:cNvSpPr/>
      </dsp:nvSpPr>
      <dsp:spPr>
        <a:xfrm>
          <a:off x="0" y="275091"/>
          <a:ext cx="1110402" cy="577692"/>
        </a:xfrm>
        <a:prstGeom prst="rect">
          <a:avLst/>
        </a:prstGeom>
        <a:solidFill>
          <a:srgbClr val="FFC000"/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Agricultural Security</a:t>
          </a:r>
        </a:p>
      </dsp:txBody>
      <dsp:txXfrm>
        <a:off x="0" y="275091"/>
        <a:ext cx="1110402" cy="577692"/>
      </dsp:txXfrm>
    </dsp:sp>
    <dsp:sp modelId="{4FBDE51C-3299-4FA1-8CFA-F4FF42EABC83}">
      <dsp:nvSpPr>
        <dsp:cNvPr id="0" name=""/>
        <dsp:cNvSpPr/>
      </dsp:nvSpPr>
      <dsp:spPr>
        <a:xfrm>
          <a:off x="1110402" y="275091"/>
          <a:ext cx="1110402" cy="577692"/>
        </a:xfrm>
        <a:prstGeom prst="rect">
          <a:avLst/>
        </a:prstGeom>
        <a:solidFill>
          <a:srgbClr val="FFFF00"/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Trade</a:t>
          </a:r>
        </a:p>
      </dsp:txBody>
      <dsp:txXfrm>
        <a:off x="1110402" y="275091"/>
        <a:ext cx="1110402" cy="577692"/>
      </dsp:txXfrm>
    </dsp:sp>
    <dsp:sp modelId="{7D82C2F1-5EA5-4EED-A834-8FCD993895E6}">
      <dsp:nvSpPr>
        <dsp:cNvPr id="0" name=""/>
        <dsp:cNvSpPr/>
      </dsp:nvSpPr>
      <dsp:spPr>
        <a:xfrm>
          <a:off x="2220804" y="275091"/>
          <a:ext cx="1110402" cy="577692"/>
        </a:xfrm>
        <a:prstGeom prst="rect">
          <a:avLst/>
        </a:prstGeom>
        <a:solidFill>
          <a:srgbClr val="DC5F38"/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Animal Welfare</a:t>
          </a:r>
        </a:p>
      </dsp:txBody>
      <dsp:txXfrm>
        <a:off x="2220804" y="275091"/>
        <a:ext cx="1110402" cy="577692"/>
      </dsp:txXfrm>
    </dsp:sp>
    <dsp:sp modelId="{1C42E4F9-A764-4493-839E-3F76ECCB5585}">
      <dsp:nvSpPr>
        <dsp:cNvPr id="0" name=""/>
        <dsp:cNvSpPr/>
      </dsp:nvSpPr>
      <dsp:spPr>
        <a:xfrm>
          <a:off x="3331206" y="275091"/>
          <a:ext cx="1110402" cy="577692"/>
        </a:xfrm>
        <a:prstGeom prst="rect">
          <a:avLst/>
        </a:prstGeom>
        <a:solidFill>
          <a:srgbClr val="00FFFF"/>
        </a:solidFill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Public Health</a:t>
          </a:r>
        </a:p>
      </dsp:txBody>
      <dsp:txXfrm>
        <a:off x="3331206" y="275091"/>
        <a:ext cx="1110402" cy="577692"/>
      </dsp:txXfrm>
    </dsp:sp>
    <dsp:sp modelId="{EC7B10AB-5DC5-4F9B-9742-B6AA9275CFF8}">
      <dsp:nvSpPr>
        <dsp:cNvPr id="0" name=""/>
        <dsp:cNvSpPr/>
      </dsp:nvSpPr>
      <dsp:spPr>
        <a:xfrm>
          <a:off x="0" y="852784"/>
          <a:ext cx="4441608" cy="64188"/>
        </a:xfrm>
        <a:prstGeom prst="rect">
          <a:avLst/>
        </a:prstGeom>
        <a:solidFill>
          <a:srgbClr val="4F81BD">
            <a:shade val="8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FA614A-689E-4A5B-B597-3681014DE001}" type="datetimeFigureOut">
              <a:rPr lang="en-NZ"/>
              <a:pPr>
                <a:defRPr/>
              </a:pPr>
              <a:t>23/03/2017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N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9EEBDC0-34A3-428E-AC63-2159E7350DA0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87366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EEBDC0-34A3-428E-AC63-2159E7350DA0}" type="slidenum">
              <a:rPr lang="en-NZ" smtClean="0"/>
              <a:pPr>
                <a:defRPr/>
              </a:pPr>
              <a:t>11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3736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PI-ppt-corp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24300" y="6165850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NZ" sz="2400" dirty="0">
                <a:solidFill>
                  <a:srgbClr val="92D050"/>
                </a:solidFill>
              </a:rPr>
              <a:t>www.mpi.govt.nz</a:t>
            </a:r>
            <a:endParaRPr lang="en-GB" sz="2400" dirty="0">
              <a:solidFill>
                <a:srgbClr val="92D050"/>
              </a:solidFill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1484313"/>
            <a:ext cx="7772400" cy="1470025"/>
          </a:xfrm>
          <a:noFill/>
          <a:effectLst/>
        </p:spPr>
        <p:txBody>
          <a:bodyPr/>
          <a:lstStyle>
            <a:lvl1pPr>
              <a:defRPr sz="3600">
                <a:solidFill>
                  <a:srgbClr val="8CC63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068638"/>
            <a:ext cx="6400800" cy="48101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NZ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MPI-ppt-corp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3924300" y="6165850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NZ" sz="2400" dirty="0">
                <a:solidFill>
                  <a:schemeClr val="folHlink"/>
                </a:solidFill>
              </a:rPr>
              <a:t>www.mpi.govt.nz</a:t>
            </a:r>
            <a:endParaRPr lang="en-GB" sz="2400" dirty="0">
              <a:solidFill>
                <a:schemeClr val="folHlink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1484313"/>
            <a:ext cx="7772400" cy="1470025"/>
          </a:xfrm>
          <a:noFill/>
          <a:effectLst/>
        </p:spPr>
        <p:txBody>
          <a:bodyPr/>
          <a:lstStyle>
            <a:lvl1pPr>
              <a:defRPr sz="4400">
                <a:solidFill>
                  <a:srgbClr val="8CC63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068638"/>
            <a:ext cx="6400800" cy="48101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NZ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NZ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MPI-ppt-corp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3924300" y="6165850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NZ" sz="2400" dirty="0">
                <a:solidFill>
                  <a:schemeClr val="folHlink"/>
                </a:solidFill>
              </a:rPr>
              <a:t>www.mpi.govt.nz</a:t>
            </a:r>
            <a:endParaRPr lang="en-GB" sz="2400" dirty="0">
              <a:solidFill>
                <a:schemeClr val="folHlink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1484313"/>
            <a:ext cx="7772400" cy="1470025"/>
          </a:xfrm>
          <a:noFill/>
          <a:effectLst/>
        </p:spPr>
        <p:txBody>
          <a:bodyPr/>
          <a:lstStyle>
            <a:lvl1pPr>
              <a:defRPr sz="4400">
                <a:solidFill>
                  <a:srgbClr val="8CC63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068638"/>
            <a:ext cx="6400800" cy="48101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NZ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0" dirty="0"/>
              <a:t>Click icon to add chart</a:t>
            </a:r>
            <a:endParaRPr lang="en-NZ" noProof="0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PI-ppt-corp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24300" y="6165850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NZ" sz="2400" dirty="0">
                <a:solidFill>
                  <a:schemeClr val="folHlink"/>
                </a:solidFill>
              </a:rPr>
              <a:t>www.mpi.govt.nz</a:t>
            </a:r>
            <a:endParaRPr lang="en-GB" sz="2400" dirty="0">
              <a:solidFill>
                <a:schemeClr val="folHlink"/>
              </a:solidFill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1484313"/>
            <a:ext cx="7772400" cy="1470025"/>
          </a:xfrm>
          <a:noFill/>
          <a:effectLst/>
        </p:spPr>
        <p:txBody>
          <a:bodyPr/>
          <a:lstStyle>
            <a:lvl1pPr>
              <a:defRPr sz="4400">
                <a:solidFill>
                  <a:srgbClr val="8CC63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068638"/>
            <a:ext cx="6400800" cy="48101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NZ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0" dirty="0"/>
              <a:t>Click icon to add chart</a:t>
            </a:r>
            <a:endParaRPr lang="en-NZ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3F5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 userDrawn="1"/>
        </p:nvSpPr>
        <p:spPr bwMode="auto">
          <a:xfrm>
            <a:off x="5724525" y="6165850"/>
            <a:ext cx="295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dirty="0">
                <a:solidFill>
                  <a:srgbClr val="006DA4"/>
                </a:solidFill>
              </a:rPr>
              <a:t> www.mpi.govt.nz • </a:t>
            </a:r>
            <a:fld id="{55A3FEAD-3B41-4735-94B1-49CC2C551D57}" type="slidenum">
              <a:rPr lang="en-GB" sz="2400" b="0">
                <a:solidFill>
                  <a:srgbClr val="003F5F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sz="2400" b="0" dirty="0">
              <a:solidFill>
                <a:srgbClr val="003F5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6" r:id="rId1"/>
    <p:sldLayoutId id="2147484622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  <p:sldLayoutId id="214748463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4525" y="6165850"/>
            <a:ext cx="295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dirty="0">
                <a:solidFill>
                  <a:srgbClr val="006DA4"/>
                </a:solidFill>
              </a:rPr>
              <a:t> www.mpi.govt.nz • </a:t>
            </a:r>
            <a:fld id="{6BB38C78-F7C9-4991-8A3E-78973346FB25}" type="slidenum">
              <a:rPr lang="en-GB" sz="2400" b="0">
                <a:solidFill>
                  <a:srgbClr val="006DA4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sz="2400" b="0" dirty="0">
              <a:solidFill>
                <a:srgbClr val="006DA4"/>
              </a:solidFill>
            </a:endParaRP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3F5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10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5724525" y="6165850"/>
            <a:ext cx="295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dirty="0">
                <a:solidFill>
                  <a:srgbClr val="006DA4"/>
                </a:solidFill>
              </a:rPr>
              <a:t> www.mpi.govt.nz • </a:t>
            </a:r>
            <a:fld id="{7F0825CF-80C2-4C89-AFDA-457CC2FA7D98}" type="slidenum">
              <a:rPr lang="en-GB" sz="2400" b="0">
                <a:solidFill>
                  <a:srgbClr val="003F5F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sz="2400" b="0" dirty="0">
              <a:solidFill>
                <a:srgbClr val="003F5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7" r:id="rId1"/>
    <p:sldLayoutId id="2147484633" r:id="rId2"/>
    <p:sldLayoutId id="2147484634" r:id="rId3"/>
    <p:sldLayoutId id="2147484635" r:id="rId4"/>
    <p:sldLayoutId id="2147484636" r:id="rId5"/>
    <p:sldLayoutId id="2147484637" r:id="rId6"/>
    <p:sldLayoutId id="2147484638" r:id="rId7"/>
    <p:sldLayoutId id="2147484639" r:id="rId8"/>
    <p:sldLayoutId id="2147484640" r:id="rId9"/>
    <p:sldLayoutId id="2147484641" r:id="rId10"/>
    <p:sldLayoutId id="2147484642" r:id="rId11"/>
    <p:sldLayoutId id="214748464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4525" y="6165850"/>
            <a:ext cx="295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dirty="0">
                <a:solidFill>
                  <a:srgbClr val="006DA4"/>
                </a:solidFill>
              </a:rPr>
              <a:t> www.mpi.govt.nz • </a:t>
            </a:r>
            <a:fld id="{935CB785-C16D-4CE3-88F3-EA0071132147}" type="slidenum">
              <a:rPr lang="en-GB" sz="2400" b="0">
                <a:solidFill>
                  <a:srgbClr val="006DA4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sz="2400" b="0" dirty="0">
              <a:solidFill>
                <a:srgbClr val="006DA4"/>
              </a:solidFill>
            </a:endParaRP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3F5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124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8" r:id="rId1"/>
    <p:sldLayoutId id="2147484644" r:id="rId2"/>
    <p:sldLayoutId id="2147484645" r:id="rId3"/>
    <p:sldLayoutId id="2147484646" r:id="rId4"/>
    <p:sldLayoutId id="2147484647" r:id="rId5"/>
    <p:sldLayoutId id="2147484648" r:id="rId6"/>
    <p:sldLayoutId id="2147484649" r:id="rId7"/>
    <p:sldLayoutId id="2147484650" r:id="rId8"/>
    <p:sldLayoutId id="2147484651" r:id="rId9"/>
    <p:sldLayoutId id="2147484652" r:id="rId10"/>
    <p:sldLayoutId id="2147484653" r:id="rId11"/>
    <p:sldLayoutId id="214748465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03F5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5724525" y="6165850"/>
            <a:ext cx="295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dirty="0">
                <a:solidFill>
                  <a:srgbClr val="006DA4"/>
                </a:solidFill>
              </a:rPr>
              <a:t> www.mpi.govt.nz • </a:t>
            </a:r>
            <a:fld id="{6180250B-FC77-4C84-857D-521A6BBA2E3D}" type="slidenum">
              <a:rPr lang="en-GB" sz="2400" b="0">
                <a:solidFill>
                  <a:srgbClr val="003F5F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sz="2400" b="0" dirty="0">
              <a:solidFill>
                <a:srgbClr val="003F5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9" r:id="rId1"/>
    <p:sldLayoutId id="2147484655" r:id="rId2"/>
    <p:sldLayoutId id="2147484656" r:id="rId3"/>
    <p:sldLayoutId id="2147484657" r:id="rId4"/>
    <p:sldLayoutId id="2147484658" r:id="rId5"/>
    <p:sldLayoutId id="2147484659" r:id="rId6"/>
    <p:sldLayoutId id="2147484660" r:id="rId7"/>
    <p:sldLayoutId id="2147484661" r:id="rId8"/>
    <p:sldLayoutId id="2147484662" r:id="rId9"/>
    <p:sldLayoutId id="2147484663" r:id="rId10"/>
    <p:sldLayoutId id="2147484664" r:id="rId11"/>
    <p:sldLayoutId id="214748466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213100"/>
            <a:ext cx="7416800" cy="79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NZ" sz="2400" b="1" dirty="0">
                <a:latin typeface="+mj-lt"/>
              </a:rPr>
              <a:t>Warren Hughes</a:t>
            </a:r>
            <a:endParaRPr lang="en-NZ" sz="18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>
                <a:latin typeface="+mj-lt"/>
              </a:rPr>
              <a:t>Ministry for Primary Industries, New Zealand</a:t>
            </a:r>
            <a:endParaRPr lang="en-NZ" sz="18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412776"/>
            <a:ext cx="80648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92D050"/>
                </a:solidFill>
              </a:rPr>
              <a:t>Regulation of medicated animal feeds In New Zealand</a:t>
            </a:r>
            <a:endParaRPr lang="en-NZ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Registration Requirements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Therapeutic Substance</a:t>
            </a:r>
          </a:p>
          <a:p>
            <a:r>
              <a:rPr lang="en-NZ" sz="2800" dirty="0"/>
              <a:t>Information requirements:</a:t>
            </a:r>
            <a:endParaRPr lang="en-NZ" sz="1000" dirty="0"/>
          </a:p>
          <a:p>
            <a:pPr lvl="1">
              <a:spcAft>
                <a:spcPts val="600"/>
              </a:spcAft>
            </a:pPr>
            <a:r>
              <a:rPr lang="en-NZ" sz="2400" dirty="0"/>
              <a:t>Product Chemistry and stability</a:t>
            </a:r>
          </a:p>
          <a:p>
            <a:pPr lvl="1">
              <a:spcAft>
                <a:spcPts val="600"/>
              </a:spcAft>
            </a:pPr>
            <a:r>
              <a:rPr lang="en-NZ" sz="2400" dirty="0"/>
              <a:t>Manufacturing including Good Manufacturing Practice approval</a:t>
            </a:r>
          </a:p>
          <a:p>
            <a:pPr lvl="1">
              <a:spcAft>
                <a:spcPts val="600"/>
              </a:spcAft>
            </a:pPr>
            <a:r>
              <a:rPr lang="en-NZ" sz="2400" dirty="0"/>
              <a:t>Efficacy and Target Animal Safety</a:t>
            </a:r>
          </a:p>
          <a:p>
            <a:pPr lvl="1">
              <a:spcAft>
                <a:spcPts val="600"/>
              </a:spcAft>
            </a:pPr>
            <a:r>
              <a:rPr lang="en-NZ" sz="2400" dirty="0"/>
              <a:t>Residues</a:t>
            </a:r>
          </a:p>
          <a:p>
            <a:pPr lvl="1">
              <a:spcAft>
                <a:spcPts val="600"/>
              </a:spcAft>
            </a:pPr>
            <a:r>
              <a:rPr lang="en-NZ" sz="2400" dirty="0"/>
              <a:t>Label</a:t>
            </a:r>
          </a:p>
        </p:txBody>
      </p:sp>
    </p:spTree>
    <p:extLst>
      <p:ext uri="{BB962C8B-B14F-4D97-AF65-F5344CB8AC3E}">
        <p14:creationId xmlns:p14="http://schemas.microsoft.com/office/powerpoint/2010/main" val="1111438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Registration Requirements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Therapeutic Substance</a:t>
            </a:r>
          </a:p>
          <a:p>
            <a:r>
              <a:rPr lang="en-NZ" sz="2800" dirty="0"/>
              <a:t>The product may be restricted over its sale and use by requiring a veterinary authorisation</a:t>
            </a:r>
          </a:p>
          <a:p>
            <a:r>
              <a:rPr lang="en-NZ" sz="2800" dirty="0"/>
              <a:t>Key label requirements:</a:t>
            </a:r>
            <a:endParaRPr lang="en-NZ" sz="1000" dirty="0"/>
          </a:p>
          <a:p>
            <a:pPr lvl="1">
              <a:spcAft>
                <a:spcPts val="600"/>
              </a:spcAft>
            </a:pPr>
            <a:r>
              <a:rPr lang="en-NZ" sz="2400" dirty="0"/>
              <a:t>Animal species and associated condition being treated</a:t>
            </a:r>
          </a:p>
          <a:p>
            <a:pPr lvl="1">
              <a:spcAft>
                <a:spcPts val="600"/>
              </a:spcAft>
            </a:pPr>
            <a:r>
              <a:rPr lang="en-NZ" sz="2400" dirty="0"/>
              <a:t>Dose rate to be applied to feed</a:t>
            </a:r>
          </a:p>
          <a:p>
            <a:pPr lvl="1">
              <a:spcAft>
                <a:spcPts val="600"/>
              </a:spcAft>
            </a:pPr>
            <a:r>
              <a:rPr lang="en-NZ" sz="2400" dirty="0"/>
              <a:t>Contraindications</a:t>
            </a:r>
          </a:p>
          <a:p>
            <a:pPr lvl="1">
              <a:spcAft>
                <a:spcPts val="600"/>
              </a:spcAft>
            </a:pPr>
            <a:r>
              <a:rPr lang="en-NZ" sz="2400" dirty="0"/>
              <a:t>Withholding Period</a:t>
            </a:r>
          </a:p>
        </p:txBody>
      </p:sp>
    </p:spTree>
    <p:extLst>
      <p:ext uri="{BB962C8B-B14F-4D97-AF65-F5344CB8AC3E}">
        <p14:creationId xmlns:p14="http://schemas.microsoft.com/office/powerpoint/2010/main" val="4151215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8575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NZ" dirty="0"/>
              <a:t>Restricted Veterinary Medicines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Restricted Veterinary Medicines (RVMs)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Restrictions to manage greater risk associated with sale, purchase or use </a:t>
            </a:r>
          </a:p>
          <a:p>
            <a:r>
              <a:rPr lang="en-NZ" sz="2800" b="1" dirty="0"/>
              <a:t>Risks to Welfare</a:t>
            </a:r>
          </a:p>
          <a:p>
            <a:pPr lvl="1"/>
            <a:r>
              <a:rPr lang="en-NZ" sz="2400" dirty="0"/>
              <a:t>Treats a condition that needs a veterinary diagnosis</a:t>
            </a:r>
          </a:p>
          <a:p>
            <a:pPr lvl="1"/>
            <a:r>
              <a:rPr lang="en-NZ" sz="2400" dirty="0"/>
              <a:t>Needs veterinary monitoring during or after use</a:t>
            </a:r>
          </a:p>
          <a:p>
            <a:pPr lvl="1"/>
            <a:r>
              <a:rPr lang="en-NZ" sz="2400" dirty="0"/>
              <a:t>Needs veterinary administration</a:t>
            </a:r>
          </a:p>
          <a:p>
            <a:pPr lvl="1"/>
            <a:r>
              <a:rPr lang="en-NZ" sz="2400" dirty="0"/>
              <a:t>Needs post-administration monitoring for side effects</a:t>
            </a:r>
          </a:p>
          <a:p>
            <a:pPr lvl="1">
              <a:spcBef>
                <a:spcPts val="1800"/>
              </a:spcBef>
              <a:buFont typeface="Wingdings" pitchFamily="2" charset="2"/>
              <a:buChar char="Ø"/>
            </a:pPr>
            <a:r>
              <a:rPr lang="en-NZ" sz="2600" dirty="0"/>
              <a:t>Antibiotics, anaesthetics, certain vaccines, controlled substances</a:t>
            </a:r>
          </a:p>
          <a:p>
            <a:endParaRPr lang="en-N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Restricted Veterinary Medicines (RVMs)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b="1" dirty="0"/>
              <a:t>Risks to Trade</a:t>
            </a:r>
          </a:p>
          <a:p>
            <a:pPr lvl="1"/>
            <a:r>
              <a:rPr lang="en-NZ" sz="2400" dirty="0"/>
              <a:t>To meet overseas country’s obligations</a:t>
            </a:r>
          </a:p>
          <a:p>
            <a:pPr lvl="1"/>
            <a:r>
              <a:rPr lang="en-NZ" sz="2400" dirty="0"/>
              <a:t>To comply with an international standard</a:t>
            </a:r>
          </a:p>
          <a:p>
            <a:pPr lvl="1"/>
            <a:r>
              <a:rPr lang="en-NZ" sz="2400" dirty="0"/>
              <a:t>To comply with a domestic standard</a:t>
            </a:r>
          </a:p>
          <a:p>
            <a:pPr lvl="1">
              <a:buNone/>
            </a:pPr>
            <a:endParaRPr lang="en-NZ" sz="2400" dirty="0"/>
          </a:p>
          <a:p>
            <a:pPr lvl="1">
              <a:spcBef>
                <a:spcPts val="1800"/>
              </a:spcBef>
              <a:buFont typeface="Wingdings" pitchFamily="2" charset="2"/>
              <a:buChar char="Ø"/>
            </a:pPr>
            <a:r>
              <a:rPr lang="en-NZ" sz="2600" dirty="0"/>
              <a:t>Use of therapeutic compounds for which residues are not permitted in certain species (e.g. phenylbutazone)</a:t>
            </a:r>
          </a:p>
          <a:p>
            <a:endParaRPr lang="en-N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RVMs – Veterinarian’s Role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Veterinary Authorisation</a:t>
            </a:r>
          </a:p>
          <a:p>
            <a:r>
              <a:rPr lang="en-NZ" sz="2800" dirty="0"/>
              <a:t>A veterinary authorisation is set of instructions from a registered practising veterinarian authorising a specified person to:</a:t>
            </a:r>
          </a:p>
          <a:p>
            <a:pPr lvl="1">
              <a:spcAft>
                <a:spcPts val="600"/>
              </a:spcAft>
            </a:pPr>
            <a:endParaRPr lang="en-NZ" sz="1000" dirty="0"/>
          </a:p>
          <a:p>
            <a:pPr lvl="1">
              <a:spcAft>
                <a:spcPts val="600"/>
              </a:spcAft>
            </a:pPr>
            <a:r>
              <a:rPr lang="en-NZ" sz="2400" dirty="0"/>
              <a:t>Purchase a RVM</a:t>
            </a:r>
          </a:p>
          <a:p>
            <a:pPr lvl="1">
              <a:spcAft>
                <a:spcPts val="600"/>
              </a:spcAft>
            </a:pPr>
            <a:r>
              <a:rPr lang="en-NZ" sz="2400" dirty="0"/>
              <a:t>Use a RVM in accordance with the authorisation </a:t>
            </a:r>
          </a:p>
          <a:p>
            <a:pPr lvl="1">
              <a:spcAft>
                <a:spcPts val="600"/>
              </a:spcAft>
            </a:pPr>
            <a:r>
              <a:rPr lang="en-NZ" sz="2400" dirty="0"/>
              <a:t>Hold a RVM in anticipation of later use</a:t>
            </a:r>
          </a:p>
          <a:p>
            <a:endParaRPr lang="en-NZ" sz="1400" dirty="0"/>
          </a:p>
          <a:p>
            <a:r>
              <a:rPr lang="en-NZ" sz="2800" dirty="0"/>
              <a:t>Equivalent to the commonly used term ‘veterinary prescription’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RVMs – Veterinarian’s Role 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0"/>
              </a:spcBef>
            </a:pPr>
            <a:r>
              <a:rPr lang="en-NZ" sz="2800" dirty="0"/>
              <a:t>Registered practicing veterinarians are recognised under the ACVM Act to authorise RVMs</a:t>
            </a:r>
          </a:p>
          <a:p>
            <a:pPr>
              <a:spcBef>
                <a:spcPts val="3000"/>
              </a:spcBef>
            </a:pPr>
            <a:r>
              <a:rPr lang="en-NZ" sz="2800" dirty="0"/>
              <a:t>Veterinarians must comply with the ACVM Notice: Requirements for Authorising Veterinarians</a:t>
            </a:r>
          </a:p>
          <a:p>
            <a:pPr>
              <a:spcBef>
                <a:spcPts val="3000"/>
              </a:spcBef>
            </a:pPr>
            <a:r>
              <a:rPr lang="en-NZ" sz="2800" dirty="0"/>
              <a:t>Recognition can be revoked</a:t>
            </a:r>
          </a:p>
          <a:p>
            <a:pPr>
              <a:buFontTx/>
              <a:buNone/>
            </a:pPr>
            <a:endParaRPr lang="en-N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8575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NZ" dirty="0"/>
              <a:t>Medicated Animal Feeds</a:t>
            </a:r>
          </a:p>
        </p:txBody>
      </p:sp>
    </p:spTree>
    <p:extLst>
      <p:ext uri="{BB962C8B-B14F-4D97-AF65-F5344CB8AC3E}">
        <p14:creationId xmlns:p14="http://schemas.microsoft.com/office/powerpoint/2010/main" val="3397569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Regulatory Oversight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Medicated Animal Feeds</a:t>
            </a:r>
          </a:p>
          <a:p>
            <a:r>
              <a:rPr lang="en-NZ" sz="2800" dirty="0"/>
              <a:t>How to manage medicated animal feeds versus animal feeds as their risk profiles are different</a:t>
            </a:r>
            <a:endParaRPr lang="en-NZ" sz="1000" dirty="0"/>
          </a:p>
          <a:p>
            <a:pPr lvl="1">
              <a:spcAft>
                <a:spcPts val="600"/>
              </a:spcAft>
            </a:pPr>
            <a:r>
              <a:rPr lang="en-NZ" sz="2400" dirty="0"/>
              <a:t>Mechanisms are: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000" dirty="0"/>
              <a:t>ACVM Regulations exempting animal feeds from registration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000" dirty="0"/>
              <a:t>ACVM Act for registration of therapeutic substances</a:t>
            </a:r>
          </a:p>
          <a:p>
            <a:pPr marL="0" indent="0"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2313748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Regulatory Oversight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Animal Feeds</a:t>
            </a:r>
          </a:p>
          <a:p>
            <a:r>
              <a:rPr lang="en-NZ" sz="2800" dirty="0"/>
              <a:t>Exempt from registration under Regulations</a:t>
            </a:r>
          </a:p>
          <a:p>
            <a:pPr lvl="1">
              <a:spcAft>
                <a:spcPts val="600"/>
              </a:spcAft>
            </a:pPr>
            <a:endParaRPr lang="en-NZ" sz="1000" dirty="0"/>
          </a:p>
          <a:p>
            <a:pPr lvl="1">
              <a:spcAft>
                <a:spcPts val="600"/>
              </a:spcAft>
            </a:pPr>
            <a:r>
              <a:rPr lang="en-NZ" sz="2400" dirty="0"/>
              <a:t>Feed and Feed Additives are defined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000" dirty="0"/>
              <a:t>Feed means providing nourishment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000" dirty="0"/>
              <a:t>Feed Additive means a substance added to feed to improve its preservation, digestion, colour, palatability, texture or nutritive value</a:t>
            </a:r>
          </a:p>
          <a:p>
            <a:pPr lvl="1">
              <a:spcAft>
                <a:spcPts val="600"/>
              </a:spcAft>
            </a:pPr>
            <a:r>
              <a:rPr lang="en-NZ" sz="2400" dirty="0"/>
              <a:t>Exemption is in Schedule 2, number 25</a:t>
            </a:r>
          </a:p>
          <a:p>
            <a:pPr marL="0" indent="0"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11863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Topics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sz="2800" dirty="0"/>
          </a:p>
          <a:p>
            <a:r>
              <a:rPr lang="en-NZ" sz="2800" dirty="0"/>
              <a:t>The veterinary medicine and animal feed regulatory regime in New Zealand</a:t>
            </a:r>
          </a:p>
          <a:p>
            <a:endParaRPr lang="en-NZ" sz="2800" dirty="0"/>
          </a:p>
          <a:p>
            <a:r>
              <a:rPr lang="en-NZ" sz="2800" dirty="0"/>
              <a:t>Medicated Animal Feeds</a:t>
            </a:r>
            <a:endParaRPr lang="en-NZ" sz="24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12971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Regulatory Oversight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>
              <a:buFontTx/>
              <a:buNone/>
            </a:pPr>
            <a:r>
              <a:rPr lang="en-NZ" dirty="0"/>
              <a:t>Animal Feeds v Medicated Animal Feeds </a:t>
            </a:r>
          </a:p>
          <a:p>
            <a:r>
              <a:rPr lang="en-NZ" sz="2800" dirty="0"/>
              <a:t>Conditions on the exemption</a:t>
            </a:r>
          </a:p>
          <a:p>
            <a:pPr lvl="1">
              <a:spcAft>
                <a:spcPts val="600"/>
              </a:spcAft>
            </a:pPr>
            <a:endParaRPr lang="en-NZ" sz="1000" dirty="0"/>
          </a:p>
          <a:p>
            <a:pPr lvl="1">
              <a:spcAft>
                <a:spcPts val="600"/>
              </a:spcAft>
            </a:pPr>
            <a:r>
              <a:rPr lang="en-NZ" sz="2400" dirty="0"/>
              <a:t>Therapeutic or pharmacological substances can only be added to the animal feed if: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000" dirty="0"/>
              <a:t>The substance is registered; and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NZ" sz="2000" dirty="0"/>
              <a:t>Its incorporation into the animal feed is consistent with its label instructions and conditions of registration</a:t>
            </a:r>
          </a:p>
          <a:p>
            <a:pPr marL="0" indent="0">
              <a:spcAft>
                <a:spcPts val="600"/>
              </a:spcAft>
              <a:buNone/>
            </a:pPr>
            <a:endParaRPr lang="en-NZ" dirty="0"/>
          </a:p>
          <a:p>
            <a:pPr marL="0" indent="0">
              <a:buNone/>
            </a:pPr>
            <a:endParaRPr lang="en-NZ" sz="1400" dirty="0"/>
          </a:p>
        </p:txBody>
      </p:sp>
      <p:sp>
        <p:nvSpPr>
          <p:cNvPr id="3" name="Right Arrow 2"/>
          <p:cNvSpPr/>
          <p:nvPr/>
        </p:nvSpPr>
        <p:spPr bwMode="auto">
          <a:xfrm>
            <a:off x="683568" y="5175192"/>
            <a:ext cx="1512168" cy="113412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5339756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schemeClr val="tx1"/>
                </a:solidFill>
                <a:latin typeface="+mn-lt"/>
              </a:rPr>
              <a:t>If not compliant with this condition, then the animal feed containing the substance is no longer an animal feed, rather a therapeutic product – it would require registration.</a:t>
            </a:r>
          </a:p>
        </p:txBody>
      </p:sp>
    </p:spTree>
    <p:extLst>
      <p:ext uri="{BB962C8B-B14F-4D97-AF65-F5344CB8AC3E}">
        <p14:creationId xmlns:p14="http://schemas.microsoft.com/office/powerpoint/2010/main" val="3862978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Regulatory Oversight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>
              <a:buFontTx/>
              <a:buNone/>
            </a:pPr>
            <a:r>
              <a:rPr lang="en-NZ" dirty="0"/>
              <a:t>Medicated Animal Feeds must not:</a:t>
            </a:r>
          </a:p>
          <a:p>
            <a:r>
              <a:rPr lang="en-NZ" sz="2400" dirty="0"/>
              <a:t> Contain unregistered products, or therapeutic/pharmacological ingredients</a:t>
            </a:r>
          </a:p>
          <a:p>
            <a:r>
              <a:rPr lang="en-NZ" sz="2400" dirty="0"/>
              <a:t>Make therapeutic claims based on nutritional (“normal” feed) ingredients </a:t>
            </a:r>
          </a:p>
          <a:p>
            <a:r>
              <a:rPr lang="en-NZ" sz="2400" dirty="0"/>
              <a:t>Make claims that are prohibited for the registered product (e.g. unsupported therapeutic claims, GP claims when prohibited for TNP) </a:t>
            </a:r>
            <a:endParaRPr lang="en-NZ" sz="1200" dirty="0"/>
          </a:p>
        </p:txBody>
      </p:sp>
      <p:sp>
        <p:nvSpPr>
          <p:cNvPr id="3" name="Right Arrow 2"/>
          <p:cNvSpPr/>
          <p:nvPr/>
        </p:nvSpPr>
        <p:spPr bwMode="auto">
          <a:xfrm>
            <a:off x="683568" y="5175192"/>
            <a:ext cx="1512168" cy="113412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5339756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solidFill>
                  <a:schemeClr val="tx1"/>
                </a:solidFill>
                <a:latin typeface="+mn-lt"/>
              </a:rPr>
              <a:t>These would also make the feed non-compliant with the condition of exemption, requiring it to be registered as its own product.</a:t>
            </a:r>
          </a:p>
        </p:txBody>
      </p:sp>
    </p:spTree>
    <p:extLst>
      <p:ext uri="{BB962C8B-B14F-4D97-AF65-F5344CB8AC3E}">
        <p14:creationId xmlns:p14="http://schemas.microsoft.com/office/powerpoint/2010/main" val="3972175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8575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NZ" dirty="0"/>
              <a:t>ACVM Act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z="3200" dirty="0"/>
              <a:t>The ACVM Act</a:t>
            </a:r>
            <a:endParaRPr lang="en-GB" sz="32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07375" cy="4465638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GB" sz="2800" dirty="0">
                <a:cs typeface="Arial" pitchFamily="34" charset="0"/>
              </a:rPr>
              <a:t>MPI administers the Agricultural Compounds and Veterinary Medicines (ACVM) Act 1997 and the ACVM (Exemptions and Prohibited Substances) Regulations 2011</a:t>
            </a:r>
          </a:p>
          <a:p>
            <a:pPr eaLnBrk="1" hangingPunct="1">
              <a:spcBef>
                <a:spcPts val="4800"/>
              </a:spcBef>
              <a:spcAft>
                <a:spcPts val="600"/>
              </a:spcAft>
            </a:pPr>
            <a:r>
              <a:rPr lang="en-NZ" sz="2800" dirty="0"/>
              <a:t>The ACVM Act and Regulations manage the importation, manufacture, sale, and use of all veterinary medicines, agricultural chemicals, vertebrate toxic agents, animal feeds, fertilisers etc.</a:t>
            </a:r>
            <a:endParaRPr lang="en-NZ" sz="2400" dirty="0"/>
          </a:p>
          <a:p>
            <a:pPr eaLnBrk="1" hangingPunct="1">
              <a:spcAft>
                <a:spcPts val="600"/>
              </a:spcAft>
              <a:buFontTx/>
              <a:buNone/>
            </a:pPr>
            <a:endParaRPr lang="en-GB" sz="28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ACVM Act – Purpose</a:t>
            </a:r>
          </a:p>
        </p:txBody>
      </p:sp>
      <p:sp>
        <p:nvSpPr>
          <p:cNvPr id="3" name="Rectangle 2"/>
          <p:cNvSpPr/>
          <p:nvPr/>
        </p:nvSpPr>
        <p:spPr>
          <a:xfrm>
            <a:off x="3788195" y="3244334"/>
            <a:ext cx="1567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dirty="0">
                <a:solidFill>
                  <a:prstClr val="white"/>
                </a:solidFill>
              </a:rPr>
              <a:t>ACVM Act 1997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288" y="1628775"/>
            <a:ext cx="8248677" cy="417671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NZ" sz="2400" b="0" kern="0" dirty="0">
                <a:solidFill>
                  <a:prstClr val="black"/>
                </a:solidFill>
                <a:latin typeface="Arial"/>
              </a:rPr>
              <a:t>Manage risks associated with use of agricultural compounds being</a:t>
            </a:r>
          </a:p>
          <a:p>
            <a:pPr marL="1257300" lvl="2" indent="-342900" eaLnBrk="0" hangingPunct="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NZ" sz="2400" b="0" kern="0" dirty="0">
                <a:solidFill>
                  <a:prstClr val="black"/>
                </a:solidFill>
                <a:latin typeface="Arial"/>
              </a:rPr>
              <a:t>Risks to animal welfare</a:t>
            </a:r>
          </a:p>
          <a:p>
            <a:pPr marL="1257300" lvl="2" indent="-342900" eaLnBrk="0" hangingPunct="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NZ" sz="2400" b="0" kern="0" dirty="0">
                <a:solidFill>
                  <a:prstClr val="black"/>
                </a:solidFill>
                <a:latin typeface="Arial"/>
              </a:rPr>
              <a:t>Risks to public health</a:t>
            </a:r>
          </a:p>
          <a:p>
            <a:pPr marL="1257300" lvl="2" indent="-342900" eaLnBrk="0" hangingPunct="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NZ" sz="2400" b="0" kern="0" dirty="0">
                <a:solidFill>
                  <a:prstClr val="black"/>
                </a:solidFill>
                <a:latin typeface="Arial"/>
              </a:rPr>
              <a:t>Risks to agricultural security</a:t>
            </a:r>
          </a:p>
          <a:p>
            <a:pPr marL="1257300" lvl="2" indent="-342900" eaLnBrk="0" hangingPunct="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NZ" sz="2400" b="0" kern="0" dirty="0">
                <a:solidFill>
                  <a:prstClr val="black"/>
                </a:solidFill>
                <a:latin typeface="Arial"/>
              </a:rPr>
              <a:t>Risks to trade in primary produce</a:t>
            </a:r>
          </a:p>
          <a:p>
            <a:pPr lvl="1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NZ" sz="2400" b="0" kern="0" dirty="0">
              <a:solidFill>
                <a:prstClr val="black"/>
              </a:solidFill>
              <a:latin typeface="Arial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NZ" sz="2400" b="0" kern="0" dirty="0">
                <a:solidFill>
                  <a:prstClr val="black"/>
                </a:solidFill>
                <a:latin typeface="Arial"/>
              </a:rPr>
              <a:t>Plus</a:t>
            </a:r>
          </a:p>
          <a:p>
            <a:pPr marL="1257300" lvl="2" indent="-342900" eaLnBrk="0" hangingPunct="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NZ" sz="2400" b="0" kern="0" dirty="0">
                <a:solidFill>
                  <a:prstClr val="black"/>
                </a:solidFill>
                <a:latin typeface="Arial"/>
              </a:rPr>
              <a:t>Ensure that the use of agricultural compounds does not result in breaches of domestic food residue standard</a:t>
            </a:r>
          </a:p>
          <a:p>
            <a:pPr marL="1257300" lvl="2" indent="-342900" eaLnBrk="0" hangingPunct="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NZ" sz="2400" b="0" kern="0" dirty="0">
                <a:solidFill>
                  <a:prstClr val="black"/>
                </a:solidFill>
                <a:latin typeface="Arial"/>
              </a:rPr>
              <a:t>Ensure the provision of sufficient consumer information about agricultural compounds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endParaRPr lang="en-NZ" sz="2400" b="0" kern="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0323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2361"/>
          </a:xfrm>
        </p:spPr>
        <p:txBody>
          <a:bodyPr/>
          <a:lstStyle/>
          <a:p>
            <a:r>
              <a:rPr lang="en-NZ" dirty="0"/>
              <a:t>ACVM Act - Regulatory Framework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59701" y="2054986"/>
            <a:ext cx="1675670" cy="63129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the product an Agricultural Compound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1217454" y="1673422"/>
            <a:ext cx="7496" cy="36871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433453" y="1268760"/>
            <a:ext cx="1701918" cy="404662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Out of Scope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082950" y="2914801"/>
            <a:ext cx="2296185" cy="72355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Meets exempt from registration criteria under ACVM(E&amp;PS) Regs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600326" y="2772689"/>
            <a:ext cx="1299042" cy="3498457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can be imported, manufactured, sold and used subject to Conditions and Regulations (as applicable</a:t>
            </a:r>
            <a:r>
              <a:rPr kumimoji="0" lang="en-NZ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096490" y="4313544"/>
            <a:ext cx="1584176" cy="523598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Meets GRAS criteria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Section 8B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096490" y="5030667"/>
            <a:ext cx="1584176" cy="523598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Meets Special Circumstances criteria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Section 8C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082950" y="5756546"/>
            <a:ext cx="1584176" cy="523598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Meets Registration criteria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Section 9</a:t>
            </a:r>
          </a:p>
        </p:txBody>
      </p:sp>
      <p:sp>
        <p:nvSpPr>
          <p:cNvPr id="44" name="Left Brace 43"/>
          <p:cNvSpPr/>
          <p:nvPr/>
        </p:nvSpPr>
        <p:spPr>
          <a:xfrm>
            <a:off x="3860735" y="4310689"/>
            <a:ext cx="184654" cy="1969455"/>
          </a:xfrm>
          <a:prstGeom prst="leftBrac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Left Brace 45"/>
          <p:cNvSpPr/>
          <p:nvPr/>
        </p:nvSpPr>
        <p:spPr>
          <a:xfrm>
            <a:off x="3809253" y="2911603"/>
            <a:ext cx="216024" cy="743404"/>
          </a:xfrm>
          <a:prstGeom prst="leftBrac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73337" y="4907934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Active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Regulatory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Oversight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74783" y="1721501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027269" y="2898706"/>
            <a:ext cx="881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Passive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Regulatory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Oversight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60037" y="2711984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Yes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217454" y="2711984"/>
            <a:ext cx="2729" cy="36850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6105271" y="4297144"/>
            <a:ext cx="794493" cy="1974001"/>
          </a:xfrm>
          <a:prstGeom prst="rect">
            <a:avLst/>
          </a:prstGeom>
          <a:solidFill>
            <a:srgbClr val="FFFF99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vert="wordArtVert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Risk Assessment</a:t>
            </a:r>
          </a:p>
        </p:txBody>
      </p:sp>
      <p:sp>
        <p:nvSpPr>
          <p:cNvPr id="52" name="Right Brace 51"/>
          <p:cNvSpPr/>
          <p:nvPr/>
        </p:nvSpPr>
        <p:spPr>
          <a:xfrm>
            <a:off x="5734417" y="4314078"/>
            <a:ext cx="327797" cy="1974001"/>
          </a:xfrm>
          <a:prstGeom prst="rightBrace">
            <a:avLst>
              <a:gd name="adj1" fmla="val 8333"/>
              <a:gd name="adj2" fmla="val 50976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ight Brace 52"/>
          <p:cNvSpPr/>
          <p:nvPr/>
        </p:nvSpPr>
        <p:spPr>
          <a:xfrm>
            <a:off x="6981206" y="4322331"/>
            <a:ext cx="576064" cy="1948814"/>
          </a:xfrm>
          <a:prstGeom prst="rightBrace">
            <a:avLst>
              <a:gd name="adj1" fmla="val 8333"/>
              <a:gd name="adj2" fmla="val 50649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09414" y="4297143"/>
            <a:ext cx="504056" cy="197400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wordArtVert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0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Authorised</a:t>
            </a:r>
          </a:p>
        </p:txBody>
      </p:sp>
      <p:sp>
        <p:nvSpPr>
          <p:cNvPr id="57" name="Down Arrow 56"/>
          <p:cNvSpPr/>
          <p:nvPr/>
        </p:nvSpPr>
        <p:spPr>
          <a:xfrm>
            <a:off x="4019597" y="3782823"/>
            <a:ext cx="1737961" cy="382711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3244584" y="3764976"/>
            <a:ext cx="4355742" cy="55209"/>
          </a:xfrm>
          <a:prstGeom prst="line">
            <a:avLst/>
          </a:prstGeom>
          <a:noFill/>
          <a:ln w="12700" cap="flat" cmpd="sng" algn="ctr">
            <a:solidFill>
              <a:srgbClr val="FF0000"/>
            </a:solidFill>
            <a:prstDash val="dash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4695494" y="479900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713921" y="5501211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Or</a:t>
            </a:r>
          </a:p>
        </p:txBody>
      </p:sp>
      <p:sp>
        <p:nvSpPr>
          <p:cNvPr id="61" name="Right Arrow 9"/>
          <p:cNvSpPr/>
          <p:nvPr/>
        </p:nvSpPr>
        <p:spPr>
          <a:xfrm>
            <a:off x="444536" y="2955560"/>
            <a:ext cx="1759474" cy="3483200"/>
          </a:xfrm>
          <a:custGeom>
            <a:avLst/>
            <a:gdLst>
              <a:gd name="connsiteX0" fmla="*/ 0 w 2345714"/>
              <a:gd name="connsiteY0" fmla="*/ 135608 h 3713761"/>
              <a:gd name="connsiteX1" fmla="*/ 1172857 w 2345714"/>
              <a:gd name="connsiteY1" fmla="*/ 135608 h 3713761"/>
              <a:gd name="connsiteX2" fmla="*/ 1172857 w 2345714"/>
              <a:gd name="connsiteY2" fmla="*/ 0 h 3713761"/>
              <a:gd name="connsiteX3" fmla="*/ 2345714 w 2345714"/>
              <a:gd name="connsiteY3" fmla="*/ 1856881 h 3713761"/>
              <a:gd name="connsiteX4" fmla="*/ 1172857 w 2345714"/>
              <a:gd name="connsiteY4" fmla="*/ 3713761 h 3713761"/>
              <a:gd name="connsiteX5" fmla="*/ 1172857 w 2345714"/>
              <a:gd name="connsiteY5" fmla="*/ 3578153 h 3713761"/>
              <a:gd name="connsiteX6" fmla="*/ 0 w 2345714"/>
              <a:gd name="connsiteY6" fmla="*/ 3578153 h 3713761"/>
              <a:gd name="connsiteX7" fmla="*/ 0 w 2345714"/>
              <a:gd name="connsiteY7" fmla="*/ 135608 h 3713761"/>
              <a:gd name="connsiteX0" fmla="*/ 0 w 1941854"/>
              <a:gd name="connsiteY0" fmla="*/ 135608 h 3713761"/>
              <a:gd name="connsiteX1" fmla="*/ 1172857 w 1941854"/>
              <a:gd name="connsiteY1" fmla="*/ 135608 h 3713761"/>
              <a:gd name="connsiteX2" fmla="*/ 1172857 w 1941854"/>
              <a:gd name="connsiteY2" fmla="*/ 0 h 3713761"/>
              <a:gd name="connsiteX3" fmla="*/ 1941854 w 1941854"/>
              <a:gd name="connsiteY3" fmla="*/ 1879741 h 3713761"/>
              <a:gd name="connsiteX4" fmla="*/ 1172857 w 1941854"/>
              <a:gd name="connsiteY4" fmla="*/ 3713761 h 3713761"/>
              <a:gd name="connsiteX5" fmla="*/ 1172857 w 1941854"/>
              <a:gd name="connsiteY5" fmla="*/ 3578153 h 3713761"/>
              <a:gd name="connsiteX6" fmla="*/ 0 w 1941854"/>
              <a:gd name="connsiteY6" fmla="*/ 3578153 h 3713761"/>
              <a:gd name="connsiteX7" fmla="*/ 0 w 1941854"/>
              <a:gd name="connsiteY7" fmla="*/ 135608 h 3713761"/>
              <a:gd name="connsiteX0" fmla="*/ 0 w 1614194"/>
              <a:gd name="connsiteY0" fmla="*/ 135608 h 3713761"/>
              <a:gd name="connsiteX1" fmla="*/ 1172857 w 1614194"/>
              <a:gd name="connsiteY1" fmla="*/ 135608 h 3713761"/>
              <a:gd name="connsiteX2" fmla="*/ 1172857 w 1614194"/>
              <a:gd name="connsiteY2" fmla="*/ 0 h 3713761"/>
              <a:gd name="connsiteX3" fmla="*/ 1614194 w 1614194"/>
              <a:gd name="connsiteY3" fmla="*/ 1933081 h 3713761"/>
              <a:gd name="connsiteX4" fmla="*/ 1172857 w 1614194"/>
              <a:gd name="connsiteY4" fmla="*/ 3713761 h 3713761"/>
              <a:gd name="connsiteX5" fmla="*/ 1172857 w 1614194"/>
              <a:gd name="connsiteY5" fmla="*/ 3578153 h 3713761"/>
              <a:gd name="connsiteX6" fmla="*/ 0 w 1614194"/>
              <a:gd name="connsiteY6" fmla="*/ 3578153 h 3713761"/>
              <a:gd name="connsiteX7" fmla="*/ 0 w 1614194"/>
              <a:gd name="connsiteY7" fmla="*/ 135608 h 3713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4194" h="3713761">
                <a:moveTo>
                  <a:pt x="0" y="135608"/>
                </a:moveTo>
                <a:lnTo>
                  <a:pt x="1172857" y="135608"/>
                </a:lnTo>
                <a:lnTo>
                  <a:pt x="1172857" y="0"/>
                </a:lnTo>
                <a:lnTo>
                  <a:pt x="1614194" y="1933081"/>
                </a:lnTo>
                <a:lnTo>
                  <a:pt x="1172857" y="3713761"/>
                </a:lnTo>
                <a:lnTo>
                  <a:pt x="1172857" y="3578153"/>
                </a:lnTo>
                <a:lnTo>
                  <a:pt x="0" y="3578153"/>
                </a:lnTo>
                <a:lnTo>
                  <a:pt x="0" y="135608"/>
                </a:lnTo>
                <a:close/>
              </a:path>
            </a:pathLst>
          </a:cu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Authorisation required under ACVM Act</a:t>
            </a:r>
            <a:endParaRPr kumimoji="0" lang="en-NZ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254638" y="1309250"/>
            <a:ext cx="4441608" cy="1132278"/>
            <a:chOff x="2568001" y="1544433"/>
            <a:chExt cx="4780304" cy="1164487"/>
          </a:xfrm>
        </p:grpSpPr>
        <p:graphicFrame>
          <p:nvGraphicFramePr>
            <p:cNvPr id="65" name="Diagram 64"/>
            <p:cNvGraphicFramePr/>
            <p:nvPr>
              <p:extLst/>
            </p:nvPr>
          </p:nvGraphicFramePr>
          <p:xfrm>
            <a:off x="2568001" y="1544433"/>
            <a:ext cx="4780304" cy="94305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6" name="Rectangle 65"/>
            <p:cNvSpPr/>
            <p:nvPr/>
          </p:nvSpPr>
          <p:spPr>
            <a:xfrm>
              <a:off x="2568001" y="2487490"/>
              <a:ext cx="4768079" cy="221430"/>
            </a:xfrm>
            <a:prstGeom prst="rect">
              <a:avLst/>
            </a:prstGeom>
            <a:solidFill>
              <a:srgbClr val="9BBB59">
                <a:lumMod val="60000"/>
                <a:lumOff val="4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Ensure compliance with Domestic Residue Standards</a:t>
              </a:r>
            </a:p>
          </p:txBody>
        </p:sp>
      </p:grpSp>
      <p:sp>
        <p:nvSpPr>
          <p:cNvPr id="6" name="Down Arrow 5"/>
          <p:cNvSpPr/>
          <p:nvPr/>
        </p:nvSpPr>
        <p:spPr bwMode="auto">
          <a:xfrm>
            <a:off x="2004661" y="2929852"/>
            <a:ext cx="1420539" cy="3508908"/>
          </a:xfrm>
          <a:prstGeom prst="downArrow">
            <a:avLst/>
          </a:prstGeom>
          <a:gradFill flip="none" rotWithShape="1">
            <a:gsLst>
              <a:gs pos="0">
                <a:srgbClr val="FFFF00">
                  <a:alpha val="53000"/>
                </a:srgb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rgbClr val="4F81BD"/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1600" b="1" i="0" u="none" strike="noStrike" cap="none" normalizeH="0" baseline="0" dirty="0">
                <a:ln>
                  <a:noFill/>
                </a:ln>
                <a:effectLst/>
              </a:rPr>
              <a:t>RISK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5200" y="3005060"/>
            <a:ext cx="559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/>
              <a:t>Low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424261" y="5639710"/>
            <a:ext cx="559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solidFill>
                  <a:schemeClr val="accent1">
                    <a:lumMod val="50000"/>
                  </a:schemeClr>
                </a:solidFill>
              </a:rPr>
              <a:t>High</a:t>
            </a:r>
          </a:p>
        </p:txBody>
      </p:sp>
      <p:sp>
        <p:nvSpPr>
          <p:cNvPr id="62" name="Down Arrow 61"/>
          <p:cNvSpPr/>
          <p:nvPr/>
        </p:nvSpPr>
        <p:spPr>
          <a:xfrm rot="16200000">
            <a:off x="6304507" y="2943087"/>
            <a:ext cx="1407006" cy="680749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600" b="0" kern="0" dirty="0">
                <a:solidFill>
                  <a:prstClr val="white"/>
                </a:solidFill>
                <a:latin typeface="Calibri"/>
              </a:rPr>
              <a:t>Yes</a:t>
            </a:r>
            <a:endParaRPr kumimoji="0" lang="en-NZ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4" name="Content Placeholder 4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87" y="2201069"/>
            <a:ext cx="6677025" cy="3324225"/>
          </a:xfrm>
        </p:spPr>
      </p:pic>
    </p:spTree>
    <p:extLst>
      <p:ext uri="{BB962C8B-B14F-4D97-AF65-F5344CB8AC3E}">
        <p14:creationId xmlns:p14="http://schemas.microsoft.com/office/powerpoint/2010/main" val="292548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Exemption from Registration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r>
              <a:rPr lang="en-NZ" sz="2800" dirty="0"/>
              <a:t>Low risk and/or non therapeutic products - no ongoing active regulatory management is required</a:t>
            </a:r>
          </a:p>
          <a:p>
            <a:pPr lvl="1">
              <a:buFont typeface="Wingdings" pitchFamily="2" charset="2"/>
              <a:buChar char="Ø"/>
            </a:pPr>
            <a:r>
              <a:rPr lang="en-NZ" sz="2400" dirty="0"/>
              <a:t>Includes oral nutritional compounds (animal feeds), compounding by veterinarians, fertilisers</a:t>
            </a:r>
          </a:p>
          <a:p>
            <a:r>
              <a:rPr lang="en-NZ" sz="2800" dirty="0"/>
              <a:t>Exemptions from registration are listed in the ACVM (Exemptions &amp; Prohibited Substances) Regulations by product group</a:t>
            </a:r>
          </a:p>
          <a:p>
            <a:r>
              <a:rPr lang="en-NZ" sz="2800" dirty="0"/>
              <a:t>Manufacturers and users are required to ensure exempt products are fit for purpose, and meet the conditions of exemption applied to each group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Registration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r>
              <a:rPr lang="en-NZ" sz="2800" dirty="0"/>
              <a:t>Risks are such that assessment and active regulatory oversight is required</a:t>
            </a:r>
          </a:p>
          <a:p>
            <a:endParaRPr lang="en-NZ" sz="2000" dirty="0"/>
          </a:p>
          <a:p>
            <a:r>
              <a:rPr lang="en-NZ" sz="2800" dirty="0"/>
              <a:t>Focus is on therapeutic uses and pest control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NZ" dirty="0"/>
              <a:t>Includes antibiotics, drenches, vaccines, fungicides, herbicides, and insecticides</a:t>
            </a:r>
          </a:p>
          <a:p>
            <a:pPr marL="742950" lvl="2" indent="-342900">
              <a:buFont typeface="Wingdings" pitchFamily="2" charset="2"/>
              <a:buChar char="Ø"/>
            </a:pPr>
            <a:endParaRPr lang="en-NZ" dirty="0"/>
          </a:p>
          <a:p>
            <a:r>
              <a:rPr lang="en-NZ" sz="2800" dirty="0"/>
              <a:t>Trade Name Products</a:t>
            </a:r>
          </a:p>
          <a:p>
            <a:pPr lvl="1">
              <a:buFont typeface="Wingdings" pitchFamily="2" charset="2"/>
              <a:buChar char="Ø"/>
            </a:pPr>
            <a:r>
              <a:rPr lang="en-NZ" sz="2400" dirty="0"/>
              <a:t>Defined formulation</a:t>
            </a:r>
          </a:p>
          <a:p>
            <a:pPr lvl="1">
              <a:buFont typeface="Wingdings" pitchFamily="2" charset="2"/>
              <a:buChar char="Ø"/>
            </a:pPr>
            <a:r>
              <a:rPr lang="en-NZ" sz="2400" dirty="0"/>
              <a:t>In a discrete package</a:t>
            </a:r>
          </a:p>
          <a:p>
            <a:pPr lvl="1">
              <a:buFont typeface="Wingdings" pitchFamily="2" charset="2"/>
              <a:buChar char="Ø"/>
            </a:pPr>
            <a:endParaRPr lang="en-NZ" sz="2400" dirty="0"/>
          </a:p>
          <a:p>
            <a:pPr>
              <a:buNone/>
            </a:pPr>
            <a:endParaRPr lang="en-N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Registration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r>
              <a:rPr lang="en-NZ" sz="2800" dirty="0"/>
              <a:t>Level of regulatory oversight for a product requiring registration is based on its risks</a:t>
            </a:r>
          </a:p>
          <a:p>
            <a:endParaRPr lang="en-NZ" sz="2000" dirty="0"/>
          </a:p>
          <a:p>
            <a:r>
              <a:rPr lang="en-NZ" sz="2800" dirty="0"/>
              <a:t>In general, veterinary medicines are treated either as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NZ" dirty="0"/>
              <a:t>Over the Counter (ie any person can purchase the product); or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NZ" dirty="0"/>
              <a:t>Restricted Veterinary medicine (RVM)</a:t>
            </a:r>
          </a:p>
          <a:p>
            <a:endParaRPr lang="en-NZ" sz="2000" dirty="0"/>
          </a:p>
          <a:p>
            <a:r>
              <a:rPr lang="en-NZ" sz="2800" dirty="0"/>
              <a:t>The Act being outcome based legislation, the above are specified.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NZ" sz="2400" dirty="0"/>
              <a:t>Provides flexibility</a:t>
            </a:r>
          </a:p>
          <a:p>
            <a:pPr marL="742950" lvl="2" indent="-342900">
              <a:buFont typeface="Wingdings" pitchFamily="2" charset="2"/>
              <a:buChar char="Ø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52066904"/>
      </p:ext>
    </p:extLst>
  </p:cSld>
  <p:clrMapOvr>
    <a:masterClrMapping/>
  </p:clrMapOvr>
</p:sld>
</file>

<file path=ppt/theme/theme1.xml><?xml version="1.0" encoding="utf-8"?>
<a:theme xmlns:a="http://schemas.openxmlformats.org/drawingml/2006/main" name="2_1 Master">
  <a:themeElements>
    <a:clrScheme name="Custom 1">
      <a:dk1>
        <a:sysClr val="windowText" lastClr="000000"/>
      </a:dk1>
      <a:lt1>
        <a:sysClr val="window" lastClr="FFFFFF"/>
      </a:lt1>
      <a:dk2>
        <a:srgbClr val="0070C0"/>
      </a:dk2>
      <a:lt2>
        <a:srgbClr val="EEECE1"/>
      </a:lt2>
      <a:accent1>
        <a:srgbClr val="17365D"/>
      </a:accent1>
      <a:accent2>
        <a:srgbClr val="92D050"/>
      </a:accent2>
      <a:accent3>
        <a:srgbClr val="0070C0"/>
      </a:accent3>
      <a:accent4>
        <a:srgbClr val="A7600C"/>
      </a:accent4>
      <a:accent5>
        <a:srgbClr val="6E298D"/>
      </a:accent5>
      <a:accent6>
        <a:srgbClr val="F79646"/>
      </a:accent6>
      <a:hlink>
        <a:srgbClr val="FFFFFF"/>
      </a:hlink>
      <a:folHlink>
        <a:srgbClr val="C4BD97"/>
      </a:folHlink>
    </a:clrScheme>
    <a:fontScheme name="MPI styles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1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PI theme">
  <a:themeElements>
    <a:clrScheme name="1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 Master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PI theme">
  <a:themeElements>
    <a:clrScheme name="1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 Master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1 Master">
  <a:themeElements>
    <a:clrScheme name="MPI">
      <a:dk1>
        <a:sysClr val="windowText" lastClr="000000"/>
      </a:dk1>
      <a:lt1>
        <a:sysClr val="window" lastClr="FFFFFF"/>
      </a:lt1>
      <a:dk2>
        <a:srgbClr val="0070C0"/>
      </a:dk2>
      <a:lt2>
        <a:srgbClr val="EEECE1"/>
      </a:lt2>
      <a:accent1>
        <a:srgbClr val="17365D"/>
      </a:accent1>
      <a:accent2>
        <a:srgbClr val="92D050"/>
      </a:accent2>
      <a:accent3>
        <a:srgbClr val="0070C0"/>
      </a:accent3>
      <a:accent4>
        <a:srgbClr val="953734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PI styles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1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1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1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19432</TotalTime>
  <Words>929</Words>
  <Application>Microsoft Office PowerPoint</Application>
  <PresentationFormat>On-screen Show (4:3)</PresentationFormat>
  <Paragraphs>157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Narrow</vt:lpstr>
      <vt:lpstr>Calibri</vt:lpstr>
      <vt:lpstr>Wingdings</vt:lpstr>
      <vt:lpstr>2_1 Master</vt:lpstr>
      <vt:lpstr>MPI theme</vt:lpstr>
      <vt:lpstr>1_MPI theme</vt:lpstr>
      <vt:lpstr>4_1 Master</vt:lpstr>
      <vt:lpstr>PowerPoint Presentation</vt:lpstr>
      <vt:lpstr>Topics</vt:lpstr>
      <vt:lpstr>ACVM Act</vt:lpstr>
      <vt:lpstr>The ACVM Act</vt:lpstr>
      <vt:lpstr>ACVM Act – Purpose</vt:lpstr>
      <vt:lpstr>ACVM Act - Regulatory Framework</vt:lpstr>
      <vt:lpstr>Exemption from Registration</vt:lpstr>
      <vt:lpstr>Registration</vt:lpstr>
      <vt:lpstr>Registration</vt:lpstr>
      <vt:lpstr>Registration Requirements</vt:lpstr>
      <vt:lpstr>Registration Requirements</vt:lpstr>
      <vt:lpstr>Restricted Veterinary Medicines</vt:lpstr>
      <vt:lpstr>Restricted Veterinary Medicines (RVMs)</vt:lpstr>
      <vt:lpstr>Restricted Veterinary Medicines (RVMs)</vt:lpstr>
      <vt:lpstr>RVMs – Veterinarian’s Role</vt:lpstr>
      <vt:lpstr>RVMs – Veterinarian’s Role </vt:lpstr>
      <vt:lpstr>Medicated Animal Feeds</vt:lpstr>
      <vt:lpstr>Regulatory Oversight</vt:lpstr>
      <vt:lpstr>Regulatory Oversight</vt:lpstr>
      <vt:lpstr>Regulatory Oversight</vt:lpstr>
      <vt:lpstr>Regulatory Oversight</vt:lpstr>
    </vt:vector>
  </TitlesOfParts>
  <Company>MAF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Claudia Riley</dc:creator>
  <cp:lastModifiedBy>Herve Marion</cp:lastModifiedBy>
  <cp:revision>396</cp:revision>
  <dcterms:created xsi:type="dcterms:W3CDTF">2012-04-11T22:53:09Z</dcterms:created>
  <dcterms:modified xsi:type="dcterms:W3CDTF">2017-03-26T11:18:02Z</dcterms:modified>
</cp:coreProperties>
</file>