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65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7C80"/>
    <a:srgbClr val="FF5050"/>
    <a:srgbClr val="FF0000"/>
    <a:srgbClr val="FF0066"/>
    <a:srgbClr val="9900CC"/>
    <a:srgbClr val="CC66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76" autoAdjust="0"/>
    <p:restoredTop sz="95194" autoAdjust="0"/>
  </p:normalViewPr>
  <p:slideViewPr>
    <p:cSldViewPr>
      <p:cViewPr varScale="1">
        <p:scale>
          <a:sx n="107" d="100"/>
          <a:sy n="107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27B13946-1558-4E68-9BB3-C37F40DF3422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64A4108-B231-467D-8BF3-1CA87F57E5C2}" type="slidenum">
              <a:rPr lang="es-ES" altLang="es-AR"/>
              <a:pPr/>
              <a:t>1</a:t>
            </a:fld>
            <a:endParaRPr lang="es-ES" altLang="es-A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AR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1953-B599-42A1-ACE1-BFA9CF4A579C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B5232-E745-4FE6-A4A1-50D35CE428DF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D89E3-D5E2-42A5-9E5C-0A6D5112DB29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B60B-AE40-4456-9698-6D4D3E4046CE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95CDC-ED54-4C6A-9BD4-05B26EDE4600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CF8DF-28D6-4C2A-9598-49068B3A6895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36C76-07D1-43ED-A161-41EFA398B19E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F9DB6-D398-464B-8890-A39EA52869EA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21EC4-9DA6-49B1-A283-8F8B70BE3DF8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991A-113D-47BA-8853-DE09C8A911BE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9D676-0CAC-48CE-B809-9236FAB22DF3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Ovr>
    <a:masterClrMapping/>
  </p:clrMapOvr>
  <p:transition spd="slow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lide 1"/>
          <p:cNvPicPr>
            <a:picLocks noChangeAspect="1" noChangeArrowheads="1"/>
          </p:cNvPicPr>
          <p:nvPr/>
        </p:nvPicPr>
        <p:blipFill>
          <a:blip r:embed="rId13" cstate="print"/>
          <a:srcRect t="5539" r="5902"/>
          <a:stretch>
            <a:fillRect/>
          </a:stretch>
        </p:blipFill>
        <p:spPr bwMode="auto">
          <a:xfrm>
            <a:off x="179388" y="138113"/>
            <a:ext cx="8964612" cy="640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/>
              <a:t>Haga clic para modificar el estilo de texto del patrón</a:t>
            </a:r>
          </a:p>
          <a:p>
            <a:pPr lvl="1"/>
            <a:r>
              <a:rPr lang="es-ES" altLang="es-AR"/>
              <a:t>Segundo nivel</a:t>
            </a:r>
          </a:p>
          <a:p>
            <a:pPr lvl="2"/>
            <a:r>
              <a:rPr lang="es-ES" altLang="es-AR"/>
              <a:t>Tercer nivel</a:t>
            </a:r>
          </a:p>
          <a:p>
            <a:pPr lvl="3"/>
            <a:r>
              <a:rPr lang="es-ES" altLang="es-AR"/>
              <a:t>Cuarto nivel</a:t>
            </a:r>
          </a:p>
          <a:p>
            <a:pPr lvl="4"/>
            <a:r>
              <a:rPr lang="es-ES" altLang="es-AR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4BB4C9E6-8E9D-47F8-90E2-475435FCF7BD}" type="slidenum">
              <a:rPr lang="es-ES" altLang="es-AR"/>
              <a:pPr>
                <a:defRPr/>
              </a:pPr>
              <a:t>‹#›</a:t>
            </a:fld>
            <a:endParaRPr lang="es-ES" alt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0" y="981075"/>
            <a:ext cx="91440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endParaRPr lang="es-AR" altLang="es-AR" sz="3600" dirty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/>
            <a:endParaRPr lang="es-AR" altLang="es-AR" sz="3600" dirty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/>
            <a:endParaRPr lang="es-AR" altLang="es-AR" sz="3600" dirty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/>
            <a:endParaRPr lang="es-AR" altLang="es-AR" sz="3600" dirty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/>
            <a:r>
              <a:rPr lang="es-AR" altLang="es-AR" sz="3600" dirty="0" err="1">
                <a:solidFill>
                  <a:schemeClr val="tx2"/>
                </a:solidFill>
                <a:latin typeface="Trebuchet MS" pitchFamily="34" charset="0"/>
              </a:rPr>
              <a:t>Registration</a:t>
            </a:r>
            <a:r>
              <a:rPr lang="es-AR" altLang="es-AR" sz="3600" dirty="0">
                <a:solidFill>
                  <a:schemeClr val="tx2"/>
                </a:solidFill>
                <a:latin typeface="Trebuchet MS" pitchFamily="34" charset="0"/>
              </a:rPr>
              <a:t> of </a:t>
            </a:r>
            <a:r>
              <a:rPr lang="es-AR" altLang="es-AR" sz="3600" dirty="0" err="1">
                <a:solidFill>
                  <a:schemeClr val="tx2"/>
                </a:solidFill>
                <a:latin typeface="Trebuchet MS" pitchFamily="34" charset="0"/>
              </a:rPr>
              <a:t>veterinary</a:t>
            </a:r>
            <a:r>
              <a:rPr lang="es-AR" altLang="es-AR" sz="3600" dirty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s-AR" altLang="es-AR" sz="3600" dirty="0" err="1">
                <a:solidFill>
                  <a:schemeClr val="tx2"/>
                </a:solidFill>
                <a:latin typeface="Trebuchet MS" pitchFamily="34" charset="0"/>
              </a:rPr>
              <a:t>products</a:t>
            </a:r>
            <a:r>
              <a:rPr lang="es-AR" altLang="es-AR" sz="3600" dirty="0">
                <a:solidFill>
                  <a:schemeClr val="tx2"/>
                </a:solidFill>
                <a:latin typeface="Trebuchet MS" pitchFamily="34" charset="0"/>
              </a:rPr>
              <a:t> in </a:t>
            </a:r>
            <a:r>
              <a:rPr lang="es-AR" altLang="es-AR" sz="3600" dirty="0" err="1">
                <a:solidFill>
                  <a:schemeClr val="tx2"/>
                </a:solidFill>
                <a:latin typeface="Trebuchet MS" pitchFamily="34" charset="0"/>
              </a:rPr>
              <a:t>developing</a:t>
            </a:r>
            <a:r>
              <a:rPr lang="es-AR" altLang="es-AR" sz="3600" dirty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s-AR" altLang="es-AR" sz="3600" dirty="0" err="1">
                <a:solidFill>
                  <a:schemeClr val="tx2"/>
                </a:solidFill>
                <a:latin typeface="Trebuchet MS" pitchFamily="34" charset="0"/>
              </a:rPr>
              <a:t>countries</a:t>
            </a:r>
            <a:endParaRPr lang="es-AR" altLang="es-AR" sz="3600" dirty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/>
            <a:endParaRPr lang="es-AR" altLang="es-AR" sz="3600" b="0" dirty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/>
            <a:r>
              <a:rPr lang="es-AR" altLang="es-AR" sz="2400" dirty="0" err="1">
                <a:solidFill>
                  <a:schemeClr val="tx2"/>
                </a:solidFill>
                <a:latin typeface="Trebuchet MS" pitchFamily="34" charset="0"/>
              </a:rPr>
              <a:t>Differences</a:t>
            </a:r>
            <a:r>
              <a:rPr lang="es-AR" altLang="es-AR" sz="2400" dirty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s-AR" altLang="es-AR" sz="2400" dirty="0" err="1">
                <a:solidFill>
                  <a:schemeClr val="tx2"/>
                </a:solidFill>
                <a:latin typeface="Trebuchet MS" pitchFamily="34" charset="0"/>
              </a:rPr>
              <a:t>with</a:t>
            </a:r>
            <a:r>
              <a:rPr lang="es-AR" altLang="es-AR" sz="2400" dirty="0">
                <a:solidFill>
                  <a:schemeClr val="tx2"/>
                </a:solidFill>
                <a:latin typeface="Trebuchet MS" pitchFamily="34" charset="0"/>
              </a:rPr>
              <a:t> VICH </a:t>
            </a:r>
            <a:r>
              <a:rPr lang="es-AR" altLang="es-AR" sz="2400" dirty="0" err="1">
                <a:solidFill>
                  <a:schemeClr val="tx2"/>
                </a:solidFill>
                <a:latin typeface="Trebuchet MS" pitchFamily="34" charset="0"/>
              </a:rPr>
              <a:t>member</a:t>
            </a:r>
            <a:r>
              <a:rPr lang="es-AR" altLang="es-AR" sz="2400" dirty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es-AR" altLang="es-AR" sz="2400" dirty="0" err="1">
                <a:solidFill>
                  <a:schemeClr val="tx2"/>
                </a:solidFill>
                <a:latin typeface="Trebuchet MS" pitchFamily="34" charset="0"/>
              </a:rPr>
              <a:t>countries</a:t>
            </a:r>
            <a:br>
              <a:rPr lang="es-AR" altLang="es-AR" sz="2400" dirty="0">
                <a:solidFill>
                  <a:schemeClr val="tx2"/>
                </a:solidFill>
                <a:latin typeface="Trebuchet MS" pitchFamily="34" charset="0"/>
              </a:rPr>
            </a:br>
            <a:r>
              <a:rPr lang="fr-FR" altLang="es-AR" sz="2400" dirty="0">
                <a:solidFill>
                  <a:schemeClr val="tx2"/>
                </a:solidFill>
                <a:latin typeface="Trebuchet MS" pitchFamily="34" charset="0"/>
              </a:rPr>
              <a:t>Acceptance of </a:t>
            </a:r>
            <a:r>
              <a:rPr lang="fr-FR" altLang="es-AR" sz="2400" dirty="0" err="1">
                <a:solidFill>
                  <a:schemeClr val="tx2"/>
                </a:solidFill>
                <a:latin typeface="Trebuchet MS" pitchFamily="34" charset="0"/>
              </a:rPr>
              <a:t>studies</a:t>
            </a:r>
            <a:r>
              <a:rPr lang="fr-FR" altLang="es-AR" sz="2400" dirty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fr-FR" altLang="es-AR" sz="2400" dirty="0" err="1">
                <a:solidFill>
                  <a:schemeClr val="tx2"/>
                </a:solidFill>
                <a:latin typeface="Trebuchet MS" pitchFamily="34" charset="0"/>
              </a:rPr>
              <a:t>conducted</a:t>
            </a:r>
            <a:r>
              <a:rPr lang="fr-FR" altLang="es-AR" sz="2400" dirty="0">
                <a:solidFill>
                  <a:schemeClr val="tx2"/>
                </a:solidFill>
                <a:latin typeface="Trebuchet MS" pitchFamily="34" charset="0"/>
              </a:rPr>
              <a:t> </a:t>
            </a:r>
            <a:r>
              <a:rPr lang="fr-FR" altLang="es-AR" sz="2400" dirty="0" err="1">
                <a:solidFill>
                  <a:schemeClr val="tx2"/>
                </a:solidFill>
                <a:latin typeface="Trebuchet MS" pitchFamily="34" charset="0"/>
              </a:rPr>
              <a:t>according</a:t>
            </a:r>
            <a:r>
              <a:rPr lang="fr-FR" altLang="es-AR" sz="2400" dirty="0">
                <a:solidFill>
                  <a:schemeClr val="tx2"/>
                </a:solidFill>
                <a:latin typeface="Trebuchet MS" pitchFamily="34" charset="0"/>
              </a:rPr>
              <a:t> to VICH </a:t>
            </a:r>
            <a:r>
              <a:rPr lang="fr-FR" altLang="es-AR" sz="2400" dirty="0" err="1">
                <a:solidFill>
                  <a:schemeClr val="tx2"/>
                </a:solidFill>
                <a:latin typeface="Trebuchet MS" pitchFamily="34" charset="0"/>
              </a:rPr>
              <a:t>GLs</a:t>
            </a:r>
            <a:endParaRPr lang="fr-FR" altLang="es-AR" sz="2400" dirty="0">
              <a:solidFill>
                <a:schemeClr val="tx2"/>
              </a:solidFill>
              <a:latin typeface="Trebuchet MS" pitchFamily="34" charset="0"/>
            </a:endParaRPr>
          </a:p>
          <a:p>
            <a:pPr algn="ctr" eaLnBrk="1" hangingPunct="1"/>
            <a:br>
              <a:rPr lang="es-AR" altLang="es-AR" sz="4800" b="0" dirty="0">
                <a:solidFill>
                  <a:schemeClr val="tx2"/>
                </a:solidFill>
                <a:latin typeface="Trebuchet MS" pitchFamily="34" charset="0"/>
              </a:rPr>
            </a:br>
            <a:endParaRPr lang="es-AR" altLang="es-AR" sz="2400" b="0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4048125" y="5608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s-AR" altLang="es-AR" sz="1800"/>
          </a:p>
        </p:txBody>
      </p:sp>
      <p:sp>
        <p:nvSpPr>
          <p:cNvPr id="2052" name="Rectángulo 1"/>
          <p:cNvSpPr>
            <a:spLocks noChangeArrowheads="1"/>
          </p:cNvSpPr>
          <p:nvPr/>
        </p:nvSpPr>
        <p:spPr bwMode="auto">
          <a:xfrm>
            <a:off x="2987675" y="5191125"/>
            <a:ext cx="457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s-AR" altLang="es-AR" sz="2200">
                <a:solidFill>
                  <a:schemeClr val="tx2"/>
                </a:solidFill>
                <a:latin typeface="Trebuchet MS" pitchFamily="34" charset="0"/>
              </a:rPr>
              <a:t>MV Carlos Francia</a:t>
            </a:r>
          </a:p>
          <a:p>
            <a:pPr eaLnBrk="1" hangingPunct="1"/>
            <a:r>
              <a:rPr lang="es-AR" altLang="es-AR" sz="2200">
                <a:solidFill>
                  <a:schemeClr val="tx2"/>
                </a:solidFill>
                <a:latin typeface="Trebuchet MS" pitchFamily="34" charset="0"/>
              </a:rPr>
              <a:t>CAPROVE – Argentina </a:t>
            </a:r>
          </a:p>
          <a:p>
            <a:pPr eaLnBrk="1" hangingPunct="1"/>
            <a:r>
              <a:rPr lang="es-AR" altLang="es-AR" sz="2200">
                <a:solidFill>
                  <a:schemeClr val="tx2"/>
                </a:solidFill>
                <a:latin typeface="Trebuchet MS" pitchFamily="34" charset="0"/>
              </a:rPr>
              <a:t>8th Outreach Forum – Buenos Aires- 2017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AR" altLang="es-AR" b="1">
                <a:latin typeface="Trebuchet MS" pitchFamily="34" charset="0"/>
              </a:rPr>
              <a:t>Contents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611188" y="1412875"/>
            <a:ext cx="8281987" cy="4525963"/>
          </a:xfrm>
        </p:spPr>
        <p:txBody>
          <a:bodyPr/>
          <a:lstStyle/>
          <a:p>
            <a:r>
              <a:rPr lang="es-AR" altLang="es-AR">
                <a:latin typeface="Trebuchet MS" pitchFamily="34" charset="0"/>
              </a:rPr>
              <a:t>Registration of veterinary products in developing countries</a:t>
            </a:r>
          </a:p>
          <a:p>
            <a:pPr marL="971550" lvl="1" indent="-514350">
              <a:buFontTx/>
              <a:buAutoNum type="arabicPeriod"/>
            </a:pPr>
            <a:r>
              <a:rPr lang="es-AR" altLang="es-AR">
                <a:latin typeface="Trebuchet MS" pitchFamily="34" charset="0"/>
              </a:rPr>
              <a:t>Differences with VICH member countries</a:t>
            </a:r>
          </a:p>
          <a:p>
            <a:pPr marL="1371600" lvl="2" indent="-514350">
              <a:buFontTx/>
              <a:buAutoNum type="arabicPeriod"/>
            </a:pPr>
            <a:r>
              <a:rPr lang="es-AR" altLang="es-AR">
                <a:latin typeface="Trebuchet MS" pitchFamily="34" charset="0"/>
              </a:rPr>
              <a:t>Epidemiologic and productive situations</a:t>
            </a:r>
          </a:p>
          <a:p>
            <a:pPr marL="1371600" lvl="2" indent="-514350">
              <a:buFontTx/>
              <a:buAutoNum type="arabicPeriod"/>
            </a:pPr>
            <a:r>
              <a:rPr lang="es-AR" altLang="es-AR">
                <a:latin typeface="Trebuchet MS" pitchFamily="34" charset="0"/>
              </a:rPr>
              <a:t>Register System</a:t>
            </a:r>
          </a:p>
          <a:p>
            <a:pPr marL="971550" lvl="1" indent="-514350">
              <a:buFontTx/>
              <a:buAutoNum type="arabicPeriod"/>
            </a:pPr>
            <a:r>
              <a:rPr lang="fr-FR" altLang="es-AR">
                <a:latin typeface="Trebuchet MS" pitchFamily="34" charset="0"/>
              </a:rPr>
              <a:t>Acceptance of studies conducted according to VICH GLs</a:t>
            </a:r>
          </a:p>
          <a:p>
            <a:pPr marL="971550" lvl="1" indent="-514350">
              <a:buFontTx/>
              <a:buAutoNum type="arabicPeriod"/>
            </a:pPr>
            <a:r>
              <a:rPr lang="fr-FR" altLang="es-AR">
                <a:solidFill>
                  <a:srgbClr val="FF0000"/>
                </a:solidFill>
                <a:latin typeface="Trebuchet MS" pitchFamily="34" charset="0"/>
              </a:rPr>
              <a:t>Conclusions </a:t>
            </a:r>
            <a:endParaRPr lang="es-AR" altLang="es-AR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AR" altLang="es-AR" b="1">
                <a:latin typeface="Trebuchet MS" pitchFamily="34" charset="0"/>
              </a:rPr>
              <a:t>Conclusions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>
          <a:xfrm>
            <a:off x="684213" y="1052513"/>
            <a:ext cx="8208962" cy="4525962"/>
          </a:xfrm>
        </p:spPr>
        <p:txBody>
          <a:bodyPr/>
          <a:lstStyle/>
          <a:p>
            <a:endParaRPr lang="en-US" altLang="es-AR" sz="2800" dirty="0">
              <a:latin typeface="Trebuchet MS" pitchFamily="34" charset="0"/>
            </a:endParaRPr>
          </a:p>
          <a:p>
            <a:r>
              <a:rPr lang="en-US" altLang="es-AR" sz="2800" dirty="0">
                <a:latin typeface="Trebuchet MS" pitchFamily="34" charset="0"/>
              </a:rPr>
              <a:t>Training</a:t>
            </a:r>
          </a:p>
          <a:p>
            <a:pPr lvl="1"/>
            <a:r>
              <a:rPr lang="en-US" altLang="es-AR" dirty="0">
                <a:latin typeface="Trebuchet MS" pitchFamily="34" charset="0"/>
              </a:rPr>
              <a:t>The CAMEVET project</a:t>
            </a:r>
          </a:p>
          <a:p>
            <a:r>
              <a:rPr lang="en-US" altLang="es-AR" sz="2800" dirty="0">
                <a:latin typeface="Trebuchet MS" pitchFamily="34" charset="0"/>
              </a:rPr>
              <a:t>Flexibility in the guideline use</a:t>
            </a:r>
          </a:p>
          <a:p>
            <a:r>
              <a:rPr lang="en-US" altLang="es-AR" sz="2800" dirty="0">
                <a:latin typeface="Trebuchet MS" pitchFamily="34" charset="0"/>
              </a:rPr>
              <a:t>Translation</a:t>
            </a:r>
          </a:p>
          <a:p>
            <a:r>
              <a:rPr lang="en-US" altLang="es-AR" sz="2800" dirty="0">
                <a:latin typeface="Trebuchet MS" pitchFamily="34" charset="0"/>
              </a:rPr>
              <a:t>Inclusion of studies in different climatic zones in the development process of new products.</a:t>
            </a:r>
          </a:p>
          <a:p>
            <a:r>
              <a:rPr lang="en-US" altLang="es-AR" sz="2800" dirty="0">
                <a:latin typeface="Trebuchet MS" pitchFamily="34" charset="0"/>
              </a:rPr>
              <a:t>Development of local guidelines for specific situations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/>
              <a:t>Thank You!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28775"/>
            <a:ext cx="2857500" cy="1600200"/>
          </a:xfrm>
          <a:noFill/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916113"/>
            <a:ext cx="3046413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3789363"/>
            <a:ext cx="2751137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357563"/>
            <a:ext cx="277018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2268538"/>
            <a:ext cx="3222625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43225" y="3873500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AR" altLang="es-AR" b="1">
                <a:latin typeface="Trebuchet MS" pitchFamily="34" charset="0"/>
              </a:rPr>
              <a:t>Contents</a:t>
            </a:r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>
          <a:xfrm>
            <a:off x="684213" y="1484313"/>
            <a:ext cx="8229600" cy="4525962"/>
          </a:xfrm>
        </p:spPr>
        <p:txBody>
          <a:bodyPr/>
          <a:lstStyle/>
          <a:p>
            <a:r>
              <a:rPr lang="en-US" altLang="es-AR">
                <a:latin typeface="Trebuchet MS" pitchFamily="34" charset="0"/>
              </a:rPr>
              <a:t>Registration of veterinary products in developing countries</a:t>
            </a:r>
          </a:p>
          <a:p>
            <a:pPr marL="971550" lvl="1" indent="-514350">
              <a:buFontTx/>
              <a:buAutoNum type="arabicPeriod"/>
            </a:pPr>
            <a:r>
              <a:rPr lang="en-US" altLang="es-AR">
                <a:latin typeface="Trebuchet MS" pitchFamily="34" charset="0"/>
              </a:rPr>
              <a:t>Differences with VICH member countries</a:t>
            </a:r>
          </a:p>
          <a:p>
            <a:pPr marL="1371600" lvl="2" indent="-514350">
              <a:buFontTx/>
              <a:buAutoNum type="arabicPeriod"/>
            </a:pPr>
            <a:r>
              <a:rPr lang="en-US" altLang="es-AR">
                <a:latin typeface="Trebuchet MS" pitchFamily="34" charset="0"/>
              </a:rPr>
              <a:t>Epidemiologic and productive situations</a:t>
            </a:r>
          </a:p>
          <a:p>
            <a:pPr marL="1371600" lvl="2" indent="-514350">
              <a:buFontTx/>
              <a:buAutoNum type="arabicPeriod"/>
            </a:pPr>
            <a:r>
              <a:rPr lang="en-US" altLang="es-AR">
                <a:latin typeface="Trebuchet MS" pitchFamily="34" charset="0"/>
              </a:rPr>
              <a:t>Register System</a:t>
            </a:r>
          </a:p>
          <a:p>
            <a:pPr marL="971550" lvl="1" indent="-514350">
              <a:buFontTx/>
              <a:buAutoNum type="arabicPeriod"/>
            </a:pPr>
            <a:r>
              <a:rPr lang="en-US" altLang="es-AR">
                <a:latin typeface="Trebuchet MS" pitchFamily="34" charset="0"/>
              </a:rPr>
              <a:t>Acceptance of studies conducted according to VICH GLs</a:t>
            </a:r>
          </a:p>
          <a:p>
            <a:pPr marL="971550" lvl="1" indent="-514350">
              <a:buFontTx/>
              <a:buAutoNum type="arabicPeriod"/>
            </a:pPr>
            <a:r>
              <a:rPr lang="en-US" altLang="es-AR">
                <a:latin typeface="Trebuchet MS" pitchFamily="34" charset="0"/>
              </a:rPr>
              <a:t>Conclusions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AR" altLang="es-AR" b="1">
                <a:latin typeface="Trebuchet MS" pitchFamily="34" charset="0"/>
              </a:rPr>
              <a:t>Contents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>
          <a:xfrm>
            <a:off x="611188" y="1412875"/>
            <a:ext cx="8229600" cy="4525963"/>
          </a:xfrm>
        </p:spPr>
        <p:txBody>
          <a:bodyPr/>
          <a:lstStyle/>
          <a:p>
            <a:r>
              <a:rPr lang="es-AR" altLang="es-AR">
                <a:latin typeface="Trebuchet MS" pitchFamily="34" charset="0"/>
              </a:rPr>
              <a:t>Registration of veterinary products in developing countries</a:t>
            </a:r>
          </a:p>
          <a:p>
            <a:pPr marL="971550" lvl="1" indent="-514350">
              <a:buFontTx/>
              <a:buAutoNum type="arabicPeriod"/>
            </a:pPr>
            <a:r>
              <a:rPr lang="es-AR" altLang="es-AR">
                <a:latin typeface="Trebuchet MS" pitchFamily="34" charset="0"/>
              </a:rPr>
              <a:t>Differences with VICH member countries</a:t>
            </a:r>
          </a:p>
          <a:p>
            <a:pPr marL="1371600" lvl="2" indent="-514350">
              <a:buFontTx/>
              <a:buAutoNum type="arabicPeriod"/>
            </a:pPr>
            <a:r>
              <a:rPr lang="es-AR" altLang="es-AR">
                <a:solidFill>
                  <a:srgbClr val="FF0000"/>
                </a:solidFill>
                <a:latin typeface="Trebuchet MS" pitchFamily="34" charset="0"/>
              </a:rPr>
              <a:t>Epidemiologic situations</a:t>
            </a:r>
          </a:p>
          <a:p>
            <a:pPr marL="1371600" lvl="2" indent="-514350">
              <a:buFontTx/>
              <a:buAutoNum type="arabicPeriod"/>
            </a:pPr>
            <a:r>
              <a:rPr lang="es-AR" altLang="es-AR">
                <a:latin typeface="Trebuchet MS" pitchFamily="34" charset="0"/>
              </a:rPr>
              <a:t>Register System</a:t>
            </a:r>
          </a:p>
          <a:p>
            <a:pPr marL="971550" lvl="1" indent="-514350">
              <a:buFontTx/>
              <a:buAutoNum type="arabicPeriod"/>
            </a:pPr>
            <a:r>
              <a:rPr lang="fr-FR" altLang="es-AR">
                <a:latin typeface="Trebuchet MS" pitchFamily="34" charset="0"/>
              </a:rPr>
              <a:t>Acceptance of studies conducted according to VICH GLs</a:t>
            </a:r>
          </a:p>
          <a:p>
            <a:pPr marL="971550" lvl="1" indent="-514350">
              <a:buFontTx/>
              <a:buAutoNum type="arabicPeriod"/>
            </a:pPr>
            <a:r>
              <a:rPr lang="fr-FR" altLang="es-AR">
                <a:latin typeface="Trebuchet MS" pitchFamily="34" charset="0"/>
              </a:rPr>
              <a:t>Conclusions </a:t>
            </a:r>
            <a:endParaRPr lang="es-AR" altLang="es-AR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>
          <a:xfrm>
            <a:off x="684213" y="115888"/>
            <a:ext cx="8229600" cy="1143000"/>
          </a:xfrm>
        </p:spPr>
        <p:txBody>
          <a:bodyPr/>
          <a:lstStyle/>
          <a:p>
            <a:r>
              <a:rPr lang="es-AR" altLang="es-AR" sz="3400" b="1">
                <a:latin typeface="Trebuchet MS" pitchFamily="34" charset="0"/>
              </a:rPr>
              <a:t>Different epidemiologic situations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636588" y="1412875"/>
            <a:ext cx="8277225" cy="4525963"/>
          </a:xfrm>
        </p:spPr>
        <p:txBody>
          <a:bodyPr/>
          <a:lstStyle/>
          <a:p>
            <a:r>
              <a:rPr lang="en-US" altLang="es-AR" sz="2400">
                <a:latin typeface="Trebuchet MS" pitchFamily="34" charset="0"/>
              </a:rPr>
              <a:t>Differences in prevalence of several pathologic conditions</a:t>
            </a:r>
          </a:p>
          <a:p>
            <a:pPr lvl="1"/>
            <a:r>
              <a:rPr lang="en-US" altLang="es-AR" sz="2400">
                <a:latin typeface="Trebuchet MS" pitchFamily="34" charset="0"/>
              </a:rPr>
              <a:t>Importance of ectoparasites </a:t>
            </a:r>
          </a:p>
          <a:p>
            <a:pPr lvl="2"/>
            <a:r>
              <a:rPr lang="en-US" altLang="es-AR">
                <a:latin typeface="Trebuchet MS" pitchFamily="34" charset="0"/>
              </a:rPr>
              <a:t>Tropical and subtropical regions: Different species; same species, different challenges</a:t>
            </a:r>
          </a:p>
          <a:p>
            <a:pPr lvl="2"/>
            <a:r>
              <a:rPr lang="en-US" altLang="es-AR">
                <a:latin typeface="Trebuchet MS" pitchFamily="34" charset="0"/>
              </a:rPr>
              <a:t>Cold regions</a:t>
            </a:r>
          </a:p>
          <a:p>
            <a:pPr lvl="2"/>
            <a:r>
              <a:rPr lang="en-US" altLang="es-AR">
                <a:latin typeface="Trebuchet MS" pitchFamily="34" charset="0"/>
              </a:rPr>
              <a:t>Endectocides</a:t>
            </a:r>
          </a:p>
          <a:p>
            <a:pPr lvl="1"/>
            <a:r>
              <a:rPr lang="en-US" altLang="es-AR" sz="2400">
                <a:latin typeface="Trebuchet MS" pitchFamily="34" charset="0"/>
              </a:rPr>
              <a:t>Endoparasites resistant strains</a:t>
            </a:r>
          </a:p>
          <a:p>
            <a:r>
              <a:rPr lang="en-US" altLang="es-AR" sz="2400">
                <a:latin typeface="Trebuchet MS" pitchFamily="34" charset="0"/>
              </a:rPr>
              <a:t>Resistance to Antimicrobial Drugs</a:t>
            </a:r>
          </a:p>
          <a:p>
            <a:pPr lvl="1"/>
            <a:r>
              <a:rPr lang="en-US" altLang="es-AR" sz="2400">
                <a:latin typeface="Trebuchet MS" pitchFamily="34" charset="0"/>
              </a:rPr>
              <a:t>Approach varies between countries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r>
              <a:rPr lang="es-AR" altLang="es-AR" sz="3600" b="1">
                <a:latin typeface="Trebuchet MS" pitchFamily="34" charset="0"/>
              </a:rPr>
              <a:t>Different productive situations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611188" y="1484313"/>
            <a:ext cx="8229600" cy="4525962"/>
          </a:xfrm>
        </p:spPr>
        <p:txBody>
          <a:bodyPr/>
          <a:lstStyle/>
          <a:p>
            <a:r>
              <a:rPr lang="en-US" altLang="es-AR" sz="2800">
                <a:latin typeface="Trebuchet MS" pitchFamily="34" charset="0"/>
              </a:rPr>
              <a:t>Extensive productive systems</a:t>
            </a:r>
          </a:p>
          <a:p>
            <a:r>
              <a:rPr lang="en-US" altLang="es-AR" sz="2800">
                <a:latin typeface="Trebuchet MS" pitchFamily="34" charset="0"/>
              </a:rPr>
              <a:t>Cattle confined fattening vs feed lot</a:t>
            </a:r>
          </a:p>
          <a:p>
            <a:r>
              <a:rPr lang="en-US" altLang="es-AR" sz="2800">
                <a:latin typeface="Trebuchet MS" pitchFamily="34" charset="0"/>
              </a:rPr>
              <a:t>Subsistence productive systems</a:t>
            </a:r>
          </a:p>
          <a:p>
            <a:r>
              <a:rPr lang="en-US" altLang="es-AR" sz="2800">
                <a:latin typeface="Trebuchet MS" pitchFamily="34" charset="0"/>
              </a:rPr>
              <a:t>Different species (sheep, Camelidae, etc): criteria for minor species uses</a:t>
            </a:r>
          </a:p>
          <a:p>
            <a:endParaRPr lang="en-US" altLang="es-AR" sz="2800">
              <a:latin typeface="Trebuchet MS" pitchFamily="34" charset="0"/>
            </a:endParaRPr>
          </a:p>
          <a:p>
            <a:endParaRPr lang="es-AR" altLang="es-AR" sz="2800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es-AR" altLang="es-AR" b="1">
                <a:latin typeface="Trebuchet MS" pitchFamily="34" charset="0"/>
              </a:rPr>
              <a:t>Contents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684213" y="1412875"/>
            <a:ext cx="8208962" cy="4525963"/>
          </a:xfrm>
        </p:spPr>
        <p:txBody>
          <a:bodyPr/>
          <a:lstStyle/>
          <a:p>
            <a:r>
              <a:rPr lang="es-AR" altLang="es-AR">
                <a:latin typeface="Trebuchet MS" pitchFamily="34" charset="0"/>
              </a:rPr>
              <a:t>Registration of veterinary products in developing countries</a:t>
            </a:r>
          </a:p>
          <a:p>
            <a:pPr marL="971550" lvl="1" indent="-514350">
              <a:buFontTx/>
              <a:buAutoNum type="arabicPeriod"/>
            </a:pPr>
            <a:r>
              <a:rPr lang="es-AR" altLang="es-AR">
                <a:latin typeface="Trebuchet MS" pitchFamily="34" charset="0"/>
              </a:rPr>
              <a:t>Differences with VICH member countries</a:t>
            </a:r>
          </a:p>
          <a:p>
            <a:pPr marL="1371600" lvl="2" indent="-514350">
              <a:buFontTx/>
              <a:buAutoNum type="arabicPeriod"/>
            </a:pPr>
            <a:r>
              <a:rPr lang="es-AR" altLang="es-AR">
                <a:latin typeface="Trebuchet MS" pitchFamily="34" charset="0"/>
              </a:rPr>
              <a:t>Epidemiologic and productive situations</a:t>
            </a:r>
          </a:p>
          <a:p>
            <a:pPr marL="1371600" lvl="2" indent="-514350">
              <a:buFontTx/>
              <a:buAutoNum type="arabicPeriod"/>
            </a:pPr>
            <a:r>
              <a:rPr lang="es-AR" altLang="es-AR">
                <a:solidFill>
                  <a:srgbClr val="FF0000"/>
                </a:solidFill>
                <a:latin typeface="Trebuchet MS" pitchFamily="34" charset="0"/>
              </a:rPr>
              <a:t>Register System</a:t>
            </a:r>
          </a:p>
          <a:p>
            <a:pPr marL="971550" lvl="1" indent="-514350">
              <a:buFontTx/>
              <a:buAutoNum type="arabicPeriod"/>
            </a:pPr>
            <a:r>
              <a:rPr lang="fr-FR" altLang="es-AR">
                <a:latin typeface="Trebuchet MS" pitchFamily="34" charset="0"/>
              </a:rPr>
              <a:t>Acceptance of studies conducted according to VICH GLs</a:t>
            </a:r>
          </a:p>
          <a:p>
            <a:pPr marL="971550" lvl="1" indent="-514350">
              <a:buFontTx/>
              <a:buAutoNum type="arabicPeriod"/>
            </a:pPr>
            <a:r>
              <a:rPr lang="fr-FR" altLang="es-AR">
                <a:latin typeface="Trebuchet MS" pitchFamily="34" charset="0"/>
              </a:rPr>
              <a:t>Conclusions </a:t>
            </a:r>
            <a:endParaRPr lang="es-AR" altLang="es-AR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r>
              <a:rPr lang="es-AR" altLang="es-AR" sz="3600" b="1">
                <a:latin typeface="Trebuchet MS" pitchFamily="34" charset="0"/>
              </a:rPr>
              <a:t>Differences in Register System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755650" y="1484313"/>
            <a:ext cx="8137525" cy="4525962"/>
          </a:xfrm>
        </p:spPr>
        <p:txBody>
          <a:bodyPr/>
          <a:lstStyle/>
          <a:p>
            <a:r>
              <a:rPr lang="en-US" altLang="es-AR" sz="2800">
                <a:latin typeface="Trebuchet MS" pitchFamily="34" charset="0"/>
              </a:rPr>
              <a:t>Innovative and generic approach vs new products approach</a:t>
            </a:r>
          </a:p>
          <a:p>
            <a:pPr lvl="1"/>
            <a:r>
              <a:rPr lang="en-US" altLang="es-AR">
                <a:latin typeface="Trebuchet MS" pitchFamily="34" charset="0"/>
              </a:rPr>
              <a:t>Mexican experience in change the systems</a:t>
            </a:r>
          </a:p>
          <a:p>
            <a:r>
              <a:rPr lang="en-US" altLang="es-AR" sz="2800">
                <a:latin typeface="Trebuchet MS" pitchFamily="34" charset="0"/>
              </a:rPr>
              <a:t>Application form</a:t>
            </a:r>
          </a:p>
          <a:p>
            <a:pPr lvl="1"/>
            <a:r>
              <a:rPr lang="en-US" altLang="es-AR">
                <a:latin typeface="Trebuchet MS" pitchFamily="34" charset="0"/>
              </a:rPr>
              <a:t>Why is needed</a:t>
            </a:r>
          </a:p>
          <a:p>
            <a:pPr lvl="1"/>
            <a:r>
              <a:rPr lang="en-US" altLang="es-AR">
                <a:latin typeface="Trebuchet MS" pitchFamily="34" charset="0"/>
              </a:rPr>
              <a:t>Development</a:t>
            </a:r>
          </a:p>
          <a:p>
            <a:pPr lvl="1"/>
            <a:r>
              <a:rPr lang="en-US" altLang="es-AR">
                <a:latin typeface="Trebuchet MS" pitchFamily="34" charset="0"/>
              </a:rPr>
              <a:t>Draft guidelines to complete the Application forms (pharma and bio products)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s-AR" altLang="es-AR" b="1">
                <a:latin typeface="Trebuchet MS" pitchFamily="34" charset="0"/>
              </a:rPr>
              <a:t>Contents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708025" y="1268413"/>
            <a:ext cx="8185150" cy="4525962"/>
          </a:xfrm>
        </p:spPr>
        <p:txBody>
          <a:bodyPr/>
          <a:lstStyle/>
          <a:p>
            <a:r>
              <a:rPr lang="es-AR" altLang="es-AR">
                <a:latin typeface="Trebuchet MS" pitchFamily="34" charset="0"/>
              </a:rPr>
              <a:t>Registration of veterinary products in developing countries</a:t>
            </a:r>
          </a:p>
          <a:p>
            <a:pPr marL="971550" lvl="1" indent="-514350">
              <a:buFontTx/>
              <a:buAutoNum type="arabicPeriod"/>
            </a:pPr>
            <a:r>
              <a:rPr lang="es-AR" altLang="es-AR">
                <a:latin typeface="Trebuchet MS" pitchFamily="34" charset="0"/>
              </a:rPr>
              <a:t>Differences with VICH member countries</a:t>
            </a:r>
          </a:p>
          <a:p>
            <a:pPr marL="1371600" lvl="2" indent="-514350">
              <a:buFontTx/>
              <a:buAutoNum type="arabicPeriod"/>
            </a:pPr>
            <a:r>
              <a:rPr lang="es-AR" altLang="es-AR">
                <a:latin typeface="Trebuchet MS" pitchFamily="34" charset="0"/>
              </a:rPr>
              <a:t>Epidemiologic and productive situations</a:t>
            </a:r>
          </a:p>
          <a:p>
            <a:pPr marL="1371600" lvl="2" indent="-514350">
              <a:buFontTx/>
              <a:buAutoNum type="arabicPeriod"/>
            </a:pPr>
            <a:r>
              <a:rPr lang="es-AR" altLang="es-AR">
                <a:latin typeface="Trebuchet MS" pitchFamily="34" charset="0"/>
              </a:rPr>
              <a:t>Register System</a:t>
            </a:r>
          </a:p>
          <a:p>
            <a:pPr marL="971550" lvl="1" indent="-514350">
              <a:buFontTx/>
              <a:buAutoNum type="arabicPeriod"/>
            </a:pPr>
            <a:r>
              <a:rPr lang="fr-FR" altLang="es-AR">
                <a:solidFill>
                  <a:srgbClr val="FF0000"/>
                </a:solidFill>
                <a:latin typeface="Trebuchet MS" pitchFamily="34" charset="0"/>
              </a:rPr>
              <a:t>Acceptance of studies conducted according to VICH GLs</a:t>
            </a:r>
          </a:p>
          <a:p>
            <a:pPr marL="971550" lvl="1" indent="-514350">
              <a:buFontTx/>
              <a:buAutoNum type="arabicPeriod"/>
            </a:pPr>
            <a:r>
              <a:rPr lang="fr-FR" altLang="es-AR">
                <a:latin typeface="Trebuchet MS" pitchFamily="34" charset="0"/>
              </a:rPr>
              <a:t>Conclusions </a:t>
            </a:r>
            <a:endParaRPr lang="es-AR" altLang="es-AR">
              <a:latin typeface="Trebuchet MS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1143000"/>
          </a:xfrm>
        </p:spPr>
        <p:txBody>
          <a:bodyPr/>
          <a:lstStyle/>
          <a:p>
            <a:r>
              <a:rPr lang="en-US" altLang="es-AR" sz="2800" b="1">
                <a:latin typeface="Trebuchet MS" pitchFamily="34" charset="0"/>
              </a:rPr>
              <a:t>Acceptance of studies conducted according to VICH GLs</a:t>
            </a:r>
            <a:endParaRPr lang="es-AR" altLang="es-AR" sz="2800" b="1">
              <a:latin typeface="Trebuchet MS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5175" y="1412875"/>
            <a:ext cx="8128000" cy="45259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latin typeface="Trebuchet MS" panose="020B0603020202020204" pitchFamily="34" charset="0"/>
              </a:rPr>
              <a:t>As general models the VICH guidelines are recognized and recommended by authorities to develop studies required for register</a:t>
            </a:r>
          </a:p>
          <a:p>
            <a:pPr>
              <a:defRPr/>
            </a:pPr>
            <a:endParaRPr lang="en-US" dirty="0">
              <a:latin typeface="Trebuchet MS" panose="020B0603020202020204" pitchFamily="34" charset="0"/>
            </a:endParaRPr>
          </a:p>
          <a:p>
            <a:pPr>
              <a:defRPr/>
            </a:pPr>
            <a:r>
              <a:rPr lang="en-US" dirty="0">
                <a:latin typeface="Trebuchet MS" panose="020B0603020202020204" pitchFamily="34" charset="0"/>
              </a:rPr>
              <a:t>The epidemiologic and productive differences provoke the need of local studies in several cases</a:t>
            </a:r>
          </a:p>
          <a:p>
            <a:pPr lvl="1">
              <a:defRPr/>
            </a:pPr>
            <a:r>
              <a:rPr lang="en-US" dirty="0">
                <a:latin typeface="Trebuchet MS" panose="020B0603020202020204" pitchFamily="34" charset="0"/>
              </a:rPr>
              <a:t>Lack of original studies for important local pathologic conditions.</a:t>
            </a:r>
          </a:p>
          <a:p>
            <a:pPr lvl="1">
              <a:defRPr/>
            </a:pPr>
            <a:r>
              <a:rPr lang="en-US" dirty="0">
                <a:latin typeface="Trebuchet MS" panose="020B0603020202020204" pitchFamily="34" charset="0"/>
              </a:rPr>
              <a:t>Official campaigns</a:t>
            </a:r>
          </a:p>
          <a:p>
            <a:pPr lvl="1">
              <a:defRPr/>
            </a:pPr>
            <a:r>
              <a:rPr lang="en-US" dirty="0">
                <a:latin typeface="Trebuchet MS" panose="020B0603020202020204" pitchFamily="34" charset="0"/>
              </a:rPr>
              <a:t>Doubts about challenge</a:t>
            </a:r>
          </a:p>
          <a:p>
            <a:pPr lvl="1">
              <a:defRPr/>
            </a:pPr>
            <a:r>
              <a:rPr lang="en-US" dirty="0">
                <a:latin typeface="Trebuchet MS" panose="020B0603020202020204" pitchFamily="34" charset="0"/>
              </a:rPr>
              <a:t>Local approach to AMR</a:t>
            </a:r>
          </a:p>
          <a:p>
            <a:pPr lvl="1">
              <a:defRPr/>
            </a:pPr>
            <a:r>
              <a:rPr lang="en-US" dirty="0">
                <a:latin typeface="Trebuchet MS" panose="020B0603020202020204" pitchFamily="34" charset="0"/>
              </a:rPr>
              <a:t>Minor species criteria</a:t>
            </a:r>
          </a:p>
          <a:p>
            <a:pPr lvl="1">
              <a:defRPr/>
            </a:pPr>
            <a:r>
              <a:rPr lang="en-US" dirty="0">
                <a:latin typeface="Trebuchet MS" panose="020B0603020202020204" pitchFamily="34" charset="0"/>
              </a:rPr>
              <a:t>Lack of adequate training (both sides)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18224</TotalTime>
  <Words>376</Words>
  <Application>Microsoft Office PowerPoint</Application>
  <PresentationFormat>On-screen Show (4:3)</PresentationFormat>
  <Paragraphs>87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Trebuchet MS</vt:lpstr>
      <vt:lpstr>Diseño predeterminado</vt:lpstr>
      <vt:lpstr>PowerPoint Presentation</vt:lpstr>
      <vt:lpstr>Contents</vt:lpstr>
      <vt:lpstr>Contents</vt:lpstr>
      <vt:lpstr>Different epidemiologic situations</vt:lpstr>
      <vt:lpstr>Different productive situations</vt:lpstr>
      <vt:lpstr>Contents</vt:lpstr>
      <vt:lpstr>Differences in Register System</vt:lpstr>
      <vt:lpstr>Contents</vt:lpstr>
      <vt:lpstr>Acceptance of studies conducted according to VICH GLs</vt:lpstr>
      <vt:lpstr>Contents</vt:lpstr>
      <vt:lpstr>Conclusions</vt:lpstr>
      <vt:lpstr>Thank You!</vt:lpstr>
    </vt:vector>
  </TitlesOfParts>
  <Company>Burson-Marsteller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Herve Marion</cp:lastModifiedBy>
  <cp:revision>389</cp:revision>
  <dcterms:created xsi:type="dcterms:W3CDTF">2007-07-12T19:56:33Z</dcterms:created>
  <dcterms:modified xsi:type="dcterms:W3CDTF">2017-03-26T15:07:17Z</dcterms:modified>
</cp:coreProperties>
</file>