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2" r:id="rId2"/>
    <p:sldId id="337" r:id="rId3"/>
    <p:sldId id="344" r:id="rId4"/>
    <p:sldId id="334" r:id="rId5"/>
    <p:sldId id="345" r:id="rId6"/>
    <p:sldId id="339" r:id="rId7"/>
    <p:sldId id="338" r:id="rId8"/>
    <p:sldId id="346" r:id="rId9"/>
  </p:sldIdLst>
  <p:sldSz cx="10693400" cy="7561263"/>
  <p:notesSz cx="6858000" cy="9144000"/>
  <p:defaultTextStyle>
    <a:defPPr>
      <a:defRPr lang="en-GB"/>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B1C"/>
    <a:srgbClr val="008000"/>
    <a:srgbClr val="B19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2" autoAdjust="0"/>
  </p:normalViewPr>
  <p:slideViewPr>
    <p:cSldViewPr>
      <p:cViewPr varScale="1">
        <p:scale>
          <a:sx n="55" d="100"/>
          <a:sy n="55" d="100"/>
        </p:scale>
        <p:origin x="1260" y="40"/>
      </p:cViewPr>
      <p:guideLst>
        <p:guide orient="horz" pos="2381"/>
        <p:guide pos="336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53297"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53297" fontAlgn="auto">
              <a:spcBef>
                <a:spcPts val="0"/>
              </a:spcBef>
              <a:spcAft>
                <a:spcPts val="0"/>
              </a:spcAft>
              <a:defRPr sz="1200">
                <a:latin typeface="+mn-lt"/>
                <a:cs typeface="+mn-cs"/>
              </a:defRPr>
            </a:lvl1pPr>
          </a:lstStyle>
          <a:p>
            <a:pPr>
              <a:defRPr/>
            </a:pPr>
            <a:fld id="{B84D3DC7-DAEE-4A28-8209-812D919A6B15}" type="datetimeFigureOut">
              <a:rPr lang="en-US"/>
              <a:pPr>
                <a:defRPr/>
              </a:pPr>
              <a:t>11/14/2017</a:t>
            </a:fld>
            <a:endParaRPr lang="en-ZA"/>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53297"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53297" fontAlgn="auto">
              <a:spcBef>
                <a:spcPts val="0"/>
              </a:spcBef>
              <a:spcAft>
                <a:spcPts val="0"/>
              </a:spcAft>
              <a:defRPr sz="1200">
                <a:latin typeface="+mn-lt"/>
                <a:cs typeface="+mn-cs"/>
              </a:defRPr>
            </a:lvl1pPr>
          </a:lstStyle>
          <a:p>
            <a:pPr>
              <a:defRPr/>
            </a:pPr>
            <a:fld id="{A4E490C9-39C5-4406-895D-1038CF185E18}" type="slidenum">
              <a:rPr lang="en-ZA"/>
              <a:pPr>
                <a:defRPr/>
              </a:pPr>
              <a:t>‹#›</a:t>
            </a:fld>
            <a:endParaRPr lang="en-ZA"/>
          </a:p>
        </p:txBody>
      </p:sp>
    </p:spTree>
    <p:extLst>
      <p:ext uri="{BB962C8B-B14F-4D97-AF65-F5344CB8AC3E}">
        <p14:creationId xmlns:p14="http://schemas.microsoft.com/office/powerpoint/2010/main" val="740422458"/>
      </p:ext>
    </p:extLst>
  </p:cSld>
  <p:clrMap bg1="lt1" tx1="dk1" bg2="lt2" tx2="dk2" accent1="accent1" accent2="accent2" accent3="accent3" accent4="accent4" accent5="accent5" accent6="accent6" hlink="hlink" folHlink="folHlink"/>
  <p:notesStyle>
    <a:lvl1pPr algn="l" defTabSz="1052513" rtl="0" eaLnBrk="0" fontAlgn="base" hangingPunct="0">
      <a:spcBef>
        <a:spcPct val="30000"/>
      </a:spcBef>
      <a:spcAft>
        <a:spcPct val="0"/>
      </a:spcAft>
      <a:defRPr sz="1400" kern="1200">
        <a:solidFill>
          <a:schemeClr val="tx1"/>
        </a:solidFill>
        <a:latin typeface="+mn-lt"/>
        <a:ea typeface="+mn-ea"/>
        <a:cs typeface="+mn-cs"/>
      </a:defRPr>
    </a:lvl1pPr>
    <a:lvl2pPr marL="525463" algn="l" defTabSz="1052513" rtl="0" eaLnBrk="0" fontAlgn="base" hangingPunct="0">
      <a:spcBef>
        <a:spcPct val="30000"/>
      </a:spcBef>
      <a:spcAft>
        <a:spcPct val="0"/>
      </a:spcAft>
      <a:defRPr sz="1400" kern="1200">
        <a:solidFill>
          <a:schemeClr val="tx1"/>
        </a:solidFill>
        <a:latin typeface="+mn-lt"/>
        <a:ea typeface="+mn-ea"/>
        <a:cs typeface="+mn-cs"/>
      </a:defRPr>
    </a:lvl2pPr>
    <a:lvl3pPr marL="1052513" algn="l" defTabSz="1052513" rtl="0" eaLnBrk="0" fontAlgn="base" hangingPunct="0">
      <a:spcBef>
        <a:spcPct val="30000"/>
      </a:spcBef>
      <a:spcAft>
        <a:spcPct val="0"/>
      </a:spcAft>
      <a:defRPr sz="1400" kern="1200">
        <a:solidFill>
          <a:schemeClr val="tx1"/>
        </a:solidFill>
        <a:latin typeface="+mn-lt"/>
        <a:ea typeface="+mn-ea"/>
        <a:cs typeface="+mn-cs"/>
      </a:defRPr>
    </a:lvl3pPr>
    <a:lvl4pPr marL="1579563" algn="l" defTabSz="1052513" rtl="0" eaLnBrk="0" fontAlgn="base" hangingPunct="0">
      <a:spcBef>
        <a:spcPct val="30000"/>
      </a:spcBef>
      <a:spcAft>
        <a:spcPct val="0"/>
      </a:spcAft>
      <a:defRPr sz="1400" kern="1200">
        <a:solidFill>
          <a:schemeClr val="tx1"/>
        </a:solidFill>
        <a:latin typeface="+mn-lt"/>
        <a:ea typeface="+mn-ea"/>
        <a:cs typeface="+mn-cs"/>
      </a:defRPr>
    </a:lvl4pPr>
    <a:lvl5pPr marL="2105025" algn="l" defTabSz="1052513" rtl="0" eaLnBrk="0" fontAlgn="base" hangingPunct="0">
      <a:spcBef>
        <a:spcPct val="30000"/>
      </a:spcBef>
      <a:spcAft>
        <a:spcPct val="0"/>
      </a:spcAft>
      <a:defRPr sz="1400" kern="1200">
        <a:solidFill>
          <a:schemeClr val="tx1"/>
        </a:solidFill>
        <a:latin typeface="+mn-lt"/>
        <a:ea typeface="+mn-ea"/>
        <a:cs typeface="+mn-cs"/>
      </a:defRPr>
    </a:lvl5pPr>
    <a:lvl6pPr marL="2633243" algn="l" defTabSz="1053297" rtl="0" eaLnBrk="1" latinLnBrk="0" hangingPunct="1">
      <a:defRPr sz="1400" kern="1200">
        <a:solidFill>
          <a:schemeClr val="tx1"/>
        </a:solidFill>
        <a:latin typeface="+mn-lt"/>
        <a:ea typeface="+mn-ea"/>
        <a:cs typeface="+mn-cs"/>
      </a:defRPr>
    </a:lvl6pPr>
    <a:lvl7pPr marL="3159892" algn="l" defTabSz="1053297" rtl="0" eaLnBrk="1" latinLnBrk="0" hangingPunct="1">
      <a:defRPr sz="1400" kern="1200">
        <a:solidFill>
          <a:schemeClr val="tx1"/>
        </a:solidFill>
        <a:latin typeface="+mn-lt"/>
        <a:ea typeface="+mn-ea"/>
        <a:cs typeface="+mn-cs"/>
      </a:defRPr>
    </a:lvl7pPr>
    <a:lvl8pPr marL="3686541" algn="l" defTabSz="1053297" rtl="0" eaLnBrk="1" latinLnBrk="0" hangingPunct="1">
      <a:defRPr sz="1400" kern="1200">
        <a:solidFill>
          <a:schemeClr val="tx1"/>
        </a:solidFill>
        <a:latin typeface="+mn-lt"/>
        <a:ea typeface="+mn-ea"/>
        <a:cs typeface="+mn-cs"/>
      </a:defRPr>
    </a:lvl8pPr>
    <a:lvl9pPr marL="4213189" algn="l" defTabSz="1053297"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DAFF unit_RGB_600dpi.tif"/>
          <p:cNvPicPr>
            <a:picLocks noChangeAspect="1"/>
          </p:cNvPicPr>
          <p:nvPr/>
        </p:nvPicPr>
        <p:blipFill>
          <a:blip r:embed="rId2" cstate="print"/>
          <a:srcRect/>
          <a:stretch>
            <a:fillRect/>
          </a:stretch>
        </p:blipFill>
        <p:spPr bwMode="auto">
          <a:xfrm>
            <a:off x="720725" y="6646863"/>
            <a:ext cx="2279650" cy="773112"/>
          </a:xfrm>
          <a:prstGeom prst="rect">
            <a:avLst/>
          </a:prstGeom>
          <a:noFill/>
          <a:ln w="0">
            <a:noFill/>
            <a:miter lim="800000"/>
            <a:headEnd/>
            <a:tailEnd/>
          </a:ln>
        </p:spPr>
      </p:pic>
      <p:sp>
        <p:nvSpPr>
          <p:cNvPr id="2" name="Title 1"/>
          <p:cNvSpPr>
            <a:spLocks noGrp="1"/>
          </p:cNvSpPr>
          <p:nvPr>
            <p:ph type="ctrTitle"/>
          </p:nvPr>
        </p:nvSpPr>
        <p:spPr>
          <a:xfrm>
            <a:off x="719999" y="1800001"/>
            <a:ext cx="9180001" cy="1080000"/>
          </a:xfrm>
          <a:prstGeom prst="rect">
            <a:avLst/>
          </a:prstGeom>
        </p:spPr>
        <p:txBody>
          <a:bodyPr lIns="0" tIns="0" rIns="0" bIns="0" anchor="ctr" anchorCtr="0">
            <a:normAutofit/>
          </a:bodyPr>
          <a:lstStyle>
            <a:lvl1pPr>
              <a:defRPr sz="2800"/>
            </a:lvl1pPr>
          </a:lstStyle>
          <a:p>
            <a:r>
              <a:rPr lang="en-US"/>
              <a:t>Click to edit Master title style</a:t>
            </a:r>
            <a:endParaRPr lang="en-ZA" dirty="0"/>
          </a:p>
        </p:txBody>
      </p:sp>
      <p:sp>
        <p:nvSpPr>
          <p:cNvPr id="3" name="Subtitle 2"/>
          <p:cNvSpPr>
            <a:spLocks noGrp="1"/>
          </p:cNvSpPr>
          <p:nvPr>
            <p:ph type="subTitle" idx="1"/>
          </p:nvPr>
        </p:nvSpPr>
        <p:spPr>
          <a:xfrm>
            <a:off x="802004" y="4284715"/>
            <a:ext cx="9180001"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7019925"/>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727" y="540000"/>
            <a:ext cx="9178924" cy="719914"/>
          </a:xfrm>
          <a:prstGeom prst="rect">
            <a:avLst/>
          </a:prstGeom>
        </p:spPr>
        <p:txBody>
          <a:bodyPr lIns="0" tIns="0" rIns="0" bIns="0" anchor="b" anchorCtr="0"/>
          <a:lstStyle>
            <a:lvl1pPr>
              <a:defRPr/>
            </a:lvl1pPr>
          </a:lstStyle>
          <a:p>
            <a:r>
              <a:rPr lang="en-US"/>
              <a:t>Click to edit Master title style</a:t>
            </a:r>
            <a:endParaRPr lang="en-ZA" dirty="0"/>
          </a:p>
        </p:txBody>
      </p:sp>
      <p:sp>
        <p:nvSpPr>
          <p:cNvPr id="3" name="Content Placeholder 2"/>
          <p:cNvSpPr>
            <a:spLocks noGrp="1"/>
          </p:cNvSpPr>
          <p:nvPr>
            <p:ph idx="1"/>
          </p:nvPr>
        </p:nvSpPr>
        <p:spPr>
          <a:xfrm>
            <a:off x="720727" y="1439998"/>
            <a:ext cx="9178924" cy="5400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v"/>
              <a:defRPr sz="1800"/>
            </a:lvl3pPr>
            <a:lvl4pPr marL="808038" indent="-273050">
              <a:buFont typeface="Arial" pitchFamily="34" charset="0"/>
              <a:buChar char="−"/>
              <a:defRPr sz="1800"/>
            </a:lvl4pPr>
            <a:lvl5pPr marL="1079500" indent="-263525">
              <a:buFont typeface="Arial"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Slide Number Placeholder 5"/>
          <p:cNvSpPr>
            <a:spLocks noGrp="1"/>
          </p:cNvSpPr>
          <p:nvPr>
            <p:ph type="sldNum" sz="quarter" idx="10"/>
          </p:nvPr>
        </p:nvSpPr>
        <p:spPr>
          <a:xfrm>
            <a:off x="9558338" y="7029450"/>
            <a:ext cx="360362" cy="252413"/>
          </a:xfrm>
          <a:prstGeom prst="rect">
            <a:avLst/>
          </a:prstGeom>
          <a:ln w="12700"/>
        </p:spPr>
        <p:txBody>
          <a:bodyPr lIns="0" tIns="0" rIns="0" bIns="0" anchor="ctr" anchorCtr="0"/>
          <a:lstStyle>
            <a:lvl1pPr algn="r">
              <a:defRPr sz="1200">
                <a:solidFill>
                  <a:srgbClr val="008000"/>
                </a:solidFill>
              </a:defRPr>
            </a:lvl1pPr>
          </a:lstStyle>
          <a:p>
            <a:pPr>
              <a:defRPr/>
            </a:pPr>
            <a:fld id="{99BF50D5-0019-4AFD-ADB7-1B521BEBFE13}" type="slidenum">
              <a:rPr lang="en-ZA"/>
              <a:pPr>
                <a:defRPr/>
              </a:pPr>
              <a:t>‹#›</a:t>
            </a:fld>
            <a:endParaRPr lang="en-ZA"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0693400" cy="1260211"/>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endParaRPr lang="en-US" dirty="0"/>
          </a:p>
        </p:txBody>
      </p:sp>
      <p:pic>
        <p:nvPicPr>
          <p:cNvPr id="3" name="Picture 11"/>
          <p:cNvPicPr>
            <a:picLocks noChangeAspect="1" noChangeArrowheads="1"/>
          </p:cNvPicPr>
          <p:nvPr userDrawn="1"/>
        </p:nvPicPr>
        <p:blipFill>
          <a:blip r:embed="rId2" cstate="print"/>
          <a:srcRect r="25999"/>
          <a:stretch>
            <a:fillRect/>
          </a:stretch>
        </p:blipFill>
        <p:spPr bwMode="auto">
          <a:xfrm>
            <a:off x="267335" y="1344225"/>
            <a:ext cx="1782233" cy="1514003"/>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67335" y="3024505"/>
            <a:ext cx="1782233" cy="1470246"/>
          </a:xfrm>
          <a:prstGeom prst="rect">
            <a:avLst/>
          </a:prstGeom>
          <a:noFill/>
          <a:ln w="9525">
            <a:noFill/>
            <a:miter lim="800000"/>
            <a:headEnd/>
            <a:tailEnd/>
          </a:ln>
        </p:spPr>
      </p:pic>
      <p:pic>
        <p:nvPicPr>
          <p:cNvPr id="5" name="Picture 9"/>
          <p:cNvPicPr>
            <a:picLocks noChangeAspect="1" noChangeArrowheads="1"/>
          </p:cNvPicPr>
          <p:nvPr userDrawn="1"/>
        </p:nvPicPr>
        <p:blipFill>
          <a:blip r:embed="rId4" cstate="print"/>
          <a:srcRect l="11563" r="32932" b="27168"/>
          <a:stretch>
            <a:fillRect/>
          </a:stretch>
        </p:blipFill>
        <p:spPr bwMode="auto">
          <a:xfrm>
            <a:off x="267336" y="4704786"/>
            <a:ext cx="1832359" cy="1512253"/>
          </a:xfrm>
          <a:prstGeom prst="rect">
            <a:avLst/>
          </a:prstGeom>
          <a:noFill/>
          <a:ln w="9525">
            <a:noFill/>
            <a:miter lim="800000"/>
            <a:headEnd/>
            <a:tailEnd/>
          </a:ln>
        </p:spPr>
      </p:pic>
      <p:cxnSp>
        <p:nvCxnSpPr>
          <p:cNvPr id="6" name="Straight Connector 5"/>
          <p:cNvCxnSpPr/>
          <p:nvPr userDrawn="1"/>
        </p:nvCxnSpPr>
        <p:spPr>
          <a:xfrm>
            <a:off x="2940685" y="2940491"/>
            <a:ext cx="7485380" cy="1751"/>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940685" y="4620772"/>
            <a:ext cx="7485380" cy="1751"/>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userDrawn="1"/>
        </p:nvPicPr>
        <p:blipFill>
          <a:blip r:embed="rId5" cstate="print"/>
          <a:srcRect/>
          <a:stretch>
            <a:fillRect/>
          </a:stretch>
        </p:blipFill>
        <p:spPr bwMode="auto">
          <a:xfrm>
            <a:off x="178223" y="6469081"/>
            <a:ext cx="2673350" cy="908402"/>
          </a:xfrm>
          <a:prstGeom prst="rect">
            <a:avLst/>
          </a:prstGeom>
          <a:noFill/>
          <a:ln w="9525">
            <a:noFill/>
            <a:miter lim="800000"/>
            <a:headEnd/>
            <a:tailEnd/>
          </a:ln>
        </p:spPr>
      </p:pic>
      <p:cxnSp>
        <p:nvCxnSpPr>
          <p:cNvPr id="9" name="Straight Connector 8"/>
          <p:cNvCxnSpPr/>
          <p:nvPr userDrawn="1"/>
        </p:nvCxnSpPr>
        <p:spPr>
          <a:xfrm>
            <a:off x="0" y="6385066"/>
            <a:ext cx="10693400" cy="1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sldNum="0"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za/url?sa=i&amp;rct=j&amp;q=&amp;esrc=s&amp;source=images&amp;cd=&amp;cad=rja&amp;uact=8&amp;ved=0ahUKEwjwhonh5LjXAhXH1hoKHQNgDr8QjRwIBw&amp;url=http://www.capetown.travel/products/southern-sun-cape-sun&amp;psig=AOvVaw101aMy0JqaoiErYbpSAjOn&amp;ust=1510567539609937" TargetMode="External"/><Relationship Id="rId4" Type="http://schemas.openxmlformats.org/officeDocument/2006/relationships/hyperlink" Target="mailto:sscapesun.reservations@tsogosun.com?subject=Southern%20Sun%20Cape%20Sun%20|%20Website%20Enqui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za/url?sa=i&amp;rct=j&amp;q=&amp;esrc=s&amp;source=images&amp;cd=&amp;cad=rja&amp;uact=8&amp;ved=0ahUKEwiVoZry57jXAhUJMBoKHWZqDrwQjRwIBw&amp;url=http://orangetheworld.org.za/image-sitemap-1.xml&amp;psig=AOvVaw101aMy0JqaoiErYbpSAjOn&amp;ust=151056753960993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za/url?sa=i&amp;rct=j&amp;q=&amp;esrc=s&amp;source=images&amp;cd=&amp;cad=rja&amp;uact=8&amp;ved=0ahUKEwiBmaGS5bjXAhUH2RoKHXREBLoQjRwIBw&amp;url=https://rindarichter.wordpress.com/2011/11/17/corporate-event-at-cape-sun-hotel/&amp;psig=AOvVaw101aMy0JqaoiErYbpSAjOn&amp;ust=151056753960993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ebmail.health.gov.za/gw/webacc/c0e07585b6f9804826320d766f4949b4f494ea8/SOAP/HREF/sec@vichsec.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23781" y="157526"/>
            <a:ext cx="9484824" cy="1023922"/>
          </a:xfrm>
          <a:prstGeom prst="rect">
            <a:avLst/>
          </a:prstGeom>
        </p:spPr>
        <p:txBody>
          <a:bodyPr lIns="104306" tIns="52153" rIns="104306" bIns="52153" anchor="b">
            <a:normAutofit/>
          </a:bodyPr>
          <a:lstStyle/>
          <a:p>
            <a:pPr defTabSz="521528" fontAlgn="auto">
              <a:spcBef>
                <a:spcPts val="0"/>
              </a:spcBef>
              <a:spcAft>
                <a:spcPts val="0"/>
              </a:spcAft>
              <a:tabLst>
                <a:tab pos="0" algn="l"/>
                <a:tab pos="1043056" algn="l"/>
                <a:tab pos="2086112" algn="l"/>
                <a:tab pos="3129168" algn="l"/>
                <a:tab pos="4172224" algn="l"/>
                <a:tab pos="5215280" algn="l"/>
                <a:tab pos="6258336" algn="l"/>
                <a:tab pos="7301393" algn="l"/>
                <a:tab pos="8344449" algn="l"/>
                <a:tab pos="9387505" algn="l"/>
                <a:tab pos="10430561" algn="l"/>
                <a:tab pos="11473617" algn="l"/>
              </a:tabLst>
              <a:defRPr/>
            </a:pPr>
            <a:endParaRPr lang="en-GB" sz="32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3" name="Rectangle 2"/>
          <p:cNvSpPr/>
          <p:nvPr/>
        </p:nvSpPr>
        <p:spPr>
          <a:xfrm>
            <a:off x="2988954" y="1319721"/>
            <a:ext cx="7494663" cy="1587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fontAlgn="auto">
              <a:spcBef>
                <a:spcPts val="0"/>
              </a:spcBef>
              <a:spcAft>
                <a:spcPts val="0"/>
              </a:spcAft>
              <a:defRPr/>
            </a:pPr>
            <a:r>
              <a:rPr lang="en-ZA" sz="3200" b="1" dirty="0">
                <a:solidFill>
                  <a:srgbClr val="003300"/>
                </a:solidFill>
              </a:rPr>
              <a:t>VICH Public Conference 6: February 2019</a:t>
            </a:r>
            <a:br>
              <a:rPr lang="en-ZA" sz="3200" b="1" dirty="0">
                <a:solidFill>
                  <a:srgbClr val="003300"/>
                </a:solidFill>
              </a:rPr>
            </a:br>
            <a:r>
              <a:rPr lang="en-ZA" sz="3200" b="1" dirty="0">
                <a:solidFill>
                  <a:srgbClr val="003300"/>
                </a:solidFill>
              </a:rPr>
              <a:t>STATUS UPDATE</a:t>
            </a:r>
            <a:endParaRPr lang="en-ZA" sz="3200" b="1" dirty="0">
              <a:solidFill>
                <a:srgbClr val="003300"/>
              </a:solidFill>
              <a:latin typeface="Arial" pitchFamily="34" charset="0"/>
              <a:cs typeface="Arial" pitchFamily="34" charset="0"/>
            </a:endParaRPr>
          </a:p>
        </p:txBody>
      </p:sp>
      <p:sp>
        <p:nvSpPr>
          <p:cNvPr id="4" name="Rectangle 3"/>
          <p:cNvSpPr/>
          <p:nvPr/>
        </p:nvSpPr>
        <p:spPr>
          <a:xfrm>
            <a:off x="2988954" y="3066512"/>
            <a:ext cx="7494663" cy="1428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fontAlgn="auto">
              <a:spcBef>
                <a:spcPts val="0"/>
              </a:spcBef>
              <a:spcAft>
                <a:spcPts val="0"/>
              </a:spcAft>
              <a:defRPr/>
            </a:pPr>
            <a:r>
              <a:rPr lang="en-ZA" sz="2300" b="1" dirty="0">
                <a:solidFill>
                  <a:srgbClr val="003300"/>
                </a:solidFill>
                <a:latin typeface="Arial" pitchFamily="34" charset="0"/>
                <a:cs typeface="Arial" pitchFamily="34" charset="0"/>
              </a:rPr>
              <a:t>Dr A T Sigobodhla</a:t>
            </a:r>
          </a:p>
        </p:txBody>
      </p:sp>
      <p:sp>
        <p:nvSpPr>
          <p:cNvPr id="5" name="Rectangle 4"/>
          <p:cNvSpPr/>
          <p:nvPr/>
        </p:nvSpPr>
        <p:spPr>
          <a:xfrm>
            <a:off x="2988954" y="4654028"/>
            <a:ext cx="7494663" cy="1587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fontAlgn="auto">
              <a:spcBef>
                <a:spcPts val="0"/>
              </a:spcBef>
              <a:spcAft>
                <a:spcPts val="0"/>
              </a:spcAft>
              <a:defRPr/>
            </a:pPr>
            <a:r>
              <a:rPr lang="en-ZA" sz="2300" b="1" dirty="0">
                <a:solidFill>
                  <a:srgbClr val="003300"/>
                </a:solidFill>
                <a:latin typeface="Arial" pitchFamily="34" charset="0"/>
                <a:cs typeface="Arial" pitchFamily="34" charset="0"/>
              </a:rPr>
              <a:t>November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7" y="180231"/>
            <a:ext cx="9178924" cy="1079683"/>
          </a:xfrm>
        </p:spPr>
        <p:txBody>
          <a:bodyPr/>
          <a:lstStyle/>
          <a:p>
            <a:pPr algn="ctr"/>
            <a:r>
              <a:rPr lang="en-US" sz="3200" dirty="0"/>
              <a:t>THEME: </a:t>
            </a:r>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“GETTING IT TOGETHER IN AFRICA”</a:t>
            </a:r>
            <a:endParaRPr lang="en-US" sz="3200" dirty="0"/>
          </a:p>
        </p:txBody>
      </p:sp>
      <p:sp>
        <p:nvSpPr>
          <p:cNvPr id="3" name="Content Placeholder 2"/>
          <p:cNvSpPr>
            <a:spLocks noGrp="1"/>
          </p:cNvSpPr>
          <p:nvPr>
            <p:ph idx="1"/>
          </p:nvPr>
        </p:nvSpPr>
        <p:spPr>
          <a:xfrm>
            <a:off x="720727" y="1332359"/>
            <a:ext cx="9178924" cy="5760640"/>
          </a:xfrm>
        </p:spPr>
        <p:txBody>
          <a:bodyPr/>
          <a:lstStyle/>
          <a:p>
            <a:r>
              <a:rPr lang="en-GB" dirty="0"/>
              <a:t>	</a:t>
            </a:r>
          </a:p>
          <a:p>
            <a:r>
              <a:rPr lang="en-GB" dirty="0"/>
              <a:t>	</a:t>
            </a:r>
          </a:p>
          <a:p>
            <a:r>
              <a:rPr lang="en-GB" dirty="0"/>
              <a:t>	</a:t>
            </a:r>
          </a:p>
          <a:p>
            <a:r>
              <a:rPr lang="en-GB" dirty="0"/>
              <a:t>	</a:t>
            </a:r>
            <a:r>
              <a:rPr lang="en-GB" b="1" dirty="0"/>
              <a:t>Thinking behind the theme:</a:t>
            </a:r>
          </a:p>
          <a:p>
            <a:r>
              <a:rPr lang="en-GB" dirty="0"/>
              <a:t>	The event will provide an excellent forum from which harmonised collaboration and recent cutting-edge technologies and science can be fostered. </a:t>
            </a:r>
          </a:p>
          <a:p>
            <a:r>
              <a:rPr lang="en-GB" dirty="0"/>
              <a:t>	In addition, the event will allow us to pursue active discussion on opportunities and challenges faced by medicines regulators and the industry around the world and in Africa in particular in support of </a:t>
            </a:r>
            <a:r>
              <a:rPr lang="en-GB"/>
              <a:t>regulatory convergence..</a:t>
            </a:r>
            <a:endParaRPr lang="en-US" dirty="0"/>
          </a:p>
          <a:p>
            <a:r>
              <a:rPr lang="en-GB" dirty="0"/>
              <a:t>	</a:t>
            </a:r>
            <a:endParaRPr lang="en-US" dirty="0"/>
          </a:p>
          <a:p>
            <a:r>
              <a:rPr lang="en-GB" dirty="0"/>
              <a:t>	</a:t>
            </a:r>
          </a:p>
          <a:p>
            <a:r>
              <a:rPr lang="en-GB" dirty="0"/>
              <a:t>	</a:t>
            </a:r>
            <a:endParaRPr lang="en-GB" b="1" dirty="0"/>
          </a:p>
          <a:p>
            <a:endParaRPr lang="en-US" dirty="0"/>
          </a:p>
          <a:p>
            <a:endParaRPr lang="en-US"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9BF50D5-0019-4AFD-ADB7-1B521BEBFE13}" type="slidenum">
              <a:rPr lang="en-ZA" smtClean="0"/>
              <a:pPr>
                <a:defRPr/>
              </a:pPr>
              <a:t>2</a:t>
            </a:fld>
            <a:endParaRPr lang="en-ZA" dirty="0"/>
          </a:p>
        </p:txBody>
      </p:sp>
      <p:pic>
        <p:nvPicPr>
          <p:cNvPr id="5" name="Picture 4" descr="Tour Option 1: Cape Town City, Table Mountain &amp; Diamond Tour"/>
          <p:cNvPicPr/>
          <p:nvPr/>
        </p:nvPicPr>
        <p:blipFill>
          <a:blip r:embed="rId2" cstate="print"/>
          <a:srcRect/>
          <a:stretch>
            <a:fillRect/>
          </a:stretch>
        </p:blipFill>
        <p:spPr bwMode="auto">
          <a:xfrm>
            <a:off x="5706740" y="5436815"/>
            <a:ext cx="3409483" cy="158417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LOCATION: CAPESUN </a:t>
            </a:r>
          </a:p>
        </p:txBody>
      </p:sp>
      <p:sp>
        <p:nvSpPr>
          <p:cNvPr id="4" name="Slide Number Placeholder 3"/>
          <p:cNvSpPr>
            <a:spLocks noGrp="1"/>
          </p:cNvSpPr>
          <p:nvPr>
            <p:ph type="sldNum" sz="quarter" idx="10"/>
          </p:nvPr>
        </p:nvSpPr>
        <p:spPr/>
        <p:txBody>
          <a:bodyPr/>
          <a:lstStyle/>
          <a:p>
            <a:pPr>
              <a:defRPr/>
            </a:pPr>
            <a:fld id="{99BF50D5-0019-4AFD-ADB7-1B521BEBFE13}" type="slidenum">
              <a:rPr lang="en-ZA" smtClean="0"/>
              <a:pPr>
                <a:defRPr/>
              </a:pPr>
              <a:t>3</a:t>
            </a:fld>
            <a:endParaRPr lang="en-ZA" dirty="0"/>
          </a:p>
        </p:txBody>
      </p:sp>
      <p:pic>
        <p:nvPicPr>
          <p:cNvPr id="5" name="Picture 2"/>
          <p:cNvPicPr>
            <a:picLocks noChangeAspect="1" noChangeArrowheads="1"/>
          </p:cNvPicPr>
          <p:nvPr/>
        </p:nvPicPr>
        <p:blipFill>
          <a:blip r:embed="rId2" cstate="print"/>
          <a:srcRect/>
          <a:stretch>
            <a:fillRect/>
          </a:stretch>
        </p:blipFill>
        <p:spPr bwMode="auto">
          <a:xfrm>
            <a:off x="378148" y="1332359"/>
            <a:ext cx="3816425" cy="4104456"/>
          </a:xfrm>
          <a:prstGeom prst="rect">
            <a:avLst/>
          </a:prstGeom>
          <a:noFill/>
          <a:ln w="9525">
            <a:noFill/>
            <a:miter lim="800000"/>
            <a:headEnd/>
            <a:tailEnd/>
          </a:ln>
        </p:spPr>
      </p:pic>
      <p:pic>
        <p:nvPicPr>
          <p:cNvPr id="6" name="Content Placeholder 5" descr="a_009"/>
          <p:cNvPicPr>
            <a:picLocks noGrp="1"/>
          </p:cNvPicPr>
          <p:nvPr>
            <p:ph idx="1"/>
          </p:nvPr>
        </p:nvPicPr>
        <p:blipFill>
          <a:blip r:embed="rId3" cstate="print"/>
          <a:srcRect/>
          <a:stretch>
            <a:fillRect/>
          </a:stretch>
        </p:blipFill>
        <p:spPr bwMode="auto">
          <a:xfrm>
            <a:off x="4482604" y="1332360"/>
            <a:ext cx="6210795" cy="3888432"/>
          </a:xfrm>
          <a:prstGeom prst="rect">
            <a:avLst/>
          </a:prstGeom>
          <a:noFill/>
          <a:ln w="9525">
            <a:noFill/>
            <a:miter lim="800000"/>
            <a:headEnd/>
            <a:tailEnd/>
          </a:ln>
        </p:spPr>
      </p:pic>
      <p:sp>
        <p:nvSpPr>
          <p:cNvPr id="7" name="Rectangle 6"/>
          <p:cNvSpPr/>
          <p:nvPr/>
        </p:nvSpPr>
        <p:spPr>
          <a:xfrm>
            <a:off x="2610396" y="5508823"/>
            <a:ext cx="5346700" cy="1384995"/>
          </a:xfrm>
          <a:prstGeom prst="rect">
            <a:avLst/>
          </a:prstGeom>
        </p:spPr>
        <p:txBody>
          <a:bodyPr wrap="square">
            <a:spAutoFit/>
          </a:bodyPr>
          <a:lstStyle/>
          <a:p>
            <a:r>
              <a:rPr lang="en-US" sz="1200" b="1" dirty="0"/>
              <a:t>Telephone:</a:t>
            </a:r>
            <a:r>
              <a:rPr lang="en-US" sz="1200" dirty="0"/>
              <a:t> +27 21 488 5100, </a:t>
            </a:r>
            <a:r>
              <a:rPr lang="en-US" sz="1200" b="1" dirty="0"/>
              <a:t>Fax:</a:t>
            </a:r>
            <a:r>
              <a:rPr lang="en-US" sz="1200" dirty="0"/>
              <a:t> +27 21 423 8875</a:t>
            </a:r>
            <a:br>
              <a:rPr lang="en-US" sz="1200" dirty="0"/>
            </a:br>
            <a:r>
              <a:rPr lang="en-US" sz="1200" b="1" dirty="0"/>
              <a:t>Email Us: </a:t>
            </a:r>
            <a:r>
              <a:rPr lang="en-US" sz="1200" u="sng" dirty="0">
                <a:hlinkClick r:id="rId4"/>
              </a:rPr>
              <a:t>sscapesun.reservations@tsogosun.com</a:t>
            </a:r>
            <a:endParaRPr lang="en-US" sz="1200" dirty="0"/>
          </a:p>
          <a:p>
            <a:r>
              <a:rPr lang="en-US" sz="1200" b="1" dirty="0"/>
              <a:t>Physical Address</a:t>
            </a:r>
            <a:br>
              <a:rPr lang="en-US" sz="1200" dirty="0"/>
            </a:br>
            <a:r>
              <a:rPr lang="en-US" sz="1200" dirty="0"/>
              <a:t>23 Strand Street</a:t>
            </a:r>
            <a:br>
              <a:rPr lang="en-US" sz="1200" dirty="0"/>
            </a:br>
            <a:r>
              <a:rPr lang="en-US" sz="1200" dirty="0"/>
              <a:t>Cape Town, 8000</a:t>
            </a:r>
          </a:p>
          <a:p>
            <a:r>
              <a:rPr lang="en-US" sz="1200" b="1" dirty="0"/>
              <a:t>GPS Coordinates</a:t>
            </a:r>
            <a:br>
              <a:rPr lang="en-US" sz="1200" dirty="0"/>
            </a:br>
            <a:r>
              <a:rPr lang="en-US" sz="1200" dirty="0"/>
              <a:t>33°55'17.29'' S | 18°25'18.73'' E</a:t>
            </a:r>
          </a:p>
        </p:txBody>
      </p:sp>
      <p:pic>
        <p:nvPicPr>
          <p:cNvPr id="8" name="irc_mi" descr="Image result for capesun pictures to copy">
            <a:hlinkClick r:id="rId5"/>
          </p:cNvPr>
          <p:cNvPicPr/>
          <p:nvPr/>
        </p:nvPicPr>
        <p:blipFill>
          <a:blip r:embed="rId6" cstate="print"/>
          <a:srcRect/>
          <a:stretch>
            <a:fillRect/>
          </a:stretch>
        </p:blipFill>
        <p:spPr bwMode="auto">
          <a:xfrm>
            <a:off x="4410596" y="1332359"/>
            <a:ext cx="6282804" cy="411418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PROPOSED AGENDA SESSIONS</a:t>
            </a:r>
          </a:p>
        </p:txBody>
      </p:sp>
      <p:sp>
        <p:nvSpPr>
          <p:cNvPr id="3" name="Content Placeholder 2"/>
          <p:cNvSpPr>
            <a:spLocks noGrp="1"/>
          </p:cNvSpPr>
          <p:nvPr>
            <p:ph idx="1"/>
          </p:nvPr>
        </p:nvSpPr>
        <p:spPr/>
        <p:txBody>
          <a:bodyPr/>
          <a:lstStyle/>
          <a:p>
            <a:endParaRPr lang="en-US" b="1" dirty="0"/>
          </a:p>
          <a:p>
            <a:r>
              <a:rPr lang="en-US" b="1" dirty="0"/>
              <a:t>Session 1: </a:t>
            </a:r>
            <a:r>
              <a:rPr lang="en-US" dirty="0"/>
              <a:t>Official opening</a:t>
            </a:r>
          </a:p>
          <a:p>
            <a:r>
              <a:rPr lang="en-US" dirty="0"/>
              <a:t>		History/benefits of VICH and OIE</a:t>
            </a:r>
          </a:p>
          <a:p>
            <a:endParaRPr lang="en-US" b="1" dirty="0"/>
          </a:p>
          <a:p>
            <a:r>
              <a:rPr lang="en-US" b="1" dirty="0"/>
              <a:t>Session 2: </a:t>
            </a:r>
            <a:r>
              <a:rPr lang="en-US" dirty="0"/>
              <a:t>Keynote addresses</a:t>
            </a:r>
          </a:p>
          <a:p>
            <a:endParaRPr lang="en-US" b="1" dirty="0"/>
          </a:p>
          <a:p>
            <a:r>
              <a:rPr lang="en-US" b="1" dirty="0"/>
              <a:t>Session 3: </a:t>
            </a:r>
            <a:r>
              <a:rPr lang="en-US" dirty="0"/>
              <a:t>How to use VICH guidelines</a:t>
            </a:r>
          </a:p>
          <a:p>
            <a:endParaRPr lang="en-US" b="1" dirty="0"/>
          </a:p>
          <a:p>
            <a:r>
              <a:rPr lang="en-US" b="1" dirty="0"/>
              <a:t>Session 4: </a:t>
            </a:r>
            <a:r>
              <a:rPr lang="en-US" dirty="0"/>
              <a:t>Voice of Industry</a:t>
            </a:r>
          </a:p>
          <a:p>
            <a:endParaRPr lang="en-US" b="1" dirty="0"/>
          </a:p>
          <a:p>
            <a:r>
              <a:rPr lang="en-US" b="1" dirty="0"/>
              <a:t>Session 5: </a:t>
            </a:r>
            <a:r>
              <a:rPr lang="en-US" dirty="0"/>
              <a:t>Contribution to animal welfare</a:t>
            </a:r>
          </a:p>
          <a:p>
            <a:pPr>
              <a:buFont typeface="Wingdings" pitchFamily="2" charset="2"/>
              <a:buChar char="Ø"/>
            </a:pPr>
            <a:endParaRPr lang="en-US" dirty="0">
              <a:solidFill>
                <a:srgbClr val="FF0000"/>
              </a:solidFill>
            </a:endParaRPr>
          </a:p>
          <a:p>
            <a:endParaRPr lang="en-US" b="1" dirty="0"/>
          </a:p>
          <a:p>
            <a:endParaRPr lang="en-US" b="1" dirty="0"/>
          </a:p>
          <a:p>
            <a:endParaRPr lang="en-US" b="1" dirty="0"/>
          </a:p>
          <a:p>
            <a:endParaRPr lang="en-US" dirty="0"/>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9BF50D5-0019-4AFD-ADB7-1B521BEBFE13}" type="slidenum">
              <a:rPr lang="en-ZA" smtClean="0"/>
              <a:pPr>
                <a:defRPr/>
              </a:pPr>
              <a:t>4</a:t>
            </a:fld>
            <a:endParaRPr lang="en-ZA" dirty="0"/>
          </a:p>
        </p:txBody>
      </p:sp>
      <p:pic>
        <p:nvPicPr>
          <p:cNvPr id="6" name="irc_mi" descr="Image result for capesun pictures to copy">
            <a:hlinkClick r:id="rId2"/>
          </p:cNvPr>
          <p:cNvPicPr/>
          <p:nvPr/>
        </p:nvPicPr>
        <p:blipFill>
          <a:blip r:embed="rId3" cstate="print"/>
          <a:srcRect/>
          <a:stretch>
            <a:fillRect/>
          </a:stretch>
        </p:blipFill>
        <p:spPr bwMode="auto">
          <a:xfrm>
            <a:off x="6138788" y="4428703"/>
            <a:ext cx="4554612" cy="25922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AGENDA ….. </a:t>
            </a:r>
            <a:r>
              <a:rPr lang="en-US" i="1" dirty="0"/>
              <a:t>cont</a:t>
            </a:r>
          </a:p>
        </p:txBody>
      </p:sp>
      <p:sp>
        <p:nvSpPr>
          <p:cNvPr id="3" name="Content Placeholder 2"/>
          <p:cNvSpPr>
            <a:spLocks noGrp="1"/>
          </p:cNvSpPr>
          <p:nvPr>
            <p:ph idx="1"/>
          </p:nvPr>
        </p:nvSpPr>
        <p:spPr/>
        <p:txBody>
          <a:bodyPr/>
          <a:lstStyle/>
          <a:p>
            <a:endParaRPr lang="en-US" b="1" dirty="0"/>
          </a:p>
          <a:p>
            <a:r>
              <a:rPr lang="en-US" b="1" dirty="0"/>
              <a:t>Session 6: </a:t>
            </a:r>
            <a:r>
              <a:rPr lang="en-US" dirty="0"/>
              <a:t>VICH now</a:t>
            </a:r>
          </a:p>
          <a:p>
            <a:endParaRPr lang="en-US" b="1" dirty="0"/>
          </a:p>
          <a:p>
            <a:r>
              <a:rPr lang="en-US" b="1" dirty="0"/>
              <a:t>Session 7: </a:t>
            </a:r>
            <a:r>
              <a:rPr lang="en-US" dirty="0"/>
              <a:t>Topics of interest to Observers and VOF members</a:t>
            </a:r>
          </a:p>
          <a:p>
            <a:endParaRPr lang="en-US" b="1" dirty="0"/>
          </a:p>
          <a:p>
            <a:r>
              <a:rPr lang="en-US" b="1" dirty="0"/>
              <a:t>Session 8: </a:t>
            </a:r>
            <a:r>
              <a:rPr lang="en-US" dirty="0"/>
              <a:t>Global perspectives</a:t>
            </a:r>
          </a:p>
          <a:p>
            <a:endParaRPr lang="en-US" b="1" dirty="0"/>
          </a:p>
          <a:p>
            <a:r>
              <a:rPr lang="en-US" b="1" dirty="0"/>
              <a:t>Session 9: </a:t>
            </a:r>
            <a:r>
              <a:rPr lang="en-US" dirty="0"/>
              <a:t>Finale</a:t>
            </a:r>
          </a:p>
          <a:p>
            <a:endParaRPr lang="en-US" dirty="0"/>
          </a:p>
        </p:txBody>
      </p:sp>
      <p:sp>
        <p:nvSpPr>
          <p:cNvPr id="4" name="Slide Number Placeholder 3"/>
          <p:cNvSpPr>
            <a:spLocks noGrp="1"/>
          </p:cNvSpPr>
          <p:nvPr>
            <p:ph type="sldNum" sz="quarter" idx="10"/>
          </p:nvPr>
        </p:nvSpPr>
        <p:spPr/>
        <p:txBody>
          <a:bodyPr/>
          <a:lstStyle/>
          <a:p>
            <a:pPr>
              <a:defRPr/>
            </a:pPr>
            <a:fld id="{99BF50D5-0019-4AFD-ADB7-1B521BEBFE13}" type="slidenum">
              <a:rPr lang="en-ZA" smtClean="0"/>
              <a:pPr>
                <a:defRPr/>
              </a:pPr>
              <a:t>5</a:t>
            </a:fld>
            <a:endParaRPr lang="en-ZA" dirty="0"/>
          </a:p>
        </p:txBody>
      </p:sp>
      <p:pic>
        <p:nvPicPr>
          <p:cNvPr id="5" name="irc_mi" descr="Image result for capesun pictures to copy">
            <a:hlinkClick r:id="rId2"/>
          </p:cNvPr>
          <p:cNvPicPr/>
          <p:nvPr/>
        </p:nvPicPr>
        <p:blipFill>
          <a:blip r:embed="rId3" cstate="print"/>
          <a:srcRect/>
          <a:stretch>
            <a:fillRect/>
          </a:stretch>
        </p:blipFill>
        <p:spPr bwMode="auto">
          <a:xfrm>
            <a:off x="5706740" y="4068663"/>
            <a:ext cx="4986660" cy="30963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7" y="324248"/>
            <a:ext cx="9178924" cy="720080"/>
          </a:xfrm>
        </p:spPr>
        <p:txBody>
          <a:bodyPr/>
          <a:lstStyle/>
          <a:p>
            <a:pPr algn="ctr"/>
            <a:r>
              <a:rPr lang="en-US" dirty="0"/>
              <a:t>WEBSITE: HOME PAGE</a:t>
            </a:r>
          </a:p>
        </p:txBody>
      </p:sp>
      <p:sp>
        <p:nvSpPr>
          <p:cNvPr id="3" name="Content Placeholder 2"/>
          <p:cNvSpPr>
            <a:spLocks noGrp="1"/>
          </p:cNvSpPr>
          <p:nvPr>
            <p:ph idx="1"/>
          </p:nvPr>
        </p:nvSpPr>
        <p:spPr>
          <a:xfrm>
            <a:off x="720727" y="1439997"/>
            <a:ext cx="9178924" cy="5508985"/>
          </a:xfrm>
        </p:spPr>
        <p:txBody>
          <a:bodyPr/>
          <a:lstStyle/>
          <a:p>
            <a:r>
              <a:rPr lang="en-GB" b="1" dirty="0"/>
              <a:t>Home	Programme	SC meetings	Outreach Forum sessions	Venue Accommodation		Exhibitions	Travel information		Airport transfers	Tours	</a:t>
            </a:r>
            <a:endParaRPr lang="en-US" dirty="0"/>
          </a:p>
          <a:p>
            <a:r>
              <a:rPr lang="en-GB" b="1" dirty="0"/>
              <a:t> </a:t>
            </a:r>
            <a:endParaRPr lang="en-US" dirty="0"/>
          </a:p>
          <a:p>
            <a:r>
              <a:rPr lang="en-GB" b="1" dirty="0">
                <a:solidFill>
                  <a:srgbClr val="FF0000"/>
                </a:solidFill>
              </a:rPr>
              <a:t>“GETTING IT TOGETHER IN AFRICA”</a:t>
            </a:r>
            <a:r>
              <a:rPr lang="en-GB" b="1" dirty="0"/>
              <a:t>			</a:t>
            </a:r>
            <a:r>
              <a:rPr lang="en-GB" b="1" dirty="0">
                <a:solidFill>
                  <a:srgbClr val="FF0000"/>
                </a:solidFill>
              </a:rPr>
              <a:t>COUNT DOWN TIMER</a:t>
            </a:r>
            <a:endParaRPr lang="en-US" b="1" dirty="0">
              <a:solidFill>
                <a:srgbClr val="FF0000"/>
              </a:solidFill>
            </a:endParaRPr>
          </a:p>
          <a:p>
            <a:r>
              <a:rPr lang="en-GB" b="1" dirty="0"/>
              <a:t>		</a:t>
            </a:r>
          </a:p>
          <a:p>
            <a:endParaRPr lang="en-GB" b="1" dirty="0"/>
          </a:p>
          <a:p>
            <a:endParaRPr lang="en-GB" b="1" dirty="0"/>
          </a:p>
          <a:p>
            <a:endParaRPr lang="en-GB" b="1" dirty="0"/>
          </a:p>
          <a:p>
            <a:pPr algn="ctr"/>
            <a:r>
              <a:rPr lang="en-GB" dirty="0"/>
              <a:t>6th </a:t>
            </a:r>
            <a:r>
              <a:rPr lang="en-US" dirty="0"/>
              <a:t>International Cooperation on Harmonisation of Technical Requirements for Registration of Veterinary Medicinal Products (VICH) Conference</a:t>
            </a:r>
          </a:p>
          <a:p>
            <a:pPr algn="ctr"/>
            <a:r>
              <a:rPr lang="en-US" dirty="0"/>
              <a:t>Cape Town, South Africa, February 27-28 2019</a:t>
            </a:r>
          </a:p>
          <a:p>
            <a:r>
              <a:rPr lang="en-US" dirty="0"/>
              <a:t> </a:t>
            </a:r>
          </a:p>
          <a:p>
            <a:r>
              <a:rPr lang="en-GB"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9BF50D5-0019-4AFD-ADB7-1B521BEBFE13}" type="slidenum">
              <a:rPr lang="en-ZA" smtClean="0"/>
              <a:pPr>
                <a:defRPr/>
              </a:pPr>
              <a:t>6</a:t>
            </a:fld>
            <a:endParaRPr lang="en-ZA" dirty="0"/>
          </a:p>
        </p:txBody>
      </p:sp>
      <p:pic>
        <p:nvPicPr>
          <p:cNvPr id="5" name="Picture 4" descr="VICH 6 Logo"/>
          <p:cNvPicPr/>
          <p:nvPr/>
        </p:nvPicPr>
        <p:blipFill>
          <a:blip r:embed="rId2" cstate="print"/>
          <a:srcRect/>
          <a:stretch>
            <a:fillRect/>
          </a:stretch>
        </p:blipFill>
        <p:spPr bwMode="auto">
          <a:xfrm>
            <a:off x="3623627" y="5292799"/>
            <a:ext cx="3446145" cy="1656184"/>
          </a:xfrm>
          <a:prstGeom prst="rect">
            <a:avLst/>
          </a:prstGeom>
          <a:noFill/>
          <a:ln w="9525">
            <a:noFill/>
            <a:miter lim="800000"/>
            <a:headEnd/>
            <a:tailEnd/>
          </a:ln>
        </p:spPr>
      </p:pic>
      <p:pic>
        <p:nvPicPr>
          <p:cNvPr id="6" name="Picture 5" descr="VICH header and footer-01"/>
          <p:cNvPicPr/>
          <p:nvPr/>
        </p:nvPicPr>
        <p:blipFill>
          <a:blip r:embed="rId3" cstate="print"/>
          <a:srcRect/>
          <a:stretch>
            <a:fillRect/>
          </a:stretch>
        </p:blipFill>
        <p:spPr bwMode="auto">
          <a:xfrm>
            <a:off x="2610397" y="3132559"/>
            <a:ext cx="5100726" cy="108012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Organising Task Team</a:t>
            </a:r>
          </a:p>
        </p:txBody>
      </p:sp>
      <p:sp>
        <p:nvSpPr>
          <p:cNvPr id="3" name="Content Placeholder 2"/>
          <p:cNvSpPr>
            <a:spLocks noGrp="1"/>
          </p:cNvSpPr>
          <p:nvPr>
            <p:ph idx="1"/>
          </p:nvPr>
        </p:nvSpPr>
        <p:spPr/>
        <p:txBody>
          <a:bodyPr/>
          <a:lstStyle/>
          <a:p>
            <a:endParaRPr lang="en-US" dirty="0"/>
          </a:p>
          <a:p>
            <a:pPr algn="ctr"/>
            <a:r>
              <a:rPr lang="en-GB" b="1" dirty="0"/>
              <a:t> Contact details</a:t>
            </a:r>
            <a:endParaRPr lang="en-US" b="1" dirty="0"/>
          </a:p>
          <a:p>
            <a:endParaRPr lang="en-GB" dirty="0"/>
          </a:p>
          <a:p>
            <a:r>
              <a:rPr lang="en-GB" dirty="0"/>
              <a:t>General conference enquiries can be directed to:</a:t>
            </a:r>
            <a:endParaRPr lang="en-US" dirty="0"/>
          </a:p>
          <a:p>
            <a:endParaRPr lang="en-GB" b="1" dirty="0"/>
          </a:p>
          <a:p>
            <a:r>
              <a:rPr lang="en-GB" b="1" dirty="0"/>
              <a:t>Dr Rachel Cumberbatch:</a:t>
            </a:r>
            <a:r>
              <a:rPr lang="en-GB" dirty="0"/>
              <a:t> </a:t>
            </a:r>
            <a:r>
              <a:rPr lang="en-US" dirty="0"/>
              <a:t>RCumberbatch@ahi.org</a:t>
            </a:r>
          </a:p>
          <a:p>
            <a:r>
              <a:rPr lang="en-GB" b="1" dirty="0"/>
              <a:t>Dr Hervé Marion at:</a:t>
            </a:r>
            <a:r>
              <a:rPr lang="en-GB" dirty="0"/>
              <a:t> </a:t>
            </a:r>
            <a:r>
              <a:rPr lang="en-US" dirty="0">
                <a:hlinkClick r:id="rId2"/>
              </a:rPr>
              <a:t>sec@vichsec.org</a:t>
            </a:r>
            <a:endParaRPr lang="en-US" dirty="0"/>
          </a:p>
          <a:p>
            <a:r>
              <a:rPr lang="en-GB" b="1" dirty="0"/>
              <a:t>Dr Alice T Sigobodhla at:</a:t>
            </a:r>
            <a:r>
              <a:rPr lang="en-GB" dirty="0"/>
              <a:t> sigobA@health.gov.za</a:t>
            </a:r>
            <a:endParaRPr lang="en-US" dirty="0"/>
          </a:p>
          <a:p>
            <a:r>
              <a:rPr lang="en-GB" b="1" dirty="0"/>
              <a:t>Mr Ernest Schay at:</a:t>
            </a:r>
            <a:r>
              <a:rPr lang="en-GB" dirty="0"/>
              <a:t> ernest.schay@bayer.com</a:t>
            </a:r>
            <a:endParaRPr lang="en-US" dirty="0"/>
          </a:p>
          <a:p>
            <a:r>
              <a:rPr lang="en-GB" dirty="0"/>
              <a:t> </a:t>
            </a:r>
            <a:endParaRPr lang="en-US" dirty="0"/>
          </a:p>
          <a:p>
            <a:r>
              <a:rPr lang="en-GB" b="1" dirty="0"/>
              <a:t>We look forward to welcoming you in Cape Town, South Africa. </a:t>
            </a:r>
            <a:br>
              <a:rPr lang="en-GB" b="1" dirty="0"/>
            </a:br>
            <a:endParaRPr lang="en-US" dirty="0"/>
          </a:p>
        </p:txBody>
      </p:sp>
      <p:sp>
        <p:nvSpPr>
          <p:cNvPr id="4" name="Slide Number Placeholder 3"/>
          <p:cNvSpPr>
            <a:spLocks noGrp="1"/>
          </p:cNvSpPr>
          <p:nvPr>
            <p:ph type="sldNum" sz="quarter" idx="10"/>
          </p:nvPr>
        </p:nvSpPr>
        <p:spPr/>
        <p:txBody>
          <a:bodyPr/>
          <a:lstStyle/>
          <a:p>
            <a:pPr>
              <a:defRPr/>
            </a:pPr>
            <a:fld id="{99BF50D5-0019-4AFD-ADB7-1B521BEBFE13}" type="slidenum">
              <a:rPr lang="en-ZA" smtClean="0"/>
              <a:pPr>
                <a:defRPr/>
              </a:pPr>
              <a:t>7</a:t>
            </a:fld>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4" name="Slide Number Placeholder 3"/>
          <p:cNvSpPr>
            <a:spLocks noGrp="1"/>
          </p:cNvSpPr>
          <p:nvPr>
            <p:ph type="sldNum" sz="quarter" idx="10"/>
          </p:nvPr>
        </p:nvSpPr>
        <p:spPr/>
        <p:txBody>
          <a:bodyPr/>
          <a:lstStyle/>
          <a:p>
            <a:pPr>
              <a:defRPr/>
            </a:pPr>
            <a:fld id="{99BF50D5-0019-4AFD-ADB7-1B521BEBFE13}" type="slidenum">
              <a:rPr lang="en-ZA" smtClean="0"/>
              <a:pPr>
                <a:defRPr/>
              </a:pPr>
              <a:t>8</a:t>
            </a:fld>
            <a:endParaRPr lang="en-ZA" dirty="0"/>
          </a:p>
        </p:txBody>
      </p:sp>
      <p:pic>
        <p:nvPicPr>
          <p:cNvPr id="5" name="Content Placeholder 4" descr="cid:11.3850892708@web180601.mail.sp1.yahoo.com"/>
          <p:cNvPicPr>
            <a:picLocks noGrp="1"/>
          </p:cNvPicPr>
          <p:nvPr>
            <p:ph idx="1"/>
          </p:nvPr>
        </p:nvPicPr>
        <p:blipFill>
          <a:blip r:embed="rId2" cstate="print"/>
          <a:srcRect t="14465" r="498" b="14333"/>
          <a:stretch>
            <a:fillRect/>
          </a:stretch>
        </p:blipFill>
        <p:spPr bwMode="auto">
          <a:xfrm>
            <a:off x="2802044" y="1439863"/>
            <a:ext cx="5016286" cy="5400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AFF presentation 2_Coat title page only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DAFF presentation 2_Coat title page only_PP2003</Template>
  <TotalTime>1</TotalTime>
  <Words>94</Words>
  <Application>Microsoft Office PowerPoint</Application>
  <PresentationFormat>Custom</PresentationFormat>
  <Paragraphs>79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DAFF presentation 2_Coat title page only_PP2003</vt:lpstr>
      <vt:lpstr>PowerPoint Presentation</vt:lpstr>
      <vt:lpstr>THEME: “GETTING IT TOGETHER IN AFRICA”</vt:lpstr>
      <vt:lpstr>LOCATION: CAPESUN </vt:lpstr>
      <vt:lpstr>PROPOSED AGENDA SESSIONS</vt:lpstr>
      <vt:lpstr>PROPOSED AGENDA ….. cont</vt:lpstr>
      <vt:lpstr>WEBSITE: HOME PAGE</vt:lpstr>
      <vt:lpstr>Organising Task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ThabishoK</dc:creator>
  <cp:lastModifiedBy>CEESA Office</cp:lastModifiedBy>
  <cp:revision>157</cp:revision>
  <dcterms:created xsi:type="dcterms:W3CDTF">2010-03-30T13:49:36Z</dcterms:created>
  <dcterms:modified xsi:type="dcterms:W3CDTF">2017-11-14T02:45:40Z</dcterms:modified>
</cp:coreProperties>
</file>