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2" r:id="rId4"/>
    <p:sldId id="293" r:id="rId5"/>
    <p:sldId id="294" r:id="rId6"/>
    <p:sldId id="295" r:id="rId7"/>
    <p:sldId id="296" r:id="rId8"/>
    <p:sldId id="287" r:id="rId9"/>
    <p:sldId id="269" r:id="rId10"/>
    <p:sldId id="277" r:id="rId11"/>
    <p:sldId id="270" r:id="rId12"/>
    <p:sldId id="271" r:id="rId13"/>
    <p:sldId id="275" r:id="rId14"/>
    <p:sldId id="284" r:id="rId15"/>
    <p:sldId id="258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9F14B-90C4-4054-AFC1-835D3839A5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7366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A6A20-8C98-40FB-8309-74551B16EC3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09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BA944-7B94-4D0A-8774-0D279C67861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3636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FFD59-6E81-4F67-838A-9BDC0B9554A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858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6AE4D-E7CF-453D-B2BD-A16683A8C7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5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DE118-6796-478F-A77C-51064B7A48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4699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216F5-4DF9-48AD-AA8F-D32F040E4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1664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AD66B-E570-4AD3-A605-05A8AE323B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881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DE47B-CF12-4AB7-9C03-0E6632DF5AF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87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037BB-70D0-4278-9400-27CF7C7A9E2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71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22393-1DC8-4B33-B3BB-EB2048B4375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923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BCB30-D43E-45ED-96BC-1E0AE61C51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107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B1FF7-DB58-4259-9FDB-7BFCF3CCD11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resentacion plantilla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771775" y="549275"/>
            <a:ext cx="360045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ARGENTINE STRATEGY FOR </a:t>
            </a:r>
            <a:r>
              <a:rPr lang="en-US" alt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CONTROL OF ANTIMICROBIAL RESISTANCE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771775" y="33575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_tradnl" altLang="en-US" sz="1200">
                <a:latin typeface="Verdana" panose="020B0604030504040204" pitchFamily="34" charset="0"/>
              </a:rPr>
              <a:t>DIRECCIÓN NACIONAL DE AGROQUÍMICOS, PRODUCTOS VETERINARIOS Y ALIMENTOS</a:t>
            </a:r>
            <a:endParaRPr lang="es-E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altLang="en-US" sz="2800"/>
              <a:t>Program of surveillance of AMR in animal health </a:t>
            </a:r>
            <a:endParaRPr lang="es-ES" altLang="en-US" sz="280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5589588"/>
            <a:ext cx="8064500" cy="20050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AR" dirty="0"/>
              <a:t>	</a:t>
            </a:r>
            <a:r>
              <a:rPr lang="es-AR" sz="2400" dirty="0">
                <a:latin typeface="+mj-lt"/>
              </a:rPr>
              <a:t>Test of </a:t>
            </a:r>
            <a:r>
              <a:rPr lang="es-AR" sz="2400" dirty="0" err="1"/>
              <a:t>antimicrobial</a:t>
            </a:r>
            <a:r>
              <a:rPr lang="es-AR" sz="2400" dirty="0"/>
              <a:t> </a:t>
            </a:r>
            <a:r>
              <a:rPr lang="es-AR" sz="2400" dirty="0" err="1">
                <a:latin typeface="+mj-lt"/>
              </a:rPr>
              <a:t>sensibility</a:t>
            </a:r>
            <a:endParaRPr lang="es-AR" sz="2400" dirty="0">
              <a:latin typeface="+mj-lt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788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724400"/>
            <a:ext cx="82296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2600" dirty="0" err="1">
                <a:latin typeface="+mj-lt"/>
              </a:rPr>
              <a:t>The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Information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concerned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to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resistance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will</a:t>
            </a:r>
            <a:r>
              <a:rPr lang="es-AR" sz="2600" dirty="0">
                <a:latin typeface="+mj-lt"/>
              </a:rPr>
              <a:t> be </a:t>
            </a:r>
            <a:r>
              <a:rPr lang="es-AR" sz="2600" dirty="0" err="1">
                <a:latin typeface="+mj-lt"/>
              </a:rPr>
              <a:t>recorded</a:t>
            </a:r>
            <a:r>
              <a:rPr lang="es-AR" sz="2600" dirty="0">
                <a:latin typeface="+mj-lt"/>
              </a:rPr>
              <a:t> and </a:t>
            </a:r>
            <a:r>
              <a:rPr lang="es-AR" sz="2600" dirty="0" err="1">
                <a:latin typeface="+mj-lt"/>
              </a:rPr>
              <a:t>analized</a:t>
            </a:r>
            <a:r>
              <a:rPr lang="es-AR" sz="2600" dirty="0">
                <a:latin typeface="+mj-lt"/>
              </a:rPr>
              <a:t> in WHONET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altLang="en-US" sz="2800"/>
              <a:t>Program of Surveillance of AMR in animal health </a:t>
            </a:r>
            <a:endParaRPr lang="es-ES" altLang="en-US" sz="2800"/>
          </a:p>
        </p:txBody>
      </p:sp>
      <p:pic>
        <p:nvPicPr>
          <p:cNvPr id="12292" name="Picture 5" descr="20160601_103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47211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s-AR" sz="20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AR" sz="2600" dirty="0" err="1"/>
              <a:t>Expected</a:t>
            </a:r>
            <a:r>
              <a:rPr lang="es-AR" sz="2600" dirty="0"/>
              <a:t> </a:t>
            </a:r>
            <a:r>
              <a:rPr lang="es-AR" sz="2600" dirty="0" err="1"/>
              <a:t>Benefits</a:t>
            </a:r>
            <a:endParaRPr lang="es-AR" sz="26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AR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To Know the antimicrobial resistance phenotypes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s-AR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To evaluate the impact that mitigation actions have on the prevalence of AMR</a:t>
            </a:r>
            <a:endParaRPr lang="es-AR" sz="2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altLang="en-US" sz="2800"/>
              <a:t>Program of Surveillance of AMR in animal health </a:t>
            </a:r>
            <a:endParaRPr lang="es-ES" altLang="en-US" sz="280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3200"/>
              <a:t>Mitigation Actions</a:t>
            </a:r>
            <a:endParaRPr lang="es-ES" altLang="en-US" sz="32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MX" sz="2000" dirty="0" err="1">
                <a:latin typeface="+mj-lt"/>
              </a:rPr>
              <a:t>Good</a:t>
            </a:r>
            <a:r>
              <a:rPr lang="es-MX" sz="2000" dirty="0">
                <a:latin typeface="+mj-lt"/>
              </a:rPr>
              <a:t> </a:t>
            </a:r>
            <a:r>
              <a:rPr lang="es-MX" sz="2000" dirty="0" err="1">
                <a:latin typeface="+mj-lt"/>
              </a:rPr>
              <a:t>livestock</a:t>
            </a:r>
            <a:r>
              <a:rPr lang="es-MX" sz="2000" dirty="0">
                <a:latin typeface="+mj-lt"/>
              </a:rPr>
              <a:t> </a:t>
            </a:r>
            <a:r>
              <a:rPr lang="es-MX" sz="2000" dirty="0" err="1">
                <a:latin typeface="+mj-lt"/>
              </a:rPr>
              <a:t>practices</a:t>
            </a:r>
            <a:r>
              <a:rPr lang="es-MX" sz="2000" dirty="0">
                <a:latin typeface="+mj-lt"/>
              </a:rPr>
              <a:t>.</a:t>
            </a:r>
          </a:p>
          <a:p>
            <a:pPr eaLnBrk="1" hangingPunct="1">
              <a:defRPr/>
            </a:pPr>
            <a:endParaRPr lang="es-ES" sz="2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s-ES" sz="2000" dirty="0">
                <a:solidFill>
                  <a:srgbClr val="000000"/>
                </a:solidFill>
                <a:latin typeface="+mj-lt"/>
              </a:rPr>
              <a:t>Racional use of </a:t>
            </a:r>
            <a:r>
              <a:rPr lang="es-ES" sz="2000" dirty="0" err="1">
                <a:solidFill>
                  <a:srgbClr val="000000"/>
                </a:solidFill>
                <a:latin typeface="+mj-lt"/>
              </a:rPr>
              <a:t>veterinary</a:t>
            </a:r>
            <a:r>
              <a:rPr lang="es-E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+mj-lt"/>
              </a:rPr>
              <a:t>products</a:t>
            </a:r>
            <a:endParaRPr lang="es-ES" sz="2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s-ES" sz="2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s-ES" sz="2000" dirty="0">
                <a:solidFill>
                  <a:srgbClr val="000000"/>
                </a:solidFill>
                <a:latin typeface="+mj-lt"/>
              </a:rPr>
              <a:t>“PRESCRIPTION” of </a:t>
            </a:r>
            <a:r>
              <a:rPr lang="es-ES" sz="2000" dirty="0" err="1">
                <a:solidFill>
                  <a:srgbClr val="000000"/>
                </a:solidFill>
                <a:latin typeface="+mj-lt"/>
              </a:rPr>
              <a:t>veterinarian</a:t>
            </a:r>
            <a:r>
              <a:rPr lang="es-ES" sz="2000" dirty="0">
                <a:solidFill>
                  <a:srgbClr val="000000"/>
                </a:solidFill>
                <a:latin typeface="+mj-lt"/>
              </a:rPr>
              <a:t> productos.</a:t>
            </a:r>
          </a:p>
          <a:p>
            <a:pPr eaLnBrk="1" hangingPunct="1">
              <a:defRPr/>
            </a:pPr>
            <a:endParaRPr lang="es-AR" sz="20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Regulation of marketing authorization for veterinary products</a:t>
            </a:r>
            <a:endParaRPr lang="es-ES" sz="2000" dirty="0">
              <a:latin typeface="+mj-lt"/>
            </a:endParaRPr>
          </a:p>
        </p:txBody>
      </p:sp>
      <p:pic>
        <p:nvPicPr>
          <p:cNvPr id="14340" name="Picture 4" descr="uso r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572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3200"/>
              <a:t>Prospects to the future</a:t>
            </a:r>
            <a:endParaRPr lang="es-ES" altLang="en-US" sz="3200">
              <a:latin typeface="Verdan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Take more samples per species.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 </a:t>
            </a:r>
            <a:endParaRPr lang="es-AR" sz="2400" dirty="0"/>
          </a:p>
          <a:p>
            <a:pPr eaLnBrk="1" hangingPunct="1">
              <a:defRPr/>
            </a:pPr>
            <a:r>
              <a:rPr lang="es-AR" sz="2400" dirty="0" err="1"/>
              <a:t>Communication</a:t>
            </a:r>
            <a:r>
              <a:rPr lang="es-AR" sz="2400" dirty="0"/>
              <a:t> and </a:t>
            </a:r>
            <a:r>
              <a:rPr lang="es-AR" sz="2400" dirty="0" err="1"/>
              <a:t>education</a:t>
            </a:r>
            <a:r>
              <a:rPr lang="es-AR" sz="2400" dirty="0"/>
              <a:t>. </a:t>
            </a:r>
          </a:p>
          <a:p>
            <a:pPr eaLnBrk="1" hangingPunct="1">
              <a:defRPr/>
            </a:pPr>
            <a:endParaRPr lang="es-AR" sz="2400" dirty="0"/>
          </a:p>
          <a:p>
            <a:pPr eaLnBrk="1" hangingPunct="1">
              <a:defRPr/>
            </a:pPr>
            <a:r>
              <a:rPr lang="es-AR" sz="2400" dirty="0" err="1"/>
              <a:t>Communication</a:t>
            </a:r>
            <a:r>
              <a:rPr lang="es-AR" sz="2400" dirty="0"/>
              <a:t> </a:t>
            </a:r>
            <a:r>
              <a:rPr lang="es-AR" sz="2400" dirty="0" err="1"/>
              <a:t>to</a:t>
            </a:r>
            <a:r>
              <a:rPr lang="es-AR" sz="2400" dirty="0"/>
              <a:t> </a:t>
            </a:r>
            <a:r>
              <a:rPr lang="es-AR" sz="2400" dirty="0" err="1"/>
              <a:t>another</a:t>
            </a:r>
            <a:r>
              <a:rPr lang="es-AR" sz="2400" dirty="0"/>
              <a:t> </a:t>
            </a:r>
            <a:r>
              <a:rPr lang="es-AR" sz="2400" dirty="0" err="1"/>
              <a:t>countries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resentacion plantilla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555875" y="1341438"/>
            <a:ext cx="3744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AR" sz="2400" dirty="0" err="1">
                <a:latin typeface="+mj-lt"/>
              </a:rPr>
              <a:t>Thanks</a:t>
            </a:r>
            <a:r>
              <a:rPr lang="es-AR" sz="2400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you</a:t>
            </a:r>
            <a:r>
              <a:rPr lang="es-AR" sz="2400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very</a:t>
            </a:r>
            <a:r>
              <a:rPr lang="es-AR" sz="2400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much</a:t>
            </a:r>
            <a:r>
              <a:rPr lang="es-AR" sz="2400" dirty="0">
                <a:latin typeface="+mj-lt"/>
              </a:rPr>
              <a:t> 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AR" altLang="es-ES" sz="3200">
                <a:ea typeface="ＭＳ Ｐゴシック" panose="020B0600070205080204" pitchFamily="34" charset="-128"/>
              </a:rPr>
              <a:t>SENASA Join the National Health Ministery and with the colaboration of:</a:t>
            </a:r>
          </a:p>
          <a:p>
            <a:pPr eaLnBrk="1" hangingPunct="1">
              <a:spcBef>
                <a:spcPct val="20000"/>
              </a:spcBef>
            </a:pPr>
            <a:endParaRPr lang="es-AR" altLang="es-ES" sz="32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AR" altLang="es-ES" sz="3200">
                <a:ea typeface="ＭＳ Ｐゴシック" panose="020B0600070205080204" pitchFamily="34" charset="-128"/>
              </a:rPr>
              <a:t>Universities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AR" altLang="es-ES" sz="32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altLang="es-ES" sz="3200">
                <a:ea typeface="ＭＳ Ｐゴシック" panose="020B0600070205080204" pitchFamily="34" charset="-128"/>
              </a:rPr>
              <a:t>Professional associations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s-ES" altLang="es-ES" sz="32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altLang="es-ES" sz="3200">
                <a:ea typeface="ＭＳ Ｐゴシック" panose="020B0600070205080204" pitchFamily="34" charset="-128"/>
              </a:rPr>
              <a:t>World Organisation for Animal Health. OIE</a:t>
            </a:r>
            <a:endParaRPr lang="es-AR" altLang="es-ES" sz="32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800"/>
              <a:t>Join Resolution Nº 834/2015 y 391/15</a:t>
            </a:r>
            <a:br>
              <a:rPr lang="es-ES" altLang="en-US" sz="2800"/>
            </a:br>
            <a:r>
              <a:rPr lang="es-ES" altLang="en-US" sz="2800"/>
              <a:t>Ministry of Health</a:t>
            </a:r>
            <a:br>
              <a:rPr lang="es-ES" altLang="en-US" sz="2800"/>
            </a:br>
            <a:r>
              <a:rPr lang="es-ES" altLang="en-US" sz="2800"/>
              <a:t>Ministry of Agroindustry</a:t>
            </a:r>
          </a:p>
        </p:txBody>
      </p:sp>
      <p:pic>
        <p:nvPicPr>
          <p:cNvPr id="4099" name="Picture 7" descr="Logo-msal-jpg-720x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16238"/>
            <a:ext cx="33559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logo_ministerio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9592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800"/>
              <a:t>Join Resolution Nº 834/2015 y 391/15</a:t>
            </a:r>
            <a:br>
              <a:rPr lang="es-ES" altLang="en-US" sz="2800"/>
            </a:br>
            <a:r>
              <a:rPr lang="es-ES" altLang="en-US" sz="2800"/>
              <a:t>Ministry of Health</a:t>
            </a:r>
            <a:br>
              <a:rPr lang="es-ES" altLang="en-US" sz="2800"/>
            </a:br>
            <a:r>
              <a:rPr lang="es-ES" altLang="en-US" sz="2800"/>
              <a:t>Ministry of Agroindustry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5650" y="3300413"/>
            <a:ext cx="792003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AR" sz="1600" dirty="0">
              <a:latin typeface="Verdana" pitchFamily="34" charset="0"/>
            </a:endParaRPr>
          </a:p>
          <a:p>
            <a:pPr>
              <a:defRPr/>
            </a:pPr>
            <a:r>
              <a:rPr lang="es-AR" sz="2800" dirty="0" err="1">
                <a:latin typeface="+mj-lt"/>
              </a:rPr>
              <a:t>Creates</a:t>
            </a:r>
            <a:r>
              <a:rPr lang="es-AR" sz="2800" dirty="0">
                <a:latin typeface="+mj-lt"/>
              </a:rPr>
              <a:t> </a:t>
            </a:r>
            <a:r>
              <a:rPr lang="es-ES" sz="2800" dirty="0" err="1">
                <a:latin typeface="+mj-lt"/>
                <a:ea typeface="Verdana" pitchFamily="34" charset="0"/>
                <a:cs typeface="Verdana" pitchFamily="34" charset="0"/>
              </a:rPr>
              <a:t>Argentine</a:t>
            </a:r>
            <a:r>
              <a:rPr lang="es-ES" sz="2800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>
                <a:latin typeface="+mj-lt"/>
                <a:ea typeface="Verdana" pitchFamily="34" charset="0"/>
                <a:cs typeface="Verdana" pitchFamily="34" charset="0"/>
              </a:rPr>
              <a:t>Strategy</a:t>
            </a:r>
            <a:r>
              <a:rPr lang="es-ES" sz="2800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>
                <a:latin typeface="+mj-lt"/>
                <a:ea typeface="Verdana" pitchFamily="34" charset="0"/>
                <a:cs typeface="Verdana" pitchFamily="34" charset="0"/>
              </a:rPr>
              <a:t>for</a:t>
            </a:r>
            <a:r>
              <a:rPr lang="es-ES" sz="2800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err="1">
                <a:latin typeface="+mj-lt"/>
                <a:ea typeface="Verdana" pitchFamily="34" charset="0"/>
                <a:cs typeface="Verdana" pitchFamily="34" charset="0"/>
              </a:rPr>
              <a:t>the</a:t>
            </a:r>
            <a:r>
              <a:rPr lang="en-US" sz="2800" dirty="0">
                <a:latin typeface="+mj-lt"/>
                <a:ea typeface="Verdana" pitchFamily="34" charset="0"/>
                <a:cs typeface="Verdana" pitchFamily="34" charset="0"/>
              </a:rPr>
              <a:t> Control of Antimicrobial Resistance</a:t>
            </a:r>
            <a:endParaRPr lang="es-AR" sz="2800" dirty="0">
              <a:latin typeface="+mj-lt"/>
            </a:endParaRPr>
          </a:p>
          <a:p>
            <a:pPr>
              <a:defRPr/>
            </a:pPr>
            <a:endParaRPr lang="es-AR" dirty="0">
              <a:latin typeface="Verdana" pitchFamily="34" charset="0"/>
            </a:endParaRPr>
          </a:p>
          <a:p>
            <a:pPr>
              <a:defRPr/>
            </a:pPr>
            <a:endParaRPr lang="es-AR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800" dirty="0" err="1"/>
              <a:t>Join</a:t>
            </a:r>
            <a:r>
              <a:rPr lang="es-ES" altLang="en-US" sz="2800" dirty="0"/>
              <a:t> </a:t>
            </a:r>
            <a:r>
              <a:rPr lang="es-ES" altLang="en-US" sz="2800" dirty="0" err="1"/>
              <a:t>Resolution</a:t>
            </a:r>
            <a:r>
              <a:rPr lang="es-ES" altLang="en-US" sz="2800" dirty="0"/>
              <a:t> </a:t>
            </a:r>
            <a:r>
              <a:rPr lang="es-ES" altLang="en-US" sz="2800" dirty="0" err="1"/>
              <a:t>Nº</a:t>
            </a:r>
            <a:r>
              <a:rPr lang="es-ES" altLang="en-US" sz="2800" dirty="0"/>
              <a:t> 834/2015 y 391/15</a:t>
            </a:r>
            <a:br>
              <a:rPr lang="es-ES" altLang="en-US" sz="2800" dirty="0"/>
            </a:br>
            <a:r>
              <a:rPr lang="es-ES" altLang="en-US" sz="2800" dirty="0" err="1"/>
              <a:t>Ministry</a:t>
            </a:r>
            <a:r>
              <a:rPr lang="es-ES" altLang="en-US" sz="2800" dirty="0"/>
              <a:t> of </a:t>
            </a:r>
            <a:r>
              <a:rPr lang="es-ES" altLang="en-US" sz="2800" dirty="0" err="1"/>
              <a:t>Health</a:t>
            </a:r>
            <a:br>
              <a:rPr lang="es-ES" altLang="en-US" sz="2800" dirty="0"/>
            </a:br>
            <a:r>
              <a:rPr lang="es-ES" altLang="en-US" sz="2800" dirty="0" err="1"/>
              <a:t>Ministry</a:t>
            </a:r>
            <a:r>
              <a:rPr lang="es-ES" altLang="en-US" sz="2800" dirty="0"/>
              <a:t> of </a:t>
            </a:r>
            <a:r>
              <a:rPr lang="es-ES" altLang="en-US" sz="2800" dirty="0" err="1"/>
              <a:t>Agroindustry</a:t>
            </a:r>
            <a:endParaRPr lang="es-ES" altLang="en-US" sz="2800" dirty="0"/>
          </a:p>
        </p:txBody>
      </p:sp>
      <p:sp>
        <p:nvSpPr>
          <p:cNvPr id="2" name="1 Rectángulo"/>
          <p:cNvSpPr/>
          <p:nvPr/>
        </p:nvSpPr>
        <p:spPr>
          <a:xfrm>
            <a:off x="719138" y="2636838"/>
            <a:ext cx="7920037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AR" sz="1600" dirty="0">
              <a:latin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err="1">
                <a:latin typeface="+mj-lt"/>
              </a:rPr>
              <a:t>Establish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the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National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policies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for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the</a:t>
            </a:r>
            <a:r>
              <a:rPr lang="es-AR" sz="2800" dirty="0">
                <a:latin typeface="+mj-lt"/>
              </a:rPr>
              <a:t> control of AMR.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s-AR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err="1">
                <a:latin typeface="+mj-lt"/>
              </a:rPr>
              <a:t>Integrated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Policies</a:t>
            </a:r>
            <a:endParaRPr lang="es-AR" sz="2800" dirty="0">
              <a:latin typeface="+mj-lt"/>
            </a:endParaRPr>
          </a:p>
          <a:p>
            <a:pPr>
              <a:defRPr/>
            </a:pPr>
            <a:endParaRPr lang="es-AR" dirty="0">
              <a:latin typeface="Verdana" pitchFamily="34" charset="0"/>
            </a:endParaRPr>
          </a:p>
          <a:p>
            <a:pPr>
              <a:defRPr/>
            </a:pPr>
            <a:endParaRPr lang="es-AR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800"/>
              <a:t>Join Resolution Nº 834/2015 y 391/15</a:t>
            </a:r>
            <a:br>
              <a:rPr lang="es-ES" altLang="en-US" sz="2800"/>
            </a:br>
            <a:r>
              <a:rPr lang="es-ES" altLang="en-US" sz="2800"/>
              <a:t>Ministry of Health</a:t>
            </a:r>
            <a:br>
              <a:rPr lang="es-ES" altLang="en-US" sz="2800"/>
            </a:br>
            <a:r>
              <a:rPr lang="es-ES" altLang="en-US" sz="2800"/>
              <a:t>Ministry of Agroindustry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47713" y="2565400"/>
            <a:ext cx="7920037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AR" sz="1600" dirty="0">
              <a:latin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err="1">
                <a:latin typeface="+mj-lt"/>
              </a:rPr>
              <a:t>Need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to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create</a:t>
            </a:r>
            <a:r>
              <a:rPr lang="es-AR" sz="2800" dirty="0">
                <a:latin typeface="+mj-lt"/>
              </a:rPr>
              <a:t> a </a:t>
            </a:r>
            <a:r>
              <a:rPr lang="es-AR" sz="2800" dirty="0" err="1">
                <a:latin typeface="+mj-lt"/>
              </a:rPr>
              <a:t>surveillance</a:t>
            </a:r>
            <a:r>
              <a:rPr lang="es-AR" sz="2800" dirty="0">
                <a:latin typeface="+mj-lt"/>
              </a:rPr>
              <a:t> </a:t>
            </a:r>
            <a:r>
              <a:rPr lang="es-AR" sz="2800" dirty="0" err="1">
                <a:latin typeface="+mj-lt"/>
              </a:rPr>
              <a:t>system</a:t>
            </a:r>
            <a:r>
              <a:rPr lang="es-AR" sz="2800" dirty="0">
                <a:latin typeface="+mj-lt"/>
              </a:rPr>
              <a:t> of AMR in animal </a:t>
            </a:r>
            <a:r>
              <a:rPr lang="es-AR" sz="2800" dirty="0" err="1">
                <a:latin typeface="+mj-lt"/>
              </a:rPr>
              <a:t>health</a:t>
            </a:r>
            <a:r>
              <a:rPr lang="es-AR" sz="2800" dirty="0">
                <a:latin typeface="+mj-lt"/>
              </a:rPr>
              <a:t> </a:t>
            </a:r>
          </a:p>
          <a:p>
            <a:pPr>
              <a:defRPr/>
            </a:pPr>
            <a:endParaRPr lang="es-AR" sz="2800" dirty="0">
              <a:latin typeface="+mj-lt"/>
            </a:endParaRPr>
          </a:p>
          <a:p>
            <a:pPr>
              <a:defRPr/>
            </a:pPr>
            <a:endParaRPr lang="es-AR" dirty="0">
              <a:latin typeface="Verdana" pitchFamily="34" charset="0"/>
            </a:endParaRPr>
          </a:p>
          <a:p>
            <a:pPr>
              <a:defRPr/>
            </a:pPr>
            <a:endParaRPr lang="es-AR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2800"/>
              <a:t>Resolution SENASA 591/15</a:t>
            </a:r>
            <a:br>
              <a:rPr lang="es-ES" altLang="en-US" sz="2800"/>
            </a:br>
            <a:endParaRPr lang="es-ES" altLang="en-US" sz="2800"/>
          </a:p>
        </p:txBody>
      </p:sp>
      <p:sp>
        <p:nvSpPr>
          <p:cNvPr id="2" name="1 Rectángulo"/>
          <p:cNvSpPr/>
          <p:nvPr/>
        </p:nvSpPr>
        <p:spPr>
          <a:xfrm>
            <a:off x="733425" y="2379663"/>
            <a:ext cx="7920038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AR" sz="1600" dirty="0">
              <a:latin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err="1">
                <a:latin typeface="+mj-lt"/>
              </a:rPr>
              <a:t>Program</a:t>
            </a:r>
            <a:r>
              <a:rPr lang="es-AR" sz="2800" dirty="0">
                <a:latin typeface="+mj-lt"/>
              </a:rPr>
              <a:t> of </a:t>
            </a:r>
            <a:r>
              <a:rPr lang="es-AR" sz="2800" dirty="0" err="1">
                <a:latin typeface="Arial" charset="0"/>
              </a:rPr>
              <a:t>surveillance</a:t>
            </a:r>
            <a:r>
              <a:rPr lang="es-AR" sz="2800" dirty="0">
                <a:latin typeface="Arial" charset="0"/>
              </a:rPr>
              <a:t> of AMR in animal </a:t>
            </a:r>
            <a:r>
              <a:rPr lang="es-AR" sz="2800" dirty="0" err="1">
                <a:latin typeface="Arial" charset="0"/>
              </a:rPr>
              <a:t>health</a:t>
            </a:r>
            <a:r>
              <a:rPr lang="es-AR" sz="2800" dirty="0">
                <a:latin typeface="Arial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s-AR" sz="2800" dirty="0">
              <a:latin typeface="+mj-lt"/>
            </a:endParaRPr>
          </a:p>
          <a:p>
            <a:pPr>
              <a:defRPr/>
            </a:pPr>
            <a:endParaRPr lang="es-AR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6100" y="1844675"/>
            <a:ext cx="4787900" cy="4094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AR" sz="2400" dirty="0">
                <a:latin typeface="+mj-lt"/>
              </a:rPr>
              <a:t>Fecal </a:t>
            </a:r>
            <a:r>
              <a:rPr lang="es-AR" sz="2400" dirty="0" err="1">
                <a:latin typeface="+mj-lt"/>
              </a:rPr>
              <a:t>Samples</a:t>
            </a:r>
            <a:r>
              <a:rPr lang="es-AR" sz="2400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taken</a:t>
            </a:r>
            <a:r>
              <a:rPr lang="es-AR" sz="2400" dirty="0">
                <a:latin typeface="+mj-lt"/>
              </a:rPr>
              <a:t> in </a:t>
            </a:r>
            <a:r>
              <a:rPr lang="es-ES" sz="2400" dirty="0" err="1"/>
              <a:t>slaughterhouse</a:t>
            </a:r>
            <a:r>
              <a:rPr lang="es-AR" sz="2400" dirty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AR" sz="2400" dirty="0">
                <a:latin typeface="+mj-lt"/>
              </a:rPr>
              <a:t>SENASA has </a:t>
            </a:r>
            <a:r>
              <a:rPr lang="es-AR" sz="2400" dirty="0" err="1">
                <a:latin typeface="+mj-lt"/>
              </a:rPr>
              <a:t>enabled</a:t>
            </a:r>
            <a:r>
              <a:rPr lang="es-AR" sz="2400" dirty="0">
                <a:latin typeface="+mj-lt"/>
              </a:rPr>
              <a:t> </a:t>
            </a:r>
            <a:r>
              <a:rPr lang="es-ES" sz="2400" dirty="0" err="1"/>
              <a:t>slaughterhouse</a:t>
            </a:r>
            <a:endParaRPr lang="es-ES" sz="24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s-AR" sz="24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s-AR" sz="2400" dirty="0" err="1">
                <a:latin typeface="+mj-lt"/>
              </a:rPr>
              <a:t>Pigs</a:t>
            </a:r>
            <a:r>
              <a:rPr lang="es-AR" sz="2400" dirty="0">
                <a:latin typeface="+mj-lt"/>
              </a:rPr>
              <a:t>: 313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AR" sz="2400" dirty="0" err="1">
                <a:latin typeface="+mj-lt"/>
              </a:rPr>
              <a:t>Bovines</a:t>
            </a:r>
            <a:r>
              <a:rPr lang="es-AR" sz="2400" dirty="0">
                <a:latin typeface="+mj-lt"/>
              </a:rPr>
              <a:t>: 322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AR" sz="2400" dirty="0" err="1">
                <a:latin typeface="+mj-lt"/>
              </a:rPr>
              <a:t>Poultry</a:t>
            </a:r>
            <a:r>
              <a:rPr lang="es-AR" sz="2400" dirty="0">
                <a:latin typeface="+mj-lt"/>
              </a:rPr>
              <a:t>: 65</a:t>
            </a:r>
            <a:endParaRPr lang="es-ES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AR" sz="2400" dirty="0"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noFill/>
        </p:spPr>
        <p:txBody>
          <a:bodyPr/>
          <a:lstStyle/>
          <a:p>
            <a:pPr marL="457200" indent="-457200"/>
            <a:r>
              <a:rPr lang="es-AR" altLang="en-US" sz="2800" dirty="0" err="1"/>
              <a:t>Program</a:t>
            </a:r>
            <a:r>
              <a:rPr lang="es-AR" altLang="en-US" sz="2800" dirty="0"/>
              <a:t> of </a:t>
            </a:r>
            <a:r>
              <a:rPr lang="es-AR" altLang="en-US" sz="2800" dirty="0" err="1"/>
              <a:t>surveillance</a:t>
            </a:r>
            <a:r>
              <a:rPr lang="es-AR" altLang="en-US" sz="2800" dirty="0"/>
              <a:t> of AMR in animal </a:t>
            </a:r>
            <a:r>
              <a:rPr lang="es-AR" altLang="en-US" sz="2800" dirty="0" err="1"/>
              <a:t>health</a:t>
            </a:r>
            <a:r>
              <a:rPr lang="es-AR" altLang="en-US" sz="2800" dirty="0"/>
              <a:t> </a:t>
            </a:r>
          </a:p>
        </p:txBody>
      </p:sp>
      <p:sp>
        <p:nvSpPr>
          <p:cNvPr id="9220" name="AutoShape 4" descr="Planta-de-Producci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n-US"/>
          </a:p>
        </p:txBody>
      </p:sp>
      <p:sp>
        <p:nvSpPr>
          <p:cNvPr id="9221" name="AutoShape 5" descr="Planta-de-Producci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n-US"/>
          </a:p>
        </p:txBody>
      </p:sp>
      <p:pic>
        <p:nvPicPr>
          <p:cNvPr id="9222" name="Picture 6" descr="Planta-de-Producc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2116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1638" y="1700213"/>
            <a:ext cx="4486275" cy="416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AR" sz="26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AR" sz="2400" dirty="0">
                <a:latin typeface="Verdana" pitchFamily="34" charset="0"/>
              </a:rPr>
              <a:t>	</a:t>
            </a:r>
            <a:r>
              <a:rPr lang="es-AR" sz="2400" dirty="0" err="1">
                <a:latin typeface="+mj-lt"/>
              </a:rPr>
              <a:t>Bacterial</a:t>
            </a:r>
            <a:r>
              <a:rPr lang="es-AR" sz="2400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isolation</a:t>
            </a:r>
            <a:endParaRPr lang="es-AR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AR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AR" sz="2400" dirty="0">
                <a:latin typeface="+mj-lt"/>
              </a:rPr>
              <a:t>As </a:t>
            </a:r>
            <a:r>
              <a:rPr lang="es-AR" sz="2400" dirty="0" err="1">
                <a:latin typeface="+mj-lt"/>
              </a:rPr>
              <a:t>Indicators</a:t>
            </a:r>
            <a:r>
              <a:rPr lang="es-AR" sz="2400" dirty="0">
                <a:latin typeface="+mj-lt"/>
              </a:rPr>
              <a:t>:</a:t>
            </a:r>
            <a:r>
              <a:rPr lang="es-AR" sz="2400" i="1" dirty="0">
                <a:latin typeface="+mj-lt"/>
              </a:rPr>
              <a:t> </a:t>
            </a:r>
            <a:r>
              <a:rPr lang="es-AR" sz="2400" i="1" dirty="0" err="1">
                <a:latin typeface="+mj-lt"/>
              </a:rPr>
              <a:t>Escherichia</a:t>
            </a:r>
            <a:r>
              <a:rPr lang="es-AR" sz="2400" i="1" dirty="0">
                <a:latin typeface="+mj-lt"/>
              </a:rPr>
              <a:t> </a:t>
            </a:r>
            <a:r>
              <a:rPr lang="es-AR" sz="2400" i="1" dirty="0" err="1">
                <a:latin typeface="+mj-lt"/>
              </a:rPr>
              <a:t>coli</a:t>
            </a:r>
            <a:r>
              <a:rPr lang="es-AR" sz="2400" dirty="0">
                <a:latin typeface="+mj-lt"/>
              </a:rPr>
              <a:t> y </a:t>
            </a:r>
            <a:r>
              <a:rPr lang="es-AR" sz="2400" i="1" dirty="0" err="1">
                <a:latin typeface="+mj-lt"/>
              </a:rPr>
              <a:t>Enterococcus</a:t>
            </a:r>
            <a:r>
              <a:rPr lang="es-AR" sz="2400" i="1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spp</a:t>
            </a:r>
            <a:r>
              <a:rPr lang="es-AR" sz="24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s-AR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AR" sz="2400" dirty="0">
                <a:latin typeface="+mj-lt"/>
              </a:rPr>
              <a:t>As </a:t>
            </a:r>
            <a:r>
              <a:rPr lang="es-AR" sz="2400" dirty="0" err="1">
                <a:latin typeface="+mj-lt"/>
              </a:rPr>
              <a:t>Zoonotics</a:t>
            </a:r>
            <a:r>
              <a:rPr lang="es-AR" sz="2400" dirty="0">
                <a:latin typeface="+mj-lt"/>
              </a:rPr>
              <a:t>: </a:t>
            </a:r>
            <a:r>
              <a:rPr lang="es-AR" sz="2400" i="1" dirty="0" err="1">
                <a:latin typeface="+mj-lt"/>
              </a:rPr>
              <a:t>Campylobacter</a:t>
            </a:r>
            <a:r>
              <a:rPr lang="es-AR" sz="2400" i="1" dirty="0">
                <a:latin typeface="+mj-lt"/>
              </a:rPr>
              <a:t> </a:t>
            </a:r>
            <a:r>
              <a:rPr lang="es-AR" sz="2400" dirty="0" err="1">
                <a:latin typeface="+mj-lt"/>
              </a:rPr>
              <a:t>spp</a:t>
            </a:r>
            <a:r>
              <a:rPr lang="es-AR" sz="2400" dirty="0">
                <a:latin typeface="+mj-lt"/>
              </a:rPr>
              <a:t> y </a:t>
            </a:r>
            <a:r>
              <a:rPr lang="es-AR" sz="2400" i="1" dirty="0">
                <a:latin typeface="+mj-lt"/>
              </a:rPr>
              <a:t>Salmonella </a:t>
            </a:r>
            <a:r>
              <a:rPr lang="es-AR" sz="2400" dirty="0" err="1">
                <a:latin typeface="+mj-lt"/>
              </a:rPr>
              <a:t>spp</a:t>
            </a:r>
            <a:endParaRPr lang="es-ES" sz="2400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s-AR" sz="2400" dirty="0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altLang="en-US" sz="2800"/>
              <a:t>Program of surveillance of AMR in animal health </a:t>
            </a:r>
            <a:endParaRPr lang="es-ES" altLang="en-US" sz="2800"/>
          </a:p>
        </p:txBody>
      </p:sp>
      <p:pic>
        <p:nvPicPr>
          <p:cNvPr id="10244" name="Picture 4" descr="IMG-20160817-WA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96081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245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ＭＳ Ｐゴシック</vt:lpstr>
      <vt:lpstr>Diseño predeterminado</vt:lpstr>
      <vt:lpstr>PowerPoint Presentation</vt:lpstr>
      <vt:lpstr>PowerPoint Presentation</vt:lpstr>
      <vt:lpstr>Join Resolution Nº 834/2015 y 391/15 Ministry of Health Ministry of Agroindustry</vt:lpstr>
      <vt:lpstr>Join Resolution Nº 834/2015 y 391/15 Ministry of Health Ministry of Agroindustry</vt:lpstr>
      <vt:lpstr>Join Resolution Nº 834/2015 y 391/15 Ministry of Health Ministry of Agroindustry</vt:lpstr>
      <vt:lpstr>Join Resolution Nº 834/2015 y 391/15 Ministry of Health Ministry of Agroindustry</vt:lpstr>
      <vt:lpstr>Resolution SENASA 591/15 </vt:lpstr>
      <vt:lpstr>Program of surveillance of AMR in animal health </vt:lpstr>
      <vt:lpstr>Program of surveillance of AMR in animal health </vt:lpstr>
      <vt:lpstr>Program of surveillance of AMR in animal health </vt:lpstr>
      <vt:lpstr>Program of Surveillance of AMR in animal health </vt:lpstr>
      <vt:lpstr>Program of Surveillance of AMR in animal health </vt:lpstr>
      <vt:lpstr>Mitigation Actions</vt:lpstr>
      <vt:lpstr>Prospects to the future</vt:lpstr>
      <vt:lpstr>PowerPoint Presentation</vt:lpstr>
    </vt:vector>
  </TitlesOfParts>
  <Company>WindowsWolf.com.ar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jordiaz</dc:creator>
  <cp:lastModifiedBy>Herve Marion</cp:lastModifiedBy>
  <cp:revision>152</cp:revision>
  <dcterms:created xsi:type="dcterms:W3CDTF">2016-02-19T12:59:16Z</dcterms:created>
  <dcterms:modified xsi:type="dcterms:W3CDTF">2017-03-26T11:22:50Z</dcterms:modified>
</cp:coreProperties>
</file>