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" ContentType="image/tif"/>
  <Default Extension="tiff" ContentType="image/tiff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handoutMasterIdLst>
    <p:handoutMasterId r:id="rId21"/>
  </p:handoutMasterIdLst>
  <p:sldIdLst>
    <p:sldId id="256" r:id="rId2"/>
    <p:sldId id="257" r:id="rId3"/>
    <p:sldId id="280" r:id="rId4"/>
    <p:sldId id="259" r:id="rId5"/>
    <p:sldId id="281" r:id="rId6"/>
    <p:sldId id="260" r:id="rId7"/>
    <p:sldId id="276" r:id="rId8"/>
    <p:sldId id="264" r:id="rId9"/>
    <p:sldId id="265" r:id="rId10"/>
    <p:sldId id="262" r:id="rId11"/>
    <p:sldId id="266" r:id="rId12"/>
    <p:sldId id="278" r:id="rId13"/>
    <p:sldId id="269" r:id="rId14"/>
    <p:sldId id="270" r:id="rId15"/>
    <p:sldId id="277" r:id="rId16"/>
    <p:sldId id="273" r:id="rId17"/>
    <p:sldId id="275" r:id="rId18"/>
    <p:sldId id="279" r:id="rId19"/>
  </p:sldIdLst>
  <p:sldSz cx="12192000" cy="6858000"/>
  <p:notesSz cx="7010400" cy="92964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"/>
      </a:defRPr>
    </a:lvl1pPr>
    <a:lvl2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"/>
      </a:defRPr>
    </a:lvl2pPr>
    <a:lvl3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"/>
      </a:defRPr>
    </a:lvl3pPr>
    <a:lvl4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"/>
      </a:defRPr>
    </a:lvl4pPr>
    <a:lvl5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"/>
      </a:defRPr>
    </a:lvl5pPr>
    <a:lvl6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"/>
      </a:defRPr>
    </a:lvl6pPr>
    <a:lvl7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"/>
      </a:defRPr>
    </a:lvl7pPr>
    <a:lvl8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"/>
      </a:defRPr>
    </a:lvl8pPr>
    <a:lvl9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C5F6C5"/>
              </a:solidFill>
              <a:prstDash val="solid"/>
              <a:round/>
            </a:ln>
          </a:left>
          <a:right>
            <a:ln w="12700" cap="flat">
              <a:solidFill>
                <a:srgbClr val="C5F6C5"/>
              </a:solidFill>
              <a:prstDash val="solid"/>
              <a:round/>
            </a:ln>
          </a:right>
          <a:top>
            <a:ln w="12700" cap="flat">
              <a:solidFill>
                <a:srgbClr val="C5F6C5"/>
              </a:solidFill>
              <a:prstDash val="solid"/>
              <a:round/>
            </a:ln>
          </a:top>
          <a:bottom>
            <a:ln w="12700" cap="flat">
              <a:solidFill>
                <a:srgbClr val="C5F6C5"/>
              </a:solidFill>
              <a:prstDash val="solid"/>
              <a:round/>
            </a:ln>
          </a:bottom>
          <a:insideH>
            <a:ln w="12700" cap="flat">
              <a:solidFill>
                <a:srgbClr val="C5F6C5"/>
              </a:solidFill>
              <a:prstDash val="solid"/>
              <a:round/>
            </a:ln>
          </a:insideH>
          <a:insideV>
            <a:ln w="12700" cap="flat">
              <a:solidFill>
                <a:srgbClr val="C5F6C5"/>
              </a:solidFill>
              <a:prstDash val="solid"/>
              <a:round/>
            </a:ln>
          </a:insideV>
        </a:tcBdr>
        <a:fill>
          <a:solidFill>
            <a:srgbClr val="CFD7E7"/>
          </a:solidFill>
        </a:fill>
      </a:tcStyle>
    </a:wholeTbl>
    <a:band2H>
      <a:tcTxStyle/>
      <a:tcStyle>
        <a:tcBdr/>
        <a:fill>
          <a:solidFill>
            <a:srgbClr val="E8ECF4"/>
          </a:solidFill>
        </a:fill>
      </a:tcStyle>
    </a:band2H>
    <a:firstCol>
      <a:tcTxStyle b="on" i="off">
        <a:fontRef idx="minor">
          <a:srgbClr val="C5F6C5"/>
        </a:fontRef>
        <a:srgbClr val="C5F6C5"/>
      </a:tcTxStyle>
      <a:tcStyle>
        <a:tcBdr>
          <a:left>
            <a:ln w="12700" cap="flat">
              <a:solidFill>
                <a:srgbClr val="C5F6C5"/>
              </a:solidFill>
              <a:prstDash val="solid"/>
              <a:round/>
            </a:ln>
          </a:left>
          <a:right>
            <a:ln w="12700" cap="flat">
              <a:solidFill>
                <a:srgbClr val="C5F6C5"/>
              </a:solidFill>
              <a:prstDash val="solid"/>
              <a:round/>
            </a:ln>
          </a:right>
          <a:top>
            <a:ln w="12700" cap="flat">
              <a:solidFill>
                <a:srgbClr val="C5F6C5"/>
              </a:solidFill>
              <a:prstDash val="solid"/>
              <a:round/>
            </a:ln>
          </a:top>
          <a:bottom>
            <a:ln w="12700" cap="flat">
              <a:solidFill>
                <a:srgbClr val="C5F6C5"/>
              </a:solidFill>
              <a:prstDash val="solid"/>
              <a:round/>
            </a:ln>
          </a:bottom>
          <a:insideH>
            <a:ln w="12700" cap="flat">
              <a:solidFill>
                <a:srgbClr val="C5F6C5"/>
              </a:solidFill>
              <a:prstDash val="solid"/>
              <a:round/>
            </a:ln>
          </a:insideH>
          <a:insideV>
            <a:ln w="12700" cap="flat">
              <a:solidFill>
                <a:srgbClr val="C5F6C5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C5F6C5"/>
        </a:fontRef>
        <a:srgbClr val="C5F6C5"/>
      </a:tcTxStyle>
      <a:tcStyle>
        <a:tcBdr>
          <a:left>
            <a:ln w="12700" cap="flat">
              <a:solidFill>
                <a:srgbClr val="C5F6C5"/>
              </a:solidFill>
              <a:prstDash val="solid"/>
              <a:round/>
            </a:ln>
          </a:left>
          <a:right>
            <a:ln w="12700" cap="flat">
              <a:solidFill>
                <a:srgbClr val="C5F6C5"/>
              </a:solidFill>
              <a:prstDash val="solid"/>
              <a:round/>
            </a:ln>
          </a:right>
          <a:top>
            <a:ln w="38100" cap="flat">
              <a:solidFill>
                <a:srgbClr val="C5F6C5"/>
              </a:solidFill>
              <a:prstDash val="solid"/>
              <a:round/>
            </a:ln>
          </a:top>
          <a:bottom>
            <a:ln w="12700" cap="flat">
              <a:solidFill>
                <a:srgbClr val="C5F6C5"/>
              </a:solidFill>
              <a:prstDash val="solid"/>
              <a:round/>
            </a:ln>
          </a:bottom>
          <a:insideH>
            <a:ln w="12700" cap="flat">
              <a:solidFill>
                <a:srgbClr val="C5F6C5"/>
              </a:solidFill>
              <a:prstDash val="solid"/>
              <a:round/>
            </a:ln>
          </a:insideH>
          <a:insideV>
            <a:ln w="12700" cap="flat">
              <a:solidFill>
                <a:srgbClr val="C5F6C5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inor">
          <a:srgbClr val="C5F6C5"/>
        </a:fontRef>
        <a:srgbClr val="C5F6C5"/>
      </a:tcTxStyle>
      <a:tcStyle>
        <a:tcBdr>
          <a:left>
            <a:ln w="12700" cap="flat">
              <a:solidFill>
                <a:srgbClr val="C5F6C5"/>
              </a:solidFill>
              <a:prstDash val="solid"/>
              <a:round/>
            </a:ln>
          </a:left>
          <a:right>
            <a:ln w="12700" cap="flat">
              <a:solidFill>
                <a:srgbClr val="C5F6C5"/>
              </a:solidFill>
              <a:prstDash val="solid"/>
              <a:round/>
            </a:ln>
          </a:right>
          <a:top>
            <a:ln w="12700" cap="flat">
              <a:solidFill>
                <a:srgbClr val="C5F6C5"/>
              </a:solidFill>
              <a:prstDash val="solid"/>
              <a:round/>
            </a:ln>
          </a:top>
          <a:bottom>
            <a:ln w="38100" cap="flat">
              <a:solidFill>
                <a:srgbClr val="C5F6C5"/>
              </a:solidFill>
              <a:prstDash val="solid"/>
              <a:round/>
            </a:ln>
          </a:bottom>
          <a:insideH>
            <a:ln w="12700" cap="flat">
              <a:solidFill>
                <a:srgbClr val="C5F6C5"/>
              </a:solidFill>
              <a:prstDash val="solid"/>
              <a:round/>
            </a:ln>
          </a:insideH>
          <a:insideV>
            <a:ln w="12700" cap="flat">
              <a:solidFill>
                <a:srgbClr val="C5F6C5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C5F6C5"/>
              </a:solidFill>
              <a:prstDash val="solid"/>
              <a:round/>
            </a:ln>
          </a:left>
          <a:right>
            <a:ln w="12700" cap="flat">
              <a:solidFill>
                <a:srgbClr val="C5F6C5"/>
              </a:solidFill>
              <a:prstDash val="solid"/>
              <a:round/>
            </a:ln>
          </a:right>
          <a:top>
            <a:ln w="12700" cap="flat">
              <a:solidFill>
                <a:srgbClr val="C5F6C5"/>
              </a:solidFill>
              <a:prstDash val="solid"/>
              <a:round/>
            </a:ln>
          </a:top>
          <a:bottom>
            <a:ln w="12700" cap="flat">
              <a:solidFill>
                <a:srgbClr val="C5F6C5"/>
              </a:solidFill>
              <a:prstDash val="solid"/>
              <a:round/>
            </a:ln>
          </a:bottom>
          <a:insideH>
            <a:ln w="12700" cap="flat">
              <a:solidFill>
                <a:srgbClr val="C5F6C5"/>
              </a:solidFill>
              <a:prstDash val="solid"/>
              <a:round/>
            </a:ln>
          </a:insideH>
          <a:insideV>
            <a:ln w="12700" cap="flat">
              <a:solidFill>
                <a:srgbClr val="C5F6C5"/>
              </a:solidFill>
              <a:prstDash val="solid"/>
              <a:round/>
            </a:ln>
          </a:insideV>
        </a:tcBdr>
        <a:fill>
          <a:solidFill>
            <a:srgbClr val="DEE7D0"/>
          </a:solidFill>
        </a:fill>
      </a:tcStyle>
    </a:wholeTbl>
    <a:band2H>
      <a:tcTxStyle/>
      <a:tcStyle>
        <a:tcBdr/>
        <a:fill>
          <a:solidFill>
            <a:srgbClr val="EFF3E9"/>
          </a:solidFill>
        </a:fill>
      </a:tcStyle>
    </a:band2H>
    <a:firstCol>
      <a:tcTxStyle b="on" i="off">
        <a:fontRef idx="minor">
          <a:srgbClr val="C5F6C5"/>
        </a:fontRef>
        <a:srgbClr val="C5F6C5"/>
      </a:tcTxStyle>
      <a:tcStyle>
        <a:tcBdr>
          <a:left>
            <a:ln w="12700" cap="flat">
              <a:solidFill>
                <a:srgbClr val="C5F6C5"/>
              </a:solidFill>
              <a:prstDash val="solid"/>
              <a:round/>
            </a:ln>
          </a:left>
          <a:right>
            <a:ln w="12700" cap="flat">
              <a:solidFill>
                <a:srgbClr val="C5F6C5"/>
              </a:solidFill>
              <a:prstDash val="solid"/>
              <a:round/>
            </a:ln>
          </a:right>
          <a:top>
            <a:ln w="12700" cap="flat">
              <a:solidFill>
                <a:srgbClr val="C5F6C5"/>
              </a:solidFill>
              <a:prstDash val="solid"/>
              <a:round/>
            </a:ln>
          </a:top>
          <a:bottom>
            <a:ln w="12700" cap="flat">
              <a:solidFill>
                <a:srgbClr val="C5F6C5"/>
              </a:solidFill>
              <a:prstDash val="solid"/>
              <a:round/>
            </a:ln>
          </a:bottom>
          <a:insideH>
            <a:ln w="12700" cap="flat">
              <a:solidFill>
                <a:srgbClr val="C5F6C5"/>
              </a:solidFill>
              <a:prstDash val="solid"/>
              <a:round/>
            </a:ln>
          </a:insideH>
          <a:insideV>
            <a:ln w="12700" cap="flat">
              <a:solidFill>
                <a:srgbClr val="C5F6C5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inor">
          <a:srgbClr val="C5F6C5"/>
        </a:fontRef>
        <a:srgbClr val="C5F6C5"/>
      </a:tcTxStyle>
      <a:tcStyle>
        <a:tcBdr>
          <a:left>
            <a:ln w="12700" cap="flat">
              <a:solidFill>
                <a:srgbClr val="C5F6C5"/>
              </a:solidFill>
              <a:prstDash val="solid"/>
              <a:round/>
            </a:ln>
          </a:left>
          <a:right>
            <a:ln w="12700" cap="flat">
              <a:solidFill>
                <a:srgbClr val="C5F6C5"/>
              </a:solidFill>
              <a:prstDash val="solid"/>
              <a:round/>
            </a:ln>
          </a:right>
          <a:top>
            <a:ln w="38100" cap="flat">
              <a:solidFill>
                <a:srgbClr val="C5F6C5"/>
              </a:solidFill>
              <a:prstDash val="solid"/>
              <a:round/>
            </a:ln>
          </a:top>
          <a:bottom>
            <a:ln w="12700" cap="flat">
              <a:solidFill>
                <a:srgbClr val="C5F6C5"/>
              </a:solidFill>
              <a:prstDash val="solid"/>
              <a:round/>
            </a:ln>
          </a:bottom>
          <a:insideH>
            <a:ln w="12700" cap="flat">
              <a:solidFill>
                <a:srgbClr val="C5F6C5"/>
              </a:solidFill>
              <a:prstDash val="solid"/>
              <a:round/>
            </a:ln>
          </a:insideH>
          <a:insideV>
            <a:ln w="12700" cap="flat">
              <a:solidFill>
                <a:srgbClr val="C5F6C5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inor">
          <a:srgbClr val="C5F6C5"/>
        </a:fontRef>
        <a:srgbClr val="C5F6C5"/>
      </a:tcTxStyle>
      <a:tcStyle>
        <a:tcBdr>
          <a:left>
            <a:ln w="12700" cap="flat">
              <a:solidFill>
                <a:srgbClr val="C5F6C5"/>
              </a:solidFill>
              <a:prstDash val="solid"/>
              <a:round/>
            </a:ln>
          </a:left>
          <a:right>
            <a:ln w="12700" cap="flat">
              <a:solidFill>
                <a:srgbClr val="C5F6C5"/>
              </a:solidFill>
              <a:prstDash val="solid"/>
              <a:round/>
            </a:ln>
          </a:right>
          <a:top>
            <a:ln w="12700" cap="flat">
              <a:solidFill>
                <a:srgbClr val="C5F6C5"/>
              </a:solidFill>
              <a:prstDash val="solid"/>
              <a:round/>
            </a:ln>
          </a:top>
          <a:bottom>
            <a:ln w="38100" cap="flat">
              <a:solidFill>
                <a:srgbClr val="C5F6C5"/>
              </a:solidFill>
              <a:prstDash val="solid"/>
              <a:round/>
            </a:ln>
          </a:bottom>
          <a:insideH>
            <a:ln w="12700" cap="flat">
              <a:solidFill>
                <a:srgbClr val="C5F6C5"/>
              </a:solidFill>
              <a:prstDash val="solid"/>
              <a:round/>
            </a:ln>
          </a:insideH>
          <a:insideV>
            <a:ln w="12700" cap="flat">
              <a:solidFill>
                <a:srgbClr val="C5F6C5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C5F6C5"/>
              </a:solidFill>
              <a:prstDash val="solid"/>
              <a:round/>
            </a:ln>
          </a:left>
          <a:right>
            <a:ln w="12700" cap="flat">
              <a:solidFill>
                <a:srgbClr val="C5F6C5"/>
              </a:solidFill>
              <a:prstDash val="solid"/>
              <a:round/>
            </a:ln>
          </a:right>
          <a:top>
            <a:ln w="12700" cap="flat">
              <a:solidFill>
                <a:srgbClr val="C5F6C5"/>
              </a:solidFill>
              <a:prstDash val="solid"/>
              <a:round/>
            </a:ln>
          </a:top>
          <a:bottom>
            <a:ln w="12700" cap="flat">
              <a:solidFill>
                <a:srgbClr val="C5F6C5"/>
              </a:solidFill>
              <a:prstDash val="solid"/>
              <a:round/>
            </a:ln>
          </a:bottom>
          <a:insideH>
            <a:ln w="12700" cap="flat">
              <a:solidFill>
                <a:srgbClr val="C5F6C5"/>
              </a:solidFill>
              <a:prstDash val="solid"/>
              <a:round/>
            </a:ln>
          </a:insideH>
          <a:insideV>
            <a:ln w="12700" cap="flat">
              <a:solidFill>
                <a:srgbClr val="C5F6C5"/>
              </a:solidFill>
              <a:prstDash val="solid"/>
              <a:round/>
            </a:ln>
          </a:insideV>
        </a:tcBdr>
        <a:fill>
          <a:solidFill>
            <a:srgbClr val="FCDCCE"/>
          </a:solidFill>
        </a:fill>
      </a:tcStyle>
    </a:wholeTbl>
    <a:band2H>
      <a:tcTxStyle/>
      <a:tcStyle>
        <a:tcBdr/>
        <a:fill>
          <a:solidFill>
            <a:srgbClr val="FDEEE8"/>
          </a:solidFill>
        </a:fill>
      </a:tcStyle>
    </a:band2H>
    <a:firstCol>
      <a:tcTxStyle b="on" i="off">
        <a:fontRef idx="minor">
          <a:srgbClr val="C5F6C5"/>
        </a:fontRef>
        <a:srgbClr val="C5F6C5"/>
      </a:tcTxStyle>
      <a:tcStyle>
        <a:tcBdr>
          <a:left>
            <a:ln w="12700" cap="flat">
              <a:solidFill>
                <a:srgbClr val="C5F6C5"/>
              </a:solidFill>
              <a:prstDash val="solid"/>
              <a:round/>
            </a:ln>
          </a:left>
          <a:right>
            <a:ln w="12700" cap="flat">
              <a:solidFill>
                <a:srgbClr val="C5F6C5"/>
              </a:solidFill>
              <a:prstDash val="solid"/>
              <a:round/>
            </a:ln>
          </a:right>
          <a:top>
            <a:ln w="12700" cap="flat">
              <a:solidFill>
                <a:srgbClr val="C5F6C5"/>
              </a:solidFill>
              <a:prstDash val="solid"/>
              <a:round/>
            </a:ln>
          </a:top>
          <a:bottom>
            <a:ln w="12700" cap="flat">
              <a:solidFill>
                <a:srgbClr val="C5F6C5"/>
              </a:solidFill>
              <a:prstDash val="solid"/>
              <a:round/>
            </a:ln>
          </a:bottom>
          <a:insideH>
            <a:ln w="12700" cap="flat">
              <a:solidFill>
                <a:srgbClr val="C5F6C5"/>
              </a:solidFill>
              <a:prstDash val="solid"/>
              <a:round/>
            </a:ln>
          </a:insideH>
          <a:insideV>
            <a:ln w="12700" cap="flat">
              <a:solidFill>
                <a:srgbClr val="C5F6C5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inor">
          <a:srgbClr val="C5F6C5"/>
        </a:fontRef>
        <a:srgbClr val="C5F6C5"/>
      </a:tcTxStyle>
      <a:tcStyle>
        <a:tcBdr>
          <a:left>
            <a:ln w="12700" cap="flat">
              <a:solidFill>
                <a:srgbClr val="C5F6C5"/>
              </a:solidFill>
              <a:prstDash val="solid"/>
              <a:round/>
            </a:ln>
          </a:left>
          <a:right>
            <a:ln w="12700" cap="flat">
              <a:solidFill>
                <a:srgbClr val="C5F6C5"/>
              </a:solidFill>
              <a:prstDash val="solid"/>
              <a:round/>
            </a:ln>
          </a:right>
          <a:top>
            <a:ln w="38100" cap="flat">
              <a:solidFill>
                <a:srgbClr val="C5F6C5"/>
              </a:solidFill>
              <a:prstDash val="solid"/>
              <a:round/>
            </a:ln>
          </a:top>
          <a:bottom>
            <a:ln w="12700" cap="flat">
              <a:solidFill>
                <a:srgbClr val="C5F6C5"/>
              </a:solidFill>
              <a:prstDash val="solid"/>
              <a:round/>
            </a:ln>
          </a:bottom>
          <a:insideH>
            <a:ln w="12700" cap="flat">
              <a:solidFill>
                <a:srgbClr val="C5F6C5"/>
              </a:solidFill>
              <a:prstDash val="solid"/>
              <a:round/>
            </a:ln>
          </a:insideH>
          <a:insideV>
            <a:ln w="12700" cap="flat">
              <a:solidFill>
                <a:srgbClr val="C5F6C5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inor">
          <a:srgbClr val="C5F6C5"/>
        </a:fontRef>
        <a:srgbClr val="C5F6C5"/>
      </a:tcTxStyle>
      <a:tcStyle>
        <a:tcBdr>
          <a:left>
            <a:ln w="12700" cap="flat">
              <a:solidFill>
                <a:srgbClr val="C5F6C5"/>
              </a:solidFill>
              <a:prstDash val="solid"/>
              <a:round/>
            </a:ln>
          </a:left>
          <a:right>
            <a:ln w="12700" cap="flat">
              <a:solidFill>
                <a:srgbClr val="C5F6C5"/>
              </a:solidFill>
              <a:prstDash val="solid"/>
              <a:round/>
            </a:ln>
          </a:right>
          <a:top>
            <a:ln w="12700" cap="flat">
              <a:solidFill>
                <a:srgbClr val="C5F6C5"/>
              </a:solidFill>
              <a:prstDash val="solid"/>
              <a:round/>
            </a:ln>
          </a:top>
          <a:bottom>
            <a:ln w="38100" cap="flat">
              <a:solidFill>
                <a:srgbClr val="C5F6C5"/>
              </a:solidFill>
              <a:prstDash val="solid"/>
              <a:round/>
            </a:ln>
          </a:bottom>
          <a:insideH>
            <a:ln w="12700" cap="flat">
              <a:solidFill>
                <a:srgbClr val="C5F6C5"/>
              </a:solidFill>
              <a:prstDash val="solid"/>
              <a:round/>
            </a:ln>
          </a:insideH>
          <a:insideV>
            <a:ln w="12700" cap="flat">
              <a:solidFill>
                <a:srgbClr val="C5F6C5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C5F6C5"/>
          </a:solidFill>
        </a:fill>
      </a:tcStyle>
    </a:band2H>
    <a:firstCol>
      <a:tcTxStyle b="on" i="off">
        <a:fontRef idx="minor">
          <a:srgbClr val="C5F6C5"/>
        </a:fontRef>
        <a:srgbClr val="C5F6C5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C5F6C5"/>
          </a:solidFill>
        </a:fill>
      </a:tcStyle>
    </a:lastRow>
    <a:firstRow>
      <a:tcTxStyle b="on" i="off">
        <a:fontRef idx="minor">
          <a:srgbClr val="C5F6C5"/>
        </a:fontRef>
        <a:srgbClr val="C5F6C5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C5F6C5"/>
              </a:solidFill>
              <a:prstDash val="solid"/>
              <a:round/>
            </a:ln>
          </a:left>
          <a:right>
            <a:ln w="12700" cap="flat">
              <a:solidFill>
                <a:srgbClr val="C5F6C5"/>
              </a:solidFill>
              <a:prstDash val="solid"/>
              <a:round/>
            </a:ln>
          </a:right>
          <a:top>
            <a:ln w="12700" cap="flat">
              <a:solidFill>
                <a:srgbClr val="C5F6C5"/>
              </a:solidFill>
              <a:prstDash val="solid"/>
              <a:round/>
            </a:ln>
          </a:top>
          <a:bottom>
            <a:ln w="12700" cap="flat">
              <a:solidFill>
                <a:srgbClr val="C5F6C5"/>
              </a:solidFill>
              <a:prstDash val="solid"/>
              <a:round/>
            </a:ln>
          </a:bottom>
          <a:insideH>
            <a:ln w="12700" cap="flat">
              <a:solidFill>
                <a:srgbClr val="C5F6C5"/>
              </a:solidFill>
              <a:prstDash val="solid"/>
              <a:round/>
            </a:ln>
          </a:insideH>
          <a:insideV>
            <a:ln w="12700" cap="flat">
              <a:solidFill>
                <a:srgbClr val="C5F6C5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ff">
        <a:fontRef idx="minor">
          <a:srgbClr val="C5F6C5"/>
        </a:fontRef>
        <a:srgbClr val="C5F6C5"/>
      </a:tcTxStyle>
      <a:tcStyle>
        <a:tcBdr>
          <a:left>
            <a:ln w="12700" cap="flat">
              <a:solidFill>
                <a:srgbClr val="C5F6C5"/>
              </a:solidFill>
              <a:prstDash val="solid"/>
              <a:round/>
            </a:ln>
          </a:left>
          <a:right>
            <a:ln w="12700" cap="flat">
              <a:solidFill>
                <a:srgbClr val="C5F6C5"/>
              </a:solidFill>
              <a:prstDash val="solid"/>
              <a:round/>
            </a:ln>
          </a:right>
          <a:top>
            <a:ln w="12700" cap="flat">
              <a:solidFill>
                <a:srgbClr val="C5F6C5"/>
              </a:solidFill>
              <a:prstDash val="solid"/>
              <a:round/>
            </a:ln>
          </a:top>
          <a:bottom>
            <a:ln w="12700" cap="flat">
              <a:solidFill>
                <a:srgbClr val="C5F6C5"/>
              </a:solidFill>
              <a:prstDash val="solid"/>
              <a:round/>
            </a:ln>
          </a:bottom>
          <a:insideH>
            <a:ln w="12700" cap="flat">
              <a:solidFill>
                <a:srgbClr val="C5F6C5"/>
              </a:solidFill>
              <a:prstDash val="solid"/>
              <a:round/>
            </a:ln>
          </a:insideH>
          <a:insideV>
            <a:ln w="12700" cap="flat">
              <a:solidFill>
                <a:srgbClr val="C5F6C5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Ref idx="minor">
          <a:srgbClr val="C5F6C5"/>
        </a:fontRef>
        <a:srgbClr val="C5F6C5"/>
      </a:tcTxStyle>
      <a:tcStyle>
        <a:tcBdr>
          <a:left>
            <a:ln w="12700" cap="flat">
              <a:solidFill>
                <a:srgbClr val="C5F6C5"/>
              </a:solidFill>
              <a:prstDash val="solid"/>
              <a:round/>
            </a:ln>
          </a:left>
          <a:right>
            <a:ln w="12700" cap="flat">
              <a:solidFill>
                <a:srgbClr val="C5F6C5"/>
              </a:solidFill>
              <a:prstDash val="solid"/>
              <a:round/>
            </a:ln>
          </a:right>
          <a:top>
            <a:ln w="38100" cap="flat">
              <a:solidFill>
                <a:srgbClr val="C5F6C5"/>
              </a:solidFill>
              <a:prstDash val="solid"/>
              <a:round/>
            </a:ln>
          </a:top>
          <a:bottom>
            <a:ln w="12700" cap="flat">
              <a:solidFill>
                <a:srgbClr val="C5F6C5"/>
              </a:solidFill>
              <a:prstDash val="solid"/>
              <a:round/>
            </a:ln>
          </a:bottom>
          <a:insideH>
            <a:ln w="12700" cap="flat">
              <a:solidFill>
                <a:srgbClr val="C5F6C5"/>
              </a:solidFill>
              <a:prstDash val="solid"/>
              <a:round/>
            </a:ln>
          </a:insideH>
          <a:insideV>
            <a:ln w="12700" cap="flat">
              <a:solidFill>
                <a:srgbClr val="C5F6C5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inor">
          <a:srgbClr val="C5F6C5"/>
        </a:fontRef>
        <a:srgbClr val="C5F6C5"/>
      </a:tcTxStyle>
      <a:tcStyle>
        <a:tcBdr>
          <a:left>
            <a:ln w="12700" cap="flat">
              <a:solidFill>
                <a:srgbClr val="C5F6C5"/>
              </a:solidFill>
              <a:prstDash val="solid"/>
              <a:round/>
            </a:ln>
          </a:left>
          <a:right>
            <a:ln w="12700" cap="flat">
              <a:solidFill>
                <a:srgbClr val="C5F6C5"/>
              </a:solidFill>
              <a:prstDash val="solid"/>
              <a:round/>
            </a:ln>
          </a:right>
          <a:top>
            <a:ln w="12700" cap="flat">
              <a:solidFill>
                <a:srgbClr val="C5F6C5"/>
              </a:solidFill>
              <a:prstDash val="solid"/>
              <a:round/>
            </a:ln>
          </a:top>
          <a:bottom>
            <a:ln w="38100" cap="flat">
              <a:solidFill>
                <a:srgbClr val="C5F6C5"/>
              </a:solidFill>
              <a:prstDash val="solid"/>
              <a:round/>
            </a:ln>
          </a:bottom>
          <a:insideH>
            <a:ln w="12700" cap="flat">
              <a:solidFill>
                <a:srgbClr val="C5F6C5"/>
              </a:solidFill>
              <a:prstDash val="solid"/>
              <a:round/>
            </a:ln>
          </a:insideH>
          <a:insideV>
            <a:ln w="12700" cap="flat">
              <a:solidFill>
                <a:srgbClr val="C5F6C5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778"/>
    <p:restoredTop sz="94640"/>
  </p:normalViewPr>
  <p:slideViewPr>
    <p:cSldViewPr snapToGrid="0">
      <p:cViewPr varScale="1">
        <p:scale>
          <a:sx n="60" d="100"/>
          <a:sy n="60" d="100"/>
        </p:scale>
        <p:origin x="964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B96C5F5-7364-F747-B047-0450009E9B50}" type="datetimeFigureOut">
              <a:rPr lang="en-US" smtClean="0"/>
              <a:t>11/14/2017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3DF1906-9F2E-844B-81C6-1595E3E8DC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737321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Shape 31"/>
          <p:cNvSpPr>
            <a:spLocks noGrp="1" noRot="1" noChangeAspect="1"/>
          </p:cNvSpPr>
          <p:nvPr>
            <p:ph type="sldImg"/>
          </p:nvPr>
        </p:nvSpPr>
        <p:spPr>
          <a:xfrm>
            <a:off x="406400" y="696913"/>
            <a:ext cx="6197600" cy="3486150"/>
          </a:xfrm>
          <a:prstGeom prst="rect">
            <a:avLst/>
          </a:prstGeom>
        </p:spPr>
        <p:txBody>
          <a:bodyPr lIns="93177" tIns="46589" rIns="93177" bIns="46589"/>
          <a:lstStyle/>
          <a:p>
            <a:endParaRPr/>
          </a:p>
        </p:txBody>
      </p:sp>
      <p:sp>
        <p:nvSpPr>
          <p:cNvPr id="32" name="Shape 32"/>
          <p:cNvSpPr>
            <a:spLocks noGrp="1"/>
          </p:cNvSpPr>
          <p:nvPr>
            <p:ph type="body" sz="quarter" idx="1"/>
          </p:nvPr>
        </p:nvSpPr>
        <p:spPr>
          <a:xfrm>
            <a:off x="934720" y="4415790"/>
            <a:ext cx="5140960" cy="4183380"/>
          </a:xfrm>
          <a:prstGeom prst="rect">
            <a:avLst/>
          </a:prstGeom>
        </p:spPr>
        <p:txBody>
          <a:bodyPr lIns="93177" tIns="46589" rIns="93177" bIns="46589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522341046"/>
      </p:ext>
    </p:extLst>
  </p:cSld>
  <p:clrMap bg1="lt1" tx1="dk1" bg2="lt2" tx2="dk2" accent1="accent1" accent2="accent2" accent3="accent3" accent4="accent4" accent5="accent5" accent6="accent6" hlink="hlink" folHlink="folHlink"/>
  <p:notesStyle>
    <a:lvl1pPr latinLnBrk="0">
      <a:defRPr sz="1200">
        <a:latin typeface="+mj-lt"/>
        <a:ea typeface="+mj-ea"/>
        <a:cs typeface="+mj-cs"/>
        <a:sym typeface="Calibri"/>
      </a:defRPr>
    </a:lvl1pPr>
    <a:lvl2pPr indent="228600" latinLnBrk="0">
      <a:defRPr sz="1200">
        <a:latin typeface="+mj-lt"/>
        <a:ea typeface="+mj-ea"/>
        <a:cs typeface="+mj-cs"/>
        <a:sym typeface="Calibri"/>
      </a:defRPr>
    </a:lvl2pPr>
    <a:lvl3pPr indent="457200" latinLnBrk="0">
      <a:defRPr sz="1200">
        <a:latin typeface="+mj-lt"/>
        <a:ea typeface="+mj-ea"/>
        <a:cs typeface="+mj-cs"/>
        <a:sym typeface="Calibri"/>
      </a:defRPr>
    </a:lvl3pPr>
    <a:lvl4pPr indent="685800" latinLnBrk="0">
      <a:defRPr sz="1200">
        <a:latin typeface="+mj-lt"/>
        <a:ea typeface="+mj-ea"/>
        <a:cs typeface="+mj-cs"/>
        <a:sym typeface="Calibri"/>
      </a:defRPr>
    </a:lvl4pPr>
    <a:lvl5pPr indent="914400" latinLnBrk="0">
      <a:defRPr sz="1200">
        <a:latin typeface="+mj-lt"/>
        <a:ea typeface="+mj-ea"/>
        <a:cs typeface="+mj-cs"/>
        <a:sym typeface="Calibri"/>
      </a:defRPr>
    </a:lvl5pPr>
    <a:lvl6pPr indent="1143000" latinLnBrk="0">
      <a:defRPr sz="1200">
        <a:latin typeface="+mj-lt"/>
        <a:ea typeface="+mj-ea"/>
        <a:cs typeface="+mj-cs"/>
        <a:sym typeface="Calibri"/>
      </a:defRPr>
    </a:lvl6pPr>
    <a:lvl7pPr indent="1371600" latinLnBrk="0">
      <a:defRPr sz="1200">
        <a:latin typeface="+mj-lt"/>
        <a:ea typeface="+mj-ea"/>
        <a:cs typeface="+mj-cs"/>
        <a:sym typeface="Calibri"/>
      </a:defRPr>
    </a:lvl7pPr>
    <a:lvl8pPr indent="1600200" latinLnBrk="0">
      <a:defRPr sz="1200">
        <a:latin typeface="+mj-lt"/>
        <a:ea typeface="+mj-ea"/>
        <a:cs typeface="+mj-cs"/>
        <a:sym typeface="Calibri"/>
      </a:defRPr>
    </a:lvl8pPr>
    <a:lvl9pPr indent="1828800" latinLnBrk="0">
      <a:defRPr sz="1200">
        <a:latin typeface="+mj-lt"/>
        <a:ea typeface="+mj-ea"/>
        <a:cs typeface="+mj-cs"/>
        <a:sym typeface="Calibri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hape 13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14" name="Shape 14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5" name="Shape 15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image1.jpeg" descr="C:\Users\BELLO\Pictures\logo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5467350"/>
            <a:ext cx="12192000" cy="1390650"/>
          </a:xfrm>
          <a:prstGeom prst="rect">
            <a:avLst/>
          </a:prstGeom>
          <a:ln w="12700">
            <a:miter lim="400000"/>
          </a:ln>
        </p:spPr>
      </p:pic>
      <p:sp>
        <p:nvSpPr>
          <p:cNvPr id="23" name="Shape 23"/>
          <p:cNvSpPr>
            <a:spLocks noGrp="1"/>
          </p:cNvSpPr>
          <p:nvPr>
            <p:ph type="title"/>
          </p:nvPr>
        </p:nvSpPr>
        <p:spPr>
          <a:xfrm>
            <a:off x="1524000" y="1122362"/>
            <a:ext cx="9144000" cy="2387601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t>Title Text</a:t>
            </a:r>
          </a:p>
        </p:txBody>
      </p:sp>
      <p:sp>
        <p:nvSpPr>
          <p:cNvPr id="24" name="Shape 24"/>
          <p:cNvSpPr>
            <a:spLocks noGrp="1"/>
          </p:cNvSpPr>
          <p:nvPr>
            <p:ph type="body" sz="quarter" idx="1"/>
          </p:nvPr>
        </p:nvSpPr>
        <p:spPr>
          <a:xfrm>
            <a:off x="1524000" y="3602037"/>
            <a:ext cx="9144000" cy="1655764"/>
          </a:xfrm>
          <a:prstGeom prst="rect">
            <a:avLst/>
          </a:prstGeom>
        </p:spPr>
        <p:txBody>
          <a:bodyPr/>
          <a:lstStyle>
            <a:lvl1pPr marL="0" indent="0" algn="ctr">
              <a:spcBef>
                <a:spcPts val="500"/>
              </a:spcBef>
              <a:buSzTx/>
              <a:buFontTx/>
              <a:buNone/>
              <a:defRPr sz="2400"/>
            </a:lvl1pPr>
            <a:lvl2pPr marL="0" indent="0" algn="ctr">
              <a:spcBef>
                <a:spcPts val="500"/>
              </a:spcBef>
              <a:buSzTx/>
              <a:buFontTx/>
              <a:buNone/>
              <a:defRPr sz="2400"/>
            </a:lvl2pPr>
            <a:lvl3pPr marL="0" indent="0" algn="ctr">
              <a:spcBef>
                <a:spcPts val="500"/>
              </a:spcBef>
              <a:buSzTx/>
              <a:buFontTx/>
              <a:buNone/>
              <a:defRPr sz="2400"/>
            </a:lvl3pPr>
            <a:lvl4pPr marL="0" indent="0" algn="ctr">
              <a:spcBef>
                <a:spcPts val="500"/>
              </a:spcBef>
              <a:buSzTx/>
              <a:buFontTx/>
              <a:buNone/>
              <a:defRPr sz="2400"/>
            </a:lvl4pPr>
            <a:lvl5pPr marL="0" indent="0" algn="ctr">
              <a:spcBef>
                <a:spcPts val="500"/>
              </a:spcBef>
              <a:buSzTx/>
              <a:buFontTx/>
              <a:buNone/>
              <a:defRPr sz="24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5" name="Shape 25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1.jpeg" descr="C:\Users\BELLO\Pictures\logo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0" y="5467350"/>
            <a:ext cx="12192000" cy="1390650"/>
          </a:xfrm>
          <a:prstGeom prst="rect">
            <a:avLst/>
          </a:prstGeom>
          <a:ln w="12700">
            <a:miter lim="400000"/>
          </a:ln>
        </p:spPr>
      </p:pic>
      <p:pic>
        <p:nvPicPr>
          <p:cNvPr id="3" name="image1.jpeg" descr="C:\Users\BELLO\Pictures\logo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0" y="5467350"/>
            <a:ext cx="12192000" cy="1390650"/>
          </a:xfrm>
          <a:prstGeom prst="rect">
            <a:avLst/>
          </a:prstGeom>
          <a:ln w="12700">
            <a:miter lim="400000"/>
          </a:ln>
        </p:spPr>
      </p:pic>
      <p:sp>
        <p:nvSpPr>
          <p:cNvPr id="4" name="Shape 4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8" tIns="45718" rIns="45718" bIns="45718" anchor="ctr">
            <a:normAutofit/>
          </a:bodyPr>
          <a:lstStyle/>
          <a:p>
            <a:r>
              <a:t>Title Text</a:t>
            </a:r>
          </a:p>
        </p:txBody>
      </p:sp>
      <p:sp>
        <p:nvSpPr>
          <p:cNvPr id="5" name="Shape 5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10972800" cy="452596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8" tIns="45718" rIns="45718" bIns="45718">
            <a:normAutofit/>
          </a:bodyPr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" name="Shape 6"/>
          <p:cNvSpPr>
            <a:spLocks noGrp="1"/>
          </p:cNvSpPr>
          <p:nvPr>
            <p:ph type="sldNum" sz="quarter" idx="2"/>
          </p:nvPr>
        </p:nvSpPr>
        <p:spPr>
          <a:xfrm>
            <a:off x="11308747" y="6406787"/>
            <a:ext cx="273654" cy="264254"/>
          </a:xfrm>
          <a:prstGeom prst="rect">
            <a:avLst/>
          </a:prstGeom>
          <a:ln w="12700">
            <a:miter lim="400000"/>
          </a:ln>
        </p:spPr>
        <p:txBody>
          <a:bodyPr wrap="none" lIns="45718" tIns="45718" rIns="45718" bIns="45718" anchor="ctr">
            <a:spAutoFit/>
          </a:bodyPr>
          <a:lstStyle>
            <a:lvl1pPr algn="r">
              <a:defRPr sz="1200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ransition spd="med"/>
  <p:txStyles>
    <p:titleStyle>
      <a:lvl1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1pPr>
      <a:lvl2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2pPr>
      <a:lvl3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3pPr>
      <a:lvl4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4pPr>
      <a:lvl5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5pPr>
      <a:lvl6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6pPr>
      <a:lvl7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7pPr>
      <a:lvl8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8pPr>
      <a:lvl9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9pPr>
    </p:titleStyle>
    <p:bodyStyle>
      <a:lvl1pPr marL="342900" marR="0" indent="-34290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1pPr>
      <a:lvl2pPr marL="783771" marR="0" indent="-326571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–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2pPr>
      <a:lvl3pPr marL="1219200" marR="0" indent="-30480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3pPr>
      <a:lvl4pPr marL="1737360" marR="0" indent="-36576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–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4pPr>
      <a:lvl5pPr marL="2194560" marR="0" indent="-36576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»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5pPr>
      <a:lvl6pPr marL="2651760" marR="0" indent="-36576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6pPr>
      <a:lvl7pPr marL="3108960" marR="0" indent="-36576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7pPr>
      <a:lvl8pPr marL="3566159" marR="0" indent="-365759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8pPr>
      <a:lvl9pPr marL="4023359" marR="0" indent="-365759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9pPr>
    </p:bodyStyle>
    <p:otherStyle>
      <a:lvl1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1pPr>
      <a:lvl2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2pPr>
      <a:lvl3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3pPr>
      <a:lvl4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4pPr>
      <a:lvl5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5pPr>
      <a:lvl6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6pPr>
      <a:lvl7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7pPr>
      <a:lvl8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8pPr>
      <a:lvl9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tiff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tif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ti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tiff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napams.org/" TargetMode="External"/><Relationship Id="rId7" Type="http://schemas.openxmlformats.org/officeDocument/2006/relationships/image" Target="../media/image16.jpeg"/><Relationship Id="rId2" Type="http://schemas.openxmlformats.org/officeDocument/2006/relationships/hyperlink" Target="http://www.nafdac.gov.ng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mailto:nafdacrr@gmail.com" TargetMode="External"/><Relationship Id="rId5" Type="http://schemas.openxmlformats.org/officeDocument/2006/relationships/hyperlink" Target="mailto:registration@nafdac.gov.ng" TargetMode="External"/><Relationship Id="rId4" Type="http://schemas.openxmlformats.org/officeDocument/2006/relationships/hyperlink" Target="mailto:vmap@nafdac.gov.ng" TargetMode="Externa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tif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ti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tiff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tiff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Shape 34"/>
          <p:cNvSpPr>
            <a:spLocks noGrp="1"/>
          </p:cNvSpPr>
          <p:nvPr>
            <p:ph type="title"/>
          </p:nvPr>
        </p:nvSpPr>
        <p:spPr>
          <a:xfrm>
            <a:off x="1847850" y="1484312"/>
            <a:ext cx="8534400" cy="3744913"/>
          </a:xfrm>
          <a:prstGeom prst="rect">
            <a:avLst/>
          </a:prstGeom>
        </p:spPr>
        <p:txBody>
          <a:bodyPr/>
          <a:lstStyle>
            <a:lvl1pPr>
              <a:defRPr sz="2400" b="1"/>
            </a:lvl1pPr>
          </a:lstStyle>
          <a:p>
            <a:br/>
            <a:endParaRPr/>
          </a:p>
        </p:txBody>
      </p:sp>
      <p:sp>
        <p:nvSpPr>
          <p:cNvPr id="35" name="Shape 35"/>
          <p:cNvSpPr>
            <a:spLocks noGrp="1"/>
          </p:cNvSpPr>
          <p:nvPr>
            <p:ph type="body" idx="1"/>
          </p:nvPr>
        </p:nvSpPr>
        <p:spPr>
          <a:xfrm>
            <a:off x="595992" y="163286"/>
            <a:ext cx="11038115" cy="5065939"/>
          </a:xfrm>
          <a:prstGeom prst="rect">
            <a:avLst/>
          </a:prstGeom>
        </p:spPr>
        <p:txBody>
          <a:bodyPr>
            <a:normAutofit fontScale="92500" lnSpcReduction="10000"/>
          </a:bodyPr>
          <a:lstStyle/>
          <a:p>
            <a:pPr defTabSz="850391">
              <a:spcBef>
                <a:spcPts val="800"/>
              </a:spcBef>
              <a:defRPr sz="3300" b="1"/>
            </a:pPr>
            <a:endParaRPr lang="en-US" sz="2500" dirty="0"/>
          </a:p>
          <a:p>
            <a:r>
              <a:rPr lang="en-US" sz="3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NIGERIAN REGISTRATION SYSTEMS OF </a:t>
            </a:r>
          </a:p>
          <a:p>
            <a:r>
              <a:rPr lang="en-US" sz="3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VETERINARY MEDICINAL PRODUCTS :</a:t>
            </a:r>
          </a:p>
          <a:p>
            <a:endParaRPr lang="en-US" sz="3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500" b="1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PRESENTED AT</a:t>
            </a:r>
          </a:p>
          <a:p>
            <a:r>
              <a:rPr lang="en-US" sz="2500" b="1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9</a:t>
            </a:r>
            <a:r>
              <a:rPr lang="en-US" sz="2500" b="1" baseline="30000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</a:t>
            </a:r>
            <a:r>
              <a:rPr lang="en-US" sz="2500" b="1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VICH OUTREACH FORUM, </a:t>
            </a:r>
          </a:p>
          <a:p>
            <a:r>
              <a:rPr lang="en-US" sz="2500" b="1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14</a:t>
            </a:r>
            <a:r>
              <a:rPr lang="en-US" sz="2500" b="1" baseline="30000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</a:t>
            </a:r>
            <a:r>
              <a:rPr lang="en-US" sz="2500" b="1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T0 15</a:t>
            </a:r>
            <a:r>
              <a:rPr lang="en-US" sz="2500" b="1" baseline="30000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</a:t>
            </a:r>
            <a:r>
              <a:rPr lang="en-US" sz="2500" b="1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NOVEMBER, 2017 TOKYO, JAPAN</a:t>
            </a:r>
            <a:br>
              <a:rPr lang="en-US" sz="2500" b="1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2500" b="1" dirty="0">
              <a:solidFill>
                <a:schemeClr val="accent3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5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BY </a:t>
            </a:r>
          </a:p>
          <a:p>
            <a:r>
              <a:rPr lang="en-US" sz="25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Bukar Ali USMAN (DVM., </a:t>
            </a:r>
            <a:r>
              <a:rPr lang="en-US" sz="25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MVSc</a:t>
            </a:r>
            <a:r>
              <a:rPr lang="en-US" sz="25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</a:p>
          <a:p>
            <a:r>
              <a:rPr lang="en-US" sz="25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DIRECTOR </a:t>
            </a:r>
          </a:p>
          <a:p>
            <a:r>
              <a:rPr lang="en-US" sz="2200" b="1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VETERINARY MEDICINE AND ALLIED PRODUCTS DIRECTORATE (VMAP),</a:t>
            </a:r>
          </a:p>
          <a:p>
            <a:r>
              <a:rPr lang="en-US" sz="2200" b="1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NAFDAC NIGERIA</a:t>
            </a:r>
          </a:p>
          <a:p>
            <a:endParaRPr lang="en-US" sz="22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6" name="Shape 36"/>
          <p:cNvSpPr>
            <a:spLocks noGrp="1"/>
          </p:cNvSpPr>
          <p:nvPr>
            <p:ph type="sldNum" sz="quarter" idx="4294967295"/>
          </p:nvPr>
        </p:nvSpPr>
        <p:spPr>
          <a:xfrm>
            <a:off x="11393501" y="6406786"/>
            <a:ext cx="188897" cy="264253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/>
          <a:lstStyle/>
          <a:p>
            <a:fld id="{86CB4B4D-7CA3-9044-876B-883B54F8677D}" type="slidenum">
              <a:t>1</a:t>
            </a:fld>
            <a:endParaRPr/>
          </a:p>
        </p:txBody>
      </p:sp>
    </p:spTree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Shape 65"/>
          <p:cNvSpPr>
            <a:spLocks noGrp="1"/>
          </p:cNvSpPr>
          <p:nvPr>
            <p:ph type="title"/>
          </p:nvPr>
        </p:nvSpPr>
        <p:spPr>
          <a:xfrm>
            <a:off x="585216" y="56126"/>
            <a:ext cx="9729216" cy="735915"/>
          </a:xfrm>
          <a:prstGeom prst="rect">
            <a:avLst/>
          </a:prstGeom>
        </p:spPr>
        <p:txBody>
          <a:bodyPr>
            <a:normAutofit fontScale="90000"/>
          </a:bodyPr>
          <a:lstStyle/>
          <a:p>
            <a:pPr>
              <a:defRPr b="1"/>
            </a:pPr>
            <a:r>
              <a:rPr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32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REGISTRATION OF NIGERIAN MADE VETERINARY PRODUCTS</a:t>
            </a:r>
            <a:endParaRPr sz="32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66" name="Shape 66"/>
          <p:cNvSpPr>
            <a:spLocks noGrp="1"/>
          </p:cNvSpPr>
          <p:nvPr>
            <p:ph type="body" idx="1"/>
          </p:nvPr>
        </p:nvSpPr>
        <p:spPr>
          <a:xfrm>
            <a:off x="194836" y="831142"/>
            <a:ext cx="11545407" cy="4833115"/>
          </a:xfrm>
          <a:prstGeom prst="rect">
            <a:avLst/>
          </a:prstGeom>
        </p:spPr>
        <p:txBody>
          <a:bodyPr>
            <a:noAutofit/>
          </a:bodyPr>
          <a:lstStyle/>
          <a:p>
            <a:pPr marL="457200" indent="-457200">
              <a:buFont typeface="+mj-lt"/>
              <a:buAutoNum type="alphaLcParenR"/>
            </a:pPr>
            <a:r>
              <a:rPr lang="en-US" sz="2500" dirty="0">
                <a:latin typeface="Times New Roman" charset="0"/>
                <a:ea typeface="Times New Roman" charset="0"/>
                <a:cs typeface="Times New Roman" charset="0"/>
              </a:rPr>
              <a:t>Documentation</a:t>
            </a:r>
          </a:p>
          <a:p>
            <a:pPr marL="457200" indent="-457200">
              <a:buFont typeface="+mj-lt"/>
              <a:buAutoNum type="alphaLcParenR"/>
            </a:pPr>
            <a:r>
              <a:rPr lang="en-US" sz="2500" dirty="0">
                <a:latin typeface="Times New Roman" charset="0"/>
                <a:ea typeface="Times New Roman" charset="0"/>
                <a:cs typeface="Times New Roman" charset="0"/>
              </a:rPr>
              <a:t>Pre- Production Inspection</a:t>
            </a:r>
          </a:p>
          <a:p>
            <a:pPr marL="457200" indent="-457200">
              <a:buFont typeface="+mj-lt"/>
              <a:buAutoNum type="alphaLcParenR"/>
            </a:pPr>
            <a:r>
              <a:rPr lang="en-US" sz="2500" dirty="0">
                <a:latin typeface="Times New Roman" charset="0"/>
                <a:ea typeface="Times New Roman" charset="0"/>
                <a:cs typeface="Times New Roman" charset="0"/>
              </a:rPr>
              <a:t>Production Inspection</a:t>
            </a:r>
          </a:p>
          <a:p>
            <a:pPr marL="457200" indent="-457200">
              <a:buFont typeface="+mj-lt"/>
              <a:buAutoNum type="alphaLcParenR"/>
            </a:pPr>
            <a:r>
              <a:rPr lang="en-US" sz="2500" dirty="0">
                <a:latin typeface="Times New Roman" charset="0"/>
                <a:ea typeface="Times New Roman" charset="0"/>
                <a:cs typeface="Times New Roman" charset="0"/>
              </a:rPr>
              <a:t>Dossier Evaluation</a:t>
            </a:r>
          </a:p>
          <a:p>
            <a:pPr marL="457200" indent="-457200">
              <a:buFont typeface="+mj-lt"/>
              <a:buAutoNum type="alphaLcParenR"/>
            </a:pPr>
            <a:r>
              <a:rPr lang="en-US" sz="2500" dirty="0">
                <a:latin typeface="Times New Roman" charset="0"/>
                <a:ea typeface="Times New Roman" charset="0"/>
                <a:cs typeface="Times New Roman" charset="0"/>
              </a:rPr>
              <a:t>Laboratory Assessment</a:t>
            </a:r>
          </a:p>
          <a:p>
            <a:pPr marL="457200" indent="-457200">
              <a:buFont typeface="+mj-lt"/>
              <a:buAutoNum type="alphaLcParenR"/>
            </a:pPr>
            <a:r>
              <a:rPr lang="en-US" sz="2500" dirty="0">
                <a:latin typeface="Times New Roman" charset="0"/>
                <a:ea typeface="Times New Roman" charset="0"/>
                <a:cs typeface="Times New Roman" charset="0"/>
              </a:rPr>
              <a:t>Review of Label/packaging</a:t>
            </a:r>
          </a:p>
          <a:p>
            <a:pPr marL="457200" indent="-457200">
              <a:buFont typeface="+mj-lt"/>
              <a:buAutoNum type="alphaLcParenR"/>
            </a:pPr>
            <a:r>
              <a:rPr lang="en-US" sz="2500" dirty="0">
                <a:latin typeface="Times New Roman" charset="0"/>
                <a:ea typeface="Times New Roman" charset="0"/>
                <a:cs typeface="Times New Roman" charset="0"/>
              </a:rPr>
              <a:t>Sub Food and Drug Regulation Committee Approval Meeting (Sub-FDRC)</a:t>
            </a:r>
          </a:p>
          <a:p>
            <a:pPr marL="457200" indent="-457200">
              <a:buFont typeface="+mj-lt"/>
              <a:buAutoNum type="alphaLcParenR"/>
            </a:pPr>
            <a:r>
              <a:rPr lang="en-US" sz="2500" dirty="0">
                <a:latin typeface="Times New Roman" charset="0"/>
                <a:ea typeface="Times New Roman" charset="0"/>
                <a:cs typeface="Times New Roman" charset="0"/>
              </a:rPr>
              <a:t>Final Food and Drug Regulation Committee Approval Meeting (Final-FDRC)</a:t>
            </a:r>
          </a:p>
          <a:p>
            <a:pPr marL="457200" indent="-457200">
              <a:buFont typeface="+mj-lt"/>
              <a:buAutoNum type="alphaLcParenR"/>
            </a:pPr>
            <a:r>
              <a:rPr lang="en-US" sz="2500" dirty="0">
                <a:latin typeface="Times New Roman" charset="0"/>
                <a:ea typeface="Times New Roman" charset="0"/>
                <a:cs typeface="Times New Roman" charset="0"/>
              </a:rPr>
              <a:t>Granting of Marketing Authorization/Issuance of NAFDAC Registration Number</a:t>
            </a:r>
            <a:endParaRPr sz="2500" dirty="0"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67" name="Shape 67"/>
          <p:cNvSpPr>
            <a:spLocks noGrp="1"/>
          </p:cNvSpPr>
          <p:nvPr>
            <p:ph type="sldNum" sz="quarter" idx="4294967295"/>
          </p:nvPr>
        </p:nvSpPr>
        <p:spPr>
          <a:xfrm>
            <a:off x="11393501" y="6406786"/>
            <a:ext cx="188897" cy="264253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/>
          <a:lstStyle/>
          <a:p>
            <a:fld id="{86CB4B4D-7CA3-9044-876B-883B54F8677D}" type="slidenum">
              <a:t>10</a:t>
            </a:fld>
            <a:endParaRPr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40679" y="865485"/>
            <a:ext cx="3307090" cy="2647741"/>
          </a:xfrm>
          <a:prstGeom prst="rect">
            <a:avLst/>
          </a:prstGeom>
        </p:spPr>
      </p:pic>
    </p:spTree>
  </p:cSld>
  <p:clrMapOvr>
    <a:masterClrMapping/>
  </p:clrMapOvr>
  <p:transition spd="slow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Shape 87"/>
          <p:cNvSpPr>
            <a:spLocks noGrp="1"/>
          </p:cNvSpPr>
          <p:nvPr>
            <p:ph type="title"/>
          </p:nvPr>
        </p:nvSpPr>
        <p:spPr>
          <a:xfrm>
            <a:off x="519289" y="0"/>
            <a:ext cx="9691511" cy="928688"/>
          </a:xfrm>
          <a:prstGeom prst="rect">
            <a:avLst/>
          </a:prstGeom>
        </p:spPr>
        <p:txBody>
          <a:bodyPr/>
          <a:lstStyle>
            <a:lvl1pPr defTabSz="877822">
              <a:defRPr sz="3400" b="1"/>
            </a:lvl1pPr>
          </a:lstStyle>
          <a:p>
            <a:r>
              <a:rPr lang="en-US" dirty="0"/>
              <a:t>COST OF REGISTRATION</a:t>
            </a:r>
            <a:r>
              <a:rPr dirty="0"/>
              <a:t>.</a:t>
            </a:r>
          </a:p>
        </p:txBody>
      </p:sp>
      <p:sp>
        <p:nvSpPr>
          <p:cNvPr id="88" name="Shape 88"/>
          <p:cNvSpPr>
            <a:spLocks noGrp="1"/>
          </p:cNvSpPr>
          <p:nvPr>
            <p:ph type="body" idx="1"/>
          </p:nvPr>
        </p:nvSpPr>
        <p:spPr>
          <a:xfrm>
            <a:off x="175065" y="805218"/>
            <a:ext cx="8272899" cy="4702888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indent="0" defTabSz="646297">
              <a:spcBef>
                <a:spcPts val="300"/>
              </a:spcBef>
              <a:buNone/>
              <a:defRPr sz="1520"/>
            </a:pPr>
            <a:r>
              <a:rPr lang="en-US" sz="20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TARRIF FOR IMPORTED </a:t>
            </a:r>
            <a:r>
              <a:rPr lang="en-US" sz="20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Veteterinary</a:t>
            </a:r>
            <a:r>
              <a:rPr lang="en-US" sz="20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Drugs and Vaccine</a:t>
            </a:r>
          </a:p>
          <a:p>
            <a:pPr marL="914400" lvl="2" indent="0" defTabSz="646297">
              <a:spcBef>
                <a:spcPts val="300"/>
              </a:spcBef>
              <a:buNone/>
              <a:defRPr sz="1520"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				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VET DRUG		VACCINE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defTabSz="646297">
              <a:spcBef>
                <a:spcPts val="300"/>
              </a:spcBef>
              <a:buFont typeface="Wingdings" panose="05000000000000000000" pitchFamily="2" charset="2"/>
              <a:buChar char="§"/>
              <a:defRPr sz="1520"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Import permit:			 	₦13,500		 	₦13,500</a:t>
            </a:r>
          </a:p>
          <a:p>
            <a:pPr defTabSz="646297">
              <a:spcBef>
                <a:spcPts val="300"/>
              </a:spcBef>
              <a:buFont typeface="Wingdings" panose="05000000000000000000" pitchFamily="2" charset="2"/>
              <a:buChar char="§"/>
              <a:defRPr sz="1520"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Processing fee:				₦11,500		 	₦26,500</a:t>
            </a:r>
          </a:p>
          <a:p>
            <a:pPr defTabSz="646297">
              <a:spcBef>
                <a:spcPts val="300"/>
              </a:spcBef>
              <a:buFont typeface="Wingdings" panose="05000000000000000000" pitchFamily="2" charset="2"/>
              <a:buChar char="§"/>
              <a:defRPr sz="1520"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Lab Analysis:				₦50,000			₦50,000</a:t>
            </a:r>
          </a:p>
          <a:p>
            <a:pPr defTabSz="646297">
              <a:spcBef>
                <a:spcPts val="300"/>
              </a:spcBef>
              <a:buFont typeface="Wingdings" panose="05000000000000000000" pitchFamily="2" charset="2"/>
              <a:buChar char="§"/>
              <a:defRPr sz="1520"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Inspection:				₦250,000			₦100,000</a:t>
            </a:r>
          </a:p>
          <a:p>
            <a:pPr defTabSz="646297">
              <a:spcBef>
                <a:spcPts val="300"/>
              </a:spcBef>
              <a:buFont typeface="Wingdings" panose="05000000000000000000" pitchFamily="2" charset="2"/>
              <a:buChar char="§"/>
              <a:defRPr sz="1520"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Product  Reg. Certificate:		₦12,500		 	₦12,500</a:t>
            </a:r>
          </a:p>
          <a:p>
            <a:pPr marL="0" indent="0" defTabSz="646297">
              <a:spcBef>
                <a:spcPts val="300"/>
              </a:spcBef>
              <a:buNone/>
              <a:defRPr sz="1520"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TOTAL - New Registration:	₦337,500		 	₦202,500</a:t>
            </a:r>
          </a:p>
          <a:p>
            <a:pPr marL="0" indent="0" defTabSz="646297">
              <a:spcBef>
                <a:spcPts val="300"/>
              </a:spcBef>
              <a:buNone/>
              <a:defRPr sz="1520"/>
            </a:pP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	  - Renewal Registration:	₦337,500		 	₦202,500</a:t>
            </a:r>
          </a:p>
          <a:p>
            <a:pPr marL="0" indent="0">
              <a:buNone/>
            </a:pPr>
            <a:r>
              <a:rPr lang="en-CA" altLang="en-US" sz="2400" b="1" dirty="0">
                <a:solidFill>
                  <a:prstClr val="black"/>
                </a:solidFill>
              </a:rPr>
              <a:t>      REGISTRATION FORMS, Five hundred Naira (N500.00)</a:t>
            </a:r>
          </a:p>
          <a:p>
            <a:pPr marL="0" indent="0" algn="just">
              <a:buNone/>
            </a:pPr>
            <a:r>
              <a:rPr lang="en-CA" altLang="en-US" sz="2400" b="1" dirty="0">
                <a:solidFill>
                  <a:prstClr val="black"/>
                </a:solidFill>
              </a:rPr>
              <a:t>        Fees for processing, Laboratory &amp; inspection attract 5% VAT</a:t>
            </a:r>
          </a:p>
          <a:p>
            <a:pPr marL="0" indent="0">
              <a:buNone/>
            </a:pPr>
            <a:r>
              <a:rPr lang="en-CA" altLang="en-US" sz="2400" b="1" dirty="0">
                <a:solidFill>
                  <a:prstClr val="black"/>
                </a:solidFill>
              </a:rPr>
              <a:t>	LICENCE RENEWAL = 100% OF TOTAL FEES PAID AT ONCE</a:t>
            </a:r>
          </a:p>
          <a:p>
            <a:pPr marL="0" indent="0" defTabSz="646297">
              <a:spcBef>
                <a:spcPts val="300"/>
              </a:spcBef>
              <a:buNone/>
              <a:defRPr sz="1520"/>
            </a:pPr>
            <a:endParaRPr lang="en-US" sz="2400" b="1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9" name="Shape 89"/>
          <p:cNvSpPr>
            <a:spLocks noGrp="1"/>
          </p:cNvSpPr>
          <p:nvPr>
            <p:ph type="sldNum" sz="quarter" idx="4294967295"/>
          </p:nvPr>
        </p:nvSpPr>
        <p:spPr>
          <a:xfrm>
            <a:off x="11320057" y="6406787"/>
            <a:ext cx="262344" cy="264254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/>
          <a:lstStyle/>
          <a:p>
            <a:fld id="{86CB4B4D-7CA3-9044-876B-883B54F8677D}" type="slidenum">
              <a:t>11</a:t>
            </a:fld>
            <a:endParaRPr/>
          </a:p>
        </p:txBody>
      </p:sp>
      <p:pic>
        <p:nvPicPr>
          <p:cNvPr id="8" name="pasted-image.tif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379540" y="1733906"/>
            <a:ext cx="3172381" cy="2017078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slow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1195" y="218364"/>
            <a:ext cx="10836322" cy="736979"/>
          </a:xfrm>
        </p:spPr>
        <p:txBody>
          <a:bodyPr>
            <a:normAutofit/>
          </a:bodyPr>
          <a:lstStyle/>
          <a:p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COST OF REGISTRATION…..(Cont’d)</a:t>
            </a:r>
            <a:endParaRPr lang="en-US" sz="3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"/>
          </p:nvPr>
        </p:nvSpPr>
        <p:spPr>
          <a:xfrm>
            <a:off x="341194" y="1078173"/>
            <a:ext cx="8652681" cy="4367283"/>
          </a:xfrm>
        </p:spPr>
        <p:txBody>
          <a:bodyPr>
            <a:normAutofit/>
          </a:bodyPr>
          <a:lstStyle/>
          <a:p>
            <a:pPr algn="l"/>
            <a:r>
              <a:rPr lang="en-US" sz="20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TARRIF FOR NIGERIAN MANUFACTURED Vet Drugs and Vaccine</a:t>
            </a:r>
          </a:p>
          <a:p>
            <a:pPr algn="l"/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					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VET DUG		VACCINE</a:t>
            </a:r>
          </a:p>
          <a:p>
            <a:pPr marL="342900" indent="-342900" algn="l">
              <a:buFont typeface="Wingdings" panose="05000000000000000000" pitchFamily="2" charset="2"/>
              <a:buChar char="§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Pre-Production Inspection:		₦10,000		 ₦10,000</a:t>
            </a:r>
          </a:p>
          <a:p>
            <a:pPr marL="342900" indent="-342900" algn="l">
              <a:buFont typeface="Wingdings" panose="05000000000000000000" pitchFamily="2" charset="2"/>
              <a:buChar char="§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Pre-Registration Inspection:	₦10,000		 ₦10,000</a:t>
            </a:r>
          </a:p>
          <a:p>
            <a:pPr marL="342900" indent="-342900" algn="l">
              <a:buFont typeface="Wingdings" panose="05000000000000000000" pitchFamily="2" charset="2"/>
              <a:buChar char="§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Laboratory Analysis:		₦30,000		 ₦30,000</a:t>
            </a:r>
          </a:p>
          <a:p>
            <a:pPr marL="342900" indent="-342900" algn="l">
              <a:buFont typeface="Wingdings" panose="05000000000000000000" pitchFamily="2" charset="2"/>
              <a:buChar char="§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Registration Certificate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		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₦20,000		 ₦20,000</a:t>
            </a:r>
          </a:p>
          <a:p>
            <a:pPr algn="l"/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	Total				</a:t>
            </a:r>
            <a:r>
              <a:rPr lang="en-US" dirty="0"/>
              <a:t> </a:t>
            </a:r>
            <a:r>
              <a:rPr lang="en-US" b="1" dirty="0"/>
              <a:t>₦70,000		 ₦70,000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r>
              <a:rPr lang="en-CA" altLang="en-US" b="1" dirty="0">
                <a:solidFill>
                  <a:prstClr val="black"/>
                </a:solidFill>
              </a:rPr>
              <a:t>  REGISTRATION FORMS, Two Hundred and fifty Naira N250.00</a:t>
            </a:r>
          </a:p>
          <a:p>
            <a:pPr algn="l"/>
            <a:r>
              <a:rPr lang="en-CA" altLang="en-US" b="1" dirty="0">
                <a:solidFill>
                  <a:prstClr val="black"/>
                </a:solidFill>
              </a:rPr>
              <a:t>	Fees for processing, Laboratory &amp; inspection attract 5% VAT</a:t>
            </a:r>
          </a:p>
          <a:p>
            <a:pPr algn="l"/>
            <a:r>
              <a:rPr lang="en-CA" altLang="en-US" b="1" dirty="0">
                <a:solidFill>
                  <a:prstClr val="black"/>
                </a:solidFill>
              </a:rPr>
              <a:t>	LICENCE RENEWAL = 100% OF TOTAL FEES PAID AT ONCE</a:t>
            </a:r>
          </a:p>
          <a:p>
            <a:pPr marL="342900" indent="-342900" algn="l">
              <a:buFont typeface="Wingdings" panose="05000000000000000000" pitchFamily="2" charset="2"/>
              <a:buChar char="§"/>
            </a:pPr>
            <a:endParaRPr lang="en-US" dirty="0"/>
          </a:p>
        </p:txBody>
      </p:sp>
      <p:pic>
        <p:nvPicPr>
          <p:cNvPr id="5" name="pasted-image.tif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993875" y="1549081"/>
            <a:ext cx="2274628" cy="2743201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1149864979"/>
      </p:ext>
    </p:extLst>
  </p:cSld>
  <p:clrMapOvr>
    <a:masterClrMapping/>
  </p:clrMapOvr>
  <p:transition spd="med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Shape 104"/>
          <p:cNvSpPr>
            <a:spLocks noGrp="1"/>
          </p:cNvSpPr>
          <p:nvPr>
            <p:ph type="title"/>
          </p:nvPr>
        </p:nvSpPr>
        <p:spPr>
          <a:xfrm>
            <a:off x="1865777" y="73306"/>
            <a:ext cx="8244702" cy="796928"/>
          </a:xfrm>
          <a:prstGeom prst="rect">
            <a:avLst/>
          </a:prstGeom>
        </p:spPr>
        <p:txBody>
          <a:bodyPr/>
          <a:lstStyle>
            <a:lvl1pPr>
              <a:defRPr sz="4000" b="1"/>
            </a:lvl1pPr>
          </a:lstStyle>
          <a:p>
            <a:r>
              <a:rPr lang="en-GB" dirty="0"/>
              <a:t>LABELLING REQUIREMENT</a:t>
            </a:r>
            <a:r>
              <a:rPr lang="en-US" dirty="0"/>
              <a:t>. </a:t>
            </a:r>
            <a:endParaRPr dirty="0"/>
          </a:p>
        </p:txBody>
      </p:sp>
      <p:sp>
        <p:nvSpPr>
          <p:cNvPr id="105" name="Shape 105"/>
          <p:cNvSpPr>
            <a:spLocks noGrp="1"/>
          </p:cNvSpPr>
          <p:nvPr>
            <p:ph type="body" idx="1"/>
          </p:nvPr>
        </p:nvSpPr>
        <p:spPr>
          <a:xfrm>
            <a:off x="272491" y="1050876"/>
            <a:ext cx="8740880" cy="4421875"/>
          </a:xfrm>
          <a:prstGeom prst="rect">
            <a:avLst/>
          </a:prstGeom>
        </p:spPr>
        <p:txBody>
          <a:bodyPr>
            <a:normAutofit fontScale="62500" lnSpcReduction="20000"/>
          </a:bodyPr>
          <a:lstStyle/>
          <a:p>
            <a:pPr algn="just"/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Name of medicine (brand name) where applicable and generic name.</a:t>
            </a:r>
          </a:p>
          <a:p>
            <a:pPr algn="just"/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Name and full location address of the manufacturer.</a:t>
            </a:r>
          </a:p>
          <a:p>
            <a:pPr algn="just"/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Provision for NAFDAC Registration Number on product label.</a:t>
            </a:r>
          </a:p>
          <a:p>
            <a:pPr algn="just"/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Batch No., Manufacturing date and Expiry date.</a:t>
            </a:r>
          </a:p>
          <a:p>
            <a:pPr algn="just"/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Dosage form &amp; strength on the package.</a:t>
            </a:r>
          </a:p>
          <a:p>
            <a:pPr algn="just"/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Indications for use, frequency, route and conditions of administration</a:t>
            </a:r>
          </a:p>
          <a:p>
            <a:pPr algn="just"/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Dosage regiment on the package (OTC).</a:t>
            </a:r>
          </a:p>
          <a:p>
            <a:pPr algn="just"/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Leaflet insert, if prescription only medicine.</a:t>
            </a:r>
          </a:p>
          <a:p>
            <a:pPr algn="just"/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Quantitative listing of all the active ingredients per unit dose.</a:t>
            </a:r>
          </a:p>
          <a:p>
            <a:pPr algn="just"/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Adequate warnings where necessary.</a:t>
            </a:r>
          </a:p>
          <a:p>
            <a:pPr algn="just"/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Net content of products</a:t>
            </a:r>
          </a:p>
          <a:p>
            <a:pPr algn="just"/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 Veterinary use only.</a:t>
            </a:r>
          </a:p>
          <a:p>
            <a:pPr algn="just"/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Withdrawal Period.</a:t>
            </a:r>
          </a:p>
          <a:p>
            <a:pPr algn="just"/>
            <a:endParaRPr lang="en-US" sz="2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en-US" sz="20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06" name="Shape 106"/>
          <p:cNvSpPr>
            <a:spLocks noGrp="1"/>
          </p:cNvSpPr>
          <p:nvPr>
            <p:ph type="sldNum" sz="quarter" idx="4294967295"/>
          </p:nvPr>
        </p:nvSpPr>
        <p:spPr>
          <a:xfrm>
            <a:off x="11308744" y="6406786"/>
            <a:ext cx="273654" cy="264253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/>
          <a:lstStyle/>
          <a:p>
            <a:fld id="{86CB4B4D-7CA3-9044-876B-883B54F8677D}" type="slidenum">
              <a:t>13</a:t>
            </a:fld>
            <a:endParaRPr/>
          </a:p>
        </p:txBody>
      </p:sp>
      <p:pic>
        <p:nvPicPr>
          <p:cNvPr id="107" name="image16.gi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9176657" y="1050876"/>
            <a:ext cx="2742388" cy="2639381"/>
          </a:xfrm>
          <a:prstGeom prst="rect">
            <a:avLst/>
          </a:prstGeom>
          <a:ln w="12700">
            <a:miter lim="400000"/>
          </a:ln>
        </p:spPr>
      </p:pic>
      <p:sp>
        <p:nvSpPr>
          <p:cNvPr id="2" name="TextBox 1"/>
          <p:cNvSpPr txBox="1"/>
          <p:nvPr/>
        </p:nvSpPr>
        <p:spPr>
          <a:xfrm>
            <a:off x="5988128" y="4848469"/>
            <a:ext cx="6154886" cy="40010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8" tIns="45718" rIns="45718" bIns="45718" numCol="1" spcCol="38100" rtlCol="0" anchor="t">
            <a:spAutoFit/>
          </a:bodyPr>
          <a:lstStyle/>
          <a:p>
            <a:pPr algn="just"/>
            <a:r>
              <a:rPr lang="en-US" sz="20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All labeling information must be </a:t>
            </a:r>
            <a:r>
              <a:rPr lang="en-US" sz="2000" b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 English </a:t>
            </a:r>
            <a:r>
              <a:rPr lang="en-US" sz="20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Language</a:t>
            </a:r>
          </a:p>
        </p:txBody>
      </p:sp>
    </p:spTree>
  </p:cSld>
  <p:clrMapOvr>
    <a:masterClrMapping/>
  </p:clrMapOvr>
  <p:transition spd="slow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Shape 109"/>
          <p:cNvSpPr>
            <a:spLocks noGrp="1"/>
          </p:cNvSpPr>
          <p:nvPr>
            <p:ph type="title"/>
          </p:nvPr>
        </p:nvSpPr>
        <p:spPr>
          <a:xfrm>
            <a:off x="2704206" y="-48986"/>
            <a:ext cx="6864337" cy="1214439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200" b="1"/>
            </a:lvl1pPr>
          </a:lstStyle>
          <a:p>
            <a:r>
              <a:rPr lang="en-US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PACKAGING REQUIMENT</a:t>
            </a:r>
            <a:endParaRPr sz="3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0" name="Shape 110"/>
          <p:cNvSpPr>
            <a:spLocks noGrp="1"/>
          </p:cNvSpPr>
          <p:nvPr>
            <p:ph type="body" idx="1"/>
          </p:nvPr>
        </p:nvSpPr>
        <p:spPr>
          <a:xfrm>
            <a:off x="261257" y="1012371"/>
            <a:ext cx="7805057" cy="4346385"/>
          </a:xfrm>
          <a:prstGeom prst="rect">
            <a:avLst/>
          </a:prstGeom>
        </p:spPr>
        <p:txBody>
          <a:bodyPr>
            <a:normAutofit fontScale="62500" lnSpcReduction="20000"/>
          </a:bodyPr>
          <a:lstStyle/>
          <a:p>
            <a:pPr lvl="0" algn="just"/>
            <a:r>
              <a:rPr lang="en-US" sz="4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package must not be a look alike or pass off for an already registered product.</a:t>
            </a:r>
          </a:p>
          <a:p>
            <a:pPr lvl="0" algn="just"/>
            <a:endParaRPr lang="en-GB" sz="4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/>
            <a:r>
              <a:rPr lang="en-US" sz="4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It must be tamper proof where applicable.</a:t>
            </a:r>
          </a:p>
          <a:p>
            <a:pPr lvl="0" algn="just"/>
            <a:endParaRPr lang="en-GB" sz="4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/>
            <a:r>
              <a:rPr lang="en-US" sz="4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Must be suitable for the product to be packaged</a:t>
            </a:r>
            <a:r>
              <a:rPr lang="en-GB" sz="4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lvl="0" algn="just"/>
            <a:endParaRPr lang="en-GB" sz="4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/>
            <a:r>
              <a:rPr lang="en-US" sz="4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GB" sz="4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he packaging material used must be able to protect the integrity of the material </a:t>
            </a:r>
            <a:r>
              <a:rPr lang="en-US" sz="4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which is to be packaged.</a:t>
            </a:r>
          </a:p>
          <a:p>
            <a:pPr marL="0" lvl="0" indent="0" algn="just">
              <a:buNone/>
            </a:pPr>
            <a:endParaRPr lang="en-GB" sz="16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11" name="Shape 111"/>
          <p:cNvSpPr>
            <a:spLocks noGrp="1"/>
          </p:cNvSpPr>
          <p:nvPr>
            <p:ph type="sldNum" sz="quarter" idx="4294967295"/>
          </p:nvPr>
        </p:nvSpPr>
        <p:spPr>
          <a:xfrm>
            <a:off x="11308744" y="6406786"/>
            <a:ext cx="273654" cy="264253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/>
          <a:lstStyle/>
          <a:p>
            <a:fld id="{86CB4B4D-7CA3-9044-876B-883B54F8677D}" type="slidenum">
              <a:t>14</a:t>
            </a:fld>
            <a:endParaRPr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t="29525"/>
          <a:stretch/>
        </p:blipFill>
        <p:spPr>
          <a:xfrm>
            <a:off x="8400085" y="736638"/>
            <a:ext cx="3611407" cy="3247533"/>
          </a:xfrm>
          <a:prstGeom prst="rect">
            <a:avLst/>
          </a:prstGeom>
        </p:spPr>
      </p:pic>
    </p:spTree>
  </p:cSld>
  <p:clrMapOvr>
    <a:masterClrMapping/>
  </p:clrMapOvr>
  <p:transition spd="slow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45719"/>
          </a:xfrm>
        </p:spPr>
        <p:txBody>
          <a:bodyPr>
            <a:normAutofit fontScale="90000"/>
          </a:bodyPr>
          <a:lstStyle/>
          <a:p>
            <a:r>
              <a:rPr lang="en-US" dirty="0"/>
              <a:t> 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"/>
          </p:nvPr>
        </p:nvSpPr>
        <p:spPr>
          <a:xfrm>
            <a:off x="241111" y="759259"/>
            <a:ext cx="11319518" cy="4676065"/>
          </a:xfrm>
        </p:spPr>
        <p:txBody>
          <a:bodyPr>
            <a:normAutofit/>
          </a:bodyPr>
          <a:lstStyle/>
          <a:p>
            <a:pPr marL="457200" indent="-457200" algn="just">
              <a:buFont typeface="Arial" charset="0"/>
              <a:buChar char="•"/>
            </a:pPr>
            <a:r>
              <a:rPr lang="en-US" sz="3000" dirty="0"/>
              <a:t>Upon successful registration, </a:t>
            </a:r>
            <a:r>
              <a:rPr lang="en-US" sz="3000" b="1" dirty="0"/>
              <a:t>NAFDAC REGISTRATION NUMBER </a:t>
            </a:r>
            <a:r>
              <a:rPr lang="en-US" sz="3000" dirty="0"/>
              <a:t>(</a:t>
            </a:r>
            <a:r>
              <a:rPr lang="en-US" sz="3000" b="1" dirty="0"/>
              <a:t>MARKETING AUTHORIZATION</a:t>
            </a:r>
            <a:r>
              <a:rPr lang="en-US" sz="3000" dirty="0"/>
              <a:t>) is issued</a:t>
            </a:r>
          </a:p>
          <a:p>
            <a:pPr marL="457200" indent="-457200" algn="just">
              <a:buFont typeface="Arial" charset="0"/>
              <a:buChar char="•"/>
            </a:pPr>
            <a:r>
              <a:rPr lang="en-US" sz="3000" dirty="0"/>
              <a:t>Marketing Authorization issued for a product is renewable after every </a:t>
            </a:r>
            <a:r>
              <a:rPr lang="en-US" sz="3000" dirty="0">
                <a:solidFill>
                  <a:srgbClr val="FF0000"/>
                </a:solidFill>
              </a:rPr>
              <a:t>(5) five years</a:t>
            </a:r>
            <a:r>
              <a:rPr lang="en-US" sz="3000" dirty="0">
                <a:solidFill>
                  <a:srgbClr val="00B050"/>
                </a:solidFill>
              </a:rPr>
              <a:t>. </a:t>
            </a:r>
          </a:p>
          <a:p>
            <a:pPr marL="457200" indent="-457200" algn="just">
              <a:buFont typeface="Arial" charset="0"/>
              <a:buChar char="•"/>
            </a:pPr>
            <a:r>
              <a:rPr lang="en-US" sz="3000" dirty="0"/>
              <a:t>The marketing authorization can however be withdrawn before the five years if the condition under which the approval was given has changed before the end of five years. </a:t>
            </a:r>
          </a:p>
          <a:p>
            <a:pPr marL="457200" indent="-457200" algn="just">
              <a:buFont typeface="Arial" charset="0"/>
              <a:buChar char="•"/>
            </a:pPr>
            <a:r>
              <a:rPr lang="en-US" sz="3000" dirty="0"/>
              <a:t>Also, products approved are sampled from time to time from the market and from each consignment imported to ensure compliance.</a:t>
            </a:r>
          </a:p>
          <a:p>
            <a:endParaRPr lang="en-US" sz="3000" dirty="0"/>
          </a:p>
        </p:txBody>
      </p:sp>
      <p:sp>
        <p:nvSpPr>
          <p:cNvPr id="4" name="Shape 82"/>
          <p:cNvSpPr txBox="1">
            <a:spLocks/>
          </p:cNvSpPr>
          <p:nvPr/>
        </p:nvSpPr>
        <p:spPr>
          <a:xfrm>
            <a:off x="690521" y="150006"/>
            <a:ext cx="10078547" cy="50496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8" tIns="45718" rIns="45718" bIns="45718" anchor="b">
            <a:noAutofit/>
          </a:bodyPr>
          <a:lstStyle>
            <a:lvl1pPr marL="0" marR="0" indent="0" algn="ctr" defTabSz="886967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200" b="1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1pPr>
            <a:lvl2pPr marL="0" marR="0" indent="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2pPr>
            <a:lvl3pPr marL="0" marR="0" indent="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3pPr>
            <a:lvl4pPr marL="0" marR="0" indent="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4pPr>
            <a:lvl5pPr marL="0" marR="0" indent="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5pPr>
            <a:lvl6pPr marL="0" marR="0" indent="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6pPr>
            <a:lvl7pPr marL="0" marR="0" indent="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7pPr>
            <a:lvl8pPr marL="0" marR="0" indent="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8pPr>
            <a:lvl9pPr marL="0" marR="0" indent="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9pPr>
          </a:lstStyle>
          <a:p>
            <a:pPr hangingPunct="1"/>
            <a:r>
              <a:rPr lang="en-US" sz="3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MARKETING AUTHORIZATION</a:t>
            </a:r>
          </a:p>
        </p:txBody>
      </p:sp>
    </p:spTree>
    <p:extLst>
      <p:ext uri="{BB962C8B-B14F-4D97-AF65-F5344CB8AC3E}">
        <p14:creationId xmlns:p14="http://schemas.microsoft.com/office/powerpoint/2010/main" val="3105068543"/>
      </p:ext>
    </p:extLst>
  </p:cSld>
  <p:clrMapOvr>
    <a:masterClrMapping/>
  </p:clrMapOvr>
  <p:transition spd="med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4" name="pasted-image.pdf"/>
          <p:cNvPicPr>
            <a:picLocks noChangeAspect="1"/>
          </p:cNvPicPr>
          <p:nvPr/>
        </p:nvPicPr>
        <p:blipFill>
          <a:blip r:embed="rId2">
            <a:extLst/>
          </a:blip>
          <a:srcRect t="8452" b="21221"/>
          <a:stretch>
            <a:fillRect/>
          </a:stretch>
        </p:blipFill>
        <p:spPr>
          <a:xfrm>
            <a:off x="36746" y="779811"/>
            <a:ext cx="11877895" cy="4698688"/>
          </a:xfrm>
          <a:prstGeom prst="rect">
            <a:avLst/>
          </a:prstGeom>
          <a:ln w="12700">
            <a:miter lim="400000"/>
          </a:ln>
        </p:spPr>
      </p:pic>
      <p:sp>
        <p:nvSpPr>
          <p:cNvPr id="125" name="Shape 125"/>
          <p:cNvSpPr/>
          <p:nvPr/>
        </p:nvSpPr>
        <p:spPr>
          <a:xfrm>
            <a:off x="4602406" y="297180"/>
            <a:ext cx="2384372" cy="6248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45718" tIns="45718" rIns="45718" bIns="45718">
            <a:spAutoFit/>
          </a:bodyPr>
          <a:lstStyle>
            <a:lvl1pPr>
              <a:defRPr sz="3500" b="1"/>
            </a:lvl1pPr>
          </a:lstStyle>
          <a:p>
            <a:r>
              <a:t>SUMMARY</a:t>
            </a:r>
          </a:p>
        </p:txBody>
      </p:sp>
    </p:spTree>
  </p:cSld>
  <p:clrMapOvr>
    <a:masterClrMapping/>
  </p:clrMapOvr>
  <p:transition spd="slow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Shape 133"/>
          <p:cNvSpPr>
            <a:spLocks noGrp="1"/>
          </p:cNvSpPr>
          <p:nvPr>
            <p:ph type="body" sz="half" idx="1"/>
          </p:nvPr>
        </p:nvSpPr>
        <p:spPr>
          <a:xfrm>
            <a:off x="1117881" y="1066911"/>
            <a:ext cx="8970039" cy="3775306"/>
          </a:xfrm>
          <a:prstGeom prst="rect">
            <a:avLst/>
          </a:prstGeom>
        </p:spPr>
        <p:txBody>
          <a:bodyPr>
            <a:normAutofit fontScale="85000" lnSpcReduction="20000"/>
          </a:bodyPr>
          <a:lstStyle/>
          <a:p>
            <a:pPr algn="just">
              <a:spcBef>
                <a:spcPts val="600"/>
              </a:spcBef>
              <a:defRPr sz="2800" b="1"/>
            </a:pPr>
            <a:r>
              <a:rPr dirty="0"/>
              <a:t> </a:t>
            </a:r>
            <a:r>
              <a:rPr u="sng" dirty="0"/>
              <a:t>For Further Enquiry please visit us at;</a:t>
            </a:r>
            <a:r>
              <a:rPr b="0" dirty="0"/>
              <a:t>         	</a:t>
            </a:r>
          </a:p>
          <a:p>
            <a:pPr>
              <a:spcBef>
                <a:spcPts val="600"/>
              </a:spcBef>
              <a:defRPr sz="2800" b="1">
                <a:solidFill>
                  <a:srgbClr val="DE0000"/>
                </a:solidFill>
              </a:defRPr>
            </a:pPr>
            <a:r>
              <a:rPr dirty="0"/>
              <a:t>Website:  </a:t>
            </a:r>
            <a:r>
              <a:rPr dirty="0">
                <a:solidFill>
                  <a:srgbClr val="000000"/>
                </a:solidFill>
              </a:rPr>
              <a:t> </a:t>
            </a:r>
            <a:r>
              <a:rPr b="0" u="sng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hlinkClick r:id="rId2"/>
              </a:rPr>
              <a:t>www.nafdac.gov.ng</a:t>
            </a:r>
            <a:endParaRPr lang="en-GB" b="0" u="sng" dirty="0">
              <a:solidFill>
                <a:srgbClr val="0000FF"/>
              </a:solidFill>
              <a:uFill>
                <a:solidFill>
                  <a:srgbClr val="0000FF"/>
                </a:solidFill>
              </a:uFill>
            </a:endParaRPr>
          </a:p>
          <a:p>
            <a:pPr>
              <a:spcBef>
                <a:spcPts val="600"/>
              </a:spcBef>
              <a:defRPr sz="2800" b="1">
                <a:solidFill>
                  <a:srgbClr val="DE0000"/>
                </a:solidFill>
              </a:defRPr>
            </a:pPr>
            <a:r>
              <a:rPr lang="en-GB" b="0" dirty="0">
                <a:solidFill>
                  <a:srgbClr val="000000"/>
                </a:solidFill>
              </a:rPr>
              <a:t>	  </a:t>
            </a:r>
            <a:r>
              <a:rPr b="0" dirty="0">
                <a:solidFill>
                  <a:srgbClr val="000000"/>
                </a:solidFill>
              </a:rPr>
              <a:t> </a:t>
            </a:r>
            <a:r>
              <a:rPr lang="en-GB" b="0" dirty="0">
                <a:solidFill>
                  <a:srgbClr val="000000"/>
                </a:solidFill>
                <a:hlinkClick r:id="rId3"/>
              </a:rPr>
              <a:t>www.napams.org</a:t>
            </a:r>
            <a:r>
              <a:rPr lang="en-GB" b="0" dirty="0">
                <a:solidFill>
                  <a:srgbClr val="000000"/>
                </a:solidFill>
              </a:rPr>
              <a:t> </a:t>
            </a:r>
          </a:p>
          <a:p>
            <a:pPr>
              <a:spcBef>
                <a:spcPts val="600"/>
              </a:spcBef>
              <a:defRPr sz="2800" b="1">
                <a:solidFill>
                  <a:srgbClr val="DE0000"/>
                </a:solidFill>
              </a:defRPr>
            </a:pPr>
            <a:endParaRPr lang="en-GB" b="0" dirty="0">
              <a:solidFill>
                <a:srgbClr val="000000"/>
              </a:solidFill>
            </a:endParaRPr>
          </a:p>
          <a:p>
            <a:pPr algn="l">
              <a:spcBef>
                <a:spcPts val="600"/>
              </a:spcBef>
              <a:defRPr sz="2800" b="1">
                <a:solidFill>
                  <a:srgbClr val="DE0000"/>
                </a:solidFill>
              </a:defRPr>
            </a:pPr>
            <a:r>
              <a:rPr lang="en-GB" dirty="0">
                <a:solidFill>
                  <a:srgbClr val="000000"/>
                </a:solidFill>
              </a:rPr>
              <a:t>For inquires about Veterinary Products </a:t>
            </a:r>
            <a:r>
              <a:rPr dirty="0">
                <a:solidFill>
                  <a:srgbClr val="000000"/>
                </a:solidFill>
              </a:rPr>
              <a:t>Email: </a:t>
            </a:r>
            <a:endParaRPr lang="en-GB" dirty="0">
              <a:solidFill>
                <a:srgbClr val="000000"/>
              </a:solidFill>
            </a:endParaRPr>
          </a:p>
          <a:p>
            <a:pPr>
              <a:spcBef>
                <a:spcPts val="600"/>
              </a:spcBef>
              <a:defRPr sz="2800" b="1">
                <a:solidFill>
                  <a:srgbClr val="DE0000"/>
                </a:solidFill>
              </a:defRPr>
            </a:pPr>
            <a:r>
              <a:rPr b="0" u="sng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hlinkClick r:id="rId4"/>
              </a:rPr>
              <a:t>vmap@nafdac.gov.ng</a:t>
            </a:r>
            <a:endParaRPr lang="en-GB" b="0" u="sng" dirty="0">
              <a:solidFill>
                <a:srgbClr val="0000FF"/>
              </a:solidFill>
              <a:uFill>
                <a:solidFill>
                  <a:srgbClr val="0000FF"/>
                </a:solidFill>
              </a:uFill>
              <a:hlinkClick r:id="rId4"/>
            </a:endParaRPr>
          </a:p>
          <a:p>
            <a:pPr>
              <a:spcBef>
                <a:spcPts val="600"/>
              </a:spcBef>
              <a:defRPr sz="2800" b="1">
                <a:solidFill>
                  <a:srgbClr val="DE0000"/>
                </a:solidFill>
              </a:defRPr>
            </a:pPr>
            <a:endParaRPr lang="en-GB" b="0" u="sng" dirty="0">
              <a:solidFill>
                <a:srgbClr val="0000FF"/>
              </a:solidFill>
              <a:uFill>
                <a:solidFill>
                  <a:srgbClr val="0000FF"/>
                </a:solidFill>
              </a:uFill>
              <a:hlinkClick r:id="rId4"/>
            </a:endParaRPr>
          </a:p>
          <a:p>
            <a:pPr algn="l">
              <a:spcBef>
                <a:spcPts val="600"/>
              </a:spcBef>
              <a:defRPr sz="2800" b="1">
                <a:solidFill>
                  <a:srgbClr val="DE0000"/>
                </a:solidFill>
              </a:defRPr>
            </a:pPr>
            <a:r>
              <a:rPr lang="en-GB" sz="2800" dirty="0"/>
              <a:t> </a:t>
            </a:r>
            <a:r>
              <a:rPr lang="en-GB" dirty="0">
                <a:solidFill>
                  <a:schemeClr val="tx1"/>
                </a:solidFill>
              </a:rPr>
              <a:t>For inquires about </a:t>
            </a:r>
            <a:r>
              <a:rPr lang="en-GB" dirty="0" err="1">
                <a:solidFill>
                  <a:schemeClr val="tx1"/>
                </a:solidFill>
              </a:rPr>
              <a:t>Rgistration</a:t>
            </a:r>
            <a:r>
              <a:rPr lang="en-GB" dirty="0">
                <a:solidFill>
                  <a:schemeClr val="tx1"/>
                </a:solidFill>
              </a:rPr>
              <a:t> Email:</a:t>
            </a:r>
          </a:p>
          <a:p>
            <a:pPr>
              <a:spcBef>
                <a:spcPts val="600"/>
              </a:spcBef>
              <a:defRPr sz="2800" b="1">
                <a:solidFill>
                  <a:srgbClr val="DE0000"/>
                </a:solidFill>
              </a:defRPr>
            </a:pPr>
            <a:r>
              <a:rPr lang="en-GB" dirty="0">
                <a:solidFill>
                  <a:schemeClr val="tx1"/>
                </a:solidFill>
                <a:hlinkClick r:id="rId5"/>
              </a:rPr>
              <a:t>registration@nafdac.gov.ng</a:t>
            </a:r>
            <a:r>
              <a:rPr lang="en-GB" dirty="0">
                <a:solidFill>
                  <a:schemeClr val="tx1"/>
                </a:solidFill>
              </a:rPr>
              <a:t> cc</a:t>
            </a:r>
          </a:p>
          <a:p>
            <a:pPr>
              <a:spcBef>
                <a:spcPts val="600"/>
              </a:spcBef>
              <a:defRPr sz="2800" b="1">
                <a:solidFill>
                  <a:srgbClr val="DE0000"/>
                </a:solidFill>
              </a:defRPr>
            </a:pPr>
            <a:r>
              <a:rPr lang="en-GB" dirty="0">
                <a:solidFill>
                  <a:schemeClr val="tx1"/>
                </a:solidFill>
                <a:hlinkClick r:id="rId6"/>
              </a:rPr>
              <a:t>nafdacrr@gmail.com</a:t>
            </a:r>
            <a:endParaRPr lang="en-GB" dirty="0">
              <a:solidFill>
                <a:schemeClr val="tx1"/>
              </a:solidFill>
            </a:endParaRPr>
          </a:p>
          <a:p>
            <a:pPr>
              <a:spcBef>
                <a:spcPts val="600"/>
              </a:spcBef>
              <a:defRPr sz="2800" b="1">
                <a:solidFill>
                  <a:srgbClr val="DE0000"/>
                </a:solidFill>
              </a:defRPr>
            </a:pP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34" name="Shape 134"/>
          <p:cNvSpPr>
            <a:spLocks noGrp="1"/>
          </p:cNvSpPr>
          <p:nvPr>
            <p:ph type="sldNum" sz="quarter" idx="4294967295"/>
          </p:nvPr>
        </p:nvSpPr>
        <p:spPr>
          <a:xfrm>
            <a:off x="11308744" y="6406786"/>
            <a:ext cx="273654" cy="264253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/>
          <a:lstStyle/>
          <a:p>
            <a:fld id="{86CB4B4D-7CA3-9044-876B-883B54F8677D}" type="slidenum">
              <a:t>17</a:t>
            </a:fld>
            <a:endParaRPr/>
          </a:p>
        </p:txBody>
      </p:sp>
      <p:pic>
        <p:nvPicPr>
          <p:cNvPr id="6" name="image21.jpeg" descr="16579.jpg"/>
          <p:cNvPicPr>
            <a:picLocks noChangeAspect="1"/>
          </p:cNvPicPr>
          <p:nvPr/>
        </p:nvPicPr>
        <p:blipFill>
          <a:blip r:embed="rId7">
            <a:extLst/>
          </a:blip>
          <a:stretch>
            <a:fillRect/>
          </a:stretch>
        </p:blipFill>
        <p:spPr>
          <a:xfrm>
            <a:off x="8867097" y="2486527"/>
            <a:ext cx="2441647" cy="235569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slow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Shape 134"/>
          <p:cNvSpPr>
            <a:spLocks noGrp="1"/>
          </p:cNvSpPr>
          <p:nvPr>
            <p:ph type="sldNum" sz="quarter" idx="4294967295"/>
          </p:nvPr>
        </p:nvSpPr>
        <p:spPr>
          <a:xfrm>
            <a:off x="11308744" y="6406786"/>
            <a:ext cx="273654" cy="264253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/>
          <a:lstStyle/>
          <a:p>
            <a:fld id="{86CB4B4D-7CA3-9044-876B-883B54F8677D}" type="slidenum">
              <a:t>18</a:t>
            </a:fld>
            <a:endParaRPr/>
          </a:p>
        </p:txBody>
      </p:sp>
      <p:sp>
        <p:nvSpPr>
          <p:cNvPr id="5" name="Shape 87"/>
          <p:cNvSpPr>
            <a:spLocks noGrp="1"/>
          </p:cNvSpPr>
          <p:nvPr>
            <p:ph type="title"/>
          </p:nvPr>
        </p:nvSpPr>
        <p:spPr>
          <a:xfrm>
            <a:off x="2022291" y="1908474"/>
            <a:ext cx="7734001" cy="1806886"/>
          </a:xfrm>
          <a:prstGeom prst="rect">
            <a:avLst/>
          </a:prstGeom>
        </p:spPr>
        <p:txBody>
          <a:bodyPr>
            <a:noAutofit/>
          </a:bodyPr>
          <a:lstStyle>
            <a:lvl1pPr defTabSz="877822">
              <a:defRPr sz="3400" b="1"/>
            </a:lvl1pPr>
          </a:lstStyle>
          <a:p>
            <a:r>
              <a:rPr lang="en-US" sz="12000" dirty="0"/>
              <a:t>Thank you </a:t>
            </a:r>
            <a:endParaRPr sz="12000" dirty="0"/>
          </a:p>
        </p:txBody>
      </p:sp>
    </p:spTree>
    <p:extLst>
      <p:ext uri="{BB962C8B-B14F-4D97-AF65-F5344CB8AC3E}">
        <p14:creationId xmlns:p14="http://schemas.microsoft.com/office/powerpoint/2010/main" val="712557898"/>
      </p:ext>
    </p:extLst>
  </p:cSld>
  <p:clrMapOvr>
    <a:masterClrMapping/>
  </p:clrMapOvr>
  <p:transition spd="slow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Shape 38"/>
          <p:cNvSpPr>
            <a:spLocks noGrp="1"/>
          </p:cNvSpPr>
          <p:nvPr>
            <p:ph type="title"/>
          </p:nvPr>
        </p:nvSpPr>
        <p:spPr>
          <a:xfrm>
            <a:off x="4283323" y="401108"/>
            <a:ext cx="3373388" cy="668340"/>
          </a:xfrm>
          <a:prstGeom prst="rect">
            <a:avLst/>
          </a:prstGeom>
        </p:spPr>
        <p:txBody>
          <a:bodyPr/>
          <a:lstStyle>
            <a:lvl1pPr defTabSz="905255">
              <a:defRPr sz="3500" b="1"/>
            </a:lvl1pPr>
          </a:lstStyle>
          <a:p>
            <a:r>
              <a:t>OUTLINE</a:t>
            </a:r>
          </a:p>
        </p:txBody>
      </p:sp>
      <p:sp>
        <p:nvSpPr>
          <p:cNvPr id="39" name="Shape 39"/>
          <p:cNvSpPr>
            <a:spLocks noGrp="1"/>
          </p:cNvSpPr>
          <p:nvPr>
            <p:ph type="body" sz="half" idx="1"/>
          </p:nvPr>
        </p:nvSpPr>
        <p:spPr>
          <a:xfrm>
            <a:off x="375557" y="735277"/>
            <a:ext cx="9062357" cy="4604165"/>
          </a:xfrm>
          <a:prstGeom prst="rect">
            <a:avLst/>
          </a:prstGeom>
        </p:spPr>
        <p:txBody>
          <a:bodyPr>
            <a:noAutofit/>
          </a:bodyPr>
          <a:lstStyle/>
          <a:p>
            <a:pPr marL="280735" indent="-280735" algn="just">
              <a:lnSpc>
                <a:spcPct val="150000"/>
              </a:lnSpc>
              <a:spcBef>
                <a:spcPts val="500"/>
              </a:spcBef>
              <a:buFontTx/>
              <a:defRPr sz="2800"/>
            </a:pPr>
            <a:r>
              <a:rPr sz="2000" dirty="0">
                <a:latin typeface="Times New Roman" charset="0"/>
                <a:ea typeface="Times New Roman" charset="0"/>
                <a:cs typeface="Times New Roman" charset="0"/>
              </a:rPr>
              <a:t>INTRODUCTION </a:t>
            </a:r>
          </a:p>
          <a:p>
            <a:pPr marL="280735" indent="-280735" algn="just">
              <a:lnSpc>
                <a:spcPct val="150000"/>
              </a:lnSpc>
              <a:spcBef>
                <a:spcPts val="500"/>
              </a:spcBef>
              <a:buFontTx/>
              <a:buChar char="•"/>
              <a:defRPr sz="2800"/>
            </a:pPr>
            <a:r>
              <a:rPr lang="en-US" sz="2000" dirty="0">
                <a:latin typeface="Times New Roman" charset="0"/>
                <a:ea typeface="Times New Roman" charset="0"/>
                <a:cs typeface="Times New Roman" charset="0"/>
              </a:rPr>
              <a:t>REGISTRATION OF VETERINARY MEDICINE, BIOLOGICS AND VACCINES</a:t>
            </a:r>
            <a:endParaRPr sz="2000" dirty="0">
              <a:latin typeface="Times New Roman" charset="0"/>
              <a:ea typeface="Times New Roman" charset="0"/>
              <a:cs typeface="Times New Roman" charset="0"/>
            </a:endParaRPr>
          </a:p>
          <a:p>
            <a:pPr marL="280735" indent="-280735" algn="just">
              <a:lnSpc>
                <a:spcPct val="150000"/>
              </a:lnSpc>
              <a:spcBef>
                <a:spcPts val="500"/>
              </a:spcBef>
              <a:buFontTx/>
              <a:defRPr sz="2800"/>
            </a:pPr>
            <a:r>
              <a:rPr lang="en-US" sz="2000" dirty="0">
                <a:latin typeface="Times New Roman" charset="0"/>
                <a:ea typeface="Times New Roman" charset="0"/>
                <a:cs typeface="Times New Roman" charset="0"/>
              </a:rPr>
              <a:t>REGISTRATION OF NIGERIAN MADE VETERINARY DRUGS AND VACCINES</a:t>
            </a:r>
          </a:p>
          <a:p>
            <a:pPr marL="280735" indent="-280735" algn="just">
              <a:lnSpc>
                <a:spcPct val="150000"/>
              </a:lnSpc>
              <a:spcBef>
                <a:spcPts val="500"/>
              </a:spcBef>
              <a:buFontTx/>
              <a:defRPr sz="2800"/>
            </a:pPr>
            <a:r>
              <a:rPr lang="en-US" sz="2000" dirty="0">
                <a:latin typeface="Times New Roman" charset="0"/>
                <a:ea typeface="Times New Roman" charset="0"/>
                <a:cs typeface="Times New Roman" charset="0"/>
              </a:rPr>
              <a:t>DOCUMENTS REQUIRED FOR REGISTRATION OF IMPORTED VETERINARY DRUGS AND VACCINES</a:t>
            </a:r>
          </a:p>
          <a:p>
            <a:pPr marL="280735" indent="-280735" algn="just">
              <a:lnSpc>
                <a:spcPct val="150000"/>
              </a:lnSpc>
              <a:spcBef>
                <a:spcPts val="500"/>
              </a:spcBef>
              <a:buFontTx/>
              <a:defRPr sz="2800"/>
            </a:pPr>
            <a:r>
              <a:rPr lang="en-US" sz="2000" dirty="0">
                <a:latin typeface="Times New Roman" charset="0"/>
                <a:ea typeface="Times New Roman" charset="0"/>
                <a:cs typeface="Times New Roman" charset="0"/>
              </a:rPr>
              <a:t>COST OF REGISTRATION</a:t>
            </a:r>
            <a:endParaRPr sz="2000" dirty="0">
              <a:latin typeface="Times New Roman" charset="0"/>
              <a:ea typeface="Times New Roman" charset="0"/>
              <a:cs typeface="Times New Roman" charset="0"/>
            </a:endParaRPr>
          </a:p>
          <a:p>
            <a:pPr marL="280735" indent="-280735" algn="just">
              <a:lnSpc>
                <a:spcPct val="150000"/>
              </a:lnSpc>
              <a:spcBef>
                <a:spcPts val="500"/>
              </a:spcBef>
              <a:buFontTx/>
              <a:defRPr sz="2800"/>
            </a:pPr>
            <a:r>
              <a:rPr sz="2000" dirty="0">
                <a:latin typeface="Times New Roman" charset="0"/>
                <a:ea typeface="Times New Roman" charset="0"/>
                <a:cs typeface="Times New Roman" charset="0"/>
              </a:rPr>
              <a:t>LABELLING REQUIMENT</a:t>
            </a:r>
            <a:r>
              <a:rPr lang="en-US" sz="2000" dirty="0">
                <a:latin typeface="Times New Roman" charset="0"/>
                <a:ea typeface="Times New Roman" charset="0"/>
                <a:cs typeface="Times New Roman" charset="0"/>
              </a:rPr>
              <a:t> ON PRODUCT PACKAGE.</a:t>
            </a:r>
            <a:endParaRPr sz="2000" dirty="0">
              <a:latin typeface="Times New Roman" charset="0"/>
              <a:ea typeface="Times New Roman" charset="0"/>
              <a:cs typeface="Times New Roman" charset="0"/>
            </a:endParaRPr>
          </a:p>
          <a:p>
            <a:pPr marL="280735" indent="-280735" algn="just">
              <a:lnSpc>
                <a:spcPct val="150000"/>
              </a:lnSpc>
              <a:spcBef>
                <a:spcPts val="500"/>
              </a:spcBef>
              <a:buFontTx/>
              <a:defRPr sz="2800"/>
            </a:pPr>
            <a:r>
              <a:rPr lang="en-US" sz="2000" dirty="0">
                <a:latin typeface="Times New Roman" charset="0"/>
                <a:ea typeface="Times New Roman" charset="0"/>
                <a:cs typeface="Times New Roman" charset="0"/>
              </a:rPr>
              <a:t>SUMMARY</a:t>
            </a:r>
            <a:endParaRPr sz="2000" dirty="0"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40" name="Shape 40"/>
          <p:cNvSpPr>
            <a:spLocks noGrp="1"/>
          </p:cNvSpPr>
          <p:nvPr>
            <p:ph type="sldNum" sz="quarter" idx="4294967295"/>
          </p:nvPr>
        </p:nvSpPr>
        <p:spPr>
          <a:xfrm>
            <a:off x="11393501" y="6406786"/>
            <a:ext cx="188897" cy="264253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/>
          <a:lstStyle/>
          <a:p>
            <a:fld id="{86CB4B4D-7CA3-9044-876B-883B54F8677D}" type="slidenum">
              <a:t>2</a:t>
            </a:fld>
            <a:endParaRPr/>
          </a:p>
        </p:txBody>
      </p:sp>
      <p:pic>
        <p:nvPicPr>
          <p:cNvPr id="41" name="image2.jpeg"/>
          <p:cNvPicPr>
            <a:picLocks noChangeAspect="1"/>
          </p:cNvPicPr>
          <p:nvPr/>
        </p:nvPicPr>
        <p:blipFill>
          <a:blip r:embed="rId2">
            <a:extLst/>
          </a:blip>
          <a:srcRect l="4056" r="6713"/>
          <a:stretch>
            <a:fillRect/>
          </a:stretch>
        </p:blipFill>
        <p:spPr>
          <a:xfrm>
            <a:off x="9600080" y="1383160"/>
            <a:ext cx="2591919" cy="318884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slow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Shape 43"/>
          <p:cNvSpPr>
            <a:spLocks noGrp="1"/>
          </p:cNvSpPr>
          <p:nvPr>
            <p:ph type="title"/>
          </p:nvPr>
        </p:nvSpPr>
        <p:spPr>
          <a:xfrm>
            <a:off x="3478213" y="76201"/>
            <a:ext cx="4373018" cy="849313"/>
          </a:xfrm>
          <a:prstGeom prst="rect">
            <a:avLst/>
          </a:prstGeom>
        </p:spPr>
        <p:txBody>
          <a:bodyPr/>
          <a:lstStyle>
            <a:lvl1pPr>
              <a:defRPr b="1"/>
            </a:lvl1pPr>
          </a:lstStyle>
          <a:p>
            <a:r>
              <a:t>NIGERIA</a:t>
            </a:r>
          </a:p>
        </p:txBody>
      </p:sp>
      <p:sp>
        <p:nvSpPr>
          <p:cNvPr id="44" name="Shape 44"/>
          <p:cNvSpPr>
            <a:spLocks noGrp="1"/>
          </p:cNvSpPr>
          <p:nvPr>
            <p:ph type="sldNum" sz="quarter" idx="4294967295"/>
          </p:nvPr>
        </p:nvSpPr>
        <p:spPr>
          <a:xfrm>
            <a:off x="11393501" y="6406786"/>
            <a:ext cx="188897" cy="264253"/>
          </a:xfrm>
          <a:prstGeom prst="rect">
            <a:avLst/>
          </a:prstGeom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t>3</a:t>
            </a:fld>
            <a:endParaRPr/>
          </a:p>
        </p:txBody>
      </p:sp>
      <p:sp>
        <p:nvSpPr>
          <p:cNvPr id="46" name="Shape 46"/>
          <p:cNvSpPr/>
          <p:nvPr/>
        </p:nvSpPr>
        <p:spPr>
          <a:xfrm>
            <a:off x="225084" y="688782"/>
            <a:ext cx="8893386" cy="483208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45718" tIns="45718" rIns="45718" bIns="45718">
            <a:spAutoFit/>
          </a:bodyPr>
          <a:lstStyle/>
          <a:p>
            <a:pPr marL="457200" indent="-457200" defTabSz="457200">
              <a:buFont typeface="Arial" panose="020B0604020202020204" pitchFamily="34" charset="0"/>
              <a:buChar char="•"/>
              <a:defRPr sz="2800">
                <a:latin typeface="+mj-lt"/>
                <a:ea typeface="+mj-ea"/>
                <a:cs typeface="+mj-cs"/>
                <a:sym typeface="Calibri"/>
              </a:defRPr>
            </a:pPr>
            <a:r>
              <a:rPr dirty="0"/>
              <a:t>Area of Nigeria: 923,768 km</a:t>
            </a:r>
            <a:r>
              <a:rPr baseline="31999" dirty="0"/>
              <a:t>2</a:t>
            </a:r>
          </a:p>
          <a:p>
            <a:pPr marL="457200" indent="-457200" defTabSz="457200">
              <a:buFont typeface="Arial" panose="020B0604020202020204" pitchFamily="34" charset="0"/>
              <a:buChar char="•"/>
              <a:defRPr sz="2800">
                <a:latin typeface="+mj-lt"/>
                <a:ea typeface="+mj-ea"/>
                <a:cs typeface="+mj-cs"/>
                <a:sym typeface="Calibri"/>
              </a:defRPr>
            </a:pPr>
            <a:r>
              <a:rPr dirty="0"/>
              <a:t>84 million hectares of arable land, of which only 40% is cultivated</a:t>
            </a:r>
          </a:p>
          <a:p>
            <a:pPr marL="457200" indent="-457200" defTabSz="457200">
              <a:buFont typeface="Arial" panose="020B0604020202020204" pitchFamily="34" charset="0"/>
              <a:buChar char="•"/>
              <a:defRPr sz="2800">
                <a:latin typeface="+mj-lt"/>
                <a:ea typeface="+mj-ea"/>
                <a:cs typeface="+mj-cs"/>
                <a:sym typeface="Calibri"/>
              </a:defRPr>
            </a:pPr>
            <a:r>
              <a:rPr dirty="0"/>
              <a:t>Land boundaries: 4,047km</a:t>
            </a:r>
          </a:p>
          <a:p>
            <a:pPr marL="914400" indent="-457200" defTabSz="457200">
              <a:defRPr sz="2800">
                <a:latin typeface="+mj-lt"/>
                <a:ea typeface="+mj-ea"/>
                <a:cs typeface="+mj-cs"/>
                <a:sym typeface="Calibri"/>
              </a:defRPr>
            </a:pPr>
            <a:r>
              <a:rPr dirty="0"/>
              <a:t>Cameroon </a:t>
            </a:r>
            <a:r>
              <a:rPr lang="en-GB" dirty="0"/>
              <a:t>-</a:t>
            </a:r>
            <a:r>
              <a:rPr dirty="0"/>
              <a:t> 1,690</a:t>
            </a:r>
            <a:r>
              <a:rPr lang="en-GB" dirty="0"/>
              <a:t>km, </a:t>
            </a:r>
            <a:r>
              <a:rPr dirty="0"/>
              <a:t>Niger - 1,497 km</a:t>
            </a:r>
            <a:r>
              <a:rPr lang="en-GB" dirty="0"/>
              <a:t>, </a:t>
            </a:r>
            <a:r>
              <a:rPr dirty="0"/>
              <a:t>Beni</a:t>
            </a:r>
            <a:r>
              <a:rPr lang="en-GB" dirty="0"/>
              <a:t>n </a:t>
            </a:r>
            <a:r>
              <a:rPr dirty="0"/>
              <a:t>773 km</a:t>
            </a:r>
            <a:r>
              <a:rPr lang="en-GB" dirty="0"/>
              <a:t>, </a:t>
            </a:r>
            <a:r>
              <a:rPr dirty="0"/>
              <a:t>Chad - 87 km</a:t>
            </a:r>
          </a:p>
          <a:p>
            <a:pPr marL="457200" indent="-457200" defTabSz="457200">
              <a:buFont typeface="Arial" panose="020B0604020202020204" pitchFamily="34" charset="0"/>
              <a:buChar char="•"/>
              <a:defRPr sz="2800">
                <a:latin typeface="+mj-lt"/>
                <a:ea typeface="+mj-ea"/>
                <a:cs typeface="+mj-cs"/>
                <a:sym typeface="Calibri"/>
              </a:defRPr>
            </a:pPr>
            <a:r>
              <a:rPr dirty="0"/>
              <a:t>Population:  About 1</a:t>
            </a:r>
            <a:r>
              <a:rPr lang="en-GB" dirty="0"/>
              <a:t>70</a:t>
            </a:r>
            <a:r>
              <a:rPr dirty="0"/>
              <a:t>, 000,000 = 8</a:t>
            </a:r>
            <a:r>
              <a:rPr baseline="31999" dirty="0"/>
              <a:t>th</a:t>
            </a:r>
            <a:r>
              <a:rPr dirty="0"/>
              <a:t> most populous country</a:t>
            </a:r>
            <a:endParaRPr lang="en-GB" dirty="0"/>
          </a:p>
          <a:p>
            <a:pPr marL="457200" indent="-457200" defTabSz="457200">
              <a:buFont typeface="Arial" panose="020B0604020202020204" pitchFamily="34" charset="0"/>
              <a:buChar char="•"/>
              <a:defRPr sz="2800">
                <a:latin typeface="+mj-lt"/>
                <a:ea typeface="+mj-ea"/>
                <a:cs typeface="+mj-cs"/>
                <a:sym typeface="Calibri"/>
              </a:defRPr>
            </a:pPr>
            <a:r>
              <a:rPr lang="en-GB" dirty="0"/>
              <a:t>Livestock</a:t>
            </a:r>
            <a:r>
              <a:rPr lang="en-US" dirty="0"/>
              <a:t>/poultry </a:t>
            </a:r>
            <a:r>
              <a:rPr lang="en-GB" dirty="0"/>
              <a:t>population: </a:t>
            </a:r>
            <a:r>
              <a:rPr lang="en-US" dirty="0"/>
              <a:t>195million</a:t>
            </a:r>
          </a:p>
          <a:p>
            <a:pPr marL="457200" indent="-457200" defTabSz="457200">
              <a:buFont typeface="Arial" panose="020B0604020202020204" pitchFamily="34" charset="0"/>
              <a:buChar char="•"/>
              <a:defRPr sz="2800">
                <a:latin typeface="+mj-lt"/>
                <a:ea typeface="+mj-ea"/>
                <a:cs typeface="+mj-cs"/>
                <a:sym typeface="Calibri"/>
              </a:defRPr>
            </a:pPr>
            <a:endParaRPr lang="en-GB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EE5DE10-2BD0-4EF5-8413-4B00925FB57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8470" y="1434906"/>
            <a:ext cx="2942123" cy="2478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4851679"/>
      </p:ext>
    </p:extLst>
  </p:cSld>
  <p:clrMapOvr>
    <a:masterClrMapping/>
  </p:clrMapOvr>
  <p:transition spd="slow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Shape 50"/>
          <p:cNvSpPr>
            <a:spLocks noGrp="1"/>
          </p:cNvSpPr>
          <p:nvPr>
            <p:ph type="title"/>
          </p:nvPr>
        </p:nvSpPr>
        <p:spPr>
          <a:xfrm>
            <a:off x="1992313" y="2"/>
            <a:ext cx="8229602" cy="682976"/>
          </a:xfrm>
          <a:prstGeom prst="rect">
            <a:avLst/>
          </a:prstGeom>
        </p:spPr>
        <p:txBody>
          <a:bodyPr>
            <a:normAutofit fontScale="90000"/>
          </a:bodyPr>
          <a:lstStyle>
            <a:lvl1pPr>
              <a:defRPr b="1"/>
            </a:lvl1pPr>
          </a:lstStyle>
          <a:p>
            <a:r>
              <a:rPr lang="en-US" sz="4000" dirty="0"/>
              <a:t>NAFDAC</a:t>
            </a:r>
            <a:endParaRPr sz="4000" dirty="0"/>
          </a:p>
        </p:txBody>
      </p:sp>
      <p:sp>
        <p:nvSpPr>
          <p:cNvPr id="52" name="Shape 52"/>
          <p:cNvSpPr>
            <a:spLocks noGrp="1"/>
          </p:cNvSpPr>
          <p:nvPr>
            <p:ph type="sldNum" sz="quarter" idx="4294967295"/>
          </p:nvPr>
        </p:nvSpPr>
        <p:spPr>
          <a:xfrm>
            <a:off x="11393501" y="6406786"/>
            <a:ext cx="188897" cy="264253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/>
          <a:lstStyle/>
          <a:p>
            <a:fld id="{86CB4B4D-7CA3-9044-876B-883B54F8677D}" type="slidenum">
              <a:t>4</a:t>
            </a:fld>
            <a:endParaRPr/>
          </a:p>
        </p:txBody>
      </p:sp>
      <p:sp>
        <p:nvSpPr>
          <p:cNvPr id="53" name="Shape 53"/>
          <p:cNvSpPr/>
          <p:nvPr/>
        </p:nvSpPr>
        <p:spPr>
          <a:xfrm>
            <a:off x="294873" y="524087"/>
            <a:ext cx="9768297" cy="539378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45718" tIns="45718" rIns="45718" bIns="45718">
            <a:spAutoFit/>
          </a:bodyPr>
          <a:lstStyle/>
          <a:p>
            <a:pPr algn="just">
              <a:spcBef>
                <a:spcPts val="500"/>
              </a:spcBef>
              <a:defRPr sz="3000"/>
            </a:pPr>
            <a:r>
              <a:rPr lang="en-US" sz="2800" dirty="0"/>
              <a:t> </a:t>
            </a:r>
            <a:r>
              <a:rPr lang="en-US" sz="2800" dirty="0">
                <a:latin typeface="Times New Roman" charset="0"/>
                <a:ea typeface="Times New Roman" charset="0"/>
                <a:cs typeface="Times New Roman" charset="0"/>
              </a:rPr>
              <a:t>NAFDAC was established under Decree 15 of 1993, as amended in Decree 19 of 1999, now NAFDAC Act CAPN1 LFN 2004 which empowers NAFDAC:</a:t>
            </a:r>
          </a:p>
          <a:p>
            <a:pPr marL="457200" indent="-457200" algn="just">
              <a:spcBef>
                <a:spcPts val="500"/>
              </a:spcBef>
              <a:buFont typeface="Arial" charset="0"/>
              <a:buChar char="•"/>
              <a:defRPr sz="3000"/>
            </a:pPr>
            <a:r>
              <a:rPr lang="en-US" sz="2800" dirty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2800" b="1" i="1" dirty="0">
                <a:latin typeface="Times New Roman" charset="0"/>
                <a:ea typeface="Times New Roman" charset="0"/>
                <a:cs typeface="Times New Roman" charset="0"/>
              </a:rPr>
              <a:t>to regulate and control the importation, exportation, manufacture, advertisement, distribution, sale and use of food, drugs (biologics and vaccine inclusive), cosmetics, medical devices, water and chemicals.</a:t>
            </a:r>
          </a:p>
          <a:p>
            <a:pPr marL="457200" indent="-457200" algn="just">
              <a:spcBef>
                <a:spcPts val="500"/>
              </a:spcBef>
              <a:buFont typeface="Arial" charset="0"/>
              <a:buChar char="•"/>
              <a:defRPr sz="3000"/>
            </a:pPr>
            <a:r>
              <a:rPr lang="en-US" sz="2800" b="1" i="1" dirty="0">
                <a:latin typeface="Times New Roman" charset="0"/>
                <a:ea typeface="Times New Roman" charset="0"/>
                <a:cs typeface="Times New Roman" charset="0"/>
              </a:rPr>
              <a:t>Regulation of Veterinary Medicines, Biologics and Vaccines begins in 2013</a:t>
            </a:r>
            <a:endParaRPr lang="en-US" sz="2800" dirty="0">
              <a:latin typeface="Times New Roman" charset="0"/>
              <a:ea typeface="Times New Roman" charset="0"/>
              <a:cs typeface="Times New Roman" charset="0"/>
            </a:endParaRPr>
          </a:p>
          <a:p>
            <a:pPr marL="457200" indent="-457200" algn="just">
              <a:buFont typeface="Arial" charset="0"/>
              <a:buChar char="•"/>
            </a:pPr>
            <a:r>
              <a:rPr lang="en-US" sz="2800" dirty="0">
                <a:latin typeface="Times New Roman" charset="0"/>
                <a:ea typeface="Times New Roman" charset="0"/>
                <a:cs typeface="Times New Roman" charset="0"/>
              </a:rPr>
              <a:t>To effectively carry out these regulations, the Agency is structured into thirteen (13) directorates</a:t>
            </a:r>
            <a:r>
              <a:rPr lang="en-US" sz="2800" dirty="0"/>
              <a:t>;</a:t>
            </a:r>
          </a:p>
          <a:p>
            <a:pPr marL="240631" indent="-240631" algn="just">
              <a:spcBef>
                <a:spcPts val="500"/>
              </a:spcBef>
              <a:buSzPct val="100000"/>
              <a:buChar char="•"/>
              <a:defRPr sz="2400">
                <a:latin typeface="+mj-lt"/>
                <a:ea typeface="+mj-ea"/>
                <a:cs typeface="+mj-cs"/>
                <a:sym typeface="Calibri"/>
              </a:defRPr>
            </a:pPr>
            <a:endParaRPr dirty="0"/>
          </a:p>
        </p:txBody>
      </p:sp>
      <p:pic>
        <p:nvPicPr>
          <p:cNvPr id="6" name="image5.ti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0063171" y="283592"/>
            <a:ext cx="1856183" cy="1656645"/>
          </a:xfrm>
          <a:prstGeom prst="rect">
            <a:avLst/>
          </a:prstGeom>
          <a:ln w="12700">
            <a:miter lim="400000"/>
          </a:ln>
        </p:spPr>
      </p:pic>
      <p:pic>
        <p:nvPicPr>
          <p:cNvPr id="7" name="image3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0264154" y="2585920"/>
            <a:ext cx="1655201" cy="2563607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slow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Shape 55"/>
          <p:cNvSpPr>
            <a:spLocks noGrp="1"/>
          </p:cNvSpPr>
          <p:nvPr>
            <p:ph type="title"/>
          </p:nvPr>
        </p:nvSpPr>
        <p:spPr>
          <a:xfrm>
            <a:off x="1981200" y="274638"/>
            <a:ext cx="8229600" cy="735296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b="1"/>
            </a:lvl1pPr>
          </a:lstStyle>
          <a:p>
            <a:r>
              <a:rPr lang="en-US" sz="4000" dirty="0"/>
              <a:t>NAFDAC </a:t>
            </a:r>
            <a:r>
              <a:rPr sz="4000" dirty="0"/>
              <a:t>(Cont’d)</a:t>
            </a:r>
          </a:p>
        </p:txBody>
      </p:sp>
      <p:sp>
        <p:nvSpPr>
          <p:cNvPr id="56" name="Shape 56"/>
          <p:cNvSpPr>
            <a:spLocks noGrp="1"/>
          </p:cNvSpPr>
          <p:nvPr>
            <p:ph type="body" idx="1"/>
          </p:nvPr>
        </p:nvSpPr>
        <p:spPr>
          <a:xfrm>
            <a:off x="655093" y="1138610"/>
            <a:ext cx="11259403" cy="4471798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Among the 13 Directorate, the below listed Directorates are fully involved in the Registration and Regulation of Veterinary Medicine, Biologics and Vaccines.</a:t>
            </a:r>
          </a:p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Veterinary Medicine and Allied Product Directorate (VMAP)</a:t>
            </a:r>
          </a:p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Registration and regulatory Affairs Directorate (R&amp;R)</a:t>
            </a:r>
          </a:p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Laboratory Services Directorate (LS)</a:t>
            </a:r>
          </a:p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Pharmacovigilance and Post Marketing Surveillance Directorate (PV/PMS)</a:t>
            </a:r>
          </a:p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Investigation and Enforcement Directorate (I &amp; E)</a:t>
            </a:r>
          </a:p>
        </p:txBody>
      </p:sp>
      <p:sp>
        <p:nvSpPr>
          <p:cNvPr id="57" name="Shape 57"/>
          <p:cNvSpPr>
            <a:spLocks noGrp="1"/>
          </p:cNvSpPr>
          <p:nvPr>
            <p:ph type="sldNum" sz="quarter" idx="4294967295"/>
          </p:nvPr>
        </p:nvSpPr>
        <p:spPr>
          <a:xfrm>
            <a:off x="11393501" y="6406786"/>
            <a:ext cx="188897" cy="264253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/>
          <a:lstStyle/>
          <a:p>
            <a:fld id="{86CB4B4D-7CA3-9044-876B-883B54F8677D}" type="slidenum">
              <a:t>5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941258583"/>
      </p:ext>
    </p:extLst>
  </p:cSld>
  <p:clrMapOvr>
    <a:masterClrMapping/>
  </p:clrMapOvr>
  <p:transition spd="slow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Shape 55"/>
          <p:cNvSpPr>
            <a:spLocks noGrp="1"/>
          </p:cNvSpPr>
          <p:nvPr>
            <p:ph type="title"/>
          </p:nvPr>
        </p:nvSpPr>
        <p:spPr>
          <a:xfrm>
            <a:off x="1837896" y="292152"/>
            <a:ext cx="8229600" cy="735296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b="1"/>
            </a:lvl1pPr>
          </a:lstStyle>
          <a:p>
            <a:r>
              <a:rPr lang="en-US" sz="4000" dirty="0"/>
              <a:t>NAFDAC </a:t>
            </a:r>
            <a:r>
              <a:rPr sz="4000" dirty="0"/>
              <a:t>(Cont’d)</a:t>
            </a:r>
          </a:p>
        </p:txBody>
      </p:sp>
      <p:sp>
        <p:nvSpPr>
          <p:cNvPr id="56" name="Shape 56"/>
          <p:cNvSpPr>
            <a:spLocks noGrp="1"/>
          </p:cNvSpPr>
          <p:nvPr>
            <p:ph type="body" idx="1"/>
          </p:nvPr>
        </p:nvSpPr>
        <p:spPr>
          <a:xfrm>
            <a:off x="429167" y="1027448"/>
            <a:ext cx="11153231" cy="4471798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Strict regulation of Veterinary Medicinal Products started 2013 when VMAP was created </a:t>
            </a:r>
          </a:p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Veterinary regulations were developed from the law establishing NAFDAC </a:t>
            </a:r>
          </a:p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Several guidelines were developed using VICH, UNFAO, Codex, and OIE guidelines as the base</a:t>
            </a:r>
          </a:p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Over 500 brands with about 93 generic registered, with bulk from China, India, EU (Netherlands, Belgium), USA</a:t>
            </a:r>
          </a:p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Risk categorization process is being implemented in case of cGMP </a:t>
            </a:r>
          </a:p>
          <a:p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7" name="Shape 57"/>
          <p:cNvSpPr>
            <a:spLocks noGrp="1"/>
          </p:cNvSpPr>
          <p:nvPr>
            <p:ph type="sldNum" sz="quarter" idx="4294967295"/>
          </p:nvPr>
        </p:nvSpPr>
        <p:spPr>
          <a:xfrm>
            <a:off x="11393501" y="6406786"/>
            <a:ext cx="188897" cy="264253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/>
          <a:lstStyle/>
          <a:p>
            <a:fld id="{86CB4B4D-7CA3-9044-876B-883B54F8677D}" type="slidenum">
              <a:t>6</a:t>
            </a:fld>
            <a:endParaRPr/>
          </a:p>
        </p:txBody>
      </p:sp>
    </p:spTree>
  </p:cSld>
  <p:clrMapOvr>
    <a:masterClrMapping/>
  </p:clrMapOvr>
  <p:transition spd="slow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18192" y="124704"/>
            <a:ext cx="5435952" cy="822354"/>
          </a:xfrm>
        </p:spPr>
        <p:txBody>
          <a:bodyPr>
            <a:normAutofit/>
          </a:bodyPr>
          <a:lstStyle/>
          <a:p>
            <a:r>
              <a:rPr lang="en-US" sz="4000" b="1">
                <a:solidFill>
                  <a:schemeClr val="tx1">
                    <a:lumMod val="95000"/>
                    <a:lumOff val="5000"/>
                  </a:schemeClr>
                </a:solidFill>
              </a:rPr>
              <a:t>REGISTRATION PROCESS</a:t>
            </a:r>
            <a:endParaRPr lang="en-US" sz="32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"/>
          </p:nvPr>
        </p:nvSpPr>
        <p:spPr>
          <a:xfrm>
            <a:off x="327543" y="918922"/>
            <a:ext cx="10588985" cy="3646545"/>
          </a:xfrm>
        </p:spPr>
        <p:txBody>
          <a:bodyPr>
            <a:normAutofit lnSpcReduction="10000"/>
          </a:bodyPr>
          <a:lstStyle/>
          <a:p>
            <a:pPr algn="just"/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 imported veterinary drugs and vaccines, Registration begins with Registration and Regulatory Affairs (R&amp;R) Directorates by:</a:t>
            </a:r>
          </a:p>
          <a:p>
            <a:pPr marL="457200" indent="-457200" algn="just">
              <a:buFont typeface="Arial" charset="0"/>
              <a:buChar char="•"/>
            </a:pP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filling an online application form</a:t>
            </a:r>
          </a:p>
          <a:p>
            <a:pPr marL="457200" indent="-457200" algn="just">
              <a:buFont typeface="Arial" charset="0"/>
              <a:buChar char="•"/>
            </a:pP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uploading the detail information about the company. </a:t>
            </a:r>
          </a:p>
          <a:p>
            <a:pPr marL="457200" indent="-457200" algn="just">
              <a:buFont typeface="Arial" charset="0"/>
              <a:buChar char="•"/>
            </a:pP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Via 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AFDAC 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utomated 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roducts 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dministration and 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onitoring 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ystem 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(www.napams.org)</a:t>
            </a:r>
          </a:p>
        </p:txBody>
      </p:sp>
      <p:pic>
        <p:nvPicPr>
          <p:cNvPr id="4" name="pasted-image.tiff"/>
          <p:cNvPicPr>
            <a:picLocks noChangeAspect="1"/>
          </p:cNvPicPr>
          <p:nvPr/>
        </p:nvPicPr>
        <p:blipFill rotWithShape="1">
          <a:blip r:embed="rId2">
            <a:extLst/>
          </a:blip>
          <a:srcRect r="40363"/>
          <a:stretch/>
        </p:blipFill>
        <p:spPr>
          <a:xfrm>
            <a:off x="5936168" y="4325529"/>
            <a:ext cx="5641145" cy="999832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969774761"/>
      </p:ext>
    </p:extLst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Shape 76"/>
          <p:cNvSpPr>
            <a:spLocks noGrp="1"/>
          </p:cNvSpPr>
          <p:nvPr>
            <p:ph type="title"/>
          </p:nvPr>
        </p:nvSpPr>
        <p:spPr>
          <a:xfrm>
            <a:off x="0" y="22017"/>
            <a:ext cx="12192000" cy="955679"/>
          </a:xfrm>
          <a:prstGeom prst="rect">
            <a:avLst/>
          </a:prstGeom>
        </p:spPr>
        <p:txBody>
          <a:bodyPr>
            <a:noAutofit/>
          </a:bodyPr>
          <a:lstStyle>
            <a:lvl1pPr defTabSz="667512">
              <a:defRPr sz="3200" b="1"/>
            </a:lvl1pPr>
          </a:lstStyle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DOCUMENTS REQUIRED FOR IMPORTED VETERINARY PRODUCTS</a:t>
            </a:r>
          </a:p>
        </p:txBody>
      </p:sp>
      <p:sp>
        <p:nvSpPr>
          <p:cNvPr id="77" name="Shape 77"/>
          <p:cNvSpPr>
            <a:spLocks noGrp="1"/>
          </p:cNvSpPr>
          <p:nvPr>
            <p:ph type="body" idx="1"/>
          </p:nvPr>
        </p:nvSpPr>
        <p:spPr>
          <a:xfrm>
            <a:off x="2192852" y="1062669"/>
            <a:ext cx="8051993" cy="4258101"/>
          </a:xfrm>
          <a:prstGeom prst="rect">
            <a:avLst/>
          </a:prstGeom>
        </p:spPr>
        <p:txBody>
          <a:bodyPr>
            <a:noAutofit/>
          </a:bodyPr>
          <a:lstStyle/>
          <a:p>
            <a:pPr lvl="0"/>
            <a:r>
              <a:rPr lang="en-CA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Completed NAFDAC Application form</a:t>
            </a:r>
          </a:p>
          <a:p>
            <a:pPr lvl="0"/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Notarized power of Attorney </a:t>
            </a:r>
            <a:endParaRPr lang="en-CA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en-CA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GMP Certificate</a:t>
            </a:r>
          </a:p>
          <a:p>
            <a:pPr lvl="0"/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Certificate of manufacture and free sale </a:t>
            </a:r>
            <a:endParaRPr lang="en-CA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en-CA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Certificate of Pharmaceutical Products</a:t>
            </a:r>
          </a:p>
          <a:p>
            <a:pPr lvl="0"/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Clinical trial documents and or documentary evidence/studies to determine the safety and efficacy of the product</a:t>
            </a:r>
          </a:p>
          <a:p>
            <a:pPr lvl="0"/>
            <a:r>
              <a:rPr lang="en-CA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Evidence of product registration from country of origin</a:t>
            </a:r>
          </a:p>
          <a:p>
            <a:pPr lvl="0"/>
            <a:endParaRPr lang="en-CA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 defTabSz="713230">
              <a:lnSpc>
                <a:spcPct val="90000"/>
              </a:lnSpc>
              <a:spcBef>
                <a:spcPts val="0"/>
              </a:spcBef>
              <a:buSzTx/>
              <a:buNone/>
              <a:defRPr sz="2300"/>
            </a:pPr>
            <a:endParaRPr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8" name="Shape 78"/>
          <p:cNvSpPr>
            <a:spLocks noGrp="1"/>
          </p:cNvSpPr>
          <p:nvPr>
            <p:ph type="sldNum" sz="quarter" idx="4294967295"/>
          </p:nvPr>
        </p:nvSpPr>
        <p:spPr>
          <a:xfrm>
            <a:off x="11393504" y="6406787"/>
            <a:ext cx="188897" cy="264254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/>
          <a:lstStyle/>
          <a:p>
            <a:fld id="{86CB4B4D-7CA3-9044-876B-883B54F8677D}" type="slidenum">
              <a:t>8</a:t>
            </a:fld>
            <a:endParaRPr/>
          </a:p>
        </p:txBody>
      </p:sp>
      <p:pic>
        <p:nvPicPr>
          <p:cNvPr id="7" name="image8.jpeg" descr="https://encrypted-tbn0.gstatic.com/images?q=tbn:ANd9GcRvyPoFkPREEj0dmT_HqRrDv1AVDkWZ--Bc0WJTLKlcF_yUvPRhIA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9879084" y="1201003"/>
            <a:ext cx="2312916" cy="2472926"/>
          </a:xfrm>
          <a:prstGeom prst="rect">
            <a:avLst/>
          </a:prstGeom>
          <a:ln w="12700">
            <a:miter lim="400000"/>
          </a:ln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234" y="1848401"/>
            <a:ext cx="1840175" cy="1963944"/>
          </a:xfrm>
          <a:prstGeom prst="rect">
            <a:avLst/>
          </a:prstGeom>
        </p:spPr>
      </p:pic>
    </p:spTree>
  </p:cSld>
  <p:clrMapOvr>
    <a:masterClrMapping/>
  </p:clrMapOvr>
  <p:transition spd="slow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Shape 82"/>
          <p:cNvSpPr>
            <a:spLocks noGrp="1"/>
          </p:cNvSpPr>
          <p:nvPr>
            <p:ph type="title"/>
          </p:nvPr>
        </p:nvSpPr>
        <p:spPr>
          <a:xfrm>
            <a:off x="690521" y="150006"/>
            <a:ext cx="10078547" cy="504966"/>
          </a:xfrm>
          <a:prstGeom prst="rect">
            <a:avLst/>
          </a:prstGeom>
        </p:spPr>
        <p:txBody>
          <a:bodyPr>
            <a:noAutofit/>
          </a:bodyPr>
          <a:lstStyle>
            <a:lvl1pPr defTabSz="886967">
              <a:defRPr sz="4200" b="1"/>
            </a:lvl1pPr>
          </a:lstStyle>
          <a:p>
            <a:r>
              <a:rPr lang="en-US" sz="3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DOCUMENTS REQUIRED FOR REGISTRATION…….cont’d</a:t>
            </a:r>
            <a:endParaRPr sz="32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83" name="Shape 83"/>
          <p:cNvSpPr>
            <a:spLocks noGrp="1"/>
          </p:cNvSpPr>
          <p:nvPr>
            <p:ph type="body" idx="1"/>
          </p:nvPr>
        </p:nvSpPr>
        <p:spPr>
          <a:xfrm>
            <a:off x="155034" y="818866"/>
            <a:ext cx="8265636" cy="4558352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en-CA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Product dossier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Certificate of incorporation of  the Nigerian company Registering the products.</a:t>
            </a:r>
            <a:endParaRPr lang="en-CA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Veterinary Annual License to Practice</a:t>
            </a:r>
          </a:p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Veterinary Premises</a:t>
            </a:r>
            <a:endParaRPr lang="en-CA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Evidence of trademark registration and Notarized declaration by applicant.</a:t>
            </a:r>
            <a:endParaRPr lang="en-CA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Letter of invitation from Manufacturer for the Agency’s GMP visit</a:t>
            </a:r>
            <a:endParaRPr lang="en-CA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4" name="Shape 84"/>
          <p:cNvSpPr>
            <a:spLocks noGrp="1"/>
          </p:cNvSpPr>
          <p:nvPr>
            <p:ph type="sldNum" sz="quarter" idx="4294967295"/>
          </p:nvPr>
        </p:nvSpPr>
        <p:spPr>
          <a:xfrm>
            <a:off x="11308746" y="6406787"/>
            <a:ext cx="273654" cy="264254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/>
          <a:lstStyle/>
          <a:p>
            <a:fld id="{86CB4B4D-7CA3-9044-876B-883B54F8677D}" type="slidenum">
              <a:t>9</a:t>
            </a:fld>
            <a:endParaRPr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20670" y="996043"/>
            <a:ext cx="3161730" cy="3706586"/>
          </a:xfrm>
          <a:prstGeom prst="rect">
            <a:avLst/>
          </a:prstGeom>
        </p:spPr>
      </p:pic>
    </p:spTree>
  </p:cSld>
  <p:clrMapOvr>
    <a:masterClrMapping/>
  </p:clrMapOvr>
  <p:transition spd="slow"/>
</p:sld>
</file>

<file path=ppt/theme/theme1.xml><?xml version="1.0" encoding="utf-8"?>
<a:theme xmlns:a="http://schemas.openxmlformats.org/drawingml/2006/main" name="ppt1F03.tmp">
  <a:themeElements>
    <a:clrScheme name="ppt1F03.tmp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ppt1F03.tmp">
      <a:majorFont>
        <a:latin typeface="Calibri"/>
        <a:ea typeface="Calibri"/>
        <a:cs typeface="Calibri"/>
      </a:majorFont>
      <a:minorFont>
        <a:latin typeface="Helvetica"/>
        <a:ea typeface="Helvetica"/>
        <a:cs typeface="Helvetica"/>
      </a:minorFont>
    </a:fontScheme>
    <a:fmtScheme name="ppt1F03.tmp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C5F6C5"/>
        </a:solidFill>
        <a:ln w="25400" cap="flat">
          <a:solidFill>
            <a:schemeClr val="accent1"/>
          </a:solidFill>
          <a:prstDash val="solid"/>
          <a:round/>
        </a:ln>
        <a:effectLst>
          <a:outerShdw blurRad="38100" dist="23000" dir="5400000" rotWithShape="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45718" tIns="45718" rIns="45718" bIns="45718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38100" dist="23000" dir="5400000" rotWithShape="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8" tIns="45718" rIns="45718" bIns="45718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ppt1F03.tmp">
  <a:themeElements>
    <a:clrScheme name="ppt1F03.tmp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ppt1F03.tmp">
      <a:majorFont>
        <a:latin typeface="Calibri"/>
        <a:ea typeface="Calibri"/>
        <a:cs typeface="Calibri"/>
      </a:majorFont>
      <a:minorFont>
        <a:latin typeface="Helvetica"/>
        <a:ea typeface="Helvetica"/>
        <a:cs typeface="Helvetica"/>
      </a:minorFont>
    </a:fontScheme>
    <a:fmtScheme name="ppt1F03.tmp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C5F6C5"/>
        </a:solidFill>
        <a:ln w="25400" cap="flat">
          <a:solidFill>
            <a:schemeClr val="accent1"/>
          </a:solidFill>
          <a:prstDash val="solid"/>
          <a:round/>
        </a:ln>
        <a:effectLst>
          <a:outerShdw blurRad="38100" dist="23000" dir="5400000" rotWithShape="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45718" tIns="45718" rIns="45718" bIns="45718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38100" dist="23000" dir="5400000" rotWithShape="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8" tIns="45718" rIns="45718" bIns="45718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3271</TotalTime>
  <Words>882</Words>
  <Application>Microsoft Office PowerPoint</Application>
  <PresentationFormat>Widescreen</PresentationFormat>
  <Paragraphs>155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4" baseType="lpstr">
      <vt:lpstr>Arial</vt:lpstr>
      <vt:lpstr>Calibri</vt:lpstr>
      <vt:lpstr>Helvetica</vt:lpstr>
      <vt:lpstr>Times New Roman</vt:lpstr>
      <vt:lpstr>Wingdings</vt:lpstr>
      <vt:lpstr>ppt1F03.tmp</vt:lpstr>
      <vt:lpstr> </vt:lpstr>
      <vt:lpstr>OUTLINE</vt:lpstr>
      <vt:lpstr>NIGERIA</vt:lpstr>
      <vt:lpstr>NAFDAC</vt:lpstr>
      <vt:lpstr>NAFDAC (Cont’d)</vt:lpstr>
      <vt:lpstr>NAFDAC (Cont’d)</vt:lpstr>
      <vt:lpstr>REGISTRATION PROCESS</vt:lpstr>
      <vt:lpstr>DOCUMENTS REQUIRED FOR IMPORTED VETERINARY PRODUCTS</vt:lpstr>
      <vt:lpstr>DOCUMENTS REQUIRED FOR REGISTRATION…….cont’d</vt:lpstr>
      <vt:lpstr> REGISTRATION OF NIGERIAN MADE VETERINARY PRODUCTS</vt:lpstr>
      <vt:lpstr>COST OF REGISTRATION.</vt:lpstr>
      <vt:lpstr>COST OF REGISTRATION…..(Cont’d)</vt:lpstr>
      <vt:lpstr>LABELLING REQUIREMENT. </vt:lpstr>
      <vt:lpstr>PACKAGING REQUIMENT</vt:lpstr>
      <vt:lpstr> </vt:lpstr>
      <vt:lpstr>PowerPoint Presentation</vt:lpstr>
      <vt:lpstr>PowerPoint Presentation</vt:lpstr>
      <vt:lpstr>Thank you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</dc:title>
  <dc:creator>Dr Bukar USMAN</dc:creator>
  <cp:lastModifiedBy>CEESA Office</cp:lastModifiedBy>
  <cp:revision>64</cp:revision>
  <cp:lastPrinted>2017-02-23T14:28:07Z</cp:lastPrinted>
  <dcterms:modified xsi:type="dcterms:W3CDTF">2017-11-14T09:00:19Z</dcterms:modified>
</cp:coreProperties>
</file>