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0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309" r:id="rId28"/>
    <p:sldId id="310" r:id="rId29"/>
    <p:sldId id="311" r:id="rId30"/>
    <p:sldId id="312" r:id="rId31"/>
    <p:sldId id="313" r:id="rId32"/>
    <p:sldId id="314" r:id="rId33"/>
    <p:sldId id="316" r:id="rId34"/>
    <p:sldId id="317" r:id="rId35"/>
    <p:sldId id="318" r:id="rId36"/>
    <p:sldId id="319" r:id="rId37"/>
    <p:sldId id="320" r:id="rId38"/>
    <p:sldId id="321" r:id="rId39"/>
    <p:sldId id="30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2F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35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5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1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18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E0845-96BE-4A74-92B7-8E777D0EC439}" type="datetime1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6856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059A4-F699-45DE-B9ED-A036C7AD4212}" type="datetime1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28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90703-5F70-4D0C-8C4D-378B1005A605}" type="datetime1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6372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43C10-B4BE-4369-801A-00D361CD27C7}" type="datetime1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16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34E1-2D7C-46DA-98CD-C45B79C9010A}" type="datetime1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874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2445E-22C1-4780-A9AA-3B180A9DA3D7}" type="datetime1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79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2D33-716F-4E09-956A-1F2C1D490F65}" type="datetime1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46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F514C9E-94AA-4BA6-BD09-E9F60A2289EA}" type="datetime1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37C728-5218-8E41-BD52-95328715D22E}" type="slidenum">
              <a:rPr lang="en-US" smtClean="0">
                <a:solidFill>
                  <a:srgbClr val="455F51"/>
                </a:solidFill>
              </a:rPr>
              <a:pPr/>
              <a:t>‹#›</a:t>
            </a:fld>
            <a:endParaRPr lang="en-US" dirty="0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7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93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93EB1-CDFD-4DB6-B987-BB0216D4A64B}" type="datetime1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5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DE00-17CB-42EF-9375-17B83D061153}" type="datetime1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84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49F7-6226-415C-AB1C-82D4862A0F07}" type="datetime1">
              <a:rPr lang="en-US" smtClean="0"/>
              <a:pPr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5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2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6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7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9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8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99E2-D640-CE46-903C-AF6E7F57988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1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99E2-D640-CE46-903C-AF6E7F57988D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C728-5218-8E41-BD52-95328715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914400"/>
            <a:fld id="{F2104A04-BB45-4AD8-AD83-92F8557A4E89}" type="datetime1">
              <a:rPr lang="en-US" smtClean="0"/>
              <a:pPr defTabSz="914400"/>
              <a:t>11/15/2017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defTabSz="914400"/>
            <a:fld id="{749117F3-72C3-48B4-9B19-054D6540F0E7}" type="slidenum">
              <a:rPr lang="en-US" smtClean="0">
                <a:solidFill>
                  <a:srgbClr val="000000"/>
                </a:solidFill>
              </a:rPr>
              <a:pPr defTabSz="914400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www.freenaturepictures.com/pictures/tiger-lying-down-2.html" TargetMode="External"/><Relationship Id="rId7" Type="http://schemas.openxmlformats.org/officeDocument/2006/relationships/hyperlink" Target="http://www.freefoto.com/preview.jsp?id=01-29-4&amp;k=Elepha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hyperlink" Target="http://www.freefoto.com/preview.jsp?id=01-07-55&amp;k=Dog+-+Springer+Spaniel" TargetMode="Externa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9087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US" sz="4800" dirty="0"/>
            </a:br>
            <a:r>
              <a:rPr lang="en-US" sz="4800" dirty="0"/>
              <a:t> </a:t>
            </a:r>
            <a:r>
              <a:rPr lang="en-US" sz="4800" b="1" dirty="0"/>
              <a:t>Efficacy Requirements &amp; Stability Studies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07" y="3665220"/>
            <a:ext cx="8245365" cy="21793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b="1" dirty="0"/>
              <a:t> USDA Center for Veterinary Biologics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1920 Dayton Ave.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Ames, IA  50010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/>
              <a:t>November 2017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0" y="70699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9690" y="744527"/>
            <a:ext cx="6371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Animal and Plant Health </a:t>
            </a:r>
            <a:r>
              <a:rPr lang="en-US" sz="1400" b="1"/>
              <a:t>Inspection Service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7886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5080" y="706992"/>
            <a:ext cx="9144000" cy="615100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906780"/>
            <a:ext cx="8920480" cy="9982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Efficacy Study Design (cont.)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933" y="2019300"/>
            <a:ext cx="8485080" cy="46863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altLang="en-US" sz="2600" b="1" dirty="0"/>
              <a:t>Experimental Unit Passive/Active Immunity: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600" b="1" dirty="0">
                <a:solidFill>
                  <a:schemeClr val="tx1"/>
                </a:solidFill>
              </a:rPr>
              <a:t>Dam -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altLang="en-US" sz="2600" b="1" dirty="0">
                <a:solidFill>
                  <a:schemeClr val="tx1"/>
                </a:solidFill>
              </a:rPr>
              <a:t>Vaccination of dam for the passive protection of offspring.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600" b="1" dirty="0">
                <a:solidFill>
                  <a:schemeClr val="tx1"/>
                </a:solidFill>
              </a:rPr>
              <a:t>Adult-Neonate unit -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altLang="en-US" sz="2600" b="1" dirty="0">
                <a:solidFill>
                  <a:schemeClr val="tx1"/>
                </a:solidFill>
              </a:rPr>
              <a:t>Vaccination of dam and her offspring for the protection of offspring.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sz="2600" b="1" dirty="0">
                <a:solidFill>
                  <a:schemeClr val="tx1"/>
                </a:solidFill>
              </a:rPr>
              <a:t>Individual Unit -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altLang="en-US" sz="2600" b="1" dirty="0">
                <a:solidFill>
                  <a:schemeClr val="tx1"/>
                </a:solidFill>
              </a:rPr>
              <a:t>Vaccination of dam &amp; the offspring for active and passive protection.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1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5080" y="706992"/>
            <a:ext cx="9144000" cy="615100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743823"/>
            <a:ext cx="8920480" cy="691277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Efficacy Study Design (cont.)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933" y="1576943"/>
            <a:ext cx="8485080" cy="46863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altLang="en-US" sz="2800" b="1" dirty="0"/>
              <a:t>Observations: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Time and Frequency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Blinding or Masking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Masked treatment allocation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Masked group membership</a:t>
            </a:r>
          </a:p>
          <a:p>
            <a:pPr marL="1828800" lvl="3" indent="-457200" algn="l">
              <a:buFont typeface="Arial" panose="020B0604020202020204" pitchFamily="34" charset="0"/>
              <a:buChar char="−"/>
            </a:pPr>
            <a:r>
              <a:rPr lang="en-US" altLang="en-US" sz="2800" b="1" dirty="0">
                <a:solidFill>
                  <a:schemeClr val="tx1"/>
                </a:solidFill>
              </a:rPr>
              <a:t>Clinical observations</a:t>
            </a:r>
          </a:p>
          <a:p>
            <a:pPr marL="1828800" lvl="3" indent="-457200" algn="l">
              <a:buFont typeface="Arial" panose="020B0604020202020204" pitchFamily="34" charset="0"/>
              <a:buChar char="−"/>
            </a:pPr>
            <a:r>
              <a:rPr lang="en-US" altLang="en-US" sz="2800" b="1" dirty="0">
                <a:solidFill>
                  <a:schemeClr val="tx1"/>
                </a:solidFill>
              </a:rPr>
              <a:t>Lab measurements</a:t>
            </a:r>
          </a:p>
          <a:p>
            <a:pPr marL="1828800" lvl="3" indent="-457200" algn="l">
              <a:buFont typeface="Arial" panose="020B0604020202020204" pitchFamily="34" charset="0"/>
              <a:buChar char="−"/>
            </a:pPr>
            <a:r>
              <a:rPr lang="en-US" altLang="en-US" sz="2800" b="1" dirty="0">
                <a:solidFill>
                  <a:schemeClr val="tx1"/>
                </a:solidFill>
              </a:rPr>
              <a:t>Postmortem examinations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14350" y="5781675"/>
            <a:ext cx="8115300" cy="733425"/>
            <a:chOff x="394" y="3858"/>
            <a:chExt cx="5112" cy="462"/>
          </a:xfrm>
        </p:grpSpPr>
        <p:pic>
          <p:nvPicPr>
            <p:cNvPr id="8" name="Picture 5" descr="blindfol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" y="3862"/>
              <a:ext cx="331" cy="458"/>
            </a:xfrm>
            <a:prstGeom prst="rect">
              <a:avLst/>
            </a:prstGeom>
            <a:noFill/>
            <a:ln w="63500">
              <a:solidFill>
                <a:srgbClr val="00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blindfold boy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" y="3862"/>
              <a:ext cx="610" cy="458"/>
            </a:xfrm>
            <a:prstGeom prst="rect">
              <a:avLst/>
            </a:prstGeom>
            <a:noFill/>
            <a:ln w="63500">
              <a:solidFill>
                <a:srgbClr val="00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1580" y="3858"/>
              <a:ext cx="3926" cy="462"/>
              <a:chOff x="900" y="3858"/>
              <a:chExt cx="3926" cy="462"/>
            </a:xfrm>
          </p:grpSpPr>
          <p:pic>
            <p:nvPicPr>
              <p:cNvPr id="12" name="Picture 8" descr="masked ma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3" y="3862"/>
                <a:ext cx="459" cy="458"/>
              </a:xfrm>
              <a:prstGeom prst="rect">
                <a:avLst/>
              </a:prstGeom>
              <a:noFill/>
              <a:ln w="63500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9" descr="FourBlindfold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4" y="3861"/>
                <a:ext cx="825" cy="459"/>
              </a:xfrm>
              <a:prstGeom prst="rect">
                <a:avLst/>
              </a:prstGeom>
              <a:noFill/>
              <a:ln w="63500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0" descr="blindfold1 toddler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6" y="3861"/>
                <a:ext cx="507" cy="459"/>
              </a:xfrm>
              <a:prstGeom prst="rect">
                <a:avLst/>
              </a:prstGeom>
              <a:noFill/>
              <a:ln w="63500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1" descr="blindfold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" y="3858"/>
                <a:ext cx="616" cy="462"/>
              </a:xfrm>
              <a:prstGeom prst="rect">
                <a:avLst/>
              </a:prstGeom>
              <a:noFill/>
              <a:ln w="63500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2" descr="blindfolded charity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9" y="3859"/>
                <a:ext cx="547" cy="461"/>
              </a:xfrm>
              <a:prstGeom prst="rect">
                <a:avLst/>
              </a:prstGeom>
              <a:noFill/>
              <a:ln w="63500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3" descr="blindfolded money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" y="3863"/>
                <a:ext cx="374" cy="457"/>
              </a:xfrm>
              <a:prstGeom prst="rect">
                <a:avLst/>
              </a:prstGeom>
              <a:noFill/>
              <a:ln w="63500">
                <a:solidFill>
                  <a:srgbClr val="0033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4269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5080" y="706992"/>
            <a:ext cx="9144000" cy="615100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743823"/>
            <a:ext cx="8920480" cy="691277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Efficacy Study Design (cont.)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933" y="1576942"/>
            <a:ext cx="8485080" cy="4976257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altLang="en-US" sz="2800" b="1" dirty="0"/>
              <a:t>Study Outcome: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Outcome specification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Case definition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Severity categorization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Natural scale of measurement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Primary outcome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Single primary outcome for each label claim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Composite observations – if clinically relevant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47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5080" y="706992"/>
            <a:ext cx="9144000" cy="615100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743823"/>
            <a:ext cx="8920480" cy="691277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Efficacy Study Design (cont.)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933" y="2008742"/>
            <a:ext cx="8485080" cy="4976257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altLang="en-US" sz="2800" b="1" dirty="0"/>
              <a:t>Describe Data analysis: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</a:rPr>
              <a:t>Proposed method of analysis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</a:rPr>
              <a:t>Justification of appropriateness</a:t>
            </a:r>
          </a:p>
          <a:p>
            <a:pPr lvl="1" algn="l"/>
            <a:endParaRPr lang="en-US" altLang="en-US" dirty="0"/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altLang="en-US" sz="2800" b="1" dirty="0"/>
              <a:t>Define Conclusion criteria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89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5080" y="706992"/>
            <a:ext cx="9144000" cy="615100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743823"/>
            <a:ext cx="8920480" cy="691277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Efficacy Report Submission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933" y="2008742"/>
            <a:ext cx="8485080" cy="4976257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US" altLang="en-US" sz="2800" b="1" dirty="0"/>
              <a:t>Submit: </a:t>
            </a:r>
          </a:p>
          <a:p>
            <a:pPr marL="914400" lvl="1" indent="-457200" algn="l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All data</a:t>
            </a:r>
          </a:p>
          <a:p>
            <a:pPr marL="914400" lvl="1" indent="-457200" algn="l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Adverse event report</a:t>
            </a:r>
          </a:p>
          <a:p>
            <a:pPr marL="914400" lvl="1" indent="-457200" algn="l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Lab procedures</a:t>
            </a:r>
          </a:p>
          <a:p>
            <a:pPr marL="914400" lvl="1" indent="-457200" algn="l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Serological outcomes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09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5080" y="706992"/>
            <a:ext cx="9144000" cy="615100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743823"/>
            <a:ext cx="8920480" cy="691277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Efficacy Criteria – Label Claims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" y="1870095"/>
            <a:ext cx="8687540" cy="4976257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800" b="1" dirty="0"/>
              <a:t>This product has been shown to be effective for the vaccination of healthy (insert name of species) X weeks of age or older against (insert name of agent or disease).  For more information regarding efficacy and safety data, see productdata.aphis.usda.gov.</a:t>
            </a:r>
          </a:p>
          <a:p>
            <a:pPr algn="l">
              <a:defRPr/>
            </a:pPr>
            <a:endParaRPr lang="en-US" sz="2800" b="1" dirty="0"/>
          </a:p>
          <a:p>
            <a:pPr algn="l">
              <a:defRPr/>
            </a:pPr>
            <a:r>
              <a:rPr lang="en-US" sz="2800" b="1" dirty="0"/>
              <a:t>Single tier label claims – Generic claim with study data on our website.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" y="1810623"/>
            <a:ext cx="8920480" cy="691277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Efficacy Criteria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21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1175623"/>
            <a:ext cx="8920480" cy="691277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Host Species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pic>
        <p:nvPicPr>
          <p:cNvPr id="8" name="Picture 4" descr="Cow- ARS k1166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282950"/>
            <a:ext cx="2660650" cy="236855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og eating j04093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282950"/>
            <a:ext cx="2527300" cy="236855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iglet ARS k7976-17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3282950"/>
            <a:ext cx="2578100" cy="236855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1175623"/>
            <a:ext cx="8920480" cy="691277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Vaccination Route of Administration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pic>
        <p:nvPicPr>
          <p:cNvPr id="12" name="Picture 5" descr="Newcastle vaccination k7001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5913"/>
            <a:ext cx="2768600" cy="2479675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Flu vacc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2855913"/>
            <a:ext cx="2652712" cy="2479675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oxell Chick drin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855913"/>
            <a:ext cx="2540000" cy="2479675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299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1175623"/>
            <a:ext cx="8920480" cy="691277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Treatment Regimen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pic>
        <p:nvPicPr>
          <p:cNvPr id="8" name="Picture 4" descr="Dog and G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05" y="2960986"/>
            <a:ext cx="2112790" cy="2936576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1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721161"/>
            <a:ext cx="9144000" cy="615100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906780"/>
            <a:ext cx="8920480" cy="8001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Requirements for Licensure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6473" y="1965956"/>
            <a:ext cx="2651053" cy="3886200"/>
          </a:xfrm>
        </p:spPr>
        <p:txBody>
          <a:bodyPr>
            <a:normAutofit/>
          </a:bodyPr>
          <a:lstStyle/>
          <a:p>
            <a:pPr algn="l"/>
            <a:endParaRPr lang="en-US" altLang="en-US" sz="2400" dirty="0">
              <a:solidFill>
                <a:schemeClr val="bg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600" b="1" dirty="0"/>
              <a:t>Pure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altLang="en-US" sz="26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600" b="1" dirty="0"/>
              <a:t>Safe</a:t>
            </a:r>
          </a:p>
          <a:p>
            <a:pPr algn="l"/>
            <a:endParaRPr lang="en-US" altLang="en-US" sz="26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600" b="1" dirty="0"/>
              <a:t>Efficacious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altLang="en-US" sz="2600" b="1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altLang="en-US" sz="2600" b="1" dirty="0"/>
              <a:t>Potent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68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1175623"/>
            <a:ext cx="8920480" cy="691277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Type/Form of Disease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pic>
        <p:nvPicPr>
          <p:cNvPr id="6" name="Picture 5" descr="Pig Parasi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705100"/>
            <a:ext cx="3035300" cy="2686106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ow piglets k1681-15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2705099"/>
            <a:ext cx="2844799" cy="2634073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97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" y="829984"/>
            <a:ext cx="8920480" cy="691277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Maternal Antibody Interference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760" y="1859340"/>
            <a:ext cx="892048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ct val="75000"/>
              </a:spcAft>
              <a:buFont typeface="Wingdings" panose="05000000000000000000" pitchFamily="2" charset="2"/>
              <a:buChar char="q"/>
            </a:pPr>
            <a:r>
              <a:rPr lang="en-US" altLang="en-US" sz="2200" b="1" dirty="0"/>
              <a:t>If maternal antibody interferes with immunization of young animals, then:</a:t>
            </a:r>
          </a:p>
          <a:p>
            <a:pPr marL="800100" lvl="1" indent="-342900">
              <a:spcAft>
                <a:spcPct val="75000"/>
              </a:spcAft>
              <a:buFont typeface="Wingdings" panose="05000000000000000000" pitchFamily="2" charset="2"/>
              <a:buChar char="§"/>
            </a:pPr>
            <a:r>
              <a:rPr lang="en-US" altLang="en-US" sz="2200" b="1" dirty="0"/>
              <a:t>Data to demonstrate efficacy in the presence of expected antibody levels</a:t>
            </a:r>
          </a:p>
          <a:p>
            <a:pPr marL="800100" lvl="1" indent="-342900">
              <a:spcAft>
                <a:spcPct val="75000"/>
              </a:spcAft>
              <a:buFont typeface="Wingdings" panose="05000000000000000000" pitchFamily="2" charset="2"/>
              <a:buChar char="§"/>
            </a:pPr>
            <a:r>
              <a:rPr lang="en-US" altLang="en-US" sz="2200" b="1" dirty="0"/>
              <a:t>Recommend revaccination when interfering levels are no longer present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333501" y="5079999"/>
            <a:ext cx="6794500" cy="1422401"/>
            <a:chOff x="945" y="3096"/>
            <a:chExt cx="3859" cy="750"/>
          </a:xfrm>
        </p:grpSpPr>
        <p:pic>
          <p:nvPicPr>
            <p:cNvPr id="10" name="Picture 5" descr="Cow-Cal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" y="3097"/>
              <a:ext cx="1100" cy="749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Pig USDA k7974-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" y="3097"/>
              <a:ext cx="1129" cy="748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Dog Puppi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" y="3096"/>
              <a:ext cx="749" cy="749"/>
            </a:xfrm>
            <a:prstGeom prst="rect">
              <a:avLst/>
            </a:prstGeom>
            <a:noFill/>
            <a:ln w="38100">
              <a:solidFill>
                <a:srgbClr val="00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8252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" y="829984"/>
            <a:ext cx="8920480" cy="691277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Immunity Claim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760" y="1859340"/>
            <a:ext cx="8920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ct val="50000"/>
              </a:spcAft>
              <a:buFont typeface="Wingdings" panose="05000000000000000000" pitchFamily="2" charset="2"/>
              <a:buChar char="q"/>
            </a:pPr>
            <a:r>
              <a:rPr lang="en-US" altLang="en-US" sz="2400" b="1" dirty="0"/>
              <a:t>Specific claims</a:t>
            </a:r>
          </a:p>
          <a:p>
            <a:pPr marL="914400" lvl="1" indent="-457200"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/>
              <a:t>Onset of immunity</a:t>
            </a:r>
          </a:p>
          <a:p>
            <a:pPr marL="914400" lvl="1" indent="-457200"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/>
              <a:t>Duration of immunity (DOI) </a:t>
            </a:r>
          </a:p>
          <a:p>
            <a:pPr marL="1371600" lvl="2" indent="-457200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/>
              <a:t>Rabies Vaccine</a:t>
            </a:r>
          </a:p>
          <a:p>
            <a:pPr marL="1371600" lvl="2" indent="-457200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/>
              <a:t>Specific label claims are made relative to product DOI</a:t>
            </a:r>
          </a:p>
          <a:p>
            <a:pPr marL="1371600" lvl="2" indent="-457200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sz="2400" b="1" dirty="0"/>
              <a:t>“New” product fractions</a:t>
            </a:r>
          </a:p>
          <a:p>
            <a:pPr lvl="2">
              <a:spcAft>
                <a:spcPct val="50000"/>
              </a:spcAft>
            </a:pPr>
            <a:endParaRPr lang="en-US" altLang="en-US" sz="2400" b="1" dirty="0"/>
          </a:p>
        </p:txBody>
      </p:sp>
      <p:pic>
        <p:nvPicPr>
          <p:cNvPr id="13" name="Picture 4" descr="Egg Inoculation 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1675391"/>
            <a:ext cx="2041964" cy="1664709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Roo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82" y="5080001"/>
            <a:ext cx="1981200" cy="1574800"/>
          </a:xfrm>
          <a:prstGeom prst="rect">
            <a:avLst/>
          </a:prstGeom>
          <a:noFill/>
          <a:ln w="381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31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739" y="1477617"/>
            <a:ext cx="481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dirty="0">
                <a:solidFill>
                  <a:srgbClr val="000000"/>
                </a:solidFill>
              </a:rPr>
              <a:t>Vaccine Stability</a:t>
            </a:r>
          </a:p>
        </p:txBody>
      </p:sp>
    </p:spTree>
    <p:extLst>
      <p:ext uri="{BB962C8B-B14F-4D97-AF65-F5344CB8AC3E}">
        <p14:creationId xmlns:p14="http://schemas.microsoft.com/office/powerpoint/2010/main" val="351952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341783" y="2196555"/>
            <a:ext cx="5589104" cy="20971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tabLst>
                <a:tab pos="3657600" algn="l"/>
              </a:tabLst>
            </a:pPr>
            <a:r>
              <a:rPr lang="en-US" sz="3200" i="1" dirty="0">
                <a:solidFill>
                  <a:srgbClr val="0000FF"/>
                </a:solidFill>
              </a:rPr>
              <a:t>Data-driven</a:t>
            </a:r>
            <a:r>
              <a:rPr lang="en-US" sz="3200" i="1" dirty="0">
                <a:solidFill>
                  <a:srgbClr val="000000"/>
                </a:solidFill>
              </a:rPr>
              <a:t>	Criteria</a:t>
            </a:r>
          </a:p>
          <a:p>
            <a:pPr>
              <a:spcBef>
                <a:spcPts val="1800"/>
              </a:spcBef>
              <a:tabLst>
                <a:tab pos="3657600" algn="l"/>
              </a:tabLst>
            </a:pPr>
            <a:r>
              <a:rPr lang="en-US" sz="3200" i="1" dirty="0">
                <a:solidFill>
                  <a:srgbClr val="0000FF"/>
                </a:solidFill>
              </a:rPr>
              <a:t>Consistent</a:t>
            </a:r>
            <a:r>
              <a:rPr lang="en-US" sz="3200" i="1" dirty="0">
                <a:solidFill>
                  <a:srgbClr val="000000"/>
                </a:solidFill>
              </a:rPr>
              <a:t>	Principles</a:t>
            </a:r>
            <a:endParaRPr lang="en-US" sz="3200" dirty="0">
              <a:solidFill>
                <a:srgbClr val="000000"/>
              </a:solidFill>
            </a:endParaRPr>
          </a:p>
          <a:p>
            <a:pPr defTabSz="860425">
              <a:spcBef>
                <a:spcPts val="1800"/>
              </a:spcBef>
              <a:tabLst>
                <a:tab pos="3657600" algn="l"/>
              </a:tabLst>
            </a:pPr>
            <a:r>
              <a:rPr lang="en-US" sz="3200" i="1" dirty="0">
                <a:solidFill>
                  <a:srgbClr val="0000FF"/>
                </a:solidFill>
              </a:rPr>
              <a:t>Coherent</a:t>
            </a:r>
            <a:r>
              <a:rPr lang="en-US" sz="3200" i="1" dirty="0">
                <a:solidFill>
                  <a:srgbClr val="000000"/>
                </a:solidFill>
              </a:rPr>
              <a:t>	System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9700" y="347990"/>
            <a:ext cx="626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dirty="0">
                <a:solidFill>
                  <a:srgbClr val="000000"/>
                </a:solidFill>
              </a:rPr>
              <a:t>CVB potency testing framework</a:t>
            </a:r>
          </a:p>
        </p:txBody>
      </p:sp>
    </p:spTree>
    <p:extLst>
      <p:ext uri="{BB962C8B-B14F-4D97-AF65-F5344CB8AC3E}">
        <p14:creationId xmlns:p14="http://schemas.microsoft.com/office/powerpoint/2010/main" val="31048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341783" y="2196556"/>
            <a:ext cx="5589104" cy="38663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tabLst>
                <a:tab pos="3657600" algn="l"/>
              </a:tabLst>
            </a:pPr>
            <a:r>
              <a:rPr lang="en-US" sz="3200" i="1" dirty="0">
                <a:solidFill>
                  <a:srgbClr val="0000FF"/>
                </a:solidFill>
              </a:rPr>
              <a:t>Data-driven – </a:t>
            </a:r>
            <a:br>
              <a:rPr lang="en-US" sz="3200" i="1" dirty="0">
                <a:solidFill>
                  <a:srgbClr val="0000FF"/>
                </a:solidFill>
              </a:rPr>
            </a:br>
            <a:r>
              <a:rPr lang="en-US" sz="2000" i="1" dirty="0">
                <a:solidFill>
                  <a:srgbClr val="000000"/>
                </a:solidFill>
              </a:rPr>
              <a:t>Test criteria based on experimental and observed data, rather than arbitrary standards.</a:t>
            </a:r>
            <a:endParaRPr lang="en-US" sz="3200" i="1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  <a:tabLst>
                <a:tab pos="3657600" algn="l"/>
              </a:tabLst>
            </a:pPr>
            <a:r>
              <a:rPr lang="en-US" sz="3200" i="1" dirty="0">
                <a:solidFill>
                  <a:srgbClr val="0000FF"/>
                </a:solidFill>
              </a:rPr>
              <a:t>Consistent –</a:t>
            </a:r>
            <a:br>
              <a:rPr lang="en-US" sz="3200" i="1" dirty="0">
                <a:solidFill>
                  <a:srgbClr val="000000"/>
                </a:solidFill>
              </a:rPr>
            </a:br>
            <a:r>
              <a:rPr lang="en-US" sz="2000" i="1" dirty="0">
                <a:solidFill>
                  <a:srgbClr val="000000"/>
                </a:solidFill>
              </a:rPr>
              <a:t>General principles consistent across all classes of assays and products.</a:t>
            </a:r>
            <a:endParaRPr lang="en-US" sz="3200" dirty="0">
              <a:solidFill>
                <a:srgbClr val="000000"/>
              </a:solidFill>
            </a:endParaRPr>
          </a:p>
          <a:p>
            <a:pPr defTabSz="860425">
              <a:spcBef>
                <a:spcPts val="1800"/>
              </a:spcBef>
              <a:tabLst>
                <a:tab pos="3657600" algn="l"/>
              </a:tabLst>
            </a:pPr>
            <a:r>
              <a:rPr lang="en-US" sz="3200" i="1" dirty="0">
                <a:solidFill>
                  <a:srgbClr val="0000FF"/>
                </a:solidFill>
              </a:rPr>
              <a:t>Coherent –</a:t>
            </a:r>
            <a:br>
              <a:rPr lang="en-US" sz="3200" i="1" dirty="0">
                <a:solidFill>
                  <a:srgbClr val="0000FF"/>
                </a:solidFill>
              </a:rPr>
            </a:br>
            <a:r>
              <a:rPr lang="en-US" sz="2000" i="1" dirty="0">
                <a:solidFill>
                  <a:srgbClr val="000000"/>
                </a:solidFill>
              </a:rPr>
              <a:t>The various elements of a potency testing system must work together in a coordinated way.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9700" y="347990"/>
            <a:ext cx="626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dirty="0">
                <a:solidFill>
                  <a:srgbClr val="000000"/>
                </a:solidFill>
              </a:rPr>
              <a:t>CVB potency testing framework</a:t>
            </a:r>
          </a:p>
        </p:txBody>
      </p:sp>
    </p:spTree>
    <p:extLst>
      <p:ext uri="{BB962C8B-B14F-4D97-AF65-F5344CB8AC3E}">
        <p14:creationId xmlns:p14="http://schemas.microsoft.com/office/powerpoint/2010/main" val="325587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57638" y="1315288"/>
            <a:ext cx="8029161" cy="260735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tabLst>
                <a:tab pos="3657600" algn="l"/>
              </a:tabLst>
            </a:pPr>
            <a:r>
              <a:rPr lang="en-US" sz="2400" i="1" dirty="0">
                <a:solidFill>
                  <a:srgbClr val="0000FF"/>
                </a:solidFill>
              </a:rPr>
              <a:t>Throughout-dating specification</a:t>
            </a:r>
            <a:br>
              <a:rPr lang="en-US" sz="3200" i="1" dirty="0">
                <a:solidFill>
                  <a:srgbClr val="0000FF"/>
                </a:solidFill>
              </a:rPr>
            </a:br>
            <a:r>
              <a:rPr lang="en-US" sz="2000" i="1" dirty="0">
                <a:solidFill>
                  <a:srgbClr val="000000"/>
                </a:solidFill>
              </a:rPr>
              <a:t>The minimum potency required at any time during the dating period</a:t>
            </a:r>
            <a:endParaRPr lang="en-US" sz="3200" i="1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  <a:tabLst>
                <a:tab pos="3657600" algn="l"/>
              </a:tabLst>
            </a:pPr>
            <a:r>
              <a:rPr lang="en-US" sz="2400" i="1" dirty="0">
                <a:solidFill>
                  <a:srgbClr val="0000FF"/>
                </a:solidFill>
              </a:rPr>
              <a:t>Release specification –</a:t>
            </a:r>
            <a:br>
              <a:rPr lang="en-US" sz="3200" i="1" dirty="0">
                <a:solidFill>
                  <a:srgbClr val="000000"/>
                </a:solidFill>
              </a:rPr>
            </a:br>
            <a:r>
              <a:rPr lang="en-US" sz="2000" i="1" dirty="0">
                <a:solidFill>
                  <a:srgbClr val="000000"/>
                </a:solidFill>
              </a:rPr>
              <a:t>The minimum potency required for lot release</a:t>
            </a:r>
            <a:endParaRPr lang="en-US" sz="3200" dirty="0">
              <a:solidFill>
                <a:srgbClr val="000000"/>
              </a:solidFill>
            </a:endParaRPr>
          </a:p>
          <a:p>
            <a:pPr defTabSz="860425">
              <a:spcBef>
                <a:spcPts val="1800"/>
              </a:spcBef>
              <a:tabLst>
                <a:tab pos="3657600" algn="l"/>
              </a:tabLst>
            </a:pPr>
            <a:r>
              <a:rPr lang="en-US" sz="2400" i="1" dirty="0">
                <a:solidFill>
                  <a:srgbClr val="0000FF"/>
                </a:solidFill>
              </a:rPr>
              <a:t>Dating period –</a:t>
            </a:r>
            <a:br>
              <a:rPr lang="en-US" sz="3200" i="1" dirty="0">
                <a:solidFill>
                  <a:srgbClr val="0000FF"/>
                </a:solidFill>
              </a:rPr>
            </a:br>
            <a:r>
              <a:rPr lang="en-US" sz="2000" i="1" dirty="0">
                <a:solidFill>
                  <a:srgbClr val="000000"/>
                </a:solidFill>
              </a:rPr>
              <a:t>The period of time during which a lot may be marketed (“shelf life”)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9700" y="347990"/>
            <a:ext cx="626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dirty="0">
                <a:solidFill>
                  <a:srgbClr val="000000"/>
                </a:solidFill>
              </a:rPr>
              <a:t>Potency test specifications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3753680"/>
            <a:ext cx="8534400" cy="2895599"/>
            <a:chOff x="457200" y="3753680"/>
            <a:chExt cx="8534400" cy="2895599"/>
          </a:xfrm>
        </p:grpSpPr>
        <p:pic>
          <p:nvPicPr>
            <p:cNvPr id="9" name="Picture 8" descr="http://www.deertargets.com/content/modules/rhino.pages/files/uploads/archery-targets/printable-targets/img-00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9947" y="3753680"/>
              <a:ext cx="1822906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://www.clker.com/cliparts/T/Y/x/4/4/p/target-arrow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98" y="4649575"/>
              <a:ext cx="2286000" cy="373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itle 1"/>
            <p:cNvSpPr txBox="1">
              <a:spLocks/>
            </p:cNvSpPr>
            <p:nvPr/>
          </p:nvSpPr>
          <p:spPr>
            <a:xfrm>
              <a:off x="685800" y="5532558"/>
              <a:ext cx="1905000" cy="609600"/>
            </a:xfrm>
            <a:prstGeom prst="rect">
              <a:avLst/>
            </a:prstGeom>
          </p:spPr>
          <p:txBody>
            <a:bodyPr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defTabSz="914400"/>
              <a:r>
                <a:rPr lang="en-US" sz="2400" i="1" kern="0" dirty="0">
                  <a:solidFill>
                    <a:srgbClr val="000000"/>
                  </a:solidFill>
                </a:rPr>
                <a:t>Release</a:t>
              </a:r>
              <a:endParaRPr lang="en-US" sz="2800" i="1" kern="0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5791200" y="5532558"/>
              <a:ext cx="3200400" cy="609600"/>
            </a:xfrm>
            <a:prstGeom prst="rect">
              <a:avLst/>
            </a:prstGeom>
          </p:spPr>
          <p:txBody>
            <a:bodyPr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2"/>
                  </a:solidFill>
                  <a:latin typeface="Calibri" pitchFamily="34" charset="0"/>
                  <a:ea typeface="+mj-ea"/>
                  <a:cs typeface="Calibri" pitchFamily="34" charset="0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 defTabSz="914400"/>
              <a:r>
                <a:rPr lang="en-US" sz="2400" i="1" kern="0" dirty="0">
                  <a:solidFill>
                    <a:srgbClr val="000000"/>
                  </a:solidFill>
                </a:rPr>
                <a:t>Throughout-Dating</a:t>
              </a:r>
              <a:endParaRPr lang="en-US" sz="2800" i="1" kern="0" dirty="0">
                <a:solidFill>
                  <a:srgbClr val="000000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57200" y="6039679"/>
              <a:ext cx="8382000" cy="609600"/>
              <a:chOff x="457200" y="4953000"/>
              <a:chExt cx="8382000" cy="609600"/>
            </a:xfrm>
          </p:grpSpPr>
          <p:sp>
            <p:nvSpPr>
              <p:cNvPr id="14" name="Title 1"/>
              <p:cNvSpPr txBox="1">
                <a:spLocks/>
              </p:cNvSpPr>
              <p:nvPr/>
            </p:nvSpPr>
            <p:spPr>
              <a:xfrm>
                <a:off x="457200" y="4953000"/>
                <a:ext cx="8296958" cy="609600"/>
              </a:xfrm>
              <a:prstGeom prst="rect">
                <a:avLst/>
              </a:prstGeom>
            </p:spPr>
            <p:txBody>
              <a:bodyPr/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chemeClr val="tx2"/>
                    </a:solidFill>
                    <a:latin typeface="Calibri" pitchFamily="34" charset="0"/>
                    <a:ea typeface="+mj-ea"/>
                    <a:cs typeface="Calibri" pitchFamily="34" charset="0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imes New Roman" pitchFamily="18" charset="0"/>
                  </a:defRPr>
                </a:lvl9pPr>
              </a:lstStyle>
              <a:p>
                <a:pPr defTabSz="914400"/>
                <a:r>
                  <a:rPr lang="en-US" sz="2400" i="1" kern="0" dirty="0">
                    <a:solidFill>
                      <a:srgbClr val="000000"/>
                    </a:solidFill>
                  </a:rPr>
                  <a:t>Dating Period</a:t>
                </a:r>
              </a:p>
            </p:txBody>
          </p:sp>
          <p:cxnSp>
            <p:nvCxnSpPr>
              <p:cNvPr id="15" name="Straight Connector 14"/>
              <p:cNvCxnSpPr>
                <a:stCxn id="14" idx="1"/>
              </p:cNvCxnSpPr>
              <p:nvPr/>
            </p:nvCxnSpPr>
            <p:spPr>
              <a:xfrm>
                <a:off x="457200" y="5257800"/>
                <a:ext cx="2971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stealth" w="lg" len="lg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867400" y="5257800"/>
                <a:ext cx="2971800" cy="0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329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800" y="1223993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sz="3200" kern="0" dirty="0">
                <a:solidFill>
                  <a:srgbClr val="000000"/>
                </a:solidFill>
              </a:rPr>
              <a:t>A change in one specification affects the others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9185" y="2229674"/>
            <a:ext cx="8470476" cy="1371600"/>
            <a:chOff x="239185" y="1905000"/>
            <a:chExt cx="8470476" cy="1371600"/>
          </a:xfrm>
        </p:grpSpPr>
        <p:pic>
          <p:nvPicPr>
            <p:cNvPr id="34" name="Picture 8" descr="http://www.deertargets.com/content/modules/rhino.pages/files/uploads/archery-targets/printable-targets/img-00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482" y="1905000"/>
              <a:ext cx="136717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http://www.clker.com/cliparts/T/Y/x/4/4/p/target-arrow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">
              <a:off x="239185" y="2409555"/>
              <a:ext cx="1600200" cy="261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1973580" y="2133600"/>
              <a:ext cx="5364480" cy="284671"/>
            </a:xfrm>
            <a:custGeom>
              <a:avLst/>
              <a:gdLst>
                <a:gd name="connsiteX0" fmla="*/ 0 w 5364480"/>
                <a:gd name="connsiteY0" fmla="*/ 320047 h 327667"/>
                <a:gd name="connsiteX1" fmla="*/ 2476500 w 5364480"/>
                <a:gd name="connsiteY1" fmla="*/ 7 h 327667"/>
                <a:gd name="connsiteX2" fmla="*/ 5364480 w 5364480"/>
                <a:gd name="connsiteY2" fmla="*/ 327667 h 32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4480" h="327667">
                  <a:moveTo>
                    <a:pt x="0" y="320047"/>
                  </a:moveTo>
                  <a:cubicBezTo>
                    <a:pt x="791210" y="159392"/>
                    <a:pt x="1582420" y="-1263"/>
                    <a:pt x="2476500" y="7"/>
                  </a:cubicBezTo>
                  <a:cubicBezTo>
                    <a:pt x="3370580" y="1277"/>
                    <a:pt x="4367530" y="164472"/>
                    <a:pt x="5364480" y="327667"/>
                  </a:cubicBez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09700" y="347990"/>
            <a:ext cx="626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dirty="0">
                <a:solidFill>
                  <a:srgbClr val="000000"/>
                </a:solidFill>
              </a:rPr>
              <a:t>Potency test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354685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04800" y="1223993"/>
            <a:ext cx="82296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sz="3200" kern="0" dirty="0">
                <a:solidFill>
                  <a:srgbClr val="000000"/>
                </a:solidFill>
              </a:rPr>
              <a:t>A change in one specification affects the others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9185" y="2229674"/>
            <a:ext cx="8470476" cy="1371600"/>
            <a:chOff x="239185" y="1905000"/>
            <a:chExt cx="8470476" cy="1371600"/>
          </a:xfrm>
        </p:grpSpPr>
        <p:pic>
          <p:nvPicPr>
            <p:cNvPr id="34" name="Picture 8" descr="http://www.deertargets.com/content/modules/rhino.pages/files/uploads/archery-targets/printable-targets/img-003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2482" y="1905000"/>
              <a:ext cx="1367179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http://www.clker.com/cliparts/T/Y/x/4/4/p/target-arrow-m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">
              <a:off x="239185" y="2409555"/>
              <a:ext cx="1600200" cy="261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1973580" y="2133600"/>
              <a:ext cx="5364480" cy="284671"/>
            </a:xfrm>
            <a:custGeom>
              <a:avLst/>
              <a:gdLst>
                <a:gd name="connsiteX0" fmla="*/ 0 w 5364480"/>
                <a:gd name="connsiteY0" fmla="*/ 320047 h 327667"/>
                <a:gd name="connsiteX1" fmla="*/ 2476500 w 5364480"/>
                <a:gd name="connsiteY1" fmla="*/ 7 h 327667"/>
                <a:gd name="connsiteX2" fmla="*/ 5364480 w 5364480"/>
                <a:gd name="connsiteY2" fmla="*/ 327667 h 32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4480" h="327667">
                  <a:moveTo>
                    <a:pt x="0" y="320047"/>
                  </a:moveTo>
                  <a:cubicBezTo>
                    <a:pt x="791210" y="159392"/>
                    <a:pt x="1582420" y="-1263"/>
                    <a:pt x="2476500" y="7"/>
                  </a:cubicBezTo>
                  <a:cubicBezTo>
                    <a:pt x="3370580" y="1277"/>
                    <a:pt x="4367530" y="164472"/>
                    <a:pt x="5364480" y="327667"/>
                  </a:cubicBez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09700" y="347990"/>
            <a:ext cx="626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dirty="0">
                <a:solidFill>
                  <a:srgbClr val="000000"/>
                </a:solidFill>
              </a:rPr>
              <a:t>Potency test specifications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2" y="3808165"/>
            <a:ext cx="8229600" cy="5650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sz="3200" kern="0" dirty="0">
                <a:solidFill>
                  <a:srgbClr val="000000"/>
                </a:solidFill>
              </a:rPr>
              <a:t>Assay variance affects each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4574" y="4098236"/>
            <a:ext cx="8464626" cy="2590800"/>
            <a:chOff x="374574" y="4098236"/>
            <a:chExt cx="8464626" cy="2590800"/>
          </a:xfrm>
        </p:grpSpPr>
        <p:grpSp>
          <p:nvGrpSpPr>
            <p:cNvPr id="17" name="Group 16"/>
            <p:cNvGrpSpPr/>
            <p:nvPr/>
          </p:nvGrpSpPr>
          <p:grpSpPr>
            <a:xfrm>
              <a:off x="6477000" y="4098236"/>
              <a:ext cx="2362200" cy="2590800"/>
              <a:chOff x="6477000" y="2209800"/>
              <a:chExt cx="2362200" cy="25908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6781800" y="2438400"/>
                <a:ext cx="2057400" cy="2057400"/>
                <a:chOff x="6781800" y="2438400"/>
                <a:chExt cx="2057400" cy="2057400"/>
              </a:xfrm>
            </p:grpSpPr>
            <p:sp>
              <p:nvSpPr>
                <p:cNvPr id="25" name="Oval 24"/>
                <p:cNvSpPr>
                  <a:spLocks noChangeAspect="1"/>
                </p:cNvSpPr>
                <p:nvPr/>
              </p:nvSpPr>
              <p:spPr>
                <a:xfrm>
                  <a:off x="7162800" y="3124200"/>
                  <a:ext cx="1371600" cy="1371600"/>
                </a:xfrm>
                <a:prstGeom prst="ellipse">
                  <a:avLst/>
                </a:prstGeom>
                <a:blipFill dpi="0" rotWithShape="1">
                  <a:blip r:embed="rId4">
                    <a:alphaModFix amt="50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" name="Oval 25"/>
                <p:cNvSpPr>
                  <a:spLocks noChangeAspect="1"/>
                </p:cNvSpPr>
                <p:nvPr/>
              </p:nvSpPr>
              <p:spPr>
                <a:xfrm>
                  <a:off x="7467600" y="2819400"/>
                  <a:ext cx="1371600" cy="1371600"/>
                </a:xfrm>
                <a:prstGeom prst="ellipse">
                  <a:avLst/>
                </a:prstGeom>
                <a:blipFill dpi="0" rotWithShape="1">
                  <a:blip r:embed="rId4">
                    <a:alphaModFix amt="50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" name="Oval 26"/>
                <p:cNvSpPr>
                  <a:spLocks noChangeAspect="1"/>
                </p:cNvSpPr>
                <p:nvPr/>
              </p:nvSpPr>
              <p:spPr>
                <a:xfrm>
                  <a:off x="6781800" y="2590800"/>
                  <a:ext cx="1371600" cy="1371600"/>
                </a:xfrm>
                <a:prstGeom prst="ellipse">
                  <a:avLst/>
                </a:prstGeom>
                <a:blipFill dpi="0" rotWithShape="1">
                  <a:blip r:embed="rId4">
                    <a:alphaModFix amt="50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8" name="Oval 27"/>
                <p:cNvSpPr>
                  <a:spLocks noChangeAspect="1"/>
                </p:cNvSpPr>
                <p:nvPr/>
              </p:nvSpPr>
              <p:spPr>
                <a:xfrm>
                  <a:off x="7086600" y="2438400"/>
                  <a:ext cx="1371600" cy="1371600"/>
                </a:xfrm>
                <a:prstGeom prst="ellipse">
                  <a:avLst/>
                </a:prstGeom>
                <a:blipFill dpi="0" rotWithShape="1">
                  <a:blip r:embed="rId4">
                    <a:alphaModFix amt="50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6477000" y="2209800"/>
                <a:ext cx="2209800" cy="2590800"/>
                <a:chOff x="6477000" y="2209800"/>
                <a:chExt cx="2209800" cy="2590800"/>
              </a:xfrm>
            </p:grpSpPr>
            <p:sp>
              <p:nvSpPr>
                <p:cNvPr id="20" name="Oval 19"/>
                <p:cNvSpPr>
                  <a:spLocks noChangeAspect="1"/>
                </p:cNvSpPr>
                <p:nvPr/>
              </p:nvSpPr>
              <p:spPr>
                <a:xfrm>
                  <a:off x="7315200" y="3276600"/>
                  <a:ext cx="1371600" cy="1371600"/>
                </a:xfrm>
                <a:prstGeom prst="ellipse">
                  <a:avLst/>
                </a:prstGeom>
                <a:blipFill dpi="0" rotWithShape="1">
                  <a:blip r:embed="rId4">
                    <a:alphaModFix amt="50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20"/>
                <p:cNvSpPr>
                  <a:spLocks noChangeAspect="1"/>
                </p:cNvSpPr>
                <p:nvPr/>
              </p:nvSpPr>
              <p:spPr>
                <a:xfrm>
                  <a:off x="6629400" y="3429000"/>
                  <a:ext cx="1371600" cy="1371600"/>
                </a:xfrm>
                <a:prstGeom prst="ellipse">
                  <a:avLst/>
                </a:prstGeom>
                <a:blipFill dpi="0" rotWithShape="1">
                  <a:blip r:embed="rId4">
                    <a:alphaModFix amt="50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2" name="Oval 21"/>
                <p:cNvSpPr>
                  <a:spLocks noChangeAspect="1"/>
                </p:cNvSpPr>
                <p:nvPr/>
              </p:nvSpPr>
              <p:spPr>
                <a:xfrm>
                  <a:off x="6781800" y="2895600"/>
                  <a:ext cx="1371600" cy="1371600"/>
                </a:xfrm>
                <a:prstGeom prst="ellipse">
                  <a:avLst/>
                </a:prstGeom>
                <a:blipFill dpi="0" rotWithShape="1">
                  <a:blip r:embed="rId4">
                    <a:alphaModFix amt="50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" name="Oval 22"/>
                <p:cNvSpPr>
                  <a:spLocks noChangeAspect="1"/>
                </p:cNvSpPr>
                <p:nvPr/>
              </p:nvSpPr>
              <p:spPr>
                <a:xfrm>
                  <a:off x="6477000" y="2438400"/>
                  <a:ext cx="1371600" cy="1371600"/>
                </a:xfrm>
                <a:prstGeom prst="ellipse">
                  <a:avLst/>
                </a:prstGeom>
                <a:blipFill dpi="0" rotWithShape="1">
                  <a:blip r:embed="rId4">
                    <a:alphaModFix amt="50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" name="Oval 23"/>
                <p:cNvSpPr>
                  <a:spLocks noChangeAspect="1"/>
                </p:cNvSpPr>
                <p:nvPr/>
              </p:nvSpPr>
              <p:spPr>
                <a:xfrm>
                  <a:off x="7315200" y="2209800"/>
                  <a:ext cx="1371600" cy="1371600"/>
                </a:xfrm>
                <a:prstGeom prst="ellipse">
                  <a:avLst/>
                </a:prstGeom>
                <a:blipFill dpi="0" rotWithShape="1">
                  <a:blip r:embed="rId4">
                    <a:alphaModFix amt="50000"/>
                  </a:blip>
                  <a:srcRect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374574" y="4888798"/>
              <a:ext cx="2204129" cy="860588"/>
              <a:chOff x="374574" y="3113006"/>
              <a:chExt cx="2204129" cy="860588"/>
            </a:xfrm>
          </p:grpSpPr>
          <p:pic>
            <p:nvPicPr>
              <p:cNvPr id="30" name="Picture 10" descr="http://www.clker.com/cliparts/T/Y/x/4/4/p/target-arrow-md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">
                <a:off x="374574" y="3417806"/>
                <a:ext cx="1828800" cy="298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0" descr="http://www.clker.com/cliparts/T/Y/x/4/4/p/target-arrow-md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60000">
                <a:off x="675204" y="3675014"/>
                <a:ext cx="1828800" cy="298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0" descr="http://www.clker.com/cliparts/T/Y/x/4/4/p/target-arrow-md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900000">
                <a:off x="526974" y="3113006"/>
                <a:ext cx="1828800" cy="298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0" descr="http://www.clker.com/cliparts/T/Y/x/4/4/p/target-arrow-md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660000">
                <a:off x="749903" y="3217814"/>
                <a:ext cx="1828800" cy="298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10" descr="http://www.clker.com/cliparts/T/Y/x/4/4/p/target-arrow-md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60000">
                <a:off x="749903" y="3494006"/>
                <a:ext cx="1828800" cy="2985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Freeform 36"/>
            <p:cNvSpPr/>
            <p:nvPr/>
          </p:nvSpPr>
          <p:spPr>
            <a:xfrm rot="260783">
              <a:off x="2516916" y="4936434"/>
              <a:ext cx="5364480" cy="284671"/>
            </a:xfrm>
            <a:custGeom>
              <a:avLst/>
              <a:gdLst>
                <a:gd name="connsiteX0" fmla="*/ 0 w 5364480"/>
                <a:gd name="connsiteY0" fmla="*/ 320047 h 327667"/>
                <a:gd name="connsiteX1" fmla="*/ 2476500 w 5364480"/>
                <a:gd name="connsiteY1" fmla="*/ 7 h 327667"/>
                <a:gd name="connsiteX2" fmla="*/ 5364480 w 5364480"/>
                <a:gd name="connsiteY2" fmla="*/ 327667 h 32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4480" h="327667">
                  <a:moveTo>
                    <a:pt x="0" y="320047"/>
                  </a:moveTo>
                  <a:cubicBezTo>
                    <a:pt x="791210" y="159392"/>
                    <a:pt x="1582420" y="-1263"/>
                    <a:pt x="2476500" y="7"/>
                  </a:cubicBezTo>
                  <a:cubicBezTo>
                    <a:pt x="3370580" y="1277"/>
                    <a:pt x="4367530" y="164472"/>
                    <a:pt x="5364480" y="327667"/>
                  </a:cubicBez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251874" y="4571999"/>
              <a:ext cx="5364480" cy="284671"/>
            </a:xfrm>
            <a:custGeom>
              <a:avLst/>
              <a:gdLst>
                <a:gd name="connsiteX0" fmla="*/ 0 w 5364480"/>
                <a:gd name="connsiteY0" fmla="*/ 320047 h 327667"/>
                <a:gd name="connsiteX1" fmla="*/ 2476500 w 5364480"/>
                <a:gd name="connsiteY1" fmla="*/ 7 h 327667"/>
                <a:gd name="connsiteX2" fmla="*/ 5364480 w 5364480"/>
                <a:gd name="connsiteY2" fmla="*/ 327667 h 32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4480" h="327667">
                  <a:moveTo>
                    <a:pt x="0" y="320047"/>
                  </a:moveTo>
                  <a:cubicBezTo>
                    <a:pt x="791210" y="159392"/>
                    <a:pt x="1582420" y="-1263"/>
                    <a:pt x="2476500" y="7"/>
                  </a:cubicBezTo>
                  <a:cubicBezTo>
                    <a:pt x="3370580" y="1277"/>
                    <a:pt x="4367530" y="164472"/>
                    <a:pt x="5364480" y="327667"/>
                  </a:cubicBez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2185616" y="4949683"/>
              <a:ext cx="5364480" cy="284671"/>
            </a:xfrm>
            <a:custGeom>
              <a:avLst/>
              <a:gdLst>
                <a:gd name="connsiteX0" fmla="*/ 0 w 5364480"/>
                <a:gd name="connsiteY0" fmla="*/ 320047 h 327667"/>
                <a:gd name="connsiteX1" fmla="*/ 2476500 w 5364480"/>
                <a:gd name="connsiteY1" fmla="*/ 7 h 327667"/>
                <a:gd name="connsiteX2" fmla="*/ 5364480 w 5364480"/>
                <a:gd name="connsiteY2" fmla="*/ 327667 h 32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4480" h="327667">
                  <a:moveTo>
                    <a:pt x="0" y="320047"/>
                  </a:moveTo>
                  <a:cubicBezTo>
                    <a:pt x="791210" y="159392"/>
                    <a:pt x="1582420" y="-1263"/>
                    <a:pt x="2476500" y="7"/>
                  </a:cubicBezTo>
                  <a:cubicBezTo>
                    <a:pt x="3370580" y="1277"/>
                    <a:pt x="4367530" y="164472"/>
                    <a:pt x="5364480" y="327667"/>
                  </a:cubicBez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 rot="174201">
              <a:off x="2490413" y="5387001"/>
              <a:ext cx="5364480" cy="284671"/>
            </a:xfrm>
            <a:custGeom>
              <a:avLst/>
              <a:gdLst>
                <a:gd name="connsiteX0" fmla="*/ 0 w 5364480"/>
                <a:gd name="connsiteY0" fmla="*/ 320047 h 327667"/>
                <a:gd name="connsiteX1" fmla="*/ 2476500 w 5364480"/>
                <a:gd name="connsiteY1" fmla="*/ 7 h 327667"/>
                <a:gd name="connsiteX2" fmla="*/ 5364480 w 5364480"/>
                <a:gd name="connsiteY2" fmla="*/ 327667 h 32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4480" h="327667">
                  <a:moveTo>
                    <a:pt x="0" y="320047"/>
                  </a:moveTo>
                  <a:cubicBezTo>
                    <a:pt x="791210" y="159392"/>
                    <a:pt x="1582420" y="-1263"/>
                    <a:pt x="2476500" y="7"/>
                  </a:cubicBezTo>
                  <a:cubicBezTo>
                    <a:pt x="3370580" y="1277"/>
                    <a:pt x="4367530" y="164472"/>
                    <a:pt x="5364480" y="327667"/>
                  </a:cubicBez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 rot="459550">
              <a:off x="2530166" y="5426757"/>
              <a:ext cx="5364480" cy="284671"/>
            </a:xfrm>
            <a:custGeom>
              <a:avLst/>
              <a:gdLst>
                <a:gd name="connsiteX0" fmla="*/ 0 w 5364480"/>
                <a:gd name="connsiteY0" fmla="*/ 320047 h 327667"/>
                <a:gd name="connsiteX1" fmla="*/ 2476500 w 5364480"/>
                <a:gd name="connsiteY1" fmla="*/ 7 h 327667"/>
                <a:gd name="connsiteX2" fmla="*/ 5364480 w 5364480"/>
                <a:gd name="connsiteY2" fmla="*/ 327667 h 32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64480" h="327667">
                  <a:moveTo>
                    <a:pt x="0" y="320047"/>
                  </a:moveTo>
                  <a:cubicBezTo>
                    <a:pt x="791210" y="159392"/>
                    <a:pt x="1582420" y="-1263"/>
                    <a:pt x="2476500" y="7"/>
                  </a:cubicBezTo>
                  <a:cubicBezTo>
                    <a:pt x="3370580" y="1277"/>
                    <a:pt x="4367530" y="164472"/>
                    <a:pt x="5364480" y="327667"/>
                  </a:cubicBezTo>
                </a:path>
              </a:pathLst>
            </a:custGeom>
            <a:noFill/>
            <a:ln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2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347990"/>
            <a:ext cx="626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dirty="0">
                <a:solidFill>
                  <a:srgbClr val="000000"/>
                </a:solidFill>
              </a:rPr>
              <a:t>CVB Stability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3230" y="1388286"/>
            <a:ext cx="7389744" cy="376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1275" indent="-1311275" defTabSz="914400"/>
            <a:r>
              <a:rPr lang="en-US" sz="2400" dirty="0">
                <a:solidFill>
                  <a:srgbClr val="000000"/>
                </a:solidFill>
              </a:rPr>
              <a:t>Stability –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Effect of time on the </a:t>
            </a:r>
            <a:r>
              <a:rPr lang="en-US" sz="2400" i="1" dirty="0">
                <a:solidFill>
                  <a:srgbClr val="000000"/>
                </a:solidFill>
              </a:rPr>
              <a:t>potency</a:t>
            </a:r>
            <a:r>
              <a:rPr lang="en-US" sz="2400" dirty="0">
                <a:solidFill>
                  <a:srgbClr val="000000"/>
                </a:solidFill>
              </a:rPr>
              <a:t> of a product stored under specified conditions.</a:t>
            </a:r>
          </a:p>
          <a:p>
            <a:pPr marL="1311275" defTabSz="914400">
              <a:spcBef>
                <a:spcPts val="400"/>
              </a:spcBef>
            </a:pPr>
            <a:r>
              <a:rPr lang="en-US" sz="2000" dirty="0">
                <a:solidFill>
                  <a:srgbClr val="000000"/>
                </a:solidFill>
              </a:rPr>
              <a:t>(Does not consider other product characteristics.)</a:t>
            </a:r>
            <a:endParaRPr lang="en-US" sz="2400" dirty="0">
              <a:solidFill>
                <a:srgbClr val="000000"/>
              </a:solidFill>
            </a:endParaRPr>
          </a:p>
          <a:p>
            <a:pPr defTabSz="914400"/>
            <a:endParaRPr lang="en-US" sz="2400" dirty="0">
              <a:solidFill>
                <a:srgbClr val="000000"/>
              </a:solidFill>
            </a:endParaRPr>
          </a:p>
          <a:p>
            <a:pPr marL="1311275" indent="-1311275" defTabSz="914400"/>
            <a:r>
              <a:rPr lang="en-US" sz="2400" dirty="0">
                <a:solidFill>
                  <a:srgbClr val="000000"/>
                </a:solidFill>
              </a:rPr>
              <a:t>Stability indicating assay –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Validated analytical procedure that can detect quantitative changes in the potency of the product over time.</a:t>
            </a:r>
          </a:p>
          <a:p>
            <a:pPr marL="1311275" defTabSz="914400">
              <a:spcBef>
                <a:spcPts val="400"/>
              </a:spcBef>
            </a:pPr>
            <a:r>
              <a:rPr lang="en-US" sz="2000" dirty="0">
                <a:solidFill>
                  <a:srgbClr val="000000"/>
                </a:solidFill>
              </a:rPr>
              <a:t>(Many potency assays are not stability-indicating.)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721161"/>
            <a:ext cx="9144000" cy="615100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906780"/>
            <a:ext cx="8920480" cy="8001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Guidelines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120" y="1965956"/>
            <a:ext cx="8485080" cy="3886200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b="1" dirty="0"/>
              <a:t>VS Memorandum 800.50	</a:t>
            </a:r>
          </a:p>
          <a:p>
            <a:pPr marL="914400" lvl="1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Basic License Requirements</a:t>
            </a:r>
          </a:p>
          <a:p>
            <a:pPr marL="514350" indent="-5143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b="1" dirty="0"/>
              <a:t>VS Memorandum 800.200	</a:t>
            </a:r>
          </a:p>
          <a:p>
            <a:pPr lvl="1" algn="l">
              <a:lnSpc>
                <a:spcPct val="120000"/>
              </a:lnSpc>
            </a:pPr>
            <a:r>
              <a:rPr lang="en-US" altLang="en-US" b="1" dirty="0">
                <a:solidFill>
                  <a:schemeClr val="tx1"/>
                </a:solidFill>
              </a:rPr>
              <a:t>General Licensing Consideration</a:t>
            </a:r>
          </a:p>
          <a:p>
            <a:pPr marL="514350" indent="-51435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b="1" dirty="0"/>
              <a:t>VS Memorandum 800.202</a:t>
            </a:r>
          </a:p>
          <a:p>
            <a:pPr marL="914400" lvl="1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Efficacy Studies</a:t>
            </a:r>
          </a:p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b="1" dirty="0"/>
              <a:t>VS Memorandum 800.203</a:t>
            </a:r>
          </a:p>
          <a:p>
            <a:pPr marL="914400" lvl="1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chemeClr val="tx1"/>
                </a:solidFill>
              </a:rPr>
              <a:t>Compatibility of Components</a:t>
            </a:r>
            <a:endParaRPr lang="en-US" altLang="en-US" b="1" dirty="0">
              <a:solidFill>
                <a:schemeClr val="tx1"/>
              </a:solidFill>
            </a:endParaRPr>
          </a:p>
          <a:p>
            <a:pPr algn="l"/>
            <a:endParaRPr lang="en-US" altLang="en-US" sz="2400" dirty="0"/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4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347990"/>
            <a:ext cx="626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dirty="0">
                <a:solidFill>
                  <a:srgbClr val="000000"/>
                </a:solidFill>
              </a:rPr>
              <a:t>CVB Stability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9963" y="1402804"/>
            <a:ext cx="7389744" cy="405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1275" indent="-1311275" defTabSz="914400"/>
            <a:r>
              <a:rPr lang="en-US" sz="2800" dirty="0">
                <a:solidFill>
                  <a:srgbClr val="000000"/>
                </a:solidFill>
              </a:rPr>
              <a:t>Stability Study Required</a:t>
            </a:r>
          </a:p>
          <a:p>
            <a:pPr marL="574675" indent="-342900" defTabSz="9144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New licenses (“confirmation of dating”)</a:t>
            </a:r>
          </a:p>
          <a:p>
            <a:pPr marL="574675" indent="-342900" defTabSz="9144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Later changes to dating period or the release or throughout-dating specs</a:t>
            </a:r>
          </a:p>
          <a:p>
            <a:pPr marL="574675" indent="-342900" defTabSz="9144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Significant changes to the potency test</a:t>
            </a:r>
          </a:p>
          <a:p>
            <a:pPr marL="574675" indent="-342900" defTabSz="9144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Significant changes to the product</a:t>
            </a:r>
          </a:p>
          <a:p>
            <a:pPr defTabSz="914400"/>
            <a:endParaRPr lang="en-US" sz="2400" dirty="0">
              <a:solidFill>
                <a:srgbClr val="000000"/>
              </a:solidFill>
            </a:endParaRPr>
          </a:p>
          <a:p>
            <a:pPr defTabSz="914400"/>
            <a:endParaRPr lang="en-US" sz="2400" dirty="0">
              <a:solidFill>
                <a:srgbClr val="000000"/>
              </a:solidFill>
            </a:endParaRPr>
          </a:p>
          <a:p>
            <a:pPr defTabSz="914400"/>
            <a:endParaRPr lang="en-US" sz="2400" dirty="0">
              <a:solidFill>
                <a:srgbClr val="000000"/>
              </a:solidFill>
            </a:endParaRPr>
          </a:p>
          <a:p>
            <a:pPr defTabSz="914400">
              <a:tabLst>
                <a:tab pos="23177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686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347990"/>
            <a:ext cx="626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dirty="0">
                <a:solidFill>
                  <a:srgbClr val="000000"/>
                </a:solidFill>
              </a:rPr>
              <a:t>CVB Stability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3230" y="1388286"/>
            <a:ext cx="7389744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1275" indent="-1311275" defTabSz="914400"/>
            <a:r>
              <a:rPr lang="en-US" sz="2800" dirty="0">
                <a:solidFill>
                  <a:srgbClr val="000000"/>
                </a:solidFill>
              </a:rPr>
              <a:t>Stability Study Design</a:t>
            </a:r>
          </a:p>
          <a:p>
            <a:pPr marL="574675" indent="-342900" defTabSz="9144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Use stability-indicating assay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(Many potency tests are not stability-indicating)</a:t>
            </a:r>
          </a:p>
          <a:p>
            <a:pPr marL="574675" indent="-342900" defTabSz="9144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Use three representative lots</a:t>
            </a:r>
          </a:p>
          <a:p>
            <a:pPr marL="574675" indent="-342900" defTabSz="9144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Begin test sequence immediately after fill or final formulation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(Sharpest drop in potency is usually at the start of storage)</a:t>
            </a:r>
            <a:endParaRPr lang="en-US" sz="2400" dirty="0">
              <a:solidFill>
                <a:srgbClr val="000000"/>
              </a:solidFill>
            </a:endParaRPr>
          </a:p>
          <a:p>
            <a:pPr marL="574675" indent="-342900" defTabSz="9144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Test sequence – 3, 6, 9, 12, 18, 24 months, and annually thereafter for longer dating periods</a:t>
            </a:r>
          </a:p>
          <a:p>
            <a:pPr defTabSz="914400"/>
            <a:endParaRPr lang="en-US" sz="2400" dirty="0">
              <a:solidFill>
                <a:srgbClr val="000000"/>
              </a:solidFill>
            </a:endParaRPr>
          </a:p>
          <a:p>
            <a:pPr defTabSz="914400"/>
            <a:endParaRPr lang="en-US" sz="2400" dirty="0">
              <a:solidFill>
                <a:srgbClr val="000000"/>
              </a:solidFill>
            </a:endParaRPr>
          </a:p>
          <a:p>
            <a:pPr defTabSz="914400"/>
            <a:endParaRPr lang="en-US" sz="2400" dirty="0">
              <a:solidFill>
                <a:srgbClr val="000000"/>
              </a:solidFill>
            </a:endParaRPr>
          </a:p>
          <a:p>
            <a:pPr defTabSz="914400">
              <a:tabLst>
                <a:tab pos="23177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917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347990"/>
            <a:ext cx="626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dirty="0">
                <a:solidFill>
                  <a:srgbClr val="000000"/>
                </a:solidFill>
              </a:rPr>
              <a:t>CVB Stability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3230" y="1388286"/>
            <a:ext cx="7389744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1275" indent="-1311275" defTabSz="914400"/>
            <a:r>
              <a:rPr lang="en-US" sz="2800" dirty="0">
                <a:solidFill>
                  <a:srgbClr val="000000"/>
                </a:solidFill>
              </a:rPr>
              <a:t>Stability Study Analysis</a:t>
            </a:r>
          </a:p>
          <a:p>
            <a:pPr marL="574675" indent="-342900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Estimate precision of potency test</a:t>
            </a:r>
          </a:p>
          <a:p>
            <a:pPr marL="1031875" lvl="1" indent="-342900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Assay + manufacturing variance</a:t>
            </a:r>
          </a:p>
          <a:p>
            <a:pPr marL="574675" indent="-342900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Estimate mean potency degradation profile</a:t>
            </a:r>
          </a:p>
          <a:p>
            <a:pPr marL="1031875" lvl="1" indent="-342900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Profile may be obscured by imprecision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pPr marL="574675" indent="-342900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defTabSz="914400">
              <a:spcAft>
                <a:spcPts val="400"/>
              </a:spcAft>
              <a:tabLst>
                <a:tab pos="23177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026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347990"/>
            <a:ext cx="626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dirty="0">
                <a:solidFill>
                  <a:srgbClr val="000000"/>
                </a:solidFill>
              </a:rPr>
              <a:t>CVB Stability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484" y="1375030"/>
            <a:ext cx="7389744" cy="426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1275" indent="-1311275" defTabSz="914400"/>
            <a:r>
              <a:rPr lang="en-US" sz="2800" dirty="0">
                <a:solidFill>
                  <a:srgbClr val="000000"/>
                </a:solidFill>
              </a:rPr>
              <a:t>Set Potency Specifications</a:t>
            </a:r>
            <a:endParaRPr lang="en-US" sz="2400" dirty="0">
              <a:solidFill>
                <a:srgbClr val="000000"/>
              </a:solidFill>
            </a:endParaRPr>
          </a:p>
          <a:p>
            <a:pPr marL="574675" indent="-342900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Throughout dating spec</a:t>
            </a:r>
          </a:p>
          <a:p>
            <a:pPr marL="1031875" lvl="1" indent="-342900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Pivotal potency – potency of lot used in pivotal efficacy study</a:t>
            </a:r>
          </a:p>
          <a:p>
            <a:pPr marL="1031875" lvl="1" indent="-342900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Potency variance – rewards assay and manufacturing precision</a:t>
            </a:r>
            <a:endParaRPr lang="en-US" sz="2400" dirty="0">
              <a:solidFill>
                <a:srgbClr val="000000"/>
              </a:solidFill>
            </a:endParaRPr>
          </a:p>
          <a:p>
            <a:pPr marL="574675" indent="-342900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Release spec</a:t>
            </a:r>
          </a:p>
          <a:p>
            <a:pPr marL="1031875" lvl="1" indent="-342900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Add mean potency loss over the desired dating period, or…</a:t>
            </a:r>
            <a:endParaRPr lang="en-US" sz="2400" dirty="0">
              <a:solidFill>
                <a:srgbClr val="000000"/>
              </a:solidFill>
            </a:endParaRPr>
          </a:p>
          <a:p>
            <a:pPr marL="574675" indent="-342900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Dating period</a:t>
            </a:r>
          </a:p>
          <a:p>
            <a:pPr marL="1031875" lvl="1" indent="-342900" defTabSz="9144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Set dating period for desired mean potency loss allowance</a:t>
            </a:r>
          </a:p>
          <a:p>
            <a:pPr defTabSz="914400">
              <a:tabLst>
                <a:tab pos="231775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520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347990"/>
            <a:ext cx="626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dirty="0">
                <a:solidFill>
                  <a:srgbClr val="000000"/>
                </a:solidFill>
              </a:rPr>
              <a:t>CVB Stability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3230" y="1388286"/>
            <a:ext cx="7389744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1275" indent="-1311275" defTabSz="914400"/>
            <a:r>
              <a:rPr lang="en-US" sz="2800" dirty="0">
                <a:solidFill>
                  <a:srgbClr val="000000"/>
                </a:solidFill>
              </a:rPr>
              <a:t>Stability Monitoring</a:t>
            </a:r>
            <a:endParaRPr lang="en-US" sz="2400" dirty="0">
              <a:solidFill>
                <a:srgbClr val="000000"/>
              </a:solidFill>
            </a:endParaRPr>
          </a:p>
          <a:p>
            <a:pPr marL="574675" indent="-342900" defTabSz="9144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After stability study is completed, test intermittent lots near the end of dating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6239" y="2988490"/>
            <a:ext cx="7389744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1275" indent="-1311275" defTabSz="914400"/>
            <a:r>
              <a:rPr lang="en-US" sz="2800" dirty="0">
                <a:solidFill>
                  <a:srgbClr val="000000"/>
                </a:solidFill>
              </a:rPr>
              <a:t>Other Considerations</a:t>
            </a:r>
            <a:endParaRPr lang="en-US" sz="2400" dirty="0">
              <a:solidFill>
                <a:srgbClr val="000000"/>
              </a:solidFill>
            </a:endParaRPr>
          </a:p>
          <a:p>
            <a:pPr marL="574675" indent="-342900" defTabSz="9144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Stability of test system, particularly relative potency assays that rely on references</a:t>
            </a:r>
          </a:p>
        </p:txBody>
      </p:sp>
    </p:spTree>
    <p:extLst>
      <p:ext uri="{BB962C8B-B14F-4D97-AF65-F5344CB8AC3E}">
        <p14:creationId xmlns:p14="http://schemas.microsoft.com/office/powerpoint/2010/main" val="26716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760" y="860726"/>
            <a:ext cx="8920480" cy="548974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1760" y="2112247"/>
            <a:ext cx="8920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</a:pPr>
            <a:endParaRPr lang="en-US" altLang="en-US" sz="2200" b="1" dirty="0"/>
          </a:p>
        </p:txBody>
      </p:sp>
      <p:sp>
        <p:nvSpPr>
          <p:cNvPr id="4" name="Rectangle 3"/>
          <p:cNvSpPr/>
          <p:nvPr/>
        </p:nvSpPr>
        <p:spPr>
          <a:xfrm>
            <a:off x="4479634" y="241779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alt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11760" y="2412710"/>
            <a:ext cx="8949758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en-US" sz="2300" b="1" dirty="0"/>
          </a:p>
        </p:txBody>
      </p:sp>
      <p:pic>
        <p:nvPicPr>
          <p:cNvPr id="12" name="Picture 13" descr="Tiger Lying Down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959100"/>
            <a:ext cx="2032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Image Ref: 01-07-55 - Dog - Springer Spanie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4" y="2303166"/>
            <a:ext cx="204645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Image Ref: 01-29-4 - Elephan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3094037"/>
            <a:ext cx="21865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24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721161"/>
            <a:ext cx="9144000" cy="615100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906780"/>
            <a:ext cx="8920480" cy="80010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Efficacy vs Potency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120" y="1965956"/>
            <a:ext cx="8485080" cy="3886200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ct val="50000"/>
              </a:spcAft>
              <a:buFont typeface="Wingdings" panose="05000000000000000000" pitchFamily="2" charset="2"/>
              <a:buChar char="q"/>
            </a:pPr>
            <a:r>
              <a:rPr lang="en-US" altLang="en-US" sz="2400" b="1" dirty="0"/>
              <a:t>Efficacy (immunogenicity):</a:t>
            </a:r>
          </a:p>
          <a:p>
            <a:pPr marL="800100" lvl="1" indent="-342900" algn="l"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</a:rPr>
              <a:t>Direct effect of a treatment on an </a:t>
            </a:r>
            <a:r>
              <a:rPr lang="en-US" altLang="en-US" sz="2400" b="1" i="1" dirty="0">
                <a:solidFill>
                  <a:schemeClr val="tx1"/>
                </a:solidFill>
              </a:rPr>
              <a:t>individual</a:t>
            </a:r>
            <a:r>
              <a:rPr lang="en-US" altLang="en-US" sz="2400" b="1" dirty="0">
                <a:solidFill>
                  <a:schemeClr val="tx1"/>
                </a:solidFill>
              </a:rPr>
              <a:t> subject </a:t>
            </a:r>
          </a:p>
          <a:p>
            <a:pPr marL="800100" lvl="1" indent="-342900" algn="l"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</a:rPr>
              <a:t>Pivotal host animal vaccination-challenge study</a:t>
            </a:r>
          </a:p>
          <a:p>
            <a:pPr marL="342900" indent="-342900" algn="l">
              <a:spcAft>
                <a:spcPct val="50000"/>
              </a:spcAft>
              <a:buFont typeface="Wingdings" panose="05000000000000000000" pitchFamily="2" charset="2"/>
              <a:buChar char="q"/>
            </a:pPr>
            <a:r>
              <a:rPr lang="en-US" altLang="en-US" sz="2400" b="1" dirty="0"/>
              <a:t>Potency:</a:t>
            </a:r>
          </a:p>
          <a:p>
            <a:pPr marL="800100" lvl="1" indent="-342900" algn="l"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</a:rPr>
              <a:t>Serial or batch measure</a:t>
            </a:r>
          </a:p>
          <a:p>
            <a:pPr marL="800100" lvl="1" indent="-342900" algn="l">
              <a:spcAft>
                <a:spcPct val="5000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tx1"/>
                </a:solidFill>
              </a:rPr>
              <a:t>Direct or indirect</a:t>
            </a:r>
          </a:p>
          <a:p>
            <a:pPr algn="l"/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5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713343"/>
            <a:ext cx="9144000" cy="615100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906780"/>
            <a:ext cx="8920480" cy="9982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Product Potency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120" y="2184400"/>
            <a:ext cx="8485080" cy="4353556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en-US" sz="2800" b="1" dirty="0"/>
              <a:t>Live Virus Vaccine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Efficacy + 0.7 Log</a:t>
            </a:r>
            <a:r>
              <a:rPr lang="en-US" altLang="en-US" b="1" baseline="-25000" dirty="0">
                <a:solidFill>
                  <a:schemeClr val="tx1"/>
                </a:solidFill>
              </a:rPr>
              <a:t>10</a:t>
            </a:r>
            <a:r>
              <a:rPr lang="en-US" altLang="en-US" b="1" dirty="0">
                <a:solidFill>
                  <a:schemeClr val="tx1"/>
                </a:solidFill>
              </a:rPr>
              <a:t>+ 0.5 Log</a:t>
            </a:r>
            <a:r>
              <a:rPr lang="en-US" altLang="en-US" b="1" baseline="-25000" dirty="0">
                <a:solidFill>
                  <a:schemeClr val="tx1"/>
                </a:solidFill>
              </a:rPr>
              <a:t>10 </a:t>
            </a:r>
            <a:r>
              <a:rPr lang="en-US" altLang="en-US" b="1" dirty="0">
                <a:solidFill>
                  <a:schemeClr val="tx1"/>
                </a:solidFill>
              </a:rPr>
              <a:t>(or actual loss from the stability study)</a:t>
            </a:r>
          </a:p>
          <a:p>
            <a:pPr lvl="2" algn="l"/>
            <a:r>
              <a:rPr lang="en-US" altLang="en-US" b="1" dirty="0">
                <a:solidFill>
                  <a:schemeClr val="tx1"/>
                </a:solidFill>
              </a:rPr>
              <a:t>		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en-US" sz="2800" b="1" dirty="0"/>
              <a:t>Live bacterial Vaccine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Efficacy x 2</a:t>
            </a:r>
          </a:p>
          <a:p>
            <a:pPr lvl="2" algn="l"/>
            <a:endParaRPr lang="en-US" altLang="en-US" b="1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altLang="en-US" sz="2800" b="1" dirty="0"/>
              <a:t>Killed or Inactivated Products</a:t>
            </a:r>
          </a:p>
          <a:p>
            <a:pPr marL="1257300" lvl="2" indent="-342900" algn="l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Efficacy serial or batch serial potency + actual loss from stability study</a:t>
            </a:r>
            <a:endParaRPr lang="en-US" sz="26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7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713343"/>
            <a:ext cx="9144000" cy="615100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906780"/>
            <a:ext cx="8920480" cy="9982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Efficacy Study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120" y="2184400"/>
            <a:ext cx="8485080" cy="435355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en-US" sz="2800" b="1" dirty="0"/>
              <a:t>Experimental product for an Efficacy Study:</a:t>
            </a:r>
            <a:r>
              <a:rPr lang="en-US" sz="3600" b="1" dirty="0"/>
              <a:t>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schemeClr val="tx1"/>
                </a:solidFill>
              </a:rPr>
              <a:t>Outline of Production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schemeClr val="tx1"/>
                </a:solidFill>
              </a:rPr>
              <a:t>Production facilities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schemeClr val="tx1"/>
                </a:solidFill>
              </a:rPr>
              <a:t>Seed and Cell passage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schemeClr val="tx1"/>
                </a:solidFill>
              </a:rPr>
              <a:t>Volume </a:t>
            </a:r>
          </a:p>
          <a:p>
            <a:pPr marL="914400" lvl="1" indent="-457200" algn="l"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schemeClr val="tx1"/>
                </a:solidFill>
              </a:rPr>
              <a:t> Product quality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4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713343"/>
            <a:ext cx="9144000" cy="615100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906780"/>
            <a:ext cx="8920480" cy="9982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Challenge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120" y="2504444"/>
            <a:ext cx="8485080" cy="435355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altLang="en-US" sz="2800" b="1" dirty="0"/>
              <a:t>Methods of Challenge: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en-US" altLang="en-US" sz="2600" b="1" dirty="0">
                <a:solidFill>
                  <a:schemeClr val="tx1"/>
                </a:solidFill>
              </a:rPr>
              <a:t>Vaccination and Challenge 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en-US" altLang="en-US" sz="2600" b="1" dirty="0">
                <a:solidFill>
                  <a:schemeClr val="tx1"/>
                </a:solidFill>
              </a:rPr>
              <a:t>Natural Challenge</a:t>
            </a:r>
          </a:p>
          <a:p>
            <a:pPr marL="1371600" lvl="2" indent="-457200" algn="l">
              <a:buFont typeface="Wingdings" panose="05000000000000000000" pitchFamily="2" charset="2"/>
              <a:buChar char="§"/>
            </a:pPr>
            <a:r>
              <a:rPr lang="en-US" altLang="en-US" sz="2600" b="1" dirty="0">
                <a:solidFill>
                  <a:schemeClr val="tx1"/>
                </a:solidFill>
              </a:rPr>
              <a:t>Natural Exposure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9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5080" y="706992"/>
            <a:ext cx="9144000" cy="615100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906780"/>
            <a:ext cx="8920480" cy="9982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Efficacy Study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933" y="2019300"/>
            <a:ext cx="8485080" cy="46863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altLang="en-US" sz="2800" b="1" dirty="0"/>
              <a:t>Subjects: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Enrollment Criteria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Identification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Environment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Number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  <p:pic>
        <p:nvPicPr>
          <p:cNvPr id="7" name="Picture 6" descr="H:\IICAB\Sheep\Sheep 1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011214"/>
            <a:ext cx="2355850" cy="343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88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713343"/>
            <a:ext cx="91440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-5080" y="706992"/>
            <a:ext cx="9144000" cy="6151007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" y="906780"/>
            <a:ext cx="8920480" cy="998220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Efficacy Study Design (cont.)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933" y="2019300"/>
            <a:ext cx="8485080" cy="468630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altLang="en-US" sz="2800" b="1" dirty="0"/>
              <a:t>Group Assignment &amp; Treatment:</a:t>
            </a:r>
          </a:p>
          <a:p>
            <a:pPr marL="914400" lvl="1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Experimental unit</a:t>
            </a:r>
          </a:p>
          <a:p>
            <a:pPr marL="914400" lvl="1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Group assignment</a:t>
            </a:r>
          </a:p>
          <a:p>
            <a:pPr marL="914400" lvl="1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Treatment allocation</a:t>
            </a:r>
          </a:p>
          <a:p>
            <a:pPr marL="914400" lvl="1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Group proportion</a:t>
            </a:r>
          </a:p>
          <a:p>
            <a:pPr marL="914400" lvl="1" indent="-45720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b="1" dirty="0">
                <a:solidFill>
                  <a:schemeClr val="tx1"/>
                </a:solidFill>
              </a:rPr>
              <a:t>Describe vaccine trial</a:t>
            </a:r>
          </a:p>
        </p:txBody>
      </p:sp>
      <p:pic>
        <p:nvPicPr>
          <p:cNvPr id="9" name="Picture 8" descr=" SigLockup Master PwPt.4c-white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3" y="140810"/>
            <a:ext cx="2883429" cy="4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A2C77A561D9C49B2C07E15B37EBB61" ma:contentTypeVersion="0" ma:contentTypeDescription="Create a new document." ma:contentTypeScope="" ma:versionID="fca9d14d412f1123ba098e61cd63944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AFE24E9-69AC-4A06-AFA9-89D34CD93C0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06A206B-6987-437D-8DEA-8B45643A0A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E69D12-E520-4ECC-815F-FC450C79EFFF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669</Words>
  <Application>Microsoft Office PowerPoint</Application>
  <PresentationFormat>On-screen Show (4:3)</PresentationFormat>
  <Paragraphs>208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 Theme</vt:lpstr>
      <vt:lpstr>Retrospect</vt:lpstr>
      <vt:lpstr>  Efficacy Requirements &amp; Stability Studies </vt:lpstr>
      <vt:lpstr>Requirements for Licensure</vt:lpstr>
      <vt:lpstr>Guidelines</vt:lpstr>
      <vt:lpstr>Efficacy vs Potency</vt:lpstr>
      <vt:lpstr> Product Potency </vt:lpstr>
      <vt:lpstr>Efficacy Study Design</vt:lpstr>
      <vt:lpstr>Challenge Design</vt:lpstr>
      <vt:lpstr>Efficacy Study Design</vt:lpstr>
      <vt:lpstr>Efficacy Study Design (cont.)</vt:lpstr>
      <vt:lpstr>Efficacy Study Design (cont.)</vt:lpstr>
      <vt:lpstr>Efficacy Study Design (cont.)</vt:lpstr>
      <vt:lpstr>Efficacy Study Design (cont.)</vt:lpstr>
      <vt:lpstr>Efficacy Study Design (cont.)</vt:lpstr>
      <vt:lpstr>Efficacy Report Submission</vt:lpstr>
      <vt:lpstr>Efficacy Criteria – Label Claims</vt:lpstr>
      <vt:lpstr>Efficacy Criteria</vt:lpstr>
      <vt:lpstr>Host Species</vt:lpstr>
      <vt:lpstr>Vaccination Route of Administration</vt:lpstr>
      <vt:lpstr>Treatment Regimen</vt:lpstr>
      <vt:lpstr>Type/Form of Disease</vt:lpstr>
      <vt:lpstr>Maternal Antibody Interference</vt:lpstr>
      <vt:lpstr>Immunity Claim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CEESA Office</cp:lastModifiedBy>
  <cp:revision>54</cp:revision>
  <cp:lastPrinted>2012-10-23T11:48:32Z</cp:lastPrinted>
  <dcterms:created xsi:type="dcterms:W3CDTF">2012-10-22T18:54:08Z</dcterms:created>
  <dcterms:modified xsi:type="dcterms:W3CDTF">2017-11-15T03:03:44Z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0x01010041A2C77A561D9C49B2C07E15B37EBB61</vt:lpwstr>
  </property>
</Properties>
</file>