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229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922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477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966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955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632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398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21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132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080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094E-EDB1-4C65-898A-9DA6E0D6564E}" type="datetimeFigureOut">
              <a:rPr lang="es-AR" smtClean="0"/>
              <a:t>05/11/2015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A6F0-4EB1-48AD-8399-761114AA1AD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099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dirty="0"/>
              <a:t>The expectations from VICH Outreach Forum </a:t>
            </a:r>
            <a:r>
              <a:rPr lang="en-US" sz="3600" dirty="0" smtClean="0"/>
              <a:t>members.</a:t>
            </a:r>
            <a:br>
              <a:rPr lang="en-US" sz="3600" dirty="0" smtClean="0"/>
            </a:br>
            <a:r>
              <a:rPr lang="en-US" sz="3600" dirty="0" smtClean="0"/>
              <a:t>A </a:t>
            </a:r>
            <a:r>
              <a:rPr lang="en-US" sz="3600" dirty="0"/>
              <a:t>perspective from Argentina</a:t>
            </a:r>
            <a:endParaRPr lang="es-AR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s-AR" sz="2800" dirty="0" smtClean="0"/>
              <a:t>5th VICH </a:t>
            </a:r>
            <a:r>
              <a:rPr lang="es-AR" sz="2800" dirty="0" err="1" smtClean="0"/>
              <a:t>Conference</a:t>
            </a:r>
            <a:r>
              <a:rPr lang="es-AR" sz="2800" dirty="0" smtClean="0"/>
              <a:t> – </a:t>
            </a:r>
            <a:r>
              <a:rPr lang="es-AR" sz="2800" dirty="0" err="1" smtClean="0"/>
              <a:t>Reaching</a:t>
            </a:r>
            <a:r>
              <a:rPr lang="es-AR" sz="2800" dirty="0" smtClean="0"/>
              <a:t> </a:t>
            </a:r>
            <a:r>
              <a:rPr lang="es-AR" sz="2800" dirty="0" err="1" smtClean="0"/>
              <a:t>to</a:t>
            </a:r>
            <a:r>
              <a:rPr lang="es-AR" sz="2800" dirty="0" smtClean="0"/>
              <a:t> </a:t>
            </a:r>
            <a:r>
              <a:rPr lang="es-AR" sz="2800" dirty="0" err="1" smtClean="0"/>
              <a:t>the</a:t>
            </a:r>
            <a:r>
              <a:rPr lang="es-AR" sz="2800" dirty="0" smtClean="0"/>
              <a:t> </a:t>
            </a:r>
            <a:r>
              <a:rPr lang="es-AR" sz="2800" dirty="0" err="1" smtClean="0"/>
              <a:t>World</a:t>
            </a:r>
            <a:endParaRPr lang="es-AR" sz="2800" dirty="0" smtClean="0"/>
          </a:p>
          <a:p>
            <a:pPr algn="r"/>
            <a:r>
              <a:rPr lang="es-AR" sz="2800" dirty="0" smtClean="0"/>
              <a:t>MV Carlos FRANCIA</a:t>
            </a:r>
          </a:p>
          <a:p>
            <a:pPr algn="r"/>
            <a:r>
              <a:rPr lang="es-AR" sz="2800" dirty="0" smtClean="0"/>
              <a:t>CAPROVE – Cámara Argentina de Productos Veterinarios</a:t>
            </a:r>
            <a:endParaRPr lang="es-AR" sz="2800" dirty="0"/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728" y="584684"/>
            <a:ext cx="2580406" cy="93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1228998"/>
          </a:xfrm>
        </p:spPr>
        <p:txBody>
          <a:bodyPr/>
          <a:lstStyle/>
          <a:p>
            <a:pPr algn="l"/>
            <a:r>
              <a:rPr lang="es-AR" dirty="0" err="1" smtClean="0"/>
              <a:t>Introduction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CAMEVET Regional </a:t>
            </a:r>
            <a:r>
              <a:rPr lang="es-AR" dirty="0" err="1" smtClean="0"/>
              <a:t>Organization</a:t>
            </a:r>
            <a:endParaRPr lang="es-AR" dirty="0" smtClean="0"/>
          </a:p>
          <a:p>
            <a:endParaRPr lang="es-AR" dirty="0"/>
          </a:p>
        </p:txBody>
      </p:sp>
      <p:pic>
        <p:nvPicPr>
          <p:cNvPr id="4" name="4 Marcador de contenid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t="4265" r="5589" b="7459"/>
          <a:stretch/>
        </p:blipFill>
        <p:spPr>
          <a:xfrm>
            <a:off x="899592" y="2204864"/>
            <a:ext cx="2538892" cy="379669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47486"/>
            <a:ext cx="3456384" cy="411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図 1" descr="VICH5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830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8" y="182072"/>
            <a:ext cx="2771775" cy="100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5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283152" cy="1156990"/>
          </a:xfrm>
        </p:spPr>
        <p:txBody>
          <a:bodyPr/>
          <a:lstStyle/>
          <a:p>
            <a:pPr algn="l"/>
            <a:r>
              <a:rPr lang="es-AR" dirty="0" err="1" smtClean="0"/>
              <a:t>Introduction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all </a:t>
            </a:r>
            <a:r>
              <a:rPr lang="en-US" dirty="0" err="1" smtClean="0"/>
              <a:t>CAMEVET</a:t>
            </a:r>
            <a:r>
              <a:rPr lang="en-US" dirty="0" smtClean="0"/>
              <a:t> countries share?</a:t>
            </a:r>
          </a:p>
          <a:p>
            <a:pPr lvl="1"/>
            <a:r>
              <a:rPr lang="en-US" dirty="0" smtClean="0"/>
              <a:t>A veterinary medicines register system based on the «new product» concept. Every product, innovative or not, are under the same kind of requirements.</a:t>
            </a:r>
          </a:p>
          <a:p>
            <a:pPr lvl="1"/>
            <a:r>
              <a:rPr lang="en-US" dirty="0" smtClean="0"/>
              <a:t>A local veterinary industry (stakeholders) with different development degrees. This defines the balance between imported and exported veterinary products. </a:t>
            </a:r>
          </a:p>
          <a:p>
            <a:endParaRPr lang="es-AR" dirty="0" smtClean="0"/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98" y="253236"/>
            <a:ext cx="2819302" cy="102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3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283152" cy="1084982"/>
          </a:xfrm>
        </p:spPr>
        <p:txBody>
          <a:bodyPr/>
          <a:lstStyle/>
          <a:p>
            <a:pPr algn="l"/>
            <a:r>
              <a:rPr lang="es-AR" dirty="0" smtClean="0"/>
              <a:t>Argentina </a:t>
            </a:r>
            <a:r>
              <a:rPr lang="es-AR" dirty="0" err="1" smtClean="0"/>
              <a:t>situation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Argentinian Veterinary Industry as example</a:t>
            </a:r>
          </a:p>
          <a:p>
            <a:pPr lvl="1"/>
            <a:r>
              <a:rPr lang="en-US" dirty="0" smtClean="0"/>
              <a:t>Pretty </a:t>
            </a:r>
            <a:r>
              <a:rPr lang="en-US" dirty="0"/>
              <a:t>well </a:t>
            </a:r>
            <a:r>
              <a:rPr lang="en-US" dirty="0" smtClean="0"/>
              <a:t>developed, with three different goals:</a:t>
            </a:r>
          </a:p>
          <a:p>
            <a:pPr lvl="2"/>
            <a:r>
              <a:rPr lang="en-US" dirty="0" smtClean="0"/>
              <a:t>Global market</a:t>
            </a:r>
          </a:p>
          <a:p>
            <a:pPr lvl="2"/>
            <a:r>
              <a:rPr lang="en-US" dirty="0" smtClean="0"/>
              <a:t>Regional market</a:t>
            </a:r>
          </a:p>
          <a:p>
            <a:pPr lvl="2"/>
            <a:r>
              <a:rPr lang="en-US" dirty="0" smtClean="0"/>
              <a:t>Local </a:t>
            </a:r>
            <a:r>
              <a:rPr lang="en-US" dirty="0"/>
              <a:t>market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situation defines different</a:t>
            </a:r>
            <a:r>
              <a:rPr lang="en-US" dirty="0"/>
              <a:t>, even contradictory, scenarios and expectations</a:t>
            </a:r>
            <a:endParaRPr lang="en-US" dirty="0" smtClean="0"/>
          </a:p>
          <a:p>
            <a:endParaRPr lang="es-AR" dirty="0"/>
          </a:p>
          <a:p>
            <a:endParaRPr lang="es-AR" dirty="0"/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402" y="332656"/>
            <a:ext cx="2778520" cy="100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4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67128" cy="1084982"/>
          </a:xfrm>
        </p:spPr>
        <p:txBody>
          <a:bodyPr/>
          <a:lstStyle/>
          <a:p>
            <a:pPr algn="l"/>
            <a:r>
              <a:rPr lang="es-AR" dirty="0" err="1" smtClean="0"/>
              <a:t>Shared</a:t>
            </a:r>
            <a:r>
              <a:rPr lang="es-AR" dirty="0" smtClean="0"/>
              <a:t> </a:t>
            </a:r>
            <a:r>
              <a:rPr lang="es-AR" dirty="0" err="1" smtClean="0"/>
              <a:t>points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Recognize, share and evaluate the information generated in the global harmonization process.</a:t>
            </a:r>
            <a:endParaRPr lang="es-AR" dirty="0" smtClean="0">
              <a:effectLst/>
            </a:endParaRPr>
          </a:p>
          <a:p>
            <a:pPr lvl="0"/>
            <a:r>
              <a:rPr lang="en-US" dirty="0"/>
              <a:t>To be aware </a:t>
            </a:r>
            <a:r>
              <a:rPr lang="en-US" dirty="0" smtClean="0"/>
              <a:t>about </a:t>
            </a:r>
            <a:r>
              <a:rPr lang="en-US" dirty="0"/>
              <a:t>the new requirements implementation as soon as possible in order to evaluate what would be the impact in the local veterinary industry</a:t>
            </a:r>
            <a:endParaRPr lang="es-AR" dirty="0" smtClean="0">
              <a:effectLst/>
            </a:endParaRPr>
          </a:p>
          <a:p>
            <a:pPr lvl="0"/>
            <a:r>
              <a:rPr lang="en-US" dirty="0"/>
              <a:t>To participate in the harmonization of new technical guidelines and whenever a variation take place, in order to include in it, whenever it’s possible, the regional specific requirements.</a:t>
            </a:r>
            <a:endParaRPr lang="es-AR" dirty="0" smtClean="0">
              <a:effectLst/>
            </a:endParaRPr>
          </a:p>
          <a:p>
            <a:pPr lvl="0"/>
            <a:r>
              <a:rPr lang="en-US" dirty="0"/>
              <a:t>To set clear and technically founded requirements to facilitate the organization of clinical and safety tests that are mandatory to register a new product</a:t>
            </a:r>
            <a:r>
              <a:rPr lang="en-US" dirty="0" smtClean="0"/>
              <a:t>.</a:t>
            </a:r>
            <a:endParaRPr lang="es-AR" dirty="0" smtClean="0">
              <a:effectLst/>
            </a:endParaRPr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936" y="332656"/>
            <a:ext cx="2778520" cy="100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283152" cy="1156990"/>
          </a:xfrm>
        </p:spPr>
        <p:txBody>
          <a:bodyPr/>
          <a:lstStyle/>
          <a:p>
            <a:pPr algn="l"/>
            <a:r>
              <a:rPr lang="es-AR" dirty="0" smtClean="0"/>
              <a:t>Final </a:t>
            </a:r>
            <a:r>
              <a:rPr lang="es-AR" dirty="0" err="1" smtClean="0"/>
              <a:t>Goal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predictability in the local regulatory </a:t>
            </a:r>
            <a:r>
              <a:rPr lang="en-US" dirty="0" smtClean="0"/>
              <a:t>environment</a:t>
            </a:r>
          </a:p>
          <a:p>
            <a:r>
              <a:rPr lang="en-US" dirty="0"/>
              <a:t>The harmonized GLs are seen as useful </a:t>
            </a:r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To set clear and technically well defined requirements</a:t>
            </a:r>
          </a:p>
          <a:p>
            <a:pPr lvl="1"/>
            <a:r>
              <a:rPr lang="en-US" dirty="0" smtClean="0"/>
              <a:t>To orient investments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688" y="224644"/>
            <a:ext cx="2976633" cy="108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5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11144" cy="1084982"/>
          </a:xfrm>
        </p:spPr>
        <p:txBody>
          <a:bodyPr/>
          <a:lstStyle/>
          <a:p>
            <a:pPr algn="l"/>
            <a:r>
              <a:rPr lang="es-AR" dirty="0" err="1" smtClean="0"/>
              <a:t>Process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GL </a:t>
            </a:r>
            <a:r>
              <a:rPr lang="es-AR" dirty="0" err="1" smtClean="0"/>
              <a:t>adoption</a:t>
            </a:r>
            <a:r>
              <a:rPr lang="es-AR" dirty="0" smtClean="0"/>
              <a:t> and </a:t>
            </a:r>
            <a:r>
              <a:rPr lang="es-AR" dirty="0" err="1" smtClean="0"/>
              <a:t>adaptation</a:t>
            </a:r>
            <a:endParaRPr lang="es-AR" dirty="0" smtClean="0"/>
          </a:p>
          <a:p>
            <a:pPr lvl="1"/>
            <a:r>
              <a:rPr lang="en-US" dirty="0" smtClean="0"/>
              <a:t>Everyone </a:t>
            </a:r>
            <a:r>
              <a:rPr lang="en-US" dirty="0"/>
              <a:t>must be flexible and open minded about the way every GL is adopted and adapted to the local environment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Time line</a:t>
            </a:r>
          </a:p>
          <a:p>
            <a:r>
              <a:rPr lang="en-US" dirty="0" smtClean="0"/>
              <a:t>Equivalence criterion?</a:t>
            </a:r>
            <a:endParaRPr lang="es-AR" dirty="0"/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7692"/>
            <a:ext cx="2585730" cy="93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3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Thanks</a:t>
            </a:r>
            <a:r>
              <a:rPr lang="es-AR" dirty="0" smtClean="0"/>
              <a:t> a </a:t>
            </a:r>
            <a:r>
              <a:rPr lang="es-AR" dirty="0" err="1" smtClean="0"/>
              <a:t>lot</a:t>
            </a:r>
            <a:r>
              <a:rPr lang="es-AR" dirty="0" smtClean="0"/>
              <a:t>!</a:t>
            </a:r>
            <a:endParaRPr lang="es-AR" dirty="0"/>
          </a:p>
        </p:txBody>
      </p:sp>
      <p:pic>
        <p:nvPicPr>
          <p:cNvPr id="4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1" descr="VICH5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01208"/>
            <a:ext cx="1028700" cy="129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674" y="434154"/>
            <a:ext cx="2616248" cy="95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898" y="1413060"/>
            <a:ext cx="5829300" cy="4400550"/>
          </a:xfrm>
          <a:prstGeom prst="rect">
            <a:avLst/>
          </a:prstGeom>
        </p:spPr>
      </p:pic>
      <p:pic>
        <p:nvPicPr>
          <p:cNvPr id="6" name="Picture 2" descr="C:\Users\francia\AppData\Local\Microsoft\Windows\Temporary Internet Files\Content.Outlook\FJPHABOP\Logo Caprove 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36770"/>
            <a:ext cx="2647752" cy="96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7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286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de Office</vt:lpstr>
      <vt:lpstr>The expectations from VICH Outreach Forum members. A perspective from Argentina</vt:lpstr>
      <vt:lpstr>Introduction</vt:lpstr>
      <vt:lpstr>Introduction</vt:lpstr>
      <vt:lpstr>Argentina situation</vt:lpstr>
      <vt:lpstr>Shared points</vt:lpstr>
      <vt:lpstr>Final Goal</vt:lpstr>
      <vt:lpstr>Process</vt:lpstr>
      <vt:lpstr>Thanks a lot!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Francia, Carlos</dc:creator>
  <cp:lastModifiedBy>Sophie Frederickx</cp:lastModifiedBy>
  <cp:revision>13</cp:revision>
  <dcterms:created xsi:type="dcterms:W3CDTF">2015-09-23T12:18:48Z</dcterms:created>
  <dcterms:modified xsi:type="dcterms:W3CDTF">2015-11-05T08:48:51Z</dcterms:modified>
</cp:coreProperties>
</file>