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61" r:id="rId5"/>
    <p:sldId id="262" r:id="rId6"/>
    <p:sldId id="264" r:id="rId7"/>
    <p:sldId id="260" r:id="rId8"/>
    <p:sldId id="265" r:id="rId9"/>
    <p:sldId id="258" r:id="rId1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8" autoAdjust="0"/>
  </p:normalViewPr>
  <p:slideViewPr>
    <p:cSldViewPr>
      <p:cViewPr varScale="1">
        <p:scale>
          <a:sx n="55" d="100"/>
          <a:sy n="55" d="100"/>
        </p:scale>
        <p:origin x="1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51BBFB98-9DAF-4E25-A9F3-56CD46EB78AA}" type="datetimeFigureOut">
              <a:rPr lang="es-ES"/>
              <a:pPr>
                <a:defRPr/>
              </a:pPr>
              <a:t>23/03/2017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7AC4CA-A588-4D29-AF86-45F71B10C0CD}" type="slidenum">
              <a:rPr lang="es-ES" altLang="es-AR"/>
              <a:pPr>
                <a:defRPr/>
              </a:pPr>
              <a:t>‹#›</a:t>
            </a:fld>
            <a:endParaRPr lang="es-ES" altLang="es-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s-ES" altLang="es-AR"/>
              <a:t>First of all I’d like to highlight that Any requirement for registration of a veterinary product in our country has legal bases, via a regulation. It depends on the importance of the issue, the level of the regulation. Then, our legal base consists on lawss and decrees, signed by president, resolutions signed by ministries and dispositions signed by national directors .  </a:t>
            </a:r>
          </a:p>
          <a:p>
            <a:pPr marL="171450" indent="-171450" eaLnBrk="1" hangingPunct="1">
              <a:spcBef>
                <a:spcPct val="0"/>
              </a:spcBef>
              <a:buFontTx/>
              <a:buChar char="•"/>
            </a:pPr>
            <a:r>
              <a:rPr lang="es-ES" altLang="es-AR"/>
              <a:t>So, New requirements led to new regulations or perhaps to a modification of the existing norm or even the withdrawn of the current one. Those changes implies a long  administrative process.</a:t>
            </a:r>
          </a:p>
          <a:p>
            <a:pPr marL="171450" indent="-171450" eaLnBrk="1" hangingPunct="1">
              <a:spcBef>
                <a:spcPct val="0"/>
              </a:spcBef>
              <a:buFontTx/>
              <a:buChar char="•"/>
            </a:pPr>
            <a:r>
              <a:rPr lang="es-ES" altLang="es-AR"/>
              <a:t> Recommendations such as guidelines or guidance documents on how to meet the registration requirements are not current use in our country. </a:t>
            </a:r>
          </a:p>
          <a:p>
            <a:pPr marL="171450" indent="-171450" eaLnBrk="1" hangingPunct="1">
              <a:spcBef>
                <a:spcPct val="0"/>
              </a:spcBef>
              <a:buFontTx/>
              <a:buChar char="•"/>
            </a:pPr>
            <a:r>
              <a:rPr lang="es-ES" altLang="es-AR"/>
              <a:t>Therefore, the adopted VICH GLs (3, 48 and 49) are strongly but informally recommended by the regulatory authorities. I mean they are not actually mentioned in our web site or within a regulation, but they are being recommended via conferences, presentatios, when developing studies to support a dossier.</a:t>
            </a:r>
          </a:p>
          <a:p>
            <a:pPr marL="171450" indent="-171450" eaLnBrk="1" hangingPunct="1">
              <a:spcBef>
                <a:spcPct val="0"/>
              </a:spcBef>
              <a:buFontTx/>
              <a:buChar char="•"/>
            </a:pPr>
            <a:r>
              <a:rPr lang="es-ES" altLang="es-AR"/>
              <a:t>By now formal recommendation is under study. </a:t>
            </a:r>
          </a:p>
          <a:p>
            <a:pPr marL="171450" indent="-171450" eaLnBrk="1" hangingPunct="1">
              <a:spcBef>
                <a:spcPct val="0"/>
              </a:spcBef>
              <a:buFontTx/>
              <a:buChar char="•"/>
            </a:pPr>
            <a:endParaRPr lang="es-ES" altLang="es-AR"/>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E1425F-9823-47E1-A2ED-6DE31593FAF2}" type="slidenum">
              <a:rPr lang="es-ES" altLang="es-AR" smtClean="0">
                <a:latin typeface="Arial" panose="020B0604020202020204" pitchFamily="34" charset="0"/>
              </a:rPr>
              <a:pPr>
                <a:spcBef>
                  <a:spcPct val="0"/>
                </a:spcBef>
              </a:pPr>
              <a:t>2</a:t>
            </a:fld>
            <a:endParaRPr lang="es-ES" altLang="es-A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s-ES" altLang="es-AR"/>
              <a:t>In 1967 the 583 Decree established the obligation of registrating veterinary products as well as manufacters and facilities. </a:t>
            </a:r>
          </a:p>
          <a:p>
            <a:pPr marL="171450" indent="-171450" eaLnBrk="1" hangingPunct="1">
              <a:spcBef>
                <a:spcPct val="0"/>
              </a:spcBef>
              <a:buFontTx/>
              <a:buChar char="•"/>
            </a:pPr>
            <a:r>
              <a:rPr lang="es-ES" altLang="es-AR"/>
              <a:t>During the 90s MERCOSUR developed the main aspects of VP legislation in our country. It developed the current application form wich is called Mercosur application form for Pharmaceutical Veterinary Products as well as its homonimous for Biogical Veterinary Products.</a:t>
            </a:r>
          </a:p>
          <a:p>
            <a:pPr marL="171450" indent="-171450" eaLnBrk="1" hangingPunct="1">
              <a:spcBef>
                <a:spcPct val="0"/>
              </a:spcBef>
              <a:buFontTx/>
              <a:buChar char="•"/>
            </a:pPr>
            <a:r>
              <a:rPr lang="es-ES" altLang="es-AR"/>
              <a:t>From year 2000 and on, several regulations updated the regulatory frame for VPs registration. The main topics covered were GOOD MANUFACTURING PRACTICES for VPs, complimentary requirement for registration, new application forms for dietary supplements and cosmetics. </a:t>
            </a:r>
          </a:p>
          <a:p>
            <a:pPr marL="171450" indent="-171450" eaLnBrk="1" hangingPunct="1">
              <a:spcBef>
                <a:spcPct val="0"/>
              </a:spcBef>
              <a:buFontTx/>
              <a:buChar char="•"/>
            </a:pPr>
            <a:r>
              <a:rPr lang="es-ES" altLang="es-AR"/>
              <a:t>Regarding biologicals, main topics developed were……</a:t>
            </a:r>
          </a:p>
          <a:p>
            <a:pPr marL="171450" indent="-171450" eaLnBrk="1" hangingPunct="1">
              <a:spcBef>
                <a:spcPct val="0"/>
              </a:spcBef>
              <a:buFontTx/>
              <a:buChar char="•"/>
            </a:pPr>
            <a:endParaRPr lang="es-ES" altLang="es-AR"/>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90B416-E349-4BEB-BAC3-73CDB8CF2458}" type="slidenum">
              <a:rPr lang="es-ES" altLang="es-AR" smtClean="0">
                <a:latin typeface="Arial" panose="020B0604020202020204" pitchFamily="34" charset="0"/>
              </a:rPr>
              <a:pPr>
                <a:spcBef>
                  <a:spcPct val="0"/>
                </a:spcBef>
              </a:pPr>
              <a:t>3</a:t>
            </a:fld>
            <a:endParaRPr lang="es-ES" altLang="es-A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a:t>According to legislation</a:t>
            </a:r>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6A905E-845F-4C89-89D5-DAD7636B5929}" type="slidenum">
              <a:rPr lang="es-ES" altLang="es-AR" smtClean="0">
                <a:latin typeface="Arial" panose="020B0604020202020204" pitchFamily="34" charset="0"/>
              </a:rPr>
              <a:pPr>
                <a:spcBef>
                  <a:spcPct val="0"/>
                </a:spcBef>
              </a:pPr>
              <a:t>4</a:t>
            </a:fld>
            <a:endParaRPr lang="es-ES" altLang="es-A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s-AR" altLang="es-AR" dirty="0"/>
              <a:t>-</a:t>
            </a:r>
            <a:r>
              <a:rPr lang="es-AR" altLang="es-AR" dirty="0" err="1"/>
              <a:t>Another</a:t>
            </a:r>
            <a:r>
              <a:rPr lang="es-AR" altLang="es-AR" dirty="0"/>
              <a:t> </a:t>
            </a:r>
            <a:r>
              <a:rPr lang="es-AR" altLang="es-AR" dirty="0" err="1"/>
              <a:t>differencial</a:t>
            </a:r>
            <a:r>
              <a:rPr lang="es-AR" altLang="es-AR" dirty="0"/>
              <a:t> </a:t>
            </a:r>
            <a:r>
              <a:rPr lang="es-AR" altLang="es-AR" dirty="0" err="1"/>
              <a:t>characteristic</a:t>
            </a:r>
            <a:r>
              <a:rPr lang="es-AR" altLang="es-AR" dirty="0"/>
              <a:t> to </a:t>
            </a:r>
            <a:r>
              <a:rPr lang="es-AR" altLang="es-AR" dirty="0" err="1"/>
              <a:t>highliggt</a:t>
            </a:r>
            <a:r>
              <a:rPr lang="es-AR" altLang="es-AR" dirty="0"/>
              <a:t> in </a:t>
            </a:r>
            <a:r>
              <a:rPr lang="es-AR" altLang="es-AR" dirty="0" err="1"/>
              <a:t>our</a:t>
            </a:r>
            <a:r>
              <a:rPr lang="es-AR" altLang="es-AR" dirty="0"/>
              <a:t> </a:t>
            </a:r>
            <a:r>
              <a:rPr lang="es-AR" altLang="es-AR" dirty="0" err="1"/>
              <a:t>registration</a:t>
            </a:r>
            <a:r>
              <a:rPr lang="es-AR" altLang="es-AR" dirty="0"/>
              <a:t> </a:t>
            </a:r>
            <a:r>
              <a:rPr lang="es-AR" altLang="es-AR" dirty="0" err="1"/>
              <a:t>system</a:t>
            </a:r>
            <a:r>
              <a:rPr lang="es-AR" altLang="es-AR" dirty="0"/>
              <a:t> </a:t>
            </a:r>
            <a:r>
              <a:rPr lang="es-AR" altLang="es-AR" dirty="0" err="1"/>
              <a:t>is</a:t>
            </a:r>
            <a:r>
              <a:rPr lang="es-AR" altLang="es-AR" dirty="0"/>
              <a:t> </a:t>
            </a:r>
            <a:r>
              <a:rPr lang="es-AR" altLang="es-AR" dirty="0" err="1"/>
              <a:t>that</a:t>
            </a:r>
            <a:r>
              <a:rPr lang="es-AR" altLang="es-AR" dirty="0"/>
              <a:t>   …..</a:t>
            </a:r>
            <a:r>
              <a:rPr lang="es-AR" altLang="es-AR" dirty="0" err="1"/>
              <a:t>for</a:t>
            </a:r>
            <a:r>
              <a:rPr lang="es-AR" altLang="es-AR" dirty="0"/>
              <a:t> </a:t>
            </a:r>
            <a:r>
              <a:rPr lang="es-AR" altLang="es-AR" dirty="0" err="1"/>
              <a:t>registrations</a:t>
            </a:r>
            <a:r>
              <a:rPr lang="es-AR" altLang="es-AR" dirty="0"/>
              <a:t> …….</a:t>
            </a:r>
          </a:p>
          <a:p>
            <a:pPr eaLnBrk="1" hangingPunct="1">
              <a:spcBef>
                <a:spcPct val="0"/>
              </a:spcBef>
              <a:defRPr/>
            </a:pPr>
            <a:r>
              <a:rPr lang="es-AR" altLang="es-AR" dirty="0" err="1"/>
              <a:t>But</a:t>
            </a:r>
            <a:r>
              <a:rPr lang="es-AR" altLang="es-AR" dirty="0"/>
              <a:t> </a:t>
            </a:r>
            <a:r>
              <a:rPr lang="es-AR" altLang="es-AR" dirty="0" err="1"/>
              <a:t>without</a:t>
            </a:r>
            <a:r>
              <a:rPr lang="es-AR" altLang="es-AR" dirty="0"/>
              <a:t> </a:t>
            </a:r>
            <a:r>
              <a:rPr lang="es-AR" altLang="es-AR" dirty="0" err="1"/>
              <a:t>the</a:t>
            </a:r>
            <a:r>
              <a:rPr lang="es-AR" altLang="es-AR" dirty="0"/>
              <a:t> Word “new” . </a:t>
            </a:r>
            <a:r>
              <a:rPr lang="es-AR" altLang="es-AR" dirty="0" err="1"/>
              <a:t>They</a:t>
            </a:r>
            <a:r>
              <a:rPr lang="es-AR" altLang="es-AR" dirty="0"/>
              <a:t> are </a:t>
            </a:r>
            <a:r>
              <a:rPr lang="es-AR" altLang="es-AR" dirty="0" err="1"/>
              <a:t>just</a:t>
            </a:r>
            <a:r>
              <a:rPr lang="es-AR" altLang="es-AR" dirty="0"/>
              <a:t> a VP. </a:t>
            </a:r>
            <a:r>
              <a:rPr lang="es-AR" altLang="es-AR" dirty="0" err="1"/>
              <a:t>We</a:t>
            </a:r>
            <a:r>
              <a:rPr lang="es-AR" altLang="es-AR" dirty="0"/>
              <a:t> </a:t>
            </a:r>
            <a:r>
              <a:rPr lang="es-AR" altLang="es-AR" dirty="0" err="1"/>
              <a:t>don’t</a:t>
            </a:r>
            <a:r>
              <a:rPr lang="es-AR" altLang="es-AR" dirty="0"/>
              <a:t> </a:t>
            </a:r>
            <a:r>
              <a:rPr lang="es-AR" altLang="es-AR" dirty="0" err="1"/>
              <a:t>have</a:t>
            </a:r>
            <a:r>
              <a:rPr lang="es-AR" altLang="es-AR" dirty="0"/>
              <a:t> “new animal </a:t>
            </a:r>
            <a:r>
              <a:rPr lang="es-AR" altLang="es-AR" dirty="0" err="1"/>
              <a:t>drug</a:t>
            </a:r>
            <a:r>
              <a:rPr lang="es-AR" altLang="es-AR" dirty="0"/>
              <a:t>” and “</a:t>
            </a:r>
            <a:r>
              <a:rPr lang="es-AR" altLang="es-AR" dirty="0" err="1"/>
              <a:t>another</a:t>
            </a:r>
            <a:r>
              <a:rPr lang="es-AR" altLang="es-AR" dirty="0"/>
              <a:t> new animal </a:t>
            </a:r>
            <a:r>
              <a:rPr lang="es-AR" altLang="es-AR" dirty="0" err="1"/>
              <a:t>drug</a:t>
            </a:r>
            <a:r>
              <a:rPr lang="es-AR" altLang="es-AR" dirty="0"/>
              <a:t>”.</a:t>
            </a:r>
          </a:p>
          <a:p>
            <a:pPr marL="171450" indent="-171450" eaLnBrk="1" hangingPunct="1">
              <a:spcBef>
                <a:spcPct val="0"/>
              </a:spcBef>
              <a:buFontTx/>
              <a:buChar char="-"/>
              <a:defRPr/>
            </a:pPr>
            <a:r>
              <a:rPr lang="es-AR" altLang="es-AR" dirty="0"/>
              <a:t>So </a:t>
            </a:r>
            <a:r>
              <a:rPr lang="es-AR" altLang="es-AR" dirty="0" err="1"/>
              <a:t>we</a:t>
            </a:r>
            <a:r>
              <a:rPr lang="es-AR" altLang="es-AR" dirty="0"/>
              <a:t> </a:t>
            </a:r>
            <a:r>
              <a:rPr lang="es-AR" altLang="es-AR" dirty="0" err="1"/>
              <a:t>don´t</a:t>
            </a:r>
            <a:r>
              <a:rPr lang="es-AR" altLang="es-AR" dirty="0"/>
              <a:t> use </a:t>
            </a:r>
            <a:r>
              <a:rPr lang="es-AR" altLang="es-AR" dirty="0" err="1"/>
              <a:t>bioequivalence</a:t>
            </a:r>
            <a:r>
              <a:rPr lang="es-AR" altLang="es-AR" dirty="0"/>
              <a:t> </a:t>
            </a:r>
            <a:r>
              <a:rPr lang="es-AR" altLang="es-AR" dirty="0" err="1"/>
              <a:t>for</a:t>
            </a:r>
            <a:r>
              <a:rPr lang="es-AR" altLang="es-AR" dirty="0"/>
              <a:t> </a:t>
            </a:r>
            <a:r>
              <a:rPr lang="es-AR" altLang="es-AR" dirty="0" err="1"/>
              <a:t>registration</a:t>
            </a:r>
            <a:r>
              <a:rPr lang="es-AR" altLang="es-AR" dirty="0"/>
              <a:t> </a:t>
            </a:r>
            <a:r>
              <a:rPr lang="es-AR" altLang="es-AR" dirty="0" err="1"/>
              <a:t>purposes</a:t>
            </a:r>
            <a:r>
              <a:rPr lang="es-AR" altLang="es-AR" dirty="0"/>
              <a:t>. </a:t>
            </a:r>
            <a:r>
              <a:rPr lang="es-AR" altLang="es-AR" dirty="0" err="1"/>
              <a:t>It</a:t>
            </a:r>
            <a:r>
              <a:rPr lang="es-AR" altLang="es-AR" dirty="0"/>
              <a:t> </a:t>
            </a:r>
            <a:r>
              <a:rPr lang="es-AR" altLang="es-AR" dirty="0" err="1"/>
              <a:t>does</a:t>
            </a:r>
            <a:r>
              <a:rPr lang="es-AR" altLang="es-AR" dirty="0"/>
              <a:t> </a:t>
            </a:r>
            <a:r>
              <a:rPr lang="es-AR" altLang="es-AR" dirty="0" err="1"/>
              <a:t>not</a:t>
            </a:r>
            <a:r>
              <a:rPr lang="es-AR" altLang="es-AR" dirty="0"/>
              <a:t> </a:t>
            </a:r>
            <a:r>
              <a:rPr lang="es-AR" altLang="es-AR" dirty="0" err="1"/>
              <a:t>fit</a:t>
            </a:r>
            <a:r>
              <a:rPr lang="es-AR" altLang="es-AR" dirty="0"/>
              <a:t> to….</a:t>
            </a:r>
          </a:p>
          <a:p>
            <a:pPr marL="171450" indent="-171450" eaLnBrk="1" hangingPunct="1">
              <a:spcBef>
                <a:spcPct val="0"/>
              </a:spcBef>
              <a:buFontTx/>
              <a:buChar char="-"/>
              <a:defRPr/>
            </a:pPr>
            <a:r>
              <a:rPr lang="es-AR" altLang="es-AR" dirty="0" err="1"/>
              <a:t>Having</a:t>
            </a:r>
            <a:r>
              <a:rPr lang="es-AR" altLang="es-AR" dirty="0"/>
              <a:t> </a:t>
            </a:r>
            <a:r>
              <a:rPr lang="es-AR" altLang="es-AR" dirty="0" err="1"/>
              <a:t>said</a:t>
            </a:r>
            <a:r>
              <a:rPr lang="es-AR" altLang="es-AR" dirty="0"/>
              <a:t> </a:t>
            </a:r>
            <a:r>
              <a:rPr lang="es-AR" altLang="es-AR" dirty="0" err="1"/>
              <a:t>that</a:t>
            </a:r>
            <a:r>
              <a:rPr lang="es-AR" altLang="es-AR" dirty="0"/>
              <a:t>, </a:t>
            </a:r>
            <a:r>
              <a:rPr lang="es-AR" altLang="es-AR" dirty="0" err="1"/>
              <a:t>we</a:t>
            </a:r>
            <a:r>
              <a:rPr lang="es-AR" altLang="es-AR" dirty="0"/>
              <a:t> do </a:t>
            </a:r>
            <a:r>
              <a:rPr lang="es-AR" altLang="es-AR" dirty="0" err="1"/>
              <a:t>have</a:t>
            </a:r>
            <a:r>
              <a:rPr lang="es-AR" altLang="es-AR" dirty="0"/>
              <a:t> a </a:t>
            </a:r>
            <a:r>
              <a:rPr lang="es-AR" altLang="es-AR" dirty="0" err="1"/>
              <a:t>tacit</a:t>
            </a:r>
            <a:r>
              <a:rPr lang="es-AR" altLang="es-AR" dirty="0"/>
              <a:t> </a:t>
            </a:r>
            <a:r>
              <a:rPr lang="es-AR" altLang="es-AR" dirty="0" err="1"/>
              <a:t>criteria</a:t>
            </a:r>
            <a:r>
              <a:rPr lang="es-AR" altLang="es-AR" dirty="0"/>
              <a:t> to </a:t>
            </a:r>
            <a:r>
              <a:rPr lang="es-AR" altLang="es-AR" dirty="0" err="1"/>
              <a:t>asses</a:t>
            </a:r>
            <a:r>
              <a:rPr lang="es-AR" altLang="es-AR" dirty="0"/>
              <a:t> a VP as ….</a:t>
            </a:r>
          </a:p>
          <a:p>
            <a:pPr marL="171450" indent="-171450" eaLnBrk="1" hangingPunct="1">
              <a:spcBef>
                <a:spcPct val="0"/>
              </a:spcBef>
              <a:buFontTx/>
              <a:buChar char="-"/>
              <a:defRPr/>
            </a:pPr>
            <a:r>
              <a:rPr lang="es-AR" altLang="es-AR" dirty="0" err="1"/>
              <a:t>I’ll</a:t>
            </a:r>
            <a:r>
              <a:rPr lang="es-AR" altLang="es-AR" dirty="0"/>
              <a:t> </a:t>
            </a:r>
            <a:r>
              <a:rPr lang="es-AR" altLang="es-AR" dirty="0" err="1"/>
              <a:t>give</a:t>
            </a:r>
            <a:r>
              <a:rPr lang="es-AR" altLang="es-AR" dirty="0"/>
              <a:t> </a:t>
            </a:r>
            <a:r>
              <a:rPr lang="es-AR" altLang="es-AR" dirty="0" err="1"/>
              <a:t>you</a:t>
            </a:r>
            <a:r>
              <a:rPr lang="es-AR" altLang="es-AR" dirty="0"/>
              <a:t> </a:t>
            </a:r>
            <a:r>
              <a:rPr lang="es-AR" altLang="es-AR" dirty="0" err="1"/>
              <a:t>some</a:t>
            </a:r>
            <a:r>
              <a:rPr lang="es-AR" altLang="es-AR" dirty="0"/>
              <a:t> </a:t>
            </a:r>
            <a:r>
              <a:rPr lang="es-AR" altLang="es-AR" dirty="0" err="1"/>
              <a:t>examples</a:t>
            </a:r>
            <a:r>
              <a:rPr lang="es-AR" altLang="es-AR" dirty="0"/>
              <a:t>: a new </a:t>
            </a:r>
            <a:r>
              <a:rPr lang="es-AR" altLang="es-AR" dirty="0" err="1"/>
              <a:t>product</a:t>
            </a:r>
            <a:r>
              <a:rPr lang="es-AR" altLang="es-AR" dirty="0"/>
              <a:t> </a:t>
            </a:r>
            <a:r>
              <a:rPr lang="es-AR" altLang="es-AR" dirty="0" err="1"/>
              <a:t>coulb</a:t>
            </a:r>
            <a:r>
              <a:rPr lang="es-AR" altLang="es-AR" dirty="0"/>
              <a:t> be </a:t>
            </a:r>
            <a:r>
              <a:rPr lang="es-AR" altLang="es-AR" dirty="0" err="1"/>
              <a:t>the</a:t>
            </a:r>
            <a:r>
              <a:rPr lang="es-AR" altLang="es-AR" dirty="0"/>
              <a:t> </a:t>
            </a:r>
            <a:r>
              <a:rPr lang="es-AR" altLang="es-AR" dirty="0" err="1"/>
              <a:t>tulatromicina</a:t>
            </a:r>
            <a:r>
              <a:rPr lang="es-AR" altLang="es-AR" dirty="0"/>
              <a:t> </a:t>
            </a:r>
            <a:r>
              <a:rPr lang="es-AR" altLang="es-AR" dirty="0" err="1"/>
              <a:t>presented</a:t>
            </a:r>
            <a:r>
              <a:rPr lang="es-AR" altLang="es-AR" dirty="0"/>
              <a:t> 3 o 4 </a:t>
            </a:r>
            <a:r>
              <a:rPr lang="es-AR" altLang="es-AR" dirty="0" err="1"/>
              <a:t>years</a:t>
            </a:r>
            <a:r>
              <a:rPr lang="es-AR" altLang="es-AR" dirty="0"/>
              <a:t> ago. </a:t>
            </a:r>
            <a:r>
              <a:rPr lang="es-AR" altLang="es-AR" dirty="0" err="1"/>
              <a:t>On</a:t>
            </a:r>
            <a:r>
              <a:rPr lang="es-AR" altLang="es-AR" dirty="0"/>
              <a:t> </a:t>
            </a:r>
            <a:r>
              <a:rPr lang="es-AR" altLang="es-AR" dirty="0" err="1"/>
              <a:t>the</a:t>
            </a:r>
            <a:r>
              <a:rPr lang="es-AR" altLang="es-AR" dirty="0"/>
              <a:t> </a:t>
            </a:r>
            <a:r>
              <a:rPr lang="es-AR" altLang="es-AR" dirty="0" err="1"/>
              <a:t>other</a:t>
            </a:r>
            <a:r>
              <a:rPr lang="es-AR" altLang="es-AR" dirty="0"/>
              <a:t> </a:t>
            </a:r>
            <a:r>
              <a:rPr lang="es-AR" altLang="es-AR" dirty="0" err="1"/>
              <a:t>hand</a:t>
            </a:r>
            <a:r>
              <a:rPr lang="es-AR" altLang="es-AR" dirty="0"/>
              <a:t> a </a:t>
            </a:r>
            <a:r>
              <a:rPr lang="es-AR" altLang="es-AR" dirty="0" err="1"/>
              <a:t>long</a:t>
            </a:r>
            <a:r>
              <a:rPr lang="es-AR" altLang="es-AR" dirty="0"/>
              <a:t> </a:t>
            </a:r>
            <a:r>
              <a:rPr lang="es-AR" altLang="es-AR" dirty="0" err="1"/>
              <a:t>lasting</a:t>
            </a:r>
            <a:r>
              <a:rPr lang="es-AR" altLang="es-AR" dirty="0"/>
              <a:t> </a:t>
            </a:r>
            <a:r>
              <a:rPr lang="es-AR" altLang="es-AR" dirty="0" err="1"/>
              <a:t>oxitetracicline</a:t>
            </a:r>
            <a:r>
              <a:rPr lang="es-AR" altLang="es-AR" dirty="0"/>
              <a:t> 20 % </a:t>
            </a:r>
            <a:r>
              <a:rPr lang="es-AR" altLang="es-AR" dirty="0" err="1"/>
              <a:t>is</a:t>
            </a:r>
            <a:r>
              <a:rPr lang="es-AR" altLang="es-AR" dirty="0"/>
              <a:t> </a:t>
            </a:r>
            <a:r>
              <a:rPr lang="es-AR" altLang="es-AR" dirty="0" err="1"/>
              <a:t>an</a:t>
            </a:r>
            <a:r>
              <a:rPr lang="es-AR" altLang="es-AR" dirty="0"/>
              <a:t> </a:t>
            </a:r>
            <a:r>
              <a:rPr lang="es-AR" altLang="es-AR" dirty="0" err="1"/>
              <a:t>old</a:t>
            </a:r>
            <a:r>
              <a:rPr lang="es-AR" altLang="es-AR" dirty="0"/>
              <a:t> </a:t>
            </a:r>
            <a:r>
              <a:rPr lang="es-AR" altLang="es-AR" dirty="0" err="1"/>
              <a:t>product</a:t>
            </a:r>
            <a:r>
              <a:rPr lang="es-AR" altLang="es-AR" dirty="0"/>
              <a:t>. WE do </a:t>
            </a:r>
            <a:r>
              <a:rPr lang="es-AR" altLang="es-AR" dirty="0" err="1"/>
              <a:t>know</a:t>
            </a:r>
            <a:r>
              <a:rPr lang="es-AR" altLang="es-AR" dirty="0"/>
              <a:t> </a:t>
            </a:r>
            <a:r>
              <a:rPr lang="es-AR" altLang="es-AR" dirty="0" err="1"/>
              <a:t>its</a:t>
            </a:r>
            <a:r>
              <a:rPr lang="es-AR" altLang="es-AR" dirty="0"/>
              <a:t> </a:t>
            </a:r>
            <a:r>
              <a:rPr lang="es-AR" altLang="es-AR" dirty="0" err="1"/>
              <a:t>pharmacodinamic</a:t>
            </a:r>
            <a:r>
              <a:rPr lang="es-AR" altLang="es-AR" dirty="0"/>
              <a:t>, </a:t>
            </a:r>
            <a:r>
              <a:rPr lang="es-AR" altLang="es-AR" dirty="0" err="1"/>
              <a:t>its</a:t>
            </a:r>
            <a:r>
              <a:rPr lang="es-AR" altLang="es-AR" dirty="0"/>
              <a:t> </a:t>
            </a:r>
            <a:r>
              <a:rPr lang="es-AR" altLang="es-AR" dirty="0" err="1"/>
              <a:t>pharmacokinestics</a:t>
            </a:r>
            <a:r>
              <a:rPr lang="es-AR" altLang="es-AR" dirty="0"/>
              <a:t>, etc. </a:t>
            </a:r>
          </a:p>
          <a:p>
            <a:pPr marL="171450" indent="-171450" eaLnBrk="1" hangingPunct="1">
              <a:spcBef>
                <a:spcPct val="0"/>
              </a:spcBef>
              <a:buFontTx/>
              <a:buChar char="-"/>
              <a:defRPr/>
            </a:pPr>
            <a:r>
              <a:rPr lang="es-AR" altLang="es-AR" dirty="0" err="1"/>
              <a:t>How</a:t>
            </a:r>
            <a:r>
              <a:rPr lang="es-AR" altLang="es-AR" dirty="0"/>
              <a:t> to </a:t>
            </a:r>
            <a:r>
              <a:rPr lang="es-AR" altLang="es-AR" dirty="0" err="1"/>
              <a:t>deal</a:t>
            </a:r>
            <a:r>
              <a:rPr lang="es-AR" altLang="es-AR" dirty="0"/>
              <a:t>….</a:t>
            </a:r>
          </a:p>
          <a:p>
            <a:pPr eaLnBrk="1" hangingPunct="1">
              <a:spcBef>
                <a:spcPct val="0"/>
              </a:spcBef>
              <a:defRPr/>
            </a:pPr>
            <a:endParaRPr lang="es-AR" altLang="es-AR" dirty="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363414-4B88-4C2B-9719-1631C39AC5B5}" type="slidenum">
              <a:rPr lang="es-ES" altLang="es-AR" smtClean="0">
                <a:latin typeface="Arial" panose="020B0604020202020204" pitchFamily="34" charset="0"/>
              </a:rPr>
              <a:pPr>
                <a:spcBef>
                  <a:spcPct val="0"/>
                </a:spcBef>
              </a:pPr>
              <a:t>5</a:t>
            </a:fld>
            <a:endParaRPr lang="es-ES" altLang="es-A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789AA7-2312-48AC-ADC9-D99C950905CA}" type="slidenum">
              <a:rPr lang="es-ES" altLang="es-AR" smtClean="0">
                <a:latin typeface="Arial" panose="020B0604020202020204" pitchFamily="34" charset="0"/>
              </a:rPr>
              <a:pPr>
                <a:spcBef>
                  <a:spcPct val="0"/>
                </a:spcBef>
              </a:pPr>
              <a:t>6</a:t>
            </a:fld>
            <a:endParaRPr lang="es-ES" altLang="es-A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altLang="es-AR"/>
              <a:t>Finally, here we have some examples of waivers for old products.</a:t>
            </a:r>
          </a:p>
          <a:p>
            <a:r>
              <a:rPr lang="es-AR" altLang="es-AR"/>
              <a:t>To support WT, confirmatory resdiue depletion studies are accepted for old VPs instead of traditional studies that involve 16 animals, 4 sampling time points, and a high cost. Confirmatory studies just reduce the trial to 6 animals, 1 sampling time point and sometimes only the target tissue processed.</a:t>
            </a:r>
          </a:p>
          <a:p>
            <a:r>
              <a:rPr lang="es-AR" altLang="es-AR"/>
              <a:t>-Then, there is a special case when an old veterinary drug hasn’t a Codex MRL or an EMA or FDA MRL but it has an international ADI established. Then it could apply for national MRLs. But this is an extremely difficult situation because it could develope trade problems for our country when exporting comodities or VPs. Some countries does not authorized a VP if it hasn’t a CODEX/EMA/FDA MRL.  Some times we have to intensify the residue control of our commodities to avoide trade problems when exporting to a country that hasn´t an authorized use of that molecula.</a:t>
            </a:r>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E04B9D-4C64-43E2-9C69-1587E53C5296}" type="slidenum">
              <a:rPr lang="es-ES" altLang="es-AR" smtClean="0"/>
              <a:pPr/>
              <a:t>7</a:t>
            </a:fld>
            <a:endParaRPr lang="es-ES"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CBC0C0A-7D52-476B-A17E-3073472D12C4}" type="slidenum">
              <a:rPr lang="es-ES" altLang="es-AR"/>
              <a:pPr>
                <a:defRPr/>
              </a:pPr>
              <a:t>‹#›</a:t>
            </a:fld>
            <a:endParaRPr lang="es-ES" altLang="es-AR"/>
          </a:p>
        </p:txBody>
      </p:sp>
    </p:spTree>
    <p:extLst>
      <p:ext uri="{BB962C8B-B14F-4D97-AF65-F5344CB8AC3E}">
        <p14:creationId xmlns:p14="http://schemas.microsoft.com/office/powerpoint/2010/main" val="207553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0C02DAD-AD16-4B2D-9263-7C6011BC4D3F}" type="slidenum">
              <a:rPr lang="es-ES" altLang="es-AR"/>
              <a:pPr>
                <a:defRPr/>
              </a:pPr>
              <a:t>‹#›</a:t>
            </a:fld>
            <a:endParaRPr lang="es-ES" altLang="es-AR"/>
          </a:p>
        </p:txBody>
      </p:sp>
    </p:spTree>
    <p:extLst>
      <p:ext uri="{BB962C8B-B14F-4D97-AF65-F5344CB8AC3E}">
        <p14:creationId xmlns:p14="http://schemas.microsoft.com/office/powerpoint/2010/main" val="48308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37AC5B3-BC35-4D2E-93D4-0986C863D029}" type="slidenum">
              <a:rPr lang="es-ES" altLang="es-AR"/>
              <a:pPr>
                <a:defRPr/>
              </a:pPr>
              <a:t>‹#›</a:t>
            </a:fld>
            <a:endParaRPr lang="es-ES" altLang="es-AR"/>
          </a:p>
        </p:txBody>
      </p:sp>
    </p:spTree>
    <p:extLst>
      <p:ext uri="{BB962C8B-B14F-4D97-AF65-F5344CB8AC3E}">
        <p14:creationId xmlns:p14="http://schemas.microsoft.com/office/powerpoint/2010/main" val="151456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B545B1-C398-446D-9F76-C3A148F4580E}" type="slidenum">
              <a:rPr lang="es-ES" altLang="es-AR"/>
              <a:pPr>
                <a:defRPr/>
              </a:pPr>
              <a:t>‹#›</a:t>
            </a:fld>
            <a:endParaRPr lang="es-ES" altLang="es-AR"/>
          </a:p>
        </p:txBody>
      </p:sp>
    </p:spTree>
    <p:extLst>
      <p:ext uri="{BB962C8B-B14F-4D97-AF65-F5344CB8AC3E}">
        <p14:creationId xmlns:p14="http://schemas.microsoft.com/office/powerpoint/2010/main" val="56190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EFAEB76-4746-48FD-A7D5-E76A37ED39AA}" type="slidenum">
              <a:rPr lang="es-ES" altLang="es-AR"/>
              <a:pPr>
                <a:defRPr/>
              </a:pPr>
              <a:t>‹#›</a:t>
            </a:fld>
            <a:endParaRPr lang="es-ES" altLang="es-AR"/>
          </a:p>
        </p:txBody>
      </p:sp>
    </p:spTree>
    <p:extLst>
      <p:ext uri="{BB962C8B-B14F-4D97-AF65-F5344CB8AC3E}">
        <p14:creationId xmlns:p14="http://schemas.microsoft.com/office/powerpoint/2010/main" val="281988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99B6C8C-88C8-4B49-A429-031DF121175E}" type="slidenum">
              <a:rPr lang="es-ES" altLang="es-AR"/>
              <a:pPr>
                <a:defRPr/>
              </a:pPr>
              <a:t>‹#›</a:t>
            </a:fld>
            <a:endParaRPr lang="es-ES" altLang="es-AR"/>
          </a:p>
        </p:txBody>
      </p:sp>
    </p:spTree>
    <p:extLst>
      <p:ext uri="{BB962C8B-B14F-4D97-AF65-F5344CB8AC3E}">
        <p14:creationId xmlns:p14="http://schemas.microsoft.com/office/powerpoint/2010/main" val="5578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744B7A3-F76F-44AC-A7E3-D824BE46F0D0}" type="slidenum">
              <a:rPr lang="es-ES" altLang="es-AR"/>
              <a:pPr>
                <a:defRPr/>
              </a:pPr>
              <a:t>‹#›</a:t>
            </a:fld>
            <a:endParaRPr lang="es-ES" altLang="es-AR"/>
          </a:p>
        </p:txBody>
      </p:sp>
    </p:spTree>
    <p:extLst>
      <p:ext uri="{BB962C8B-B14F-4D97-AF65-F5344CB8AC3E}">
        <p14:creationId xmlns:p14="http://schemas.microsoft.com/office/powerpoint/2010/main" val="218420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F8BDECF-F5B6-42AC-87DE-B50B92FA7B6B}" type="slidenum">
              <a:rPr lang="es-ES" altLang="es-AR"/>
              <a:pPr>
                <a:defRPr/>
              </a:pPr>
              <a:t>‹#›</a:t>
            </a:fld>
            <a:endParaRPr lang="es-ES" altLang="es-AR"/>
          </a:p>
        </p:txBody>
      </p:sp>
    </p:spTree>
    <p:extLst>
      <p:ext uri="{BB962C8B-B14F-4D97-AF65-F5344CB8AC3E}">
        <p14:creationId xmlns:p14="http://schemas.microsoft.com/office/powerpoint/2010/main" val="182572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80F2C1F-6DC2-4EE7-A916-C735DC4FB836}" type="slidenum">
              <a:rPr lang="es-ES" altLang="es-AR"/>
              <a:pPr>
                <a:defRPr/>
              </a:pPr>
              <a:t>‹#›</a:t>
            </a:fld>
            <a:endParaRPr lang="es-ES" altLang="es-AR"/>
          </a:p>
        </p:txBody>
      </p:sp>
    </p:spTree>
    <p:extLst>
      <p:ext uri="{BB962C8B-B14F-4D97-AF65-F5344CB8AC3E}">
        <p14:creationId xmlns:p14="http://schemas.microsoft.com/office/powerpoint/2010/main" val="258831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AF8438E-E0E6-4DDD-B245-E5BFB4A2D084}" type="slidenum">
              <a:rPr lang="es-ES" altLang="es-AR"/>
              <a:pPr>
                <a:defRPr/>
              </a:pPr>
              <a:t>‹#›</a:t>
            </a:fld>
            <a:endParaRPr lang="es-ES" altLang="es-AR"/>
          </a:p>
        </p:txBody>
      </p:sp>
    </p:spTree>
    <p:extLst>
      <p:ext uri="{BB962C8B-B14F-4D97-AF65-F5344CB8AC3E}">
        <p14:creationId xmlns:p14="http://schemas.microsoft.com/office/powerpoint/2010/main" val="54004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FC9A320-89C9-4F66-ABD9-D2EF92B1D129}" type="slidenum">
              <a:rPr lang="es-ES" altLang="es-AR"/>
              <a:pPr>
                <a:defRPr/>
              </a:pPr>
              <a:t>‹#›</a:t>
            </a:fld>
            <a:endParaRPr lang="es-ES" altLang="es-AR"/>
          </a:p>
        </p:txBody>
      </p:sp>
    </p:spTree>
    <p:extLst>
      <p:ext uri="{BB962C8B-B14F-4D97-AF65-F5344CB8AC3E}">
        <p14:creationId xmlns:p14="http://schemas.microsoft.com/office/powerpoint/2010/main" val="180755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A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32B8C86-D1F3-48F2-B2E8-B77C0B77CC2A}" type="slidenum">
              <a:rPr lang="es-ES" altLang="es-AR"/>
              <a:pPr>
                <a:defRPr/>
              </a:pPr>
              <a:t>‹#›</a:t>
            </a:fld>
            <a:endParaRPr lang="es-ES" alt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mailto:lsbordi@senasa.gob.ar"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resentacion plantill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p:cNvSpPr txBox="1">
            <a:spLocks noChangeArrowheads="1"/>
          </p:cNvSpPr>
          <p:nvPr/>
        </p:nvSpPr>
        <p:spPr bwMode="auto">
          <a:xfrm>
            <a:off x="2771775" y="549275"/>
            <a:ext cx="360045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AR" sz="2200" b="1">
                <a:latin typeface="Verdana" panose="020B0604030504040204" pitchFamily="34" charset="0"/>
              </a:rPr>
              <a:t>REGISTRATION SYSTEM –ARGENTINA</a:t>
            </a:r>
          </a:p>
          <a:p>
            <a:pPr eaLnBrk="1" hangingPunct="1">
              <a:spcBef>
                <a:spcPct val="50000"/>
              </a:spcBef>
              <a:buFontTx/>
              <a:buNone/>
            </a:pPr>
            <a:endParaRPr lang="es-ES" altLang="es-AR" sz="2200" b="1">
              <a:latin typeface="Verdana" panose="020B0604030504040204" pitchFamily="34" charset="0"/>
            </a:endParaRPr>
          </a:p>
          <a:p>
            <a:pPr algn="r" eaLnBrk="1" hangingPunct="1">
              <a:spcBef>
                <a:spcPct val="50000"/>
              </a:spcBef>
              <a:buFontTx/>
              <a:buNone/>
            </a:pPr>
            <a:r>
              <a:rPr lang="es-ES" altLang="es-AR" sz="1200" b="1">
                <a:latin typeface="Verdana" panose="020B0604030504040204" pitchFamily="34" charset="0"/>
              </a:rPr>
              <a:t>VET Laura Sbordi</a:t>
            </a:r>
          </a:p>
        </p:txBody>
      </p:sp>
      <p:sp>
        <p:nvSpPr>
          <p:cNvPr id="3076" name="Text Box 7"/>
          <p:cNvSpPr txBox="1">
            <a:spLocks noChangeArrowheads="1"/>
          </p:cNvSpPr>
          <p:nvPr/>
        </p:nvSpPr>
        <p:spPr bwMode="auto">
          <a:xfrm>
            <a:off x="2771775" y="3105150"/>
            <a:ext cx="36004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s-ES_tradnl" altLang="es-AR" sz="1200">
                <a:latin typeface="Verdana" panose="020B0604030504040204" pitchFamily="34" charset="0"/>
              </a:rPr>
              <a:t>NATIONAL DIRECTORATE FOR AGROCHEMICALS, VETERINARY PRODUCTS AND FOOD</a:t>
            </a:r>
            <a:endParaRPr lang="es-ES" altLang="es-AR" sz="1200">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s-ES" altLang="es-AR" sz="2200" b="1">
                <a:latin typeface="Verdana" panose="020B0604030504040204" pitchFamily="34" charset="0"/>
              </a:rPr>
              <a:t>REGISTRATION SYSTEM IS BASED ON REGULATIONS</a:t>
            </a:r>
          </a:p>
        </p:txBody>
      </p:sp>
      <p:sp>
        <p:nvSpPr>
          <p:cNvPr id="4099" name="1 Marcador de contenido"/>
          <p:cNvSpPr>
            <a:spLocks noGrp="1"/>
          </p:cNvSpPr>
          <p:nvPr>
            <p:ph idx="1"/>
          </p:nvPr>
        </p:nvSpPr>
        <p:spPr/>
        <p:txBody>
          <a:bodyPr/>
          <a:lstStyle/>
          <a:p>
            <a:pPr eaLnBrk="1" hangingPunct="1">
              <a:defRPr/>
            </a:pPr>
            <a:r>
              <a:rPr lang="en-GB" altLang="es-AR" sz="1800" dirty="0">
                <a:latin typeface="Verdana" panose="020B0604030504040204" pitchFamily="34" charset="0"/>
              </a:rPr>
              <a:t>Legislation</a:t>
            </a:r>
            <a:r>
              <a:rPr lang="es-ES" altLang="es-AR" sz="1800" dirty="0">
                <a:latin typeface="Verdana" panose="020B0604030504040204" pitchFamily="34" charset="0"/>
              </a:rPr>
              <a:t>/</a:t>
            </a:r>
            <a:r>
              <a:rPr lang="es-ES" altLang="es-AR" sz="1800" dirty="0" err="1">
                <a:latin typeface="Verdana" panose="020B0604030504040204" pitchFamily="34" charset="0"/>
              </a:rPr>
              <a:t>regulation</a:t>
            </a:r>
            <a:r>
              <a:rPr lang="es-ES" altLang="es-AR" sz="1800" dirty="0">
                <a:latin typeface="Verdana" panose="020B0604030504040204" pitchFamily="34" charset="0"/>
              </a:rPr>
              <a:t> </a:t>
            </a:r>
            <a:r>
              <a:rPr lang="es-ES" altLang="es-AR" sz="1800" dirty="0" err="1">
                <a:latin typeface="Verdana" panose="020B0604030504040204" pitchFamily="34" charset="0"/>
              </a:rPr>
              <a:t>is</a:t>
            </a:r>
            <a:r>
              <a:rPr lang="es-ES" altLang="es-AR" sz="1800" dirty="0">
                <a:latin typeface="Verdana" panose="020B0604030504040204" pitchFamily="34" charset="0"/>
              </a:rPr>
              <a:t> </a:t>
            </a:r>
            <a:r>
              <a:rPr lang="es-ES" altLang="es-AR" sz="1800" dirty="0" err="1">
                <a:latin typeface="Verdana" panose="020B0604030504040204" pitchFamily="34" charset="0"/>
              </a:rPr>
              <a:t>the</a:t>
            </a:r>
            <a:r>
              <a:rPr lang="es-ES" altLang="es-AR" sz="1800" dirty="0">
                <a:latin typeface="Verdana" panose="020B0604030504040204" pitchFamily="34" charset="0"/>
              </a:rPr>
              <a:t> </a:t>
            </a:r>
            <a:r>
              <a:rPr lang="es-ES" altLang="es-AR" sz="1800" dirty="0" err="1">
                <a:latin typeface="Verdana" panose="020B0604030504040204" pitchFamily="34" charset="0"/>
              </a:rPr>
              <a:t>unique</a:t>
            </a:r>
            <a:r>
              <a:rPr lang="es-ES" altLang="es-AR" sz="1800" dirty="0">
                <a:latin typeface="Verdana" panose="020B0604030504040204" pitchFamily="34" charset="0"/>
              </a:rPr>
              <a:t> </a:t>
            </a:r>
            <a:r>
              <a:rPr lang="es-ES" altLang="es-AR" sz="1800" dirty="0" err="1">
                <a:latin typeface="Verdana" panose="020B0604030504040204" pitchFamily="34" charset="0"/>
              </a:rPr>
              <a:t>source</a:t>
            </a:r>
            <a:r>
              <a:rPr lang="es-ES" altLang="es-AR" sz="1800" dirty="0">
                <a:latin typeface="Verdana" panose="020B0604030504040204" pitchFamily="34" charset="0"/>
              </a:rPr>
              <a:t> </a:t>
            </a:r>
            <a:r>
              <a:rPr lang="es-ES" altLang="es-AR" sz="1800" dirty="0" err="1">
                <a:latin typeface="Verdana" panose="020B0604030504040204" pitchFamily="34" charset="0"/>
              </a:rPr>
              <a:t>for</a:t>
            </a:r>
            <a:r>
              <a:rPr lang="es-ES" altLang="es-AR" sz="1800" dirty="0">
                <a:latin typeface="Verdana" panose="020B0604030504040204" pitchFamily="34" charset="0"/>
              </a:rPr>
              <a:t> </a:t>
            </a:r>
            <a:r>
              <a:rPr lang="es-ES" altLang="es-AR" sz="1800" dirty="0" err="1">
                <a:latin typeface="Verdana" panose="020B0604030504040204" pitchFamily="34" charset="0"/>
              </a:rPr>
              <a:t>registration</a:t>
            </a:r>
            <a:r>
              <a:rPr lang="es-ES" altLang="es-AR" sz="1800" dirty="0">
                <a:latin typeface="Verdana" panose="020B0604030504040204" pitchFamily="34" charset="0"/>
              </a:rPr>
              <a:t> </a:t>
            </a:r>
            <a:r>
              <a:rPr lang="es-ES" altLang="es-AR" sz="1800" dirty="0" err="1">
                <a:latin typeface="Verdana" panose="020B0604030504040204" pitchFamily="34" charset="0"/>
              </a:rPr>
              <a:t>requirements</a:t>
            </a:r>
            <a:r>
              <a:rPr lang="es-ES" altLang="es-AR" sz="1800" dirty="0">
                <a:latin typeface="Verdana" panose="020B0604030504040204" pitchFamily="34" charset="0"/>
              </a:rPr>
              <a:t>. </a:t>
            </a:r>
          </a:p>
          <a:p>
            <a:pPr eaLnBrk="1" hangingPunct="1">
              <a:defRPr/>
            </a:pPr>
            <a:endParaRPr lang="es-ES" altLang="es-AR" sz="1800" dirty="0">
              <a:latin typeface="Verdana" panose="020B0604030504040204" pitchFamily="34" charset="0"/>
            </a:endParaRPr>
          </a:p>
          <a:p>
            <a:pPr eaLnBrk="1" hangingPunct="1">
              <a:defRPr/>
            </a:pPr>
            <a:r>
              <a:rPr lang="es-ES" altLang="es-AR" sz="1800" dirty="0" err="1">
                <a:latin typeface="Verdana" panose="020B0604030504040204" pitchFamily="34" charset="0"/>
              </a:rPr>
              <a:t>Regulations</a:t>
            </a:r>
            <a:r>
              <a:rPr lang="es-ES" altLang="es-AR" sz="1800" dirty="0">
                <a:latin typeface="Verdana" panose="020B0604030504040204" pitchFamily="34" charset="0"/>
              </a:rPr>
              <a:t> </a:t>
            </a:r>
            <a:r>
              <a:rPr lang="es-ES" altLang="es-AR" sz="1800" dirty="0" err="1">
                <a:latin typeface="Verdana" panose="020B0604030504040204" pitchFamily="34" charset="0"/>
              </a:rPr>
              <a:t>need</a:t>
            </a:r>
            <a:r>
              <a:rPr lang="es-ES" altLang="es-AR" sz="1800" dirty="0">
                <a:latin typeface="Verdana" panose="020B0604030504040204" pitchFamily="34" charset="0"/>
              </a:rPr>
              <a:t> a </a:t>
            </a:r>
            <a:r>
              <a:rPr lang="es-ES" altLang="es-AR" sz="1800" dirty="0" err="1">
                <a:latin typeface="Verdana" panose="020B0604030504040204" pitchFamily="34" charset="0"/>
              </a:rPr>
              <a:t>long</a:t>
            </a:r>
            <a:r>
              <a:rPr lang="es-ES" altLang="es-AR" sz="1800" dirty="0">
                <a:latin typeface="Verdana" panose="020B0604030504040204" pitchFamily="34" charset="0"/>
              </a:rPr>
              <a:t> </a:t>
            </a:r>
            <a:r>
              <a:rPr lang="es-ES" altLang="es-AR" sz="1800" dirty="0" err="1">
                <a:latin typeface="Verdana" panose="020B0604030504040204" pitchFamily="34" charset="0"/>
              </a:rPr>
              <a:t>administrative</a:t>
            </a:r>
            <a:r>
              <a:rPr lang="es-ES" altLang="es-AR" sz="1800" dirty="0">
                <a:latin typeface="Verdana" panose="020B0604030504040204" pitchFamily="34" charset="0"/>
              </a:rPr>
              <a:t> </a:t>
            </a:r>
            <a:r>
              <a:rPr lang="es-ES" altLang="es-AR" sz="1800" dirty="0" err="1">
                <a:latin typeface="Verdana" panose="020B0604030504040204" pitchFamily="34" charset="0"/>
              </a:rPr>
              <a:t>process</a:t>
            </a:r>
            <a:r>
              <a:rPr lang="es-ES" altLang="es-AR" sz="1800" dirty="0">
                <a:latin typeface="Verdana" panose="020B0604030504040204" pitchFamily="34" charset="0"/>
              </a:rPr>
              <a:t> to be </a:t>
            </a:r>
            <a:r>
              <a:rPr lang="es-ES" altLang="es-AR" sz="1800" dirty="0" err="1">
                <a:latin typeface="Verdana" panose="020B0604030504040204" pitchFamily="34" charset="0"/>
              </a:rPr>
              <a:t>established</a:t>
            </a:r>
            <a:r>
              <a:rPr lang="es-ES" altLang="es-AR" sz="1800" dirty="0">
                <a:latin typeface="Verdana" panose="020B0604030504040204" pitchFamily="34" charset="0"/>
              </a:rPr>
              <a:t>, </a:t>
            </a:r>
            <a:r>
              <a:rPr lang="es-ES" altLang="es-AR" sz="1800" dirty="0" err="1">
                <a:latin typeface="Verdana" panose="020B0604030504040204" pitchFamily="34" charset="0"/>
              </a:rPr>
              <a:t>ammended</a:t>
            </a:r>
            <a:r>
              <a:rPr lang="es-ES" altLang="es-AR" sz="1800" dirty="0">
                <a:latin typeface="Verdana" panose="020B0604030504040204" pitchFamily="34" charset="0"/>
              </a:rPr>
              <a:t> </a:t>
            </a:r>
            <a:r>
              <a:rPr lang="es-ES" altLang="es-AR" sz="1800" dirty="0" err="1">
                <a:latin typeface="Verdana" panose="020B0604030504040204" pitchFamily="34" charset="0"/>
              </a:rPr>
              <a:t>or</a:t>
            </a:r>
            <a:r>
              <a:rPr lang="es-ES" altLang="es-AR" sz="1800" dirty="0">
                <a:latin typeface="Verdana" panose="020B0604030504040204" pitchFamily="34" charset="0"/>
              </a:rPr>
              <a:t> </a:t>
            </a:r>
            <a:r>
              <a:rPr lang="es-ES" altLang="es-AR" sz="1800" dirty="0" err="1">
                <a:latin typeface="Verdana" panose="020B0604030504040204" pitchFamily="34" charset="0"/>
              </a:rPr>
              <a:t>withdrawn</a:t>
            </a:r>
            <a:r>
              <a:rPr lang="es-ES" altLang="es-AR" sz="1800" dirty="0">
                <a:latin typeface="Verdana" panose="020B0604030504040204" pitchFamily="34" charset="0"/>
              </a:rPr>
              <a:t>. </a:t>
            </a:r>
          </a:p>
          <a:p>
            <a:pPr eaLnBrk="1" hangingPunct="1">
              <a:defRPr/>
            </a:pPr>
            <a:endParaRPr lang="es-ES" altLang="es-AR" sz="1800" dirty="0">
              <a:latin typeface="Verdana" panose="020B0604030504040204" pitchFamily="34" charset="0"/>
            </a:endParaRPr>
          </a:p>
          <a:p>
            <a:pPr eaLnBrk="1" hangingPunct="1">
              <a:defRPr/>
            </a:pPr>
            <a:r>
              <a:rPr lang="es-ES" altLang="es-AR" sz="1800" dirty="0" err="1">
                <a:latin typeface="Verdana" panose="020B0604030504040204" pitchFamily="34" charset="0"/>
              </a:rPr>
              <a:t>Recommendations</a:t>
            </a:r>
            <a:r>
              <a:rPr lang="es-ES" altLang="es-AR" sz="1800" dirty="0">
                <a:latin typeface="Verdana" panose="020B0604030504040204" pitchFamily="34" charset="0"/>
              </a:rPr>
              <a:t> are </a:t>
            </a:r>
            <a:r>
              <a:rPr lang="es-ES" altLang="es-AR" sz="1800" dirty="0" err="1">
                <a:latin typeface="Verdana" panose="020B0604030504040204" pitchFamily="34" charset="0"/>
              </a:rPr>
              <a:t>not</a:t>
            </a:r>
            <a:r>
              <a:rPr lang="es-ES" altLang="es-AR" sz="1800" dirty="0">
                <a:latin typeface="Verdana" panose="020B0604030504040204" pitchFamily="34" charset="0"/>
              </a:rPr>
              <a:t> a </a:t>
            </a:r>
            <a:r>
              <a:rPr lang="es-ES" altLang="es-AR" sz="1800" dirty="0" err="1">
                <a:latin typeface="Verdana" panose="020B0604030504040204" pitchFamily="34" charset="0"/>
              </a:rPr>
              <a:t>current</a:t>
            </a:r>
            <a:r>
              <a:rPr lang="es-ES" altLang="es-AR" sz="1800" dirty="0">
                <a:latin typeface="Verdana" panose="020B0604030504040204" pitchFamily="34" charset="0"/>
              </a:rPr>
              <a:t> </a:t>
            </a:r>
            <a:r>
              <a:rPr lang="es-ES" altLang="es-AR" sz="1800" dirty="0" err="1">
                <a:latin typeface="Verdana" panose="020B0604030504040204" pitchFamily="34" charset="0"/>
              </a:rPr>
              <a:t>tool</a:t>
            </a:r>
            <a:r>
              <a:rPr lang="es-ES" altLang="es-AR" sz="1800" dirty="0">
                <a:latin typeface="Verdana" panose="020B0604030504040204" pitchFamily="34" charset="0"/>
              </a:rPr>
              <a:t>. </a:t>
            </a:r>
          </a:p>
          <a:p>
            <a:pPr eaLnBrk="1" hangingPunct="1">
              <a:defRPr/>
            </a:pPr>
            <a:endParaRPr lang="es-ES" altLang="es-AR" sz="1800" dirty="0">
              <a:latin typeface="Verdana" panose="020B0604030504040204" pitchFamily="34" charset="0"/>
            </a:endParaRPr>
          </a:p>
          <a:p>
            <a:pPr eaLnBrk="1" hangingPunct="1">
              <a:defRPr/>
            </a:pPr>
            <a:r>
              <a:rPr lang="es-ES" altLang="es-AR" sz="1800" dirty="0" err="1">
                <a:latin typeface="Verdana" panose="020B0604030504040204" pitchFamily="34" charset="0"/>
              </a:rPr>
              <a:t>Thus</a:t>
            </a:r>
            <a:r>
              <a:rPr lang="es-ES" altLang="es-AR" sz="1800" dirty="0">
                <a:latin typeface="Verdana" panose="020B0604030504040204" pitchFamily="34" charset="0"/>
              </a:rPr>
              <a:t>, </a:t>
            </a:r>
            <a:r>
              <a:rPr lang="es-ES" altLang="es-AR" sz="1800" dirty="0" err="1">
                <a:latin typeface="Verdana" panose="020B0604030504040204" pitchFamily="34" charset="0"/>
              </a:rPr>
              <a:t>Regulatory</a:t>
            </a:r>
            <a:r>
              <a:rPr lang="es-ES" altLang="es-AR" sz="1800" dirty="0">
                <a:latin typeface="Verdana" panose="020B0604030504040204" pitchFamily="34" charset="0"/>
              </a:rPr>
              <a:t> </a:t>
            </a:r>
            <a:r>
              <a:rPr lang="es-ES" altLang="es-AR" sz="1800" dirty="0" err="1">
                <a:latin typeface="Verdana" panose="020B0604030504040204" pitchFamily="34" charset="0"/>
              </a:rPr>
              <a:t>Authorities</a:t>
            </a:r>
            <a:r>
              <a:rPr lang="es-ES" altLang="es-AR" sz="1800" dirty="0">
                <a:latin typeface="Verdana" panose="020B0604030504040204" pitchFamily="34" charset="0"/>
              </a:rPr>
              <a:t> </a:t>
            </a:r>
            <a:r>
              <a:rPr lang="es-ES" altLang="es-AR" sz="1800" dirty="0" err="1">
                <a:latin typeface="Verdana" panose="020B0604030504040204" pitchFamily="34" charset="0"/>
              </a:rPr>
              <a:t>just</a:t>
            </a:r>
            <a:r>
              <a:rPr lang="es-ES" altLang="es-AR" sz="1800" dirty="0">
                <a:latin typeface="Verdana" panose="020B0604030504040204" pitchFamily="34" charset="0"/>
              </a:rPr>
              <a:t> </a:t>
            </a:r>
            <a:r>
              <a:rPr lang="es-ES" altLang="es-AR" sz="1800" dirty="0" err="1">
                <a:latin typeface="Verdana" panose="020B0604030504040204" pitchFamily="34" charset="0"/>
              </a:rPr>
              <a:t>suggest</a:t>
            </a:r>
            <a:r>
              <a:rPr lang="es-ES" altLang="es-AR" sz="1800" dirty="0">
                <a:latin typeface="Verdana" panose="020B0604030504040204" pitchFamily="34" charset="0"/>
              </a:rPr>
              <a:t>  </a:t>
            </a:r>
            <a:r>
              <a:rPr lang="es-ES" altLang="es-AR" sz="1800" dirty="0" err="1">
                <a:latin typeface="Verdana" panose="020B0604030504040204" pitchFamily="34" charset="0"/>
              </a:rPr>
              <a:t>through</a:t>
            </a:r>
            <a:r>
              <a:rPr lang="es-ES" altLang="es-AR" sz="1800" dirty="0">
                <a:latin typeface="Verdana" panose="020B0604030504040204" pitchFamily="34" charset="0"/>
              </a:rPr>
              <a:t> informal </a:t>
            </a:r>
            <a:r>
              <a:rPr lang="es-ES" altLang="es-AR" sz="1800" dirty="0" err="1">
                <a:latin typeface="Verdana" panose="020B0604030504040204" pitchFamily="34" charset="0"/>
              </a:rPr>
              <a:t>ways</a:t>
            </a:r>
            <a:r>
              <a:rPr lang="es-ES" altLang="es-AR" sz="1800" dirty="0">
                <a:latin typeface="Verdana" panose="020B0604030504040204" pitchFamily="34" charset="0"/>
              </a:rPr>
              <a:t> </a:t>
            </a:r>
            <a:r>
              <a:rPr lang="es-ES" altLang="es-AR" sz="1800" dirty="0" err="1">
                <a:latin typeface="Verdana" panose="020B0604030504040204" pitchFamily="34" charset="0"/>
              </a:rPr>
              <a:t>following</a:t>
            </a:r>
            <a:r>
              <a:rPr lang="es-ES" altLang="es-AR" sz="1800" dirty="0">
                <a:latin typeface="Verdana" panose="020B0604030504040204" pitchFamily="34" charset="0"/>
              </a:rPr>
              <a:t> </a:t>
            </a:r>
            <a:r>
              <a:rPr lang="es-ES" altLang="es-AR" sz="1800" dirty="0" err="1">
                <a:latin typeface="Verdana" panose="020B0604030504040204" pitchFamily="34" charset="0"/>
              </a:rPr>
              <a:t>recommendations</a:t>
            </a:r>
            <a:r>
              <a:rPr lang="es-ES" altLang="es-AR" sz="1800" dirty="0">
                <a:latin typeface="Verdana" panose="020B0604030504040204" pitchFamily="34" charset="0"/>
              </a:rPr>
              <a:t> </a:t>
            </a:r>
            <a:r>
              <a:rPr lang="es-ES" altLang="es-AR" sz="1800" dirty="0" err="1">
                <a:latin typeface="Verdana" panose="020B0604030504040204" pitchFamily="34" charset="0"/>
              </a:rPr>
              <a:t>such</a:t>
            </a:r>
            <a:r>
              <a:rPr lang="es-ES" altLang="es-AR" sz="1800" dirty="0">
                <a:latin typeface="Verdana" panose="020B0604030504040204" pitchFamily="34" charset="0"/>
              </a:rPr>
              <a:t> as VICH </a:t>
            </a:r>
            <a:r>
              <a:rPr lang="es-ES" altLang="es-AR" sz="1800" dirty="0" err="1">
                <a:latin typeface="Verdana" panose="020B0604030504040204" pitchFamily="34" charset="0"/>
              </a:rPr>
              <a:t>GLs</a:t>
            </a:r>
            <a:r>
              <a:rPr lang="es-ES" altLang="es-AR" sz="1800" dirty="0">
                <a:latin typeface="Verdana" panose="020B0604030504040204" pitchFamily="34" charset="0"/>
              </a:rPr>
              <a:t>. </a:t>
            </a:r>
          </a:p>
          <a:p>
            <a:pPr eaLnBrk="1" hangingPunct="1">
              <a:defRPr/>
            </a:pPr>
            <a:endParaRPr lang="es-ES" altLang="es-AR" sz="1800" dirty="0">
              <a:latin typeface="Verdana" panose="020B0604030504040204" pitchFamily="34" charset="0"/>
            </a:endParaRPr>
          </a:p>
          <a:p>
            <a:pPr eaLnBrk="1" hangingPunct="1">
              <a:defRPr/>
            </a:pPr>
            <a:r>
              <a:rPr lang="es-ES" altLang="es-AR" sz="1800" dirty="0" err="1">
                <a:latin typeface="Verdana" panose="020B0604030504040204" pitchFamily="34" charset="0"/>
              </a:rPr>
              <a:t>Assesing</a:t>
            </a:r>
            <a:r>
              <a:rPr lang="es-ES" altLang="es-AR" sz="1800" dirty="0">
                <a:latin typeface="Verdana" panose="020B0604030504040204" pitchFamily="34" charset="0"/>
              </a:rPr>
              <a:t> </a:t>
            </a:r>
            <a:r>
              <a:rPr lang="es-ES" altLang="es-AR" sz="1800" dirty="0" err="1">
                <a:latin typeface="Verdana" panose="020B0604030504040204" pitchFamily="34" charset="0"/>
              </a:rPr>
              <a:t>how</a:t>
            </a:r>
            <a:r>
              <a:rPr lang="es-ES" altLang="es-AR" sz="1800" dirty="0">
                <a:latin typeface="Verdana" panose="020B0604030504040204" pitchFamily="34" charset="0"/>
              </a:rPr>
              <a:t> to </a:t>
            </a:r>
            <a:r>
              <a:rPr lang="es-ES" altLang="es-AR" sz="1800" dirty="0" err="1">
                <a:latin typeface="Verdana" panose="020B0604030504040204" pitchFamily="34" charset="0"/>
              </a:rPr>
              <a:t>formally</a:t>
            </a:r>
            <a:r>
              <a:rPr lang="es-ES" altLang="es-AR" sz="1800" dirty="0">
                <a:latin typeface="Verdana" panose="020B0604030504040204" pitchFamily="34" charset="0"/>
              </a:rPr>
              <a:t> </a:t>
            </a:r>
            <a:r>
              <a:rPr lang="es-ES" altLang="es-AR" sz="1800" dirty="0" err="1">
                <a:latin typeface="Verdana" panose="020B0604030504040204" pitchFamily="34" charset="0"/>
              </a:rPr>
              <a:t>recommend</a:t>
            </a:r>
            <a:r>
              <a:rPr lang="es-ES" altLang="es-AR" sz="1800" dirty="0">
                <a:latin typeface="Verdana" panose="020B0604030504040204" pitchFamily="34" charset="0"/>
              </a:rPr>
              <a:t> </a:t>
            </a:r>
            <a:r>
              <a:rPr lang="es-ES" altLang="es-AR" sz="1800" dirty="0" err="1">
                <a:latin typeface="Verdana" panose="020B0604030504040204" pitchFamily="34" charset="0"/>
              </a:rPr>
              <a:t>those</a:t>
            </a:r>
            <a:r>
              <a:rPr lang="es-ES" altLang="es-AR" sz="1800" dirty="0">
                <a:latin typeface="Verdana" panose="020B0604030504040204" pitchFamily="34" charset="0"/>
              </a:rPr>
              <a:t> </a:t>
            </a:r>
            <a:r>
              <a:rPr lang="es-ES" altLang="es-AR" sz="1800" dirty="0" err="1">
                <a:latin typeface="Verdana" panose="020B0604030504040204" pitchFamily="34" charset="0"/>
              </a:rPr>
              <a:t>valuable</a:t>
            </a:r>
            <a:r>
              <a:rPr lang="es-ES" altLang="es-AR" sz="1800" dirty="0">
                <a:latin typeface="Verdana" panose="020B0604030504040204" pitchFamily="34" charset="0"/>
              </a:rPr>
              <a:t> </a:t>
            </a:r>
            <a:r>
              <a:rPr lang="es-ES" altLang="es-AR" sz="1800" dirty="0" err="1">
                <a:latin typeface="Verdana" panose="020B0604030504040204" pitchFamily="34" charset="0"/>
              </a:rPr>
              <a:t>tools</a:t>
            </a:r>
            <a:r>
              <a:rPr lang="es-ES" altLang="es-AR" sz="1800" dirty="0">
                <a:latin typeface="Verdana" panose="020B0604030504040204" pitchFamily="34" charset="0"/>
              </a:rPr>
              <a:t>. </a:t>
            </a:r>
          </a:p>
          <a:p>
            <a:pPr marL="0" indent="0" eaLnBrk="1" hangingPunct="1">
              <a:buFontTx/>
              <a:buNone/>
              <a:defRPr/>
            </a:pPr>
            <a:endParaRPr lang="es-ES" altLang="es-AR" sz="1800" dirty="0">
              <a:latin typeface="Verdana" panose="020B0604030504040204" pitchFamily="34" charset="0"/>
            </a:endParaRPr>
          </a:p>
          <a:p>
            <a:pPr eaLnBrk="1" hangingPunct="1">
              <a:defRPr/>
            </a:pPr>
            <a:endParaRPr lang="es-ES" altLang="es-AR" sz="1800" dirty="0">
              <a:latin typeface="Verdana" panose="020B0604030504040204" pitchFamily="34" charset="0"/>
            </a:endParaRPr>
          </a:p>
          <a:p>
            <a:pPr eaLnBrk="1" hangingPunct="1">
              <a:defRPr/>
            </a:pPr>
            <a:endParaRPr lang="es-ES" altLang="es-AR" sz="1800" dirty="0">
              <a:latin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pPr eaLnBrk="1" hangingPunct="1"/>
            <a:r>
              <a:rPr lang="es-ES" altLang="es-AR" sz="2500" b="1">
                <a:latin typeface="Verdana" panose="020B0604030504040204" pitchFamily="34" charset="0"/>
                <a:ea typeface="Verdana" panose="020B0604030504040204" pitchFamily="34" charset="0"/>
                <a:cs typeface="Verdana" panose="020B0604030504040204" pitchFamily="34" charset="0"/>
              </a:rPr>
              <a:t>LEGAL FRAMEWORK - BACKGROUND</a:t>
            </a:r>
          </a:p>
        </p:txBody>
      </p:sp>
      <p:sp>
        <p:nvSpPr>
          <p:cNvPr id="4099" name="2 Marcador de contenido"/>
          <p:cNvSpPr>
            <a:spLocks noGrp="1"/>
          </p:cNvSpPr>
          <p:nvPr>
            <p:ph idx="1"/>
          </p:nvPr>
        </p:nvSpPr>
        <p:spPr>
          <a:xfrm>
            <a:off x="468313" y="1600200"/>
            <a:ext cx="8218487" cy="4565650"/>
          </a:xfrm>
        </p:spPr>
        <p:txBody>
          <a:bodyPr/>
          <a:lstStyle/>
          <a:p>
            <a:pPr eaLnBrk="1" hangingPunct="1">
              <a:defRPr/>
            </a:pPr>
            <a:r>
              <a:rPr lang="es-ES" sz="1800" dirty="0">
                <a:latin typeface="Verdana" pitchFamily="34" charset="0"/>
                <a:ea typeface="Verdana" pitchFamily="34" charset="0"/>
                <a:cs typeface="Verdana" pitchFamily="34" charset="0"/>
              </a:rPr>
              <a:t>1967: LAW 13636 &amp; DECREE 583- </a:t>
            </a:r>
            <a:r>
              <a:rPr lang="es-ES" sz="1800" dirty="0" err="1">
                <a:latin typeface="Verdana" pitchFamily="34" charset="0"/>
                <a:ea typeface="Verdana" pitchFamily="34" charset="0"/>
                <a:cs typeface="Verdana" pitchFamily="34" charset="0"/>
              </a:rPr>
              <a:t>registration</a:t>
            </a:r>
            <a:r>
              <a:rPr lang="es-ES" sz="1800" dirty="0">
                <a:latin typeface="Verdana" pitchFamily="34" charset="0"/>
                <a:ea typeface="Verdana" pitchFamily="34" charset="0"/>
                <a:cs typeface="Verdana" pitchFamily="34" charset="0"/>
              </a:rPr>
              <a:t> of </a:t>
            </a:r>
            <a:r>
              <a:rPr lang="es-ES" sz="1800" dirty="0" err="1">
                <a:latin typeface="Verdana" pitchFamily="34" charset="0"/>
                <a:ea typeface="Verdana" pitchFamily="34" charset="0"/>
                <a:cs typeface="Verdana" pitchFamily="34" charset="0"/>
              </a:rPr>
              <a:t>veterinary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products</a:t>
            </a:r>
            <a:r>
              <a:rPr lang="es-ES" sz="1800" dirty="0">
                <a:latin typeface="Verdana" pitchFamily="34" charset="0"/>
                <a:ea typeface="Verdana" pitchFamily="34" charset="0"/>
                <a:cs typeface="Verdana" pitchFamily="34" charset="0"/>
              </a:rPr>
              <a:t> and manufactures </a:t>
            </a:r>
            <a:r>
              <a:rPr lang="es-ES" sz="1800" dirty="0" err="1">
                <a:latin typeface="Verdana" pitchFamily="34" charset="0"/>
                <a:ea typeface="Verdana" pitchFamily="34" charset="0"/>
                <a:cs typeface="Verdana" pitchFamily="34" charset="0"/>
              </a:rPr>
              <a:t>became</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mandatory</a:t>
            </a:r>
            <a:r>
              <a:rPr lang="es-ES" sz="1800" dirty="0">
                <a:latin typeface="Verdana" pitchFamily="34" charset="0"/>
                <a:ea typeface="Verdana" pitchFamily="34" charset="0"/>
                <a:cs typeface="Verdana" pitchFamily="34" charset="0"/>
              </a:rPr>
              <a:t>. </a:t>
            </a:r>
          </a:p>
          <a:p>
            <a:pPr eaLnBrk="1" hangingPunct="1">
              <a:defRPr/>
            </a:pPr>
            <a:endParaRPr lang="es-ES" sz="1800" dirty="0">
              <a:latin typeface="Verdana" pitchFamily="34" charset="0"/>
              <a:ea typeface="Verdana" pitchFamily="34" charset="0"/>
              <a:cs typeface="Verdana" pitchFamily="34" charset="0"/>
            </a:endParaRPr>
          </a:p>
          <a:p>
            <a:pPr eaLnBrk="1" hangingPunct="1">
              <a:defRPr/>
            </a:pPr>
            <a:r>
              <a:rPr lang="es-ES" sz="1800" dirty="0">
                <a:latin typeface="Verdana" pitchFamily="34" charset="0"/>
                <a:ea typeface="Verdana" pitchFamily="34" charset="0"/>
                <a:cs typeface="Verdana" pitchFamily="34" charset="0"/>
              </a:rPr>
              <a:t>90’s: MERCOSUR  </a:t>
            </a:r>
            <a:r>
              <a:rPr lang="es-ES" sz="1800" dirty="0" err="1">
                <a:latin typeface="Verdana" pitchFamily="34" charset="0"/>
                <a:ea typeface="Verdana" pitchFamily="34" charset="0"/>
                <a:cs typeface="Verdana" pitchFamily="34" charset="0"/>
              </a:rPr>
              <a:t>generated</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the</a:t>
            </a:r>
            <a:r>
              <a:rPr lang="es-ES" sz="1800" dirty="0">
                <a:latin typeface="Verdana" pitchFamily="34" charset="0"/>
                <a:ea typeface="Verdana" pitchFamily="34" charset="0"/>
                <a:cs typeface="Verdana" pitchFamily="34" charset="0"/>
              </a:rPr>
              <a:t> </a:t>
            </a:r>
            <a:r>
              <a:rPr lang="en-US" sz="1800" dirty="0">
                <a:latin typeface="Verdana" pitchFamily="34" charset="0"/>
              </a:rPr>
              <a:t>core of our VPs legislation = MERCOSUR VPs application form. </a:t>
            </a:r>
          </a:p>
          <a:p>
            <a:pPr marL="0" indent="0" eaLnBrk="1" hangingPunct="1">
              <a:buFontTx/>
              <a:buNone/>
              <a:defRPr/>
            </a:pPr>
            <a:r>
              <a:rPr lang="en-US" sz="1800" dirty="0">
                <a:latin typeface="Verdana" pitchFamily="34" charset="0"/>
              </a:rPr>
              <a:t>      -</a:t>
            </a:r>
            <a:r>
              <a:rPr lang="en-US" sz="1400" dirty="0">
                <a:latin typeface="Verdana" pitchFamily="34" charset="0"/>
              </a:rPr>
              <a:t>1995 </a:t>
            </a:r>
            <a:r>
              <a:rPr lang="en-US" sz="1400" dirty="0">
                <a:latin typeface="Verdana" pitchFamily="34" charset="0"/>
                <a:ea typeface="Verdana" pitchFamily="34" charset="0"/>
                <a:cs typeface="Verdana" pitchFamily="34" charset="0"/>
              </a:rPr>
              <a:t>Biosafety requirements for laboratories producing biological VPs were set.</a:t>
            </a:r>
          </a:p>
          <a:p>
            <a:pPr marL="0" indent="0" eaLnBrk="1" hangingPunct="1">
              <a:buFontTx/>
              <a:buNone/>
              <a:defRPr/>
            </a:pPr>
            <a:r>
              <a:rPr lang="en-US" sz="1400" dirty="0">
                <a:latin typeface="Verdana" pitchFamily="34" charset="0"/>
                <a:ea typeface="Verdana" pitchFamily="34" charset="0"/>
                <a:cs typeface="Verdana" pitchFamily="34" charset="0"/>
              </a:rPr>
              <a:t>        </a:t>
            </a:r>
            <a:r>
              <a:rPr lang="en-US" sz="1400" dirty="0">
                <a:latin typeface="Verdana" pitchFamily="34" charset="0"/>
              </a:rPr>
              <a:t>-1</a:t>
            </a:r>
            <a:r>
              <a:rPr lang="en-US" sz="1400" dirty="0">
                <a:latin typeface="Verdana" pitchFamily="34" charset="0"/>
                <a:ea typeface="Verdana" pitchFamily="34" charset="0"/>
                <a:cs typeface="Verdana" pitchFamily="34" charset="0"/>
              </a:rPr>
              <a:t>999 National Commission for Agricultural Biotechnology was set. It evaluates          	vaccines involving GMO.</a:t>
            </a:r>
            <a:endParaRPr lang="en-US" sz="1400" dirty="0">
              <a:latin typeface="Verdana" pitchFamily="34" charset="0"/>
            </a:endParaRPr>
          </a:p>
          <a:p>
            <a:pPr eaLnBrk="1" hangingPunct="1">
              <a:defRPr/>
            </a:pPr>
            <a:endParaRPr lang="en-US" sz="1800" dirty="0">
              <a:latin typeface="Verdana" pitchFamily="34" charset="0"/>
            </a:endParaRPr>
          </a:p>
          <a:p>
            <a:pPr eaLnBrk="1" hangingPunct="1">
              <a:defRPr/>
            </a:pPr>
            <a:r>
              <a:rPr lang="es-ES" sz="1800" dirty="0" err="1">
                <a:latin typeface="Verdana" pitchFamily="34" charset="0"/>
                <a:ea typeface="Verdana" pitchFamily="34" charset="0"/>
                <a:cs typeface="Verdana" pitchFamily="34" charset="0"/>
              </a:rPr>
              <a:t>From</a:t>
            </a:r>
            <a:r>
              <a:rPr lang="es-ES" sz="1800" dirty="0">
                <a:latin typeface="Verdana" pitchFamily="34" charset="0"/>
                <a:ea typeface="Verdana" pitchFamily="34" charset="0"/>
                <a:cs typeface="Verdana" pitchFamily="34" charset="0"/>
              </a:rPr>
              <a:t> 2000 </a:t>
            </a:r>
            <a:r>
              <a:rPr lang="es-ES" sz="1800" dirty="0" err="1">
                <a:latin typeface="Verdana" pitchFamily="34" charset="0"/>
                <a:ea typeface="Verdana" pitchFamily="34" charset="0"/>
                <a:cs typeface="Verdana" pitchFamily="34" charset="0"/>
              </a:rPr>
              <a:t>till</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now</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additional</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regulation</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updated</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our</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regulatory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frame</a:t>
            </a:r>
            <a:r>
              <a:rPr lang="es-ES" sz="1800" dirty="0">
                <a:latin typeface="Verdana" pitchFamily="34" charset="0"/>
                <a:ea typeface="Verdana" pitchFamily="34" charset="0"/>
                <a:cs typeface="Verdana" pitchFamily="34" charset="0"/>
              </a:rPr>
              <a:t>:</a:t>
            </a:r>
          </a:p>
          <a:p>
            <a:pPr lvl="1" eaLnBrk="1" hangingPunct="1">
              <a:defRPr/>
            </a:pPr>
            <a:r>
              <a:rPr lang="es-ES" sz="1400" dirty="0">
                <a:latin typeface="Verdana" pitchFamily="34" charset="0"/>
                <a:ea typeface="Verdana" pitchFamily="34" charset="0"/>
                <a:cs typeface="Verdana" pitchFamily="34" charset="0"/>
              </a:rPr>
              <a:t>GMP </a:t>
            </a:r>
            <a:r>
              <a:rPr lang="es-ES" sz="1400" dirty="0" err="1">
                <a:latin typeface="Verdana" pitchFamily="34" charset="0"/>
                <a:ea typeface="Verdana" pitchFamily="34" charset="0"/>
                <a:cs typeface="Verdana" pitchFamily="34" charset="0"/>
              </a:rPr>
              <a:t>for</a:t>
            </a:r>
            <a:r>
              <a:rPr lang="es-ES" sz="1400" dirty="0">
                <a:latin typeface="Verdana" pitchFamily="34" charset="0"/>
                <a:ea typeface="Verdana" pitchFamily="34" charset="0"/>
                <a:cs typeface="Verdana" pitchFamily="34" charset="0"/>
              </a:rPr>
              <a:t> </a:t>
            </a:r>
            <a:r>
              <a:rPr lang="es-ES" sz="1400" dirty="0" err="1">
                <a:latin typeface="Verdana" pitchFamily="34" charset="0"/>
                <a:ea typeface="Verdana" pitchFamily="34" charset="0"/>
                <a:cs typeface="Verdana" pitchFamily="34" charset="0"/>
              </a:rPr>
              <a:t>VPs</a:t>
            </a:r>
            <a:r>
              <a:rPr lang="es-ES" sz="1400" dirty="0">
                <a:latin typeface="Verdana" pitchFamily="34" charset="0"/>
                <a:ea typeface="Verdana" pitchFamily="34" charset="0"/>
                <a:cs typeface="Verdana" pitchFamily="34" charset="0"/>
              </a:rPr>
              <a:t> : 2002</a:t>
            </a:r>
          </a:p>
          <a:p>
            <a:pPr lvl="1" eaLnBrk="1" hangingPunct="1">
              <a:defRPr/>
            </a:pPr>
            <a:r>
              <a:rPr lang="es-ES" sz="1400" dirty="0" err="1">
                <a:latin typeface="Verdana" pitchFamily="34" charset="0"/>
                <a:ea typeface="Verdana" pitchFamily="34" charset="0"/>
                <a:cs typeface="Verdana" pitchFamily="34" charset="0"/>
              </a:rPr>
              <a:t>Complementary</a:t>
            </a:r>
            <a:r>
              <a:rPr lang="es-ES" sz="1400" dirty="0">
                <a:latin typeface="Verdana" pitchFamily="34" charset="0"/>
                <a:ea typeface="Verdana" pitchFamily="34" charset="0"/>
                <a:cs typeface="Verdana" pitchFamily="34" charset="0"/>
              </a:rPr>
              <a:t> </a:t>
            </a:r>
            <a:r>
              <a:rPr lang="es-ES" sz="1400" dirty="0" err="1">
                <a:latin typeface="Verdana" pitchFamily="34" charset="0"/>
                <a:ea typeface="Verdana" pitchFamily="34" charset="0"/>
                <a:cs typeface="Verdana" pitchFamily="34" charset="0"/>
              </a:rPr>
              <a:t>requirements</a:t>
            </a:r>
            <a:r>
              <a:rPr lang="es-ES" sz="1400" dirty="0">
                <a:latin typeface="Verdana" pitchFamily="34" charset="0"/>
                <a:ea typeface="Verdana" pitchFamily="34" charset="0"/>
                <a:cs typeface="Verdana" pitchFamily="34" charset="0"/>
              </a:rPr>
              <a:t> </a:t>
            </a:r>
            <a:r>
              <a:rPr lang="es-ES" sz="1400" dirty="0" err="1">
                <a:latin typeface="Verdana" pitchFamily="34" charset="0"/>
                <a:ea typeface="Verdana" pitchFamily="34" charset="0"/>
                <a:cs typeface="Verdana" pitchFamily="34" charset="0"/>
              </a:rPr>
              <a:t>for</a:t>
            </a:r>
            <a:r>
              <a:rPr lang="es-ES" sz="1400" dirty="0">
                <a:latin typeface="Verdana" pitchFamily="34" charset="0"/>
                <a:ea typeface="Verdana" pitchFamily="34" charset="0"/>
                <a:cs typeface="Verdana" pitchFamily="34" charset="0"/>
              </a:rPr>
              <a:t> </a:t>
            </a:r>
            <a:r>
              <a:rPr lang="es-ES" sz="1400" dirty="0" err="1">
                <a:latin typeface="Verdana" pitchFamily="34" charset="0"/>
                <a:ea typeface="Verdana" pitchFamily="34" charset="0"/>
                <a:cs typeface="Verdana" pitchFamily="34" charset="0"/>
              </a:rPr>
              <a:t>VPs</a:t>
            </a:r>
            <a:r>
              <a:rPr lang="es-ES" sz="1400" dirty="0">
                <a:latin typeface="Verdana" pitchFamily="34" charset="0"/>
                <a:ea typeface="Verdana" pitchFamily="34" charset="0"/>
                <a:cs typeface="Verdana" pitchFamily="34" charset="0"/>
              </a:rPr>
              <a:t> </a:t>
            </a:r>
            <a:r>
              <a:rPr lang="es-ES" sz="1400" dirty="0" err="1">
                <a:latin typeface="Verdana" pitchFamily="34" charset="0"/>
                <a:ea typeface="Verdana" pitchFamily="34" charset="0"/>
                <a:cs typeface="Verdana" pitchFamily="34" charset="0"/>
              </a:rPr>
              <a:t>registration</a:t>
            </a:r>
            <a:r>
              <a:rPr lang="es-ES" sz="1400" dirty="0">
                <a:latin typeface="Verdana" pitchFamily="34" charset="0"/>
                <a:ea typeface="Verdana" pitchFamily="34" charset="0"/>
                <a:cs typeface="Verdana" pitchFamily="34" charset="0"/>
              </a:rPr>
              <a:t>.</a:t>
            </a:r>
          </a:p>
          <a:p>
            <a:pPr lvl="1" eaLnBrk="1" hangingPunct="1">
              <a:defRPr/>
            </a:pPr>
            <a:r>
              <a:rPr lang="es-ES" sz="1400" dirty="0" err="1">
                <a:latin typeface="Verdana" pitchFamily="34" charset="0"/>
                <a:ea typeface="Verdana" pitchFamily="34" charset="0"/>
                <a:cs typeface="Verdana" pitchFamily="34" charset="0"/>
              </a:rPr>
              <a:t>Dietary</a:t>
            </a:r>
            <a:r>
              <a:rPr lang="es-ES" sz="1400" dirty="0">
                <a:latin typeface="Verdana" pitchFamily="34" charset="0"/>
                <a:ea typeface="Verdana" pitchFamily="34" charset="0"/>
                <a:cs typeface="Verdana" pitchFamily="34" charset="0"/>
              </a:rPr>
              <a:t> </a:t>
            </a:r>
            <a:r>
              <a:rPr lang="es-ES" sz="1400" dirty="0" err="1">
                <a:latin typeface="Verdana" pitchFamily="34" charset="0"/>
                <a:ea typeface="Verdana" pitchFamily="34" charset="0"/>
                <a:cs typeface="Verdana" pitchFamily="34" charset="0"/>
              </a:rPr>
              <a:t>supplements</a:t>
            </a:r>
            <a:r>
              <a:rPr lang="es-ES" sz="1400" dirty="0">
                <a:latin typeface="Verdana" pitchFamily="34" charset="0"/>
                <a:ea typeface="Verdana" pitchFamily="34" charset="0"/>
                <a:cs typeface="Verdana" pitchFamily="34" charset="0"/>
              </a:rPr>
              <a:t>  2014</a:t>
            </a:r>
          </a:p>
          <a:p>
            <a:pPr eaLnBrk="1" hangingPunct="1">
              <a:defRPr/>
            </a:pPr>
            <a:endParaRPr lang="en-US" sz="1800" dirty="0">
              <a:latin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a:p>
            <a:pPr eaLnBrk="1" hangingPunct="1">
              <a:defRPr/>
            </a:pPr>
            <a:endParaRPr lang="es-ES" sz="1800"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s-ES" altLang="es-AR" sz="2200" b="1">
                <a:latin typeface="Verdana" panose="020B0604030504040204" pitchFamily="34" charset="0"/>
              </a:rPr>
              <a:t>APPLICATION FORMS FOR VETERINARY PRODUCTS</a:t>
            </a:r>
          </a:p>
        </p:txBody>
      </p:sp>
      <p:sp>
        <p:nvSpPr>
          <p:cNvPr id="8195" name="1 Marcador de contenido"/>
          <p:cNvSpPr>
            <a:spLocks noGrp="1"/>
          </p:cNvSpPr>
          <p:nvPr>
            <p:ph idx="1"/>
          </p:nvPr>
        </p:nvSpPr>
        <p:spPr/>
        <p:txBody>
          <a:bodyPr/>
          <a:lstStyle/>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By definition a VP includes a wide variety of products intended for veterinary medicine: pharmaceuticals, biologicals, diagnostic kits, cosmetics and dietary supplements.</a:t>
            </a:r>
          </a:p>
          <a:p>
            <a:pPr eaLnBrk="1" hangingPunct="1"/>
            <a:endParaRPr lang="es-ES" altLang="es-AR" sz="1800">
              <a:latin typeface="Verdana" panose="020B0604030504040204" pitchFamily="34" charset="0"/>
              <a:ea typeface="Verdana" panose="020B0604030504040204" pitchFamily="34" charset="0"/>
              <a:cs typeface="Verdana" panose="020B0604030504040204" pitchFamily="34" charset="0"/>
            </a:endParaRPr>
          </a:p>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A suitable application form is currently available to fit each cathegory:</a:t>
            </a:r>
          </a:p>
          <a:p>
            <a:pPr eaLnBrk="1" hangingPunct="1"/>
            <a:endParaRPr lang="es-ES" altLang="es-AR" sz="1800">
              <a:latin typeface="Verdana" panose="020B0604030504040204" pitchFamily="34" charset="0"/>
              <a:ea typeface="Verdana" panose="020B0604030504040204" pitchFamily="34" charset="0"/>
              <a:cs typeface="Verdana" panose="020B0604030504040204" pitchFamily="34" charset="0"/>
            </a:endParaRPr>
          </a:p>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PHARMACEUTICALS (1994)</a:t>
            </a:r>
          </a:p>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BIOLOGICALS (1994)</a:t>
            </a:r>
          </a:p>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COSMETICS (2002)</a:t>
            </a:r>
          </a:p>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DIAGNOSTIC KITS (2003)</a:t>
            </a:r>
          </a:p>
          <a:p>
            <a:pPr eaLnBrk="1" hangingPunct="1"/>
            <a:r>
              <a:rPr lang="es-ES" altLang="es-AR" sz="1800">
                <a:latin typeface="Verdana" panose="020B0604030504040204" pitchFamily="34" charset="0"/>
                <a:ea typeface="Verdana" panose="020B0604030504040204" pitchFamily="34" charset="0"/>
                <a:cs typeface="Verdana" panose="020B0604030504040204" pitchFamily="34" charset="0"/>
              </a:rPr>
              <a:t>DIETARY SUPPLEMENTS (2014)</a:t>
            </a:r>
          </a:p>
          <a:p>
            <a:pPr eaLnBrk="1" hangingPunct="1"/>
            <a:endParaRPr lang="es-ES" altLang="es-AR"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s-ES" altLang="es-AR" sz="2200" b="1" i="1">
                <a:latin typeface="Verdana" panose="020B0604030504040204" pitchFamily="34" charset="0"/>
              </a:rPr>
              <a:t>NEW</a:t>
            </a:r>
            <a:r>
              <a:rPr lang="es-ES" altLang="es-AR" sz="2200" b="1">
                <a:latin typeface="Verdana" panose="020B0604030504040204" pitchFamily="34" charset="0"/>
              </a:rPr>
              <a:t> VETERINARY PRODUCTS </a:t>
            </a:r>
            <a:br>
              <a:rPr lang="es-ES" altLang="es-AR" sz="2200" b="1">
                <a:latin typeface="Verdana" panose="020B0604030504040204" pitchFamily="34" charset="0"/>
              </a:rPr>
            </a:br>
            <a:r>
              <a:rPr lang="es-ES" altLang="es-AR" sz="1600" b="1">
                <a:latin typeface="Verdana" panose="020B0604030504040204" pitchFamily="34" charset="0"/>
              </a:rPr>
              <a:t>VS</a:t>
            </a:r>
            <a:r>
              <a:rPr lang="es-ES" altLang="es-AR" sz="2200" b="1">
                <a:latin typeface="Verdana" panose="020B0604030504040204" pitchFamily="34" charset="0"/>
              </a:rPr>
              <a:t> </a:t>
            </a:r>
            <a:br>
              <a:rPr lang="es-ES" altLang="es-AR" sz="2200" b="1">
                <a:latin typeface="Verdana" panose="020B0604030504040204" pitchFamily="34" charset="0"/>
              </a:rPr>
            </a:br>
            <a:r>
              <a:rPr lang="es-ES" altLang="es-AR" sz="2200" b="1" i="1">
                <a:latin typeface="Verdana" panose="020B0604030504040204" pitchFamily="34" charset="0"/>
              </a:rPr>
              <a:t>OLD</a:t>
            </a:r>
            <a:r>
              <a:rPr lang="es-ES" altLang="es-AR" sz="2200" b="1">
                <a:latin typeface="Verdana" panose="020B0604030504040204" pitchFamily="34" charset="0"/>
              </a:rPr>
              <a:t> VETERINARY PRODUCTS</a:t>
            </a:r>
          </a:p>
        </p:txBody>
      </p:sp>
      <p:sp>
        <p:nvSpPr>
          <p:cNvPr id="2" name="1 Marcador de contenido"/>
          <p:cNvSpPr>
            <a:spLocks noGrp="1"/>
          </p:cNvSpPr>
          <p:nvPr>
            <p:ph idx="1"/>
          </p:nvPr>
        </p:nvSpPr>
        <p:spPr/>
        <p:txBody>
          <a:bodyPr/>
          <a:lstStyle/>
          <a:p>
            <a:pPr eaLnBrk="1" hangingPunct="1">
              <a:defRPr/>
            </a:pPr>
            <a:r>
              <a:rPr lang="es-AR" sz="1800" b="1" dirty="0" err="1">
                <a:solidFill>
                  <a:srgbClr val="000000"/>
                </a:solidFill>
                <a:latin typeface="Verdana" pitchFamily="34" charset="0"/>
                <a:ea typeface="Verdana" pitchFamily="34" charset="0"/>
                <a:cs typeface="Verdana" pitchFamily="34" charset="0"/>
              </a:rPr>
              <a:t>For</a:t>
            </a:r>
            <a:r>
              <a:rPr lang="es-AR" sz="1800" b="1" dirty="0">
                <a:solidFill>
                  <a:srgbClr val="000000"/>
                </a:solidFill>
                <a:latin typeface="Verdana" pitchFamily="34" charset="0"/>
                <a:ea typeface="Verdana" pitchFamily="34" charset="0"/>
                <a:cs typeface="Verdana" pitchFamily="34" charset="0"/>
              </a:rPr>
              <a:t> </a:t>
            </a:r>
            <a:r>
              <a:rPr lang="es-AR" sz="1800" b="1" dirty="0" err="1">
                <a:solidFill>
                  <a:srgbClr val="000000"/>
                </a:solidFill>
                <a:latin typeface="Verdana" pitchFamily="34" charset="0"/>
                <a:ea typeface="Verdana" pitchFamily="34" charset="0"/>
                <a:cs typeface="Verdana" pitchFamily="34" charset="0"/>
              </a:rPr>
              <a:t>registration</a:t>
            </a:r>
            <a:r>
              <a:rPr lang="es-AR" sz="1800" b="1" dirty="0">
                <a:solidFill>
                  <a:srgbClr val="000000"/>
                </a:solidFill>
                <a:latin typeface="Verdana" pitchFamily="34" charset="0"/>
                <a:ea typeface="Verdana" pitchFamily="34" charset="0"/>
                <a:cs typeface="Verdana" pitchFamily="34" charset="0"/>
              </a:rPr>
              <a:t> </a:t>
            </a:r>
            <a:r>
              <a:rPr lang="es-AR" sz="1800" b="1" dirty="0" err="1">
                <a:solidFill>
                  <a:srgbClr val="000000"/>
                </a:solidFill>
                <a:latin typeface="Verdana" pitchFamily="34" charset="0"/>
                <a:ea typeface="Verdana" pitchFamily="34" charset="0"/>
                <a:cs typeface="Verdana" pitchFamily="34" charset="0"/>
              </a:rPr>
              <a:t>purposes</a:t>
            </a:r>
            <a:r>
              <a:rPr lang="es-AR" sz="1800" b="1" dirty="0">
                <a:solidFill>
                  <a:srgbClr val="000000"/>
                </a:solidFill>
                <a:latin typeface="Verdana" pitchFamily="34" charset="0"/>
                <a:ea typeface="Verdana" pitchFamily="34" charset="0"/>
                <a:cs typeface="Verdana" pitchFamily="34" charset="0"/>
              </a:rPr>
              <a:t>, «</a:t>
            </a:r>
            <a:r>
              <a:rPr lang="es-AR" sz="1800" b="1" i="1" dirty="0" err="1">
                <a:solidFill>
                  <a:srgbClr val="000000"/>
                </a:solidFill>
                <a:latin typeface="Verdana" pitchFamily="34" charset="0"/>
                <a:ea typeface="Verdana" pitchFamily="34" charset="0"/>
                <a:cs typeface="Verdana" pitchFamily="34" charset="0"/>
              </a:rPr>
              <a:t>all</a:t>
            </a:r>
            <a:r>
              <a:rPr lang="es-AR" sz="1800" b="1" i="1" dirty="0">
                <a:solidFill>
                  <a:srgbClr val="000000"/>
                </a:solidFill>
                <a:latin typeface="Verdana" pitchFamily="34" charset="0"/>
                <a:ea typeface="Verdana" pitchFamily="34" charset="0"/>
                <a:cs typeface="Verdana" pitchFamily="34" charset="0"/>
              </a:rPr>
              <a:t> </a:t>
            </a:r>
            <a:r>
              <a:rPr lang="es-AR" sz="1800" b="1" i="1" dirty="0" err="1">
                <a:solidFill>
                  <a:srgbClr val="000000"/>
                </a:solidFill>
                <a:latin typeface="Verdana" pitchFamily="34" charset="0"/>
                <a:ea typeface="Verdana" pitchFamily="34" charset="0"/>
                <a:cs typeface="Verdana" pitchFamily="34" charset="0"/>
              </a:rPr>
              <a:t>VPs</a:t>
            </a:r>
            <a:r>
              <a:rPr lang="es-AR" sz="1800" b="1" dirty="0">
                <a:solidFill>
                  <a:srgbClr val="000000"/>
                </a:solidFill>
                <a:latin typeface="Verdana" pitchFamily="34" charset="0"/>
                <a:ea typeface="Verdana" pitchFamily="34" charset="0"/>
                <a:cs typeface="Verdana" pitchFamily="34" charset="0"/>
              </a:rPr>
              <a:t> are </a:t>
            </a:r>
            <a:r>
              <a:rPr lang="es-AR" sz="1800" b="1" dirty="0" err="1">
                <a:solidFill>
                  <a:srgbClr val="000000"/>
                </a:solidFill>
                <a:latin typeface="Verdana" pitchFamily="34" charset="0"/>
                <a:ea typeface="Verdana" pitchFamily="34" charset="0"/>
                <a:cs typeface="Verdana" pitchFamily="34" charset="0"/>
              </a:rPr>
              <a:t>considered</a:t>
            </a:r>
            <a:r>
              <a:rPr lang="es-AR" sz="1800" b="1" dirty="0">
                <a:solidFill>
                  <a:srgbClr val="000000"/>
                </a:solidFill>
                <a:latin typeface="Verdana" pitchFamily="34" charset="0"/>
                <a:ea typeface="Verdana" pitchFamily="34" charset="0"/>
                <a:cs typeface="Verdana" pitchFamily="34" charset="0"/>
              </a:rPr>
              <a:t> as </a:t>
            </a:r>
            <a:r>
              <a:rPr lang="es-AR" sz="1800" b="1" i="1" dirty="0">
                <a:solidFill>
                  <a:srgbClr val="000000"/>
                </a:solidFill>
                <a:latin typeface="Verdana" pitchFamily="34" charset="0"/>
                <a:ea typeface="Verdana" pitchFamily="34" charset="0"/>
                <a:cs typeface="Verdana" pitchFamily="34" charset="0"/>
              </a:rPr>
              <a:t>New </a:t>
            </a:r>
            <a:r>
              <a:rPr lang="es-AR" sz="1800" b="1" i="1" dirty="0" err="1">
                <a:solidFill>
                  <a:srgbClr val="000000"/>
                </a:solidFill>
                <a:latin typeface="Verdana" pitchFamily="34" charset="0"/>
                <a:ea typeface="Verdana" pitchFamily="34" charset="0"/>
                <a:cs typeface="Verdana" pitchFamily="34" charset="0"/>
              </a:rPr>
              <a:t>Products</a:t>
            </a:r>
            <a:r>
              <a:rPr lang="es-AR" sz="1800" b="1" i="1" dirty="0">
                <a:solidFill>
                  <a:srgbClr val="000000"/>
                </a:solidFill>
                <a:latin typeface="Verdana" pitchFamily="34" charset="0"/>
                <a:ea typeface="Verdana" pitchFamily="34" charset="0"/>
                <a:cs typeface="Verdana" pitchFamily="34" charset="0"/>
              </a:rPr>
              <a:t>»</a:t>
            </a:r>
          </a:p>
          <a:p>
            <a:pPr eaLnBrk="1" hangingPunct="1">
              <a:defRPr/>
            </a:pPr>
            <a:endParaRPr lang="es-AR" sz="1800" i="1" dirty="0">
              <a:solidFill>
                <a:srgbClr val="000000"/>
              </a:solidFill>
              <a:latin typeface="Verdana" pitchFamily="34" charset="0"/>
              <a:ea typeface="Verdana" pitchFamily="34" charset="0"/>
              <a:cs typeface="Verdana" pitchFamily="34" charset="0"/>
            </a:endParaRPr>
          </a:p>
          <a:p>
            <a:pPr eaLnBrk="1" hangingPunct="1">
              <a:defRPr/>
            </a:pPr>
            <a:r>
              <a:rPr lang="es-AR" sz="1800" dirty="0" err="1">
                <a:solidFill>
                  <a:srgbClr val="000000"/>
                </a:solidFill>
                <a:latin typeface="Verdana" pitchFamily="34" charset="0"/>
                <a:ea typeface="Verdana" pitchFamily="34" charset="0"/>
                <a:cs typeface="Verdana" pitchFamily="34" charset="0"/>
              </a:rPr>
              <a:t>Bioequivalence</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does</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not</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fit</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to</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current</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registration</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form</a:t>
            </a:r>
            <a:r>
              <a:rPr lang="es-AR" sz="1800" dirty="0">
                <a:solidFill>
                  <a:srgbClr val="000000"/>
                </a:solidFill>
                <a:latin typeface="Verdana" pitchFamily="34" charset="0"/>
                <a:ea typeface="Verdana" pitchFamily="34" charset="0"/>
                <a:cs typeface="Verdana" pitchFamily="34" charset="0"/>
              </a:rPr>
              <a:t>.</a:t>
            </a:r>
          </a:p>
          <a:p>
            <a:pPr eaLnBrk="1" hangingPunct="1">
              <a:defRPr/>
            </a:pPr>
            <a:endParaRPr lang="es-AR" sz="1800" dirty="0">
              <a:solidFill>
                <a:srgbClr val="000000"/>
              </a:solidFill>
              <a:latin typeface="Verdana" pitchFamily="34" charset="0"/>
              <a:ea typeface="Verdana" pitchFamily="34" charset="0"/>
              <a:cs typeface="Verdana" pitchFamily="34" charset="0"/>
            </a:endParaRPr>
          </a:p>
          <a:p>
            <a:pPr eaLnBrk="1" hangingPunct="1">
              <a:defRPr/>
            </a:pPr>
            <a:r>
              <a:rPr lang="es-AR" sz="1800" dirty="0" err="1">
                <a:solidFill>
                  <a:srgbClr val="000000"/>
                </a:solidFill>
                <a:latin typeface="Verdana" pitchFamily="34" charset="0"/>
                <a:ea typeface="Verdana" pitchFamily="34" charset="0"/>
                <a:cs typeface="Verdana" pitchFamily="34" charset="0"/>
              </a:rPr>
              <a:t>Anyway</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there</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is</a:t>
            </a:r>
            <a:r>
              <a:rPr lang="es-AR" sz="1800" dirty="0">
                <a:solidFill>
                  <a:srgbClr val="000000"/>
                </a:solidFill>
                <a:latin typeface="Verdana" pitchFamily="34" charset="0"/>
                <a:ea typeface="Verdana" pitchFamily="34" charset="0"/>
                <a:cs typeface="Verdana" pitchFamily="34" charset="0"/>
              </a:rPr>
              <a:t> a </a:t>
            </a:r>
            <a:r>
              <a:rPr lang="es-AR" sz="1800" dirty="0" err="1">
                <a:solidFill>
                  <a:srgbClr val="000000"/>
                </a:solidFill>
                <a:latin typeface="Verdana" pitchFamily="34" charset="0"/>
                <a:ea typeface="Verdana" pitchFamily="34" charset="0"/>
                <a:cs typeface="Verdana" pitchFamily="34" charset="0"/>
              </a:rPr>
              <a:t>tacit</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criteria</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to</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label</a:t>
            </a:r>
            <a:r>
              <a:rPr lang="es-AR" sz="1800" dirty="0">
                <a:solidFill>
                  <a:srgbClr val="000000"/>
                </a:solidFill>
                <a:latin typeface="Verdana" pitchFamily="34" charset="0"/>
                <a:ea typeface="Verdana" pitchFamily="34" charset="0"/>
                <a:cs typeface="Verdana" pitchFamily="34" charset="0"/>
              </a:rPr>
              <a:t> a </a:t>
            </a:r>
            <a:r>
              <a:rPr lang="es-AR" sz="1800" dirty="0" err="1">
                <a:solidFill>
                  <a:srgbClr val="000000"/>
                </a:solidFill>
                <a:latin typeface="Verdana" pitchFamily="34" charset="0"/>
                <a:ea typeface="Verdana" pitchFamily="34" charset="0"/>
                <a:cs typeface="Verdana" pitchFamily="34" charset="0"/>
              </a:rPr>
              <a:t>product</a:t>
            </a:r>
            <a:r>
              <a:rPr lang="es-AR" sz="1800" dirty="0">
                <a:solidFill>
                  <a:srgbClr val="000000"/>
                </a:solidFill>
                <a:latin typeface="Verdana" pitchFamily="34" charset="0"/>
                <a:ea typeface="Verdana" pitchFamily="34" charset="0"/>
                <a:cs typeface="Verdana" pitchFamily="34" charset="0"/>
              </a:rPr>
              <a:t> as </a:t>
            </a:r>
          </a:p>
          <a:p>
            <a:pPr marL="0" indent="0" eaLnBrk="1" hangingPunct="1">
              <a:buFontTx/>
              <a:buNone/>
              <a:defRPr/>
            </a:pPr>
            <a:r>
              <a:rPr lang="es-AR" sz="1800" i="1" dirty="0">
                <a:solidFill>
                  <a:srgbClr val="000000"/>
                </a:solidFill>
                <a:latin typeface="Verdana" pitchFamily="34" charset="0"/>
                <a:ea typeface="Verdana" pitchFamily="34" charset="0"/>
                <a:cs typeface="Verdana" pitchFamily="34" charset="0"/>
              </a:rPr>
              <a:t>	«original/new VP»</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or</a:t>
            </a:r>
            <a:r>
              <a:rPr lang="es-AR" sz="1800" dirty="0">
                <a:solidFill>
                  <a:srgbClr val="000000"/>
                </a:solidFill>
                <a:latin typeface="Verdana" pitchFamily="34" charset="0"/>
                <a:ea typeface="Verdana" pitchFamily="34" charset="0"/>
                <a:cs typeface="Verdana" pitchFamily="34" charset="0"/>
              </a:rPr>
              <a:t>   «</a:t>
            </a:r>
            <a:r>
              <a:rPr lang="es-AR" sz="1800" i="1" dirty="0">
                <a:solidFill>
                  <a:srgbClr val="000000"/>
                </a:solidFill>
                <a:latin typeface="Verdana" pitchFamily="34" charset="0"/>
                <a:ea typeface="Verdana" pitchFamily="34" charset="0"/>
                <a:cs typeface="Verdana" pitchFamily="34" charset="0"/>
              </a:rPr>
              <a:t>tradicional/</a:t>
            </a:r>
            <a:r>
              <a:rPr lang="es-AR" sz="1800" i="1" dirty="0" err="1">
                <a:solidFill>
                  <a:srgbClr val="000000"/>
                </a:solidFill>
                <a:latin typeface="Verdana" pitchFamily="34" charset="0"/>
                <a:ea typeface="Verdana" pitchFamily="34" charset="0"/>
                <a:cs typeface="Verdana" pitchFamily="34" charset="0"/>
              </a:rPr>
              <a:t>old</a:t>
            </a:r>
            <a:r>
              <a:rPr lang="es-AR" sz="1800" i="1" dirty="0">
                <a:solidFill>
                  <a:srgbClr val="000000"/>
                </a:solidFill>
                <a:latin typeface="Verdana" pitchFamily="34" charset="0"/>
                <a:ea typeface="Verdana" pitchFamily="34" charset="0"/>
                <a:cs typeface="Verdana" pitchFamily="34" charset="0"/>
              </a:rPr>
              <a:t> VP/</a:t>
            </a:r>
            <a:r>
              <a:rPr lang="es-AR" sz="1800" i="1" dirty="0" err="1">
                <a:solidFill>
                  <a:srgbClr val="000000"/>
                </a:solidFill>
                <a:latin typeface="Verdana" pitchFamily="34" charset="0"/>
                <a:ea typeface="Verdana" pitchFamily="34" charset="0"/>
                <a:cs typeface="Verdana" pitchFamily="34" charset="0"/>
              </a:rPr>
              <a:t>formulations</a:t>
            </a:r>
            <a:r>
              <a:rPr lang="es-AR" sz="1800" dirty="0">
                <a:solidFill>
                  <a:srgbClr val="000000"/>
                </a:solidFill>
                <a:latin typeface="Verdana" pitchFamily="34" charset="0"/>
                <a:ea typeface="Verdana" pitchFamily="34" charset="0"/>
                <a:cs typeface="Verdana" pitchFamily="34" charset="0"/>
              </a:rPr>
              <a:t>»</a:t>
            </a:r>
          </a:p>
          <a:p>
            <a:pPr eaLnBrk="1" hangingPunct="1">
              <a:defRPr/>
            </a:pPr>
            <a:endParaRPr lang="es-AR" sz="1800" i="1" dirty="0">
              <a:solidFill>
                <a:srgbClr val="000000"/>
              </a:solidFill>
              <a:latin typeface="Verdana" pitchFamily="34" charset="0"/>
              <a:ea typeface="Verdana" pitchFamily="34" charset="0"/>
              <a:cs typeface="Verdana" pitchFamily="34" charset="0"/>
            </a:endParaRPr>
          </a:p>
          <a:p>
            <a:pPr eaLnBrk="1" hangingPunct="1">
              <a:defRPr/>
            </a:pPr>
            <a:r>
              <a:rPr lang="es-AR" sz="1800" dirty="0" err="1">
                <a:solidFill>
                  <a:srgbClr val="000000"/>
                </a:solidFill>
                <a:latin typeface="Verdana" pitchFamily="34" charset="0"/>
                <a:ea typeface="Verdana" pitchFamily="34" charset="0"/>
                <a:cs typeface="Verdana" pitchFamily="34" charset="0"/>
              </a:rPr>
              <a:t>How</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to</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deal</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with</a:t>
            </a:r>
            <a:r>
              <a:rPr lang="es-AR" sz="1800" dirty="0">
                <a:solidFill>
                  <a:srgbClr val="000000"/>
                </a:solidFill>
                <a:latin typeface="Verdana" pitchFamily="34" charset="0"/>
                <a:ea typeface="Verdana" pitchFamily="34" charset="0"/>
                <a:cs typeface="Verdana" pitchFamily="34" charset="0"/>
              </a:rPr>
              <a:t> </a:t>
            </a:r>
            <a:r>
              <a:rPr lang="es-AR" sz="1800" dirty="0" err="1">
                <a:solidFill>
                  <a:srgbClr val="000000"/>
                </a:solidFill>
                <a:latin typeface="Verdana" pitchFamily="34" charset="0"/>
                <a:ea typeface="Verdana" pitchFamily="34" charset="0"/>
                <a:cs typeface="Verdana" pitchFamily="34" charset="0"/>
              </a:rPr>
              <a:t>this</a:t>
            </a:r>
            <a:r>
              <a:rPr lang="es-AR" sz="1800" dirty="0">
                <a:solidFill>
                  <a:srgbClr val="000000"/>
                </a:solidFill>
                <a:latin typeface="Verdana" pitchFamily="34" charset="0"/>
                <a:ea typeface="Verdana" pitchFamily="34" charset="0"/>
                <a:cs typeface="Verdana" pitchFamily="34" charset="0"/>
              </a:rPr>
              <a:t>? </a:t>
            </a:r>
          </a:p>
          <a:p>
            <a:pPr eaLnBrk="1" hangingPunct="1">
              <a:defRPr/>
            </a:pPr>
            <a:endParaRPr lang="es-AR" sz="1800" dirty="0">
              <a:solidFill>
                <a:srgbClr val="000000"/>
              </a:solidFill>
              <a:latin typeface="Verdana" pitchFamily="34" charset="0"/>
              <a:ea typeface="Verdana" pitchFamily="34" charset="0"/>
              <a:cs typeface="Verdana" pitchFamily="34" charset="0"/>
            </a:endParaRPr>
          </a:p>
          <a:p>
            <a:pPr lvl="1" eaLnBrk="1" hangingPunct="1">
              <a:defRPr/>
            </a:pPr>
            <a:r>
              <a:rPr lang="es-AR" sz="1400" dirty="0">
                <a:solidFill>
                  <a:srgbClr val="000000"/>
                </a:solidFill>
                <a:latin typeface="Verdana" pitchFamily="34" charset="0"/>
                <a:ea typeface="Verdana" pitchFamily="34" charset="0"/>
                <a:cs typeface="Verdana" pitchFamily="34" charset="0"/>
              </a:rPr>
              <a:t>New </a:t>
            </a:r>
            <a:r>
              <a:rPr lang="es-AR" sz="1400" dirty="0" err="1">
                <a:solidFill>
                  <a:srgbClr val="000000"/>
                </a:solidFill>
                <a:latin typeface="Verdana" pitchFamily="34" charset="0"/>
                <a:ea typeface="Verdana" pitchFamily="34" charset="0"/>
                <a:cs typeface="Verdana" pitchFamily="34" charset="0"/>
              </a:rPr>
              <a:t>products</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must</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comply</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all</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requirements</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with</a:t>
            </a:r>
            <a:r>
              <a:rPr lang="es-AR" sz="1400" dirty="0">
                <a:solidFill>
                  <a:srgbClr val="000000"/>
                </a:solidFill>
                <a:latin typeface="Verdana" pitchFamily="34" charset="0"/>
                <a:ea typeface="Verdana" pitchFamily="34" charset="0"/>
                <a:cs typeface="Verdana" pitchFamily="34" charset="0"/>
              </a:rPr>
              <a:t> original </a:t>
            </a:r>
            <a:r>
              <a:rPr lang="es-AR" sz="1400" dirty="0" err="1">
                <a:solidFill>
                  <a:srgbClr val="000000"/>
                </a:solidFill>
                <a:latin typeface="Verdana" pitchFamily="34" charset="0"/>
                <a:ea typeface="Verdana" pitchFamily="34" charset="0"/>
                <a:cs typeface="Verdana" pitchFamily="34" charset="0"/>
              </a:rPr>
              <a:t>studies</a:t>
            </a:r>
            <a:endParaRPr lang="es-AR" sz="1400" dirty="0">
              <a:solidFill>
                <a:srgbClr val="000000"/>
              </a:solidFill>
              <a:latin typeface="Verdana" pitchFamily="34" charset="0"/>
              <a:ea typeface="Verdana" pitchFamily="34" charset="0"/>
              <a:cs typeface="Verdana" pitchFamily="34" charset="0"/>
            </a:endParaRPr>
          </a:p>
          <a:p>
            <a:pPr lvl="1" eaLnBrk="1" hangingPunct="1">
              <a:defRPr/>
            </a:pPr>
            <a:endParaRPr lang="es-AR" sz="1400" dirty="0">
              <a:solidFill>
                <a:srgbClr val="000000"/>
              </a:solidFill>
              <a:latin typeface="Verdana" pitchFamily="34" charset="0"/>
              <a:ea typeface="Verdana" pitchFamily="34" charset="0"/>
              <a:cs typeface="Verdana" pitchFamily="34" charset="0"/>
            </a:endParaRPr>
          </a:p>
          <a:p>
            <a:pPr lvl="1" eaLnBrk="1" hangingPunct="1">
              <a:defRPr/>
            </a:pPr>
            <a:r>
              <a:rPr lang="es-AR" sz="1400" dirty="0">
                <a:solidFill>
                  <a:srgbClr val="000000"/>
                </a:solidFill>
                <a:latin typeface="Verdana" pitchFamily="34" charset="0"/>
                <a:ea typeface="Verdana" pitchFamily="34" charset="0"/>
                <a:cs typeface="Verdana" pitchFamily="34" charset="0"/>
              </a:rPr>
              <a:t>Old </a:t>
            </a:r>
            <a:r>
              <a:rPr lang="es-AR" sz="1400" dirty="0" err="1">
                <a:solidFill>
                  <a:srgbClr val="000000"/>
                </a:solidFill>
                <a:latin typeface="Verdana" pitchFamily="34" charset="0"/>
                <a:ea typeface="Verdana" pitchFamily="34" charset="0"/>
                <a:cs typeface="Verdana" pitchFamily="34" charset="0"/>
              </a:rPr>
              <a:t>products</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must</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comply</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all</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requirements</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with</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either</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studies</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or</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bibliographic</a:t>
            </a:r>
            <a:r>
              <a:rPr lang="es-AR" sz="1400" dirty="0">
                <a:solidFill>
                  <a:srgbClr val="000000"/>
                </a:solidFill>
                <a:latin typeface="Verdana" pitchFamily="34" charset="0"/>
                <a:ea typeface="Verdana" pitchFamily="34" charset="0"/>
                <a:cs typeface="Verdana" pitchFamily="34" charset="0"/>
              </a:rPr>
              <a:t> data. </a:t>
            </a:r>
            <a:r>
              <a:rPr lang="es-AR" sz="1400" dirty="0" err="1">
                <a:solidFill>
                  <a:srgbClr val="000000"/>
                </a:solidFill>
                <a:latin typeface="Verdana" pitchFamily="34" charset="0"/>
                <a:ea typeface="Verdana" pitchFamily="34" charset="0"/>
                <a:cs typeface="Verdana" pitchFamily="34" charset="0"/>
              </a:rPr>
              <a:t>It</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depends</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on</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each</a:t>
            </a:r>
            <a:r>
              <a:rPr lang="es-AR" sz="1400" dirty="0">
                <a:solidFill>
                  <a:srgbClr val="000000"/>
                </a:solidFill>
                <a:latin typeface="Verdana" pitchFamily="34" charset="0"/>
                <a:ea typeface="Verdana" pitchFamily="34" charset="0"/>
                <a:cs typeface="Verdana" pitchFamily="34" charset="0"/>
              </a:rPr>
              <a:t> </a:t>
            </a:r>
            <a:r>
              <a:rPr lang="es-AR" sz="1400" dirty="0" err="1">
                <a:solidFill>
                  <a:srgbClr val="000000"/>
                </a:solidFill>
                <a:latin typeface="Verdana" pitchFamily="34" charset="0"/>
                <a:ea typeface="Verdana" pitchFamily="34" charset="0"/>
                <a:cs typeface="Verdana" pitchFamily="34" charset="0"/>
              </a:rPr>
              <a:t>requirement</a:t>
            </a:r>
            <a:r>
              <a:rPr lang="es-AR" sz="1400" dirty="0">
                <a:solidFill>
                  <a:srgbClr val="000000"/>
                </a:solidFill>
                <a:latin typeface="Verdana" pitchFamily="34" charset="0"/>
                <a:ea typeface="Verdana" pitchFamily="34" charset="0"/>
                <a:cs typeface="Verdana" pitchFamily="34" charset="0"/>
              </a:rPr>
              <a:t>. </a:t>
            </a:r>
          </a:p>
          <a:p>
            <a:pPr lvl="1" eaLnBrk="1" hangingPunct="1">
              <a:defRPr/>
            </a:pPr>
            <a:endParaRPr lang="es-AR" sz="1400" dirty="0">
              <a:solidFill>
                <a:srgbClr val="000000"/>
              </a:solidFill>
              <a:latin typeface="Verdana" pitchFamily="34" charset="0"/>
              <a:ea typeface="Verdana" pitchFamily="34" charset="0"/>
              <a:cs typeface="Verdana" pitchFamily="34" charset="0"/>
            </a:endParaRPr>
          </a:p>
          <a:p>
            <a:pPr eaLnBrk="1" hangingPunct="1">
              <a:defRPr/>
            </a:pPr>
            <a:endParaRPr lang="es-AR" sz="1800" dirty="0">
              <a:solidFill>
                <a:srgbClr val="000000"/>
              </a:solidFill>
              <a:latin typeface="Verdana" pitchFamily="34" charset="0"/>
              <a:ea typeface="Verdana" pitchFamily="34" charset="0"/>
              <a:cs typeface="Verdana" pitchFamily="34" charset="0"/>
            </a:endParaRPr>
          </a:p>
          <a:p>
            <a:pPr eaLnBrk="1" hangingPunct="1">
              <a:defRPr/>
            </a:pPr>
            <a:endParaRPr lang="es-AR" sz="1800" dirty="0">
              <a:solidFill>
                <a:srgbClr val="000000"/>
              </a:solidFill>
              <a:latin typeface="Verdana" pitchFamily="34" charset="0"/>
              <a:ea typeface="Verdana" pitchFamily="34" charset="0"/>
              <a:cs typeface="Verdana" pitchFamily="34" charset="0"/>
            </a:endParaRPr>
          </a:p>
          <a:p>
            <a:pPr eaLnBrk="1" hangingPunct="1">
              <a:defRPr/>
            </a:pPr>
            <a:endParaRPr lang="es-AR" sz="1800" dirty="0">
              <a:solidFill>
                <a:srgbClr val="000000"/>
              </a:solidFill>
              <a:latin typeface="Verdana" pitchFamily="34" charset="0"/>
              <a:ea typeface="Verdana" pitchFamily="34" charset="0"/>
              <a:cs typeface="Verdana" pitchFamily="34" charset="0"/>
            </a:endParaRPr>
          </a:p>
          <a:p>
            <a:pPr eaLnBrk="1" hangingPunct="1">
              <a:defRPr/>
            </a:pPr>
            <a:endParaRPr lang="es-AR" sz="1800" i="1" dirty="0">
              <a:solidFill>
                <a:srgbClr val="000000"/>
              </a:solidFill>
              <a:latin typeface="Verdana" pitchFamily="34" charset="0"/>
              <a:ea typeface="Verdana" pitchFamily="34" charset="0"/>
              <a:cs typeface="Verdana" pitchFamily="34" charset="0"/>
            </a:endParaRPr>
          </a:p>
          <a:p>
            <a:pPr eaLnBrk="1" hangingPunct="1">
              <a:defRPr/>
            </a:pPr>
            <a:endParaRPr lang="es-AR" sz="1800" i="1" dirty="0">
              <a:solidFill>
                <a:srgbClr val="000000"/>
              </a:solidFill>
              <a:latin typeface="Verdana" pitchFamily="34" charset="0"/>
              <a:ea typeface="Verdana" pitchFamily="34" charset="0"/>
              <a:cs typeface="Verdana" pitchFamily="34" charset="0"/>
            </a:endParaRPr>
          </a:p>
          <a:p>
            <a:pPr eaLnBrk="1" hangingPunct="1">
              <a:defRPr/>
            </a:pPr>
            <a:endParaRPr lang="es-ES" sz="1800" i="1" dirty="0">
              <a:latin typeface="Verdana" pitchFamily="34" charset="0"/>
              <a:ea typeface="Verdana" pitchFamily="34" charset="0"/>
              <a:cs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s-ES" altLang="es-AR" sz="2200" b="1">
                <a:latin typeface="Verdana" panose="020B0604030504040204" pitchFamily="34" charset="0"/>
              </a:rPr>
              <a:t>SPECIFIC REQUIREMENT FOR BOTH VPs, </a:t>
            </a:r>
            <a:br>
              <a:rPr lang="es-ES" altLang="es-AR" sz="2200" b="1">
                <a:latin typeface="Verdana" panose="020B0604030504040204" pitchFamily="34" charset="0"/>
              </a:rPr>
            </a:br>
            <a:r>
              <a:rPr lang="es-ES" altLang="es-AR" sz="2200" b="1">
                <a:latin typeface="Verdana" panose="020B0604030504040204" pitchFamily="34" charset="0"/>
              </a:rPr>
              <a:t>«new» as well as «old» </a:t>
            </a:r>
          </a:p>
        </p:txBody>
      </p:sp>
      <p:sp>
        <p:nvSpPr>
          <p:cNvPr id="12291" name="1 Marcador de contenido"/>
          <p:cNvSpPr>
            <a:spLocks noGrp="1"/>
          </p:cNvSpPr>
          <p:nvPr>
            <p:ph idx="1"/>
          </p:nvPr>
        </p:nvSpPr>
        <p:spPr>
          <a:xfrm>
            <a:off x="468313" y="1412875"/>
            <a:ext cx="8229600" cy="4525963"/>
          </a:xfrm>
        </p:spPr>
        <p:txBody>
          <a:bodyPr/>
          <a:lstStyle/>
          <a:p>
            <a:pPr eaLnBrk="1" hangingPunct="1"/>
            <a:r>
              <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rPr>
              <a:t>Stability studies. </a:t>
            </a:r>
          </a:p>
          <a:p>
            <a:pPr eaLnBrk="1" hangingPunct="1"/>
            <a:endPar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rPr>
              <a:t>Food safety, either ADI or MRLs establishment, are relied on international bodies: CODEX ALIMENTARIUS or on EMA, FDA as well.</a:t>
            </a:r>
          </a:p>
          <a:p>
            <a:pPr eaLnBrk="1" hangingPunct="1"/>
            <a:endPar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rPr>
              <a:t>Food safety concerning </a:t>
            </a:r>
            <a:r>
              <a:rPr lang="es-AR" altLang="es-AR" sz="1800" i="1">
                <a:solidFill>
                  <a:srgbClr val="000000"/>
                </a:solidFill>
                <a:latin typeface="Verdana" panose="020B0604030504040204" pitchFamily="34" charset="0"/>
                <a:ea typeface="Verdana" panose="020B0604030504040204" pitchFamily="34" charset="0"/>
                <a:cs typeface="Verdana" panose="020B0604030504040204" pitchFamily="34" charset="0"/>
              </a:rPr>
              <a:t>withdrawal times need to be demonstrate for all products </a:t>
            </a:r>
            <a:r>
              <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rPr>
              <a:t>with a residue depletion studies for parenteral/intrammary and pour on formulations.</a:t>
            </a:r>
          </a:p>
          <a:p>
            <a:pPr eaLnBrk="1" hangingPunct="1"/>
            <a:endPar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rPr>
              <a:t>Specific efficacy trials are recquired for </a:t>
            </a:r>
            <a:r>
              <a:rPr lang="es-AR" altLang="es-AR" sz="1800">
                <a:latin typeface="Verdana" panose="020B0604030504040204" pitchFamily="34" charset="0"/>
                <a:ea typeface="Verdana" panose="020B0604030504040204" pitchFamily="34" charset="0"/>
                <a:cs typeface="Verdana" panose="020B0604030504040204" pitchFamily="34" charset="0"/>
              </a:rPr>
              <a:t>FMD</a:t>
            </a:r>
            <a:r>
              <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rPr>
              <a:t>, mange, ticks and  melophagus acoording to local regulations and must be performed in our country. </a:t>
            </a:r>
          </a:p>
          <a:p>
            <a:pPr eaLnBrk="1" hangingPunct="1"/>
            <a:endPar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s-AR" altLang="es-AR" sz="180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s-AR" altLang="es-AR" sz="1800" i="1">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s-AR" altLang="es-AR" sz="1800" i="1">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s-ES" altLang="es-AR" sz="1800" i="1">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s-ES" altLang="es-AR" sz="2200" b="1">
                <a:latin typeface="Verdana" panose="020B0604030504040204" pitchFamily="34" charset="0"/>
              </a:rPr>
              <a:t>DIFFERENCES FOR </a:t>
            </a:r>
            <a:br>
              <a:rPr lang="es-ES" altLang="es-AR" sz="2200" b="1">
                <a:latin typeface="Verdana" panose="020B0604030504040204" pitchFamily="34" charset="0"/>
              </a:rPr>
            </a:br>
            <a:r>
              <a:rPr lang="es-ES" altLang="es-AR" sz="2200" b="1">
                <a:latin typeface="Verdana" panose="020B0604030504040204" pitchFamily="34" charset="0"/>
              </a:rPr>
              <a:t>«ORIGINAL»  VS  «OLD VPs»</a:t>
            </a:r>
          </a:p>
        </p:txBody>
      </p:sp>
      <p:sp>
        <p:nvSpPr>
          <p:cNvPr id="7171" name="1 Marcador de contenido"/>
          <p:cNvSpPr>
            <a:spLocks noGrp="1"/>
          </p:cNvSpPr>
          <p:nvPr>
            <p:ph idx="1"/>
          </p:nvPr>
        </p:nvSpPr>
        <p:spPr/>
        <p:txBody>
          <a:bodyPr/>
          <a:lstStyle/>
          <a:p>
            <a:pPr marL="0" indent="0" eaLnBrk="1" hangingPunct="1">
              <a:buFontTx/>
              <a:buNone/>
              <a:defRPr/>
            </a:pPr>
            <a:r>
              <a:rPr lang="es-ES" sz="1800" dirty="0" err="1">
                <a:latin typeface="Verdana" pitchFamily="34" charset="0"/>
                <a:ea typeface="Verdana" pitchFamily="34" charset="0"/>
                <a:cs typeface="Verdana" pitchFamily="34" charset="0"/>
              </a:rPr>
              <a:t>Some</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waivers</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for</a:t>
            </a:r>
            <a:r>
              <a:rPr lang="es-ES" sz="1800" dirty="0">
                <a:latin typeface="Verdana" pitchFamily="34" charset="0"/>
                <a:ea typeface="Verdana" pitchFamily="34" charset="0"/>
                <a:cs typeface="Verdana" pitchFamily="34" charset="0"/>
              </a:rPr>
              <a:t> «</a:t>
            </a:r>
            <a:r>
              <a:rPr lang="es-ES" sz="1800" i="1" dirty="0" err="1">
                <a:latin typeface="Verdana" pitchFamily="34" charset="0"/>
                <a:ea typeface="Verdana" pitchFamily="34" charset="0"/>
                <a:cs typeface="Verdana" pitchFamily="34" charset="0"/>
              </a:rPr>
              <a:t>old</a:t>
            </a:r>
            <a:r>
              <a:rPr lang="es-ES" sz="1800" i="1" dirty="0">
                <a:latin typeface="Verdana" pitchFamily="34" charset="0"/>
                <a:ea typeface="Verdana" pitchFamily="34" charset="0"/>
                <a:cs typeface="Verdana" pitchFamily="34" charset="0"/>
              </a:rPr>
              <a:t> </a:t>
            </a:r>
            <a:r>
              <a:rPr lang="es-ES" sz="1800" i="1" dirty="0" err="1">
                <a:latin typeface="Verdana" pitchFamily="34" charset="0"/>
                <a:ea typeface="Verdana" pitchFamily="34" charset="0"/>
                <a:cs typeface="Verdana" pitchFamily="34" charset="0"/>
              </a:rPr>
              <a:t>products</a:t>
            </a:r>
            <a:r>
              <a:rPr lang="es-ES" sz="1800" i="1" dirty="0">
                <a:latin typeface="Verdana" pitchFamily="34" charset="0"/>
                <a:ea typeface="Verdana" pitchFamily="34" charset="0"/>
                <a:cs typeface="Verdana" pitchFamily="34" charset="0"/>
              </a:rPr>
              <a:t>»</a:t>
            </a:r>
            <a:r>
              <a:rPr lang="es-ES" sz="1800" dirty="0">
                <a:latin typeface="Verdana" pitchFamily="34" charset="0"/>
                <a:ea typeface="Verdana" pitchFamily="34" charset="0"/>
                <a:cs typeface="Verdana" pitchFamily="34" charset="0"/>
              </a:rPr>
              <a:t>:</a:t>
            </a:r>
          </a:p>
          <a:p>
            <a:pPr marL="0" indent="0" eaLnBrk="1" hangingPunct="1">
              <a:buFontTx/>
              <a:buNone/>
              <a:defRPr/>
            </a:pPr>
            <a:endParaRPr lang="es-ES" sz="1800" dirty="0">
              <a:latin typeface="Verdana" pitchFamily="34" charset="0"/>
              <a:ea typeface="Verdana" pitchFamily="34" charset="0"/>
              <a:cs typeface="Verdana" pitchFamily="34" charset="0"/>
            </a:endParaRPr>
          </a:p>
          <a:p>
            <a:pPr eaLnBrk="1" hangingPunct="1">
              <a:defRPr/>
            </a:pPr>
            <a:r>
              <a:rPr lang="es-ES" sz="1800" dirty="0" err="1">
                <a:latin typeface="Verdana" pitchFamily="34" charset="0"/>
                <a:ea typeface="Verdana" pitchFamily="34" charset="0"/>
                <a:cs typeface="Verdana" pitchFamily="34" charset="0"/>
              </a:rPr>
              <a:t>Confirmatory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residue</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depletion</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studies</a:t>
            </a:r>
            <a:r>
              <a:rPr lang="es-ES" sz="1800" dirty="0">
                <a:latin typeface="Verdana" pitchFamily="34" charset="0"/>
                <a:ea typeface="Verdana" pitchFamily="34" charset="0"/>
                <a:cs typeface="Verdana" pitchFamily="34" charset="0"/>
              </a:rPr>
              <a:t> are </a:t>
            </a:r>
            <a:r>
              <a:rPr lang="es-ES" sz="1800" dirty="0" err="1">
                <a:latin typeface="Verdana" pitchFamily="34" charset="0"/>
                <a:ea typeface="Verdana" pitchFamily="34" charset="0"/>
                <a:cs typeface="Verdana" pitchFamily="34" charset="0"/>
              </a:rPr>
              <a:t>accepted</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for</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old</a:t>
            </a:r>
            <a:r>
              <a:rPr lang="es-ES" sz="1800" dirty="0">
                <a:latin typeface="Verdana" pitchFamily="34" charset="0"/>
                <a:ea typeface="Verdana" pitchFamily="34" charset="0"/>
                <a:cs typeface="Verdana" pitchFamily="34" charset="0"/>
              </a:rPr>
              <a:t> VP.</a:t>
            </a:r>
          </a:p>
          <a:p>
            <a:pPr eaLnBrk="1" hangingPunct="1">
              <a:defRPr/>
            </a:pPr>
            <a:endParaRPr lang="es-ES" sz="1800" dirty="0">
              <a:latin typeface="Verdana" pitchFamily="34" charset="0"/>
              <a:ea typeface="Verdana" pitchFamily="34" charset="0"/>
              <a:cs typeface="Verdana" pitchFamily="34" charset="0"/>
            </a:endParaRPr>
          </a:p>
          <a:p>
            <a:pPr eaLnBrk="1" hangingPunct="1">
              <a:defRPr/>
            </a:pPr>
            <a:r>
              <a:rPr lang="es-ES" sz="1800" dirty="0" err="1">
                <a:latin typeface="Verdana" pitchFamily="34" charset="0"/>
                <a:ea typeface="Verdana" pitchFamily="34" charset="0"/>
                <a:cs typeface="Verdana" pitchFamily="34" charset="0"/>
              </a:rPr>
              <a:t>Veterinary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drugs</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with</a:t>
            </a:r>
            <a:r>
              <a:rPr lang="es-ES" sz="1800" dirty="0">
                <a:latin typeface="Verdana" pitchFamily="34" charset="0"/>
                <a:ea typeface="Verdana" pitchFamily="34" charset="0"/>
                <a:cs typeface="Verdana" pitchFamily="34" charset="0"/>
              </a:rPr>
              <a:t> no Codex </a:t>
            </a:r>
            <a:r>
              <a:rPr lang="es-ES" sz="1800" dirty="0" err="1">
                <a:latin typeface="Verdana" pitchFamily="34" charset="0"/>
                <a:ea typeface="Verdana" pitchFamily="34" charset="0"/>
                <a:cs typeface="Verdana" pitchFamily="34" charset="0"/>
              </a:rPr>
              <a:t>MRLs</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nor</a:t>
            </a:r>
            <a:r>
              <a:rPr lang="es-ES" sz="1800" dirty="0">
                <a:latin typeface="Verdana" pitchFamily="34" charset="0"/>
                <a:ea typeface="Verdana" pitchFamily="34" charset="0"/>
                <a:cs typeface="Verdana" pitchFamily="34" charset="0"/>
              </a:rPr>
              <a:t> EMA/FDA </a:t>
            </a:r>
            <a:r>
              <a:rPr lang="es-ES" sz="1800" dirty="0" err="1">
                <a:latin typeface="Verdana" pitchFamily="34" charset="0"/>
                <a:ea typeface="Verdana" pitchFamily="34" charset="0"/>
                <a:cs typeface="Verdana" pitchFamily="34" charset="0"/>
              </a:rPr>
              <a:t>but</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with</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an</a:t>
            </a:r>
            <a:r>
              <a:rPr lang="es-ES" sz="1800" dirty="0">
                <a:latin typeface="Verdana" pitchFamily="34" charset="0"/>
                <a:ea typeface="Verdana" pitchFamily="34" charset="0"/>
                <a:cs typeface="Verdana" pitchFamily="34" charset="0"/>
              </a:rPr>
              <a:t> ADI </a:t>
            </a:r>
            <a:r>
              <a:rPr lang="es-ES" sz="1800" dirty="0" err="1">
                <a:latin typeface="Verdana" pitchFamily="34" charset="0"/>
                <a:ea typeface="Verdana" pitchFamily="34" charset="0"/>
                <a:cs typeface="Verdana" pitchFamily="34" charset="0"/>
              </a:rPr>
              <a:t>could</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apply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for</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national</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MRLs</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Extremely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difficult</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situation</a:t>
            </a:r>
            <a:r>
              <a:rPr lang="es-ES" sz="1800" dirty="0">
                <a:latin typeface="Verdana" pitchFamily="34" charset="0"/>
                <a:ea typeface="Verdana" pitchFamily="34" charset="0"/>
                <a:cs typeface="Verdana" pitchFamily="34" charset="0"/>
              </a:rPr>
              <a:t>.</a:t>
            </a:r>
          </a:p>
          <a:p>
            <a:pPr eaLnBrk="1" hangingPunct="1">
              <a:defRPr/>
            </a:pPr>
            <a:endParaRPr lang="es-ES" sz="1800" dirty="0">
              <a:latin typeface="Verdana" pitchFamily="34" charset="0"/>
              <a:ea typeface="Verdana" pitchFamily="34" charset="0"/>
              <a:cs typeface="Verdana" pitchFamily="34" charset="0"/>
            </a:endParaRPr>
          </a:p>
          <a:p>
            <a:pPr eaLnBrk="1" hangingPunct="1">
              <a:defRPr/>
            </a:pPr>
            <a:r>
              <a:rPr lang="es-ES" sz="1800" dirty="0" err="1">
                <a:latin typeface="Verdana" pitchFamily="34" charset="0"/>
                <a:ea typeface="Verdana" pitchFamily="34" charset="0"/>
                <a:cs typeface="Verdana" pitchFamily="34" charset="0"/>
              </a:rPr>
              <a:t>Bibliographic</a:t>
            </a:r>
            <a:r>
              <a:rPr lang="es-ES" sz="1800" dirty="0">
                <a:latin typeface="Verdana" pitchFamily="34" charset="0"/>
                <a:ea typeface="Verdana" pitchFamily="34" charset="0"/>
                <a:cs typeface="Verdana" pitchFamily="34" charset="0"/>
              </a:rPr>
              <a:t> data are </a:t>
            </a:r>
            <a:r>
              <a:rPr lang="es-ES" sz="1800" dirty="0" err="1">
                <a:latin typeface="Verdana" pitchFamily="34" charset="0"/>
                <a:ea typeface="Verdana" pitchFamily="34" charset="0"/>
                <a:cs typeface="Verdana" pitchFamily="34" charset="0"/>
              </a:rPr>
              <a:t>accepted</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for</a:t>
            </a:r>
            <a:r>
              <a:rPr lang="es-ES" sz="1800" dirty="0">
                <a:latin typeface="Verdana" pitchFamily="34" charset="0"/>
                <a:ea typeface="Verdana" pitchFamily="34" charset="0"/>
                <a:cs typeface="Verdana" pitchFamily="34" charset="0"/>
              </a:rPr>
              <a:t> TAS </a:t>
            </a:r>
          </a:p>
          <a:p>
            <a:pPr eaLnBrk="1" hangingPunct="1">
              <a:defRPr/>
            </a:pPr>
            <a:endParaRPr lang="es-ES" sz="1800" dirty="0">
              <a:latin typeface="Verdana" pitchFamily="34" charset="0"/>
              <a:ea typeface="Verdana" pitchFamily="34" charset="0"/>
              <a:cs typeface="Verdana" pitchFamily="34" charset="0"/>
            </a:endParaRPr>
          </a:p>
          <a:p>
            <a:pPr eaLnBrk="1" hangingPunct="1">
              <a:defRPr/>
            </a:pPr>
            <a:r>
              <a:rPr lang="es-ES" sz="1800" dirty="0" err="1">
                <a:latin typeface="Verdana" pitchFamily="34" charset="0"/>
                <a:ea typeface="Verdana" pitchFamily="34" charset="0"/>
                <a:cs typeface="Verdana" pitchFamily="34" charset="0"/>
              </a:rPr>
              <a:t>Bibliographic</a:t>
            </a:r>
            <a:r>
              <a:rPr lang="es-ES" sz="1800" dirty="0">
                <a:latin typeface="Verdana" pitchFamily="34" charset="0"/>
                <a:ea typeface="Verdana" pitchFamily="34" charset="0"/>
                <a:cs typeface="Verdana" pitchFamily="34" charset="0"/>
              </a:rPr>
              <a:t> data are </a:t>
            </a:r>
            <a:r>
              <a:rPr lang="es-ES" sz="1800" dirty="0" err="1">
                <a:latin typeface="Verdana" pitchFamily="34" charset="0"/>
                <a:ea typeface="Verdana" pitchFamily="34" charset="0"/>
                <a:cs typeface="Verdana" pitchFamily="34" charset="0"/>
              </a:rPr>
              <a:t>accepted</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for</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efficacy</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antiparasitic</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products</a:t>
            </a:r>
            <a:r>
              <a:rPr lang="es-ES" sz="1800" dirty="0">
                <a:latin typeface="Verdana" pitchFamily="34" charset="0"/>
                <a:ea typeface="Verdana" pitchFamily="34" charset="0"/>
                <a:cs typeface="Verdana" pitchFamily="34" charset="0"/>
              </a:rPr>
              <a:t> </a:t>
            </a:r>
            <a:r>
              <a:rPr lang="es-ES" sz="1800" dirty="0" err="1">
                <a:latin typeface="Verdana" pitchFamily="34" charset="0"/>
                <a:ea typeface="Verdana" pitchFamily="34" charset="0"/>
                <a:cs typeface="Verdana" pitchFamily="34" charset="0"/>
              </a:rPr>
              <a:t>excluded</a:t>
            </a:r>
            <a:r>
              <a:rPr lang="es-ES" sz="1800" dirty="0">
                <a:latin typeface="Verdana" pitchFamily="34" charset="0"/>
                <a:ea typeface="Verdana" pitchFamily="34" charset="0"/>
                <a:cs typeface="Verdana"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r>
              <a:rPr lang="es-AR" altLang="es-AR"/>
              <a:t>Old product / new formulation</a:t>
            </a:r>
          </a:p>
        </p:txBody>
      </p:sp>
      <p:pic>
        <p:nvPicPr>
          <p:cNvPr id="16387"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40350" y="1365250"/>
            <a:ext cx="1978025" cy="3517900"/>
          </a:xfrm>
        </p:spPr>
      </p:pic>
      <p:pic>
        <p:nvPicPr>
          <p:cNvPr id="16388"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2636838"/>
            <a:ext cx="190182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n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4005263"/>
            <a:ext cx="3767138"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n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4188" y="1136650"/>
            <a:ext cx="4675187"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resentacion plantilla-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2771775" y="4868863"/>
            <a:ext cx="36004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s-ES" altLang="es-AR" sz="1000">
                <a:solidFill>
                  <a:schemeClr val="bg2"/>
                </a:solidFill>
                <a:latin typeface="Verdana" panose="020B0604030504040204" pitchFamily="34" charset="0"/>
              </a:rPr>
              <a:t>Vet. Laura Sbordi</a:t>
            </a:r>
          </a:p>
          <a:p>
            <a:pPr eaLnBrk="1" hangingPunct="1">
              <a:buFontTx/>
              <a:buNone/>
            </a:pPr>
            <a:r>
              <a:rPr lang="es-ES" altLang="es-AR" sz="1000">
                <a:solidFill>
                  <a:schemeClr val="bg2"/>
                </a:solidFill>
                <a:latin typeface="Verdana" panose="020B0604030504040204" pitchFamily="34" charset="0"/>
                <a:hlinkClick r:id="rId3"/>
              </a:rPr>
              <a:t>lsbordi@senasa.gob.ar</a:t>
            </a:r>
            <a:endParaRPr lang="es-ES" altLang="es-AR" sz="1000">
              <a:solidFill>
                <a:schemeClr val="bg2"/>
              </a:solidFill>
              <a:latin typeface="Verdana" panose="020B0604030504040204" pitchFamily="34" charset="0"/>
            </a:endParaRPr>
          </a:p>
        </p:txBody>
      </p:sp>
      <p:sp>
        <p:nvSpPr>
          <p:cNvPr id="17412" name="CuadroTexto 1"/>
          <p:cNvSpPr txBox="1">
            <a:spLocks noChangeArrowheads="1"/>
          </p:cNvSpPr>
          <p:nvPr/>
        </p:nvSpPr>
        <p:spPr bwMode="auto">
          <a:xfrm>
            <a:off x="3132138" y="4221163"/>
            <a:ext cx="2303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800"/>
              <a:t>      THANK YOU!</a:t>
            </a:r>
          </a:p>
        </p:txBody>
      </p:sp>
      <p:pic>
        <p:nvPicPr>
          <p:cNvPr id="17413"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706438"/>
            <a:ext cx="356393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5536</TotalTime>
  <Words>1022</Words>
  <Application>Microsoft Office PowerPoint</Application>
  <PresentationFormat>On-screen Show (4:3)</PresentationFormat>
  <Paragraphs>115</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Verdana</vt:lpstr>
      <vt:lpstr>Diseño predeterminado</vt:lpstr>
      <vt:lpstr>PowerPoint Presentation</vt:lpstr>
      <vt:lpstr>REGISTRATION SYSTEM IS BASED ON REGULATIONS</vt:lpstr>
      <vt:lpstr>LEGAL FRAMEWORK - BACKGROUND</vt:lpstr>
      <vt:lpstr>APPLICATION FORMS FOR VETERINARY PRODUCTS</vt:lpstr>
      <vt:lpstr>NEW VETERINARY PRODUCTS  VS  OLD VETERINARY PRODUCTS</vt:lpstr>
      <vt:lpstr>SPECIFIC REQUIREMENT FOR BOTH VPs,  «new» as well as «old» </vt:lpstr>
      <vt:lpstr>DIFFERENCES FOR  «ORIGINAL»  VS  «OLD VPs»</vt:lpstr>
      <vt:lpstr>Old product / new formulation</vt:lpstr>
      <vt:lpstr>PowerPoint Presentation</vt:lpstr>
    </vt:vector>
  </TitlesOfParts>
  <Company>WindowsWolf.com.ar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jordiaz</dc:creator>
  <cp:lastModifiedBy>Herve Marion</cp:lastModifiedBy>
  <cp:revision>106</cp:revision>
  <dcterms:created xsi:type="dcterms:W3CDTF">2016-02-19T12:59:16Z</dcterms:created>
  <dcterms:modified xsi:type="dcterms:W3CDTF">2017-03-26T11:29:09Z</dcterms:modified>
</cp:coreProperties>
</file>