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  <p:sldMasterId id="2147483838" r:id="rId2"/>
    <p:sldMasterId id="2147483853" r:id="rId3"/>
    <p:sldMasterId id="2147483874" r:id="rId4"/>
    <p:sldMasterId id="2147483846" r:id="rId5"/>
  </p:sldMasterIdLst>
  <p:notesMasterIdLst>
    <p:notesMasterId r:id="rId24"/>
  </p:notesMasterIdLst>
  <p:handoutMasterIdLst>
    <p:handoutMasterId r:id="rId25"/>
  </p:handoutMasterIdLst>
  <p:sldIdLst>
    <p:sldId id="291" r:id="rId6"/>
    <p:sldId id="337" r:id="rId7"/>
    <p:sldId id="338" r:id="rId8"/>
    <p:sldId id="387" r:id="rId9"/>
    <p:sldId id="388" r:id="rId10"/>
    <p:sldId id="389" r:id="rId11"/>
    <p:sldId id="381" r:id="rId12"/>
    <p:sldId id="382" r:id="rId13"/>
    <p:sldId id="339" r:id="rId14"/>
    <p:sldId id="377" r:id="rId15"/>
    <p:sldId id="386" r:id="rId16"/>
    <p:sldId id="395" r:id="rId17"/>
    <p:sldId id="392" r:id="rId18"/>
    <p:sldId id="396" r:id="rId19"/>
    <p:sldId id="393" r:id="rId20"/>
    <p:sldId id="267" r:id="rId21"/>
    <p:sldId id="390" r:id="rId22"/>
    <p:sldId id="301" r:id="rId2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pos="2880">
          <p15:clr>
            <a:srgbClr val="A4A3A4"/>
          </p15:clr>
        </p15:guide>
        <p15:guide id="6" pos="17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Merton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A50021"/>
    <a:srgbClr val="636463"/>
    <a:srgbClr val="676D6F"/>
    <a:srgbClr val="5F5F5F"/>
    <a:srgbClr val="D2AD86"/>
    <a:srgbClr val="769091"/>
    <a:srgbClr val="676F91"/>
    <a:srgbClr val="FFBAC8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 showGuides="1">
      <p:cViewPr varScale="1">
        <p:scale>
          <a:sx n="55" d="100"/>
          <a:sy n="55" d="100"/>
        </p:scale>
        <p:origin x="828" y="44"/>
      </p:cViewPr>
      <p:guideLst>
        <p:guide orient="horz" pos="2160"/>
        <p:guide orient="horz" pos="436"/>
        <p:guide orient="horz" pos="890"/>
        <p:guide orient="horz" pos="3748"/>
        <p:guide pos="2880"/>
        <p:guide pos="1746"/>
      </p:guideLst>
    </p:cSldViewPr>
  </p:slideViewPr>
  <p:outlineViewPr>
    <p:cViewPr>
      <p:scale>
        <a:sx n="33" d="100"/>
        <a:sy n="33" d="100"/>
      </p:scale>
      <p:origin x="52" y="3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DB663-5BCD-43AE-83FF-7D98E1E8D3FB}" type="doc">
      <dgm:prSet loTypeId="urn:microsoft.com/office/officeart/2005/8/layout/cycle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670F76F-9977-4BC0-B226-AF707E942C4C}">
      <dgm:prSet/>
      <dgm:spPr/>
      <dgm:t>
        <a:bodyPr/>
        <a:lstStyle/>
        <a:p>
          <a:pPr rtl="0"/>
          <a:r>
            <a:rPr lang="en-GB" dirty="0"/>
            <a:t>Dissemination of information on VICH to OIE Member Countries</a:t>
          </a:r>
        </a:p>
      </dgm:t>
    </dgm:pt>
    <dgm:pt modelId="{9274C261-EF49-4D2D-96C9-68576F39DCDD}" type="parTrans" cxnId="{B9DFF769-CBDA-41D7-ADAE-57591B77E778}">
      <dgm:prSet/>
      <dgm:spPr/>
      <dgm:t>
        <a:bodyPr/>
        <a:lstStyle/>
        <a:p>
          <a:endParaRPr lang="en-GB"/>
        </a:p>
      </dgm:t>
    </dgm:pt>
    <dgm:pt modelId="{AE94C851-4481-4131-8E7F-7F34069B25E0}" type="sibTrans" cxnId="{B9DFF769-CBDA-41D7-ADAE-57591B77E778}">
      <dgm:prSet/>
      <dgm:spPr/>
      <dgm:t>
        <a:bodyPr/>
        <a:lstStyle/>
        <a:p>
          <a:endParaRPr lang="en-GB"/>
        </a:p>
      </dgm:t>
    </dgm:pt>
    <dgm:pt modelId="{24D016D0-773D-47E2-B69C-32223A8F410E}">
      <dgm:prSet/>
      <dgm:spPr/>
      <dgm:t>
        <a:bodyPr/>
        <a:lstStyle/>
        <a:p>
          <a:pPr rtl="0"/>
          <a:r>
            <a:rPr lang="en-GB" dirty="0"/>
            <a:t>Feedback to OIE Delegates of Outreach member countries</a:t>
          </a:r>
        </a:p>
      </dgm:t>
    </dgm:pt>
    <dgm:pt modelId="{F68C89F7-3BB8-45FA-B92E-D64B77B24655}" type="parTrans" cxnId="{3A3723B4-95BB-4E1D-A59B-948969E69C97}">
      <dgm:prSet/>
      <dgm:spPr/>
      <dgm:t>
        <a:bodyPr/>
        <a:lstStyle/>
        <a:p>
          <a:endParaRPr lang="en-GB"/>
        </a:p>
      </dgm:t>
    </dgm:pt>
    <dgm:pt modelId="{64277676-75CA-4113-BB90-5934FF6D6B74}" type="sibTrans" cxnId="{3A3723B4-95BB-4E1D-A59B-948969E69C97}">
      <dgm:prSet/>
      <dgm:spPr/>
      <dgm:t>
        <a:bodyPr/>
        <a:lstStyle/>
        <a:p>
          <a:endParaRPr lang="en-GB"/>
        </a:p>
      </dgm:t>
    </dgm:pt>
    <dgm:pt modelId="{12E2404A-38A7-4EDC-801A-5943D4AF882B}">
      <dgm:prSet/>
      <dgm:spPr/>
      <dgm:t>
        <a:bodyPr/>
        <a:lstStyle/>
        <a:p>
          <a:pPr rtl="0"/>
          <a:r>
            <a:rPr lang="en-GB" dirty="0"/>
            <a:t>Promotion of VICH and Outreach Forum objectives </a:t>
          </a:r>
        </a:p>
      </dgm:t>
    </dgm:pt>
    <dgm:pt modelId="{A1226E60-9C28-4CBB-8640-0ED50ED49083}" type="parTrans" cxnId="{1D980BBE-4274-4EFE-A299-61D3EB5ACA39}">
      <dgm:prSet/>
      <dgm:spPr/>
      <dgm:t>
        <a:bodyPr/>
        <a:lstStyle/>
        <a:p>
          <a:endParaRPr lang="en-GB"/>
        </a:p>
      </dgm:t>
    </dgm:pt>
    <dgm:pt modelId="{313DBB4D-627D-422C-AD16-CA639D3CF27B}" type="sibTrans" cxnId="{1D980BBE-4274-4EFE-A299-61D3EB5ACA39}">
      <dgm:prSet/>
      <dgm:spPr/>
      <dgm:t>
        <a:bodyPr/>
        <a:lstStyle/>
        <a:p>
          <a:endParaRPr lang="en-GB"/>
        </a:p>
      </dgm:t>
    </dgm:pt>
    <dgm:pt modelId="{296739A2-278F-4845-A740-C6BCA827588D}">
      <dgm:prSet/>
      <dgm:spPr/>
      <dgm:t>
        <a:bodyPr/>
        <a:lstStyle/>
        <a:p>
          <a:pPr rtl="0"/>
          <a:r>
            <a:rPr lang="en-GB" dirty="0"/>
            <a:t>Support to VICH: Training Strategy </a:t>
          </a:r>
        </a:p>
        <a:p>
          <a:pPr rtl="0"/>
          <a:r>
            <a:rPr lang="en-GB" dirty="0"/>
            <a:t>(</a:t>
          </a:r>
          <a:r>
            <a:rPr lang="en-GB" b="1" dirty="0">
              <a:solidFill>
                <a:srgbClr val="A50021"/>
              </a:solidFill>
            </a:rPr>
            <a:t> next actions?</a:t>
          </a:r>
          <a:r>
            <a:rPr lang="en-GB" b="1" dirty="0"/>
            <a:t>)</a:t>
          </a:r>
        </a:p>
      </dgm:t>
    </dgm:pt>
    <dgm:pt modelId="{EC914692-4ADD-41BC-8869-94048BB5BB30}" type="parTrans" cxnId="{6A214EEC-382B-42F1-8EC9-7F8783EFC0D9}">
      <dgm:prSet/>
      <dgm:spPr/>
      <dgm:t>
        <a:bodyPr/>
        <a:lstStyle/>
        <a:p>
          <a:endParaRPr lang="en-GB"/>
        </a:p>
      </dgm:t>
    </dgm:pt>
    <dgm:pt modelId="{80C1B42D-9A9E-4647-81FF-E6018313DCAA}" type="sibTrans" cxnId="{6A214EEC-382B-42F1-8EC9-7F8783EFC0D9}">
      <dgm:prSet/>
      <dgm:spPr/>
      <dgm:t>
        <a:bodyPr/>
        <a:lstStyle/>
        <a:p>
          <a:endParaRPr lang="en-GB"/>
        </a:p>
      </dgm:t>
    </dgm:pt>
    <dgm:pt modelId="{87F1BB25-8376-4618-8647-D390BD72F486}">
      <dgm:prSet/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GB" dirty="0"/>
            <a:t>Liaison</a:t>
          </a:r>
          <a:r>
            <a:rPr lang="en-GB" dirty="0">
              <a:solidFill>
                <a:srgbClr val="A50021"/>
              </a:solidFill>
            </a:rPr>
            <a:t> </a:t>
          </a:r>
          <a:r>
            <a:rPr lang="en-GB" dirty="0">
              <a:solidFill>
                <a:schemeClr val="bg1"/>
              </a:solidFill>
            </a:rPr>
            <a:t>with OIE Specialist   Commission (BSC) </a:t>
          </a:r>
        </a:p>
      </dgm:t>
    </dgm:pt>
    <dgm:pt modelId="{042D679E-B865-467A-82D6-BE977A20FF9E}" type="parTrans" cxnId="{CD1E0D2D-EBF5-4167-9328-C8C77961CC33}">
      <dgm:prSet/>
      <dgm:spPr/>
      <dgm:t>
        <a:bodyPr/>
        <a:lstStyle/>
        <a:p>
          <a:endParaRPr lang="en-US"/>
        </a:p>
      </dgm:t>
    </dgm:pt>
    <dgm:pt modelId="{5CD828C3-DAF9-422E-885D-85BBF2173EC4}" type="sibTrans" cxnId="{CD1E0D2D-EBF5-4167-9328-C8C77961CC33}">
      <dgm:prSet/>
      <dgm:spPr/>
      <dgm:t>
        <a:bodyPr/>
        <a:lstStyle/>
        <a:p>
          <a:endParaRPr lang="en-US"/>
        </a:p>
      </dgm:t>
    </dgm:pt>
    <dgm:pt modelId="{A4C0345D-FE29-4822-9363-073B8587DFD7}" type="pres">
      <dgm:prSet presAssocID="{E9DDB663-5BCD-43AE-83FF-7D98E1E8D3FB}" presName="cycle" presStyleCnt="0">
        <dgm:presLayoutVars>
          <dgm:dir/>
          <dgm:resizeHandles val="exact"/>
        </dgm:presLayoutVars>
      </dgm:prSet>
      <dgm:spPr/>
    </dgm:pt>
    <dgm:pt modelId="{E1A59D73-13BB-4A66-A461-672A2953FBDD}" type="pres">
      <dgm:prSet presAssocID="{0670F76F-9977-4BC0-B226-AF707E942C4C}" presName="node" presStyleLbl="node1" presStyleIdx="0" presStyleCnt="5" custScaleX="121284" custScaleY="131649">
        <dgm:presLayoutVars>
          <dgm:bulletEnabled val="1"/>
        </dgm:presLayoutVars>
      </dgm:prSet>
      <dgm:spPr/>
    </dgm:pt>
    <dgm:pt modelId="{24CC30E6-1CED-46B2-885E-394FBD57490C}" type="pres">
      <dgm:prSet presAssocID="{0670F76F-9977-4BC0-B226-AF707E942C4C}" presName="spNode" presStyleCnt="0"/>
      <dgm:spPr/>
    </dgm:pt>
    <dgm:pt modelId="{85ED7538-0028-4673-A544-4EA07E4DAD98}" type="pres">
      <dgm:prSet presAssocID="{AE94C851-4481-4131-8E7F-7F34069B25E0}" presName="sibTrans" presStyleLbl="sibTrans1D1" presStyleIdx="0" presStyleCnt="5"/>
      <dgm:spPr/>
    </dgm:pt>
    <dgm:pt modelId="{BF551154-8DDB-402C-84A3-CCEF60047846}" type="pres">
      <dgm:prSet presAssocID="{24D016D0-773D-47E2-B69C-32223A8F410E}" presName="node" presStyleLbl="node1" presStyleIdx="1" presStyleCnt="5" custScaleX="129281" custScaleY="129642" custRadScaleRad="100767" custRadScaleInc="16">
        <dgm:presLayoutVars>
          <dgm:bulletEnabled val="1"/>
        </dgm:presLayoutVars>
      </dgm:prSet>
      <dgm:spPr/>
    </dgm:pt>
    <dgm:pt modelId="{AABCB361-9370-4F09-B9D0-C3AD4A3E46AE}" type="pres">
      <dgm:prSet presAssocID="{24D016D0-773D-47E2-B69C-32223A8F410E}" presName="spNode" presStyleCnt="0"/>
      <dgm:spPr/>
    </dgm:pt>
    <dgm:pt modelId="{4B537E85-9F31-489D-A10C-1954056F11B8}" type="pres">
      <dgm:prSet presAssocID="{64277676-75CA-4113-BB90-5934FF6D6B74}" presName="sibTrans" presStyleLbl="sibTrans1D1" presStyleIdx="1" presStyleCnt="5"/>
      <dgm:spPr/>
    </dgm:pt>
    <dgm:pt modelId="{17602051-A1D8-4D38-AC97-20BF6181BEC7}" type="pres">
      <dgm:prSet presAssocID="{12E2404A-38A7-4EDC-801A-5943D4AF882B}" presName="node" presStyleLbl="node1" presStyleIdx="2" presStyleCnt="5" custScaleX="126799" custScaleY="129470">
        <dgm:presLayoutVars>
          <dgm:bulletEnabled val="1"/>
        </dgm:presLayoutVars>
      </dgm:prSet>
      <dgm:spPr/>
    </dgm:pt>
    <dgm:pt modelId="{556CB260-BE0C-417D-8E96-25A4B1427CAE}" type="pres">
      <dgm:prSet presAssocID="{12E2404A-38A7-4EDC-801A-5943D4AF882B}" presName="spNode" presStyleCnt="0"/>
      <dgm:spPr/>
    </dgm:pt>
    <dgm:pt modelId="{0BE0FB25-BBBB-48C5-9E81-FA9317B5CC8B}" type="pres">
      <dgm:prSet presAssocID="{313DBB4D-627D-422C-AD16-CA639D3CF27B}" presName="sibTrans" presStyleLbl="sibTrans1D1" presStyleIdx="2" presStyleCnt="5"/>
      <dgm:spPr/>
    </dgm:pt>
    <dgm:pt modelId="{556FBDD0-9A5B-466D-97F5-BFDC10477E0B}" type="pres">
      <dgm:prSet presAssocID="{296739A2-278F-4845-A740-C6BCA827588D}" presName="node" presStyleLbl="node1" presStyleIdx="3" presStyleCnt="5" custScaleX="129059" custScaleY="129802" custRadScaleRad="99412" custRadScaleInc="-9314">
        <dgm:presLayoutVars>
          <dgm:bulletEnabled val="1"/>
        </dgm:presLayoutVars>
      </dgm:prSet>
      <dgm:spPr/>
    </dgm:pt>
    <dgm:pt modelId="{1BC11A76-0E6E-4B64-B6E3-2B9DDBB756E3}" type="pres">
      <dgm:prSet presAssocID="{296739A2-278F-4845-A740-C6BCA827588D}" presName="spNode" presStyleCnt="0"/>
      <dgm:spPr/>
    </dgm:pt>
    <dgm:pt modelId="{EBBB9C7A-1360-4880-831B-B4A930E2A54B}" type="pres">
      <dgm:prSet presAssocID="{80C1B42D-9A9E-4647-81FF-E6018313DCAA}" presName="sibTrans" presStyleLbl="sibTrans1D1" presStyleIdx="3" presStyleCnt="5"/>
      <dgm:spPr/>
    </dgm:pt>
    <dgm:pt modelId="{913744D2-57AA-44E0-B0D9-190ED871AFEB}" type="pres">
      <dgm:prSet presAssocID="{87F1BB25-8376-4618-8647-D390BD72F486}" presName="node" presStyleLbl="node1" presStyleIdx="4" presStyleCnt="5" custScaleX="119540" custScaleY="130879" custRadScaleRad="100594" custRadScaleInc="-4685">
        <dgm:presLayoutVars>
          <dgm:bulletEnabled val="1"/>
        </dgm:presLayoutVars>
      </dgm:prSet>
      <dgm:spPr/>
    </dgm:pt>
    <dgm:pt modelId="{FC164E3D-C6DC-4C68-B37A-A7FFA5D5F2B3}" type="pres">
      <dgm:prSet presAssocID="{87F1BB25-8376-4618-8647-D390BD72F486}" presName="spNode" presStyleCnt="0"/>
      <dgm:spPr/>
    </dgm:pt>
    <dgm:pt modelId="{4AB3CA6E-F1C6-4B54-8D8A-C8AC5BE7EEEE}" type="pres">
      <dgm:prSet presAssocID="{5CD828C3-DAF9-422E-885D-85BBF2173EC4}" presName="sibTrans" presStyleLbl="sibTrans1D1" presStyleIdx="4" presStyleCnt="5"/>
      <dgm:spPr/>
    </dgm:pt>
  </dgm:ptLst>
  <dgm:cxnLst>
    <dgm:cxn modelId="{AD3AE126-FE4F-4B67-89FB-1A571D81A48D}" type="presOf" srcId="{AE94C851-4481-4131-8E7F-7F34069B25E0}" destId="{85ED7538-0028-4673-A544-4EA07E4DAD98}" srcOrd="0" destOrd="0" presId="urn:microsoft.com/office/officeart/2005/8/layout/cycle6"/>
    <dgm:cxn modelId="{CD1E0D2D-EBF5-4167-9328-C8C77961CC33}" srcId="{E9DDB663-5BCD-43AE-83FF-7D98E1E8D3FB}" destId="{87F1BB25-8376-4618-8647-D390BD72F486}" srcOrd="4" destOrd="0" parTransId="{042D679E-B865-467A-82D6-BE977A20FF9E}" sibTransId="{5CD828C3-DAF9-422E-885D-85BBF2173EC4}"/>
    <dgm:cxn modelId="{8788293A-FC31-4ABA-A4A5-08F9CB0FB5C4}" type="presOf" srcId="{12E2404A-38A7-4EDC-801A-5943D4AF882B}" destId="{17602051-A1D8-4D38-AC97-20BF6181BEC7}" srcOrd="0" destOrd="0" presId="urn:microsoft.com/office/officeart/2005/8/layout/cycle6"/>
    <dgm:cxn modelId="{47AAC361-C160-42E2-8159-A1DF91D1EFF4}" type="presOf" srcId="{0670F76F-9977-4BC0-B226-AF707E942C4C}" destId="{E1A59D73-13BB-4A66-A461-672A2953FBDD}" srcOrd="0" destOrd="0" presId="urn:microsoft.com/office/officeart/2005/8/layout/cycle6"/>
    <dgm:cxn modelId="{72371665-454B-469E-ABD8-959C4B826CA2}" type="presOf" srcId="{24D016D0-773D-47E2-B69C-32223A8F410E}" destId="{BF551154-8DDB-402C-84A3-CCEF60047846}" srcOrd="0" destOrd="0" presId="urn:microsoft.com/office/officeart/2005/8/layout/cycle6"/>
    <dgm:cxn modelId="{549F3346-C09F-4A5B-BC46-B11206190B4F}" type="presOf" srcId="{296739A2-278F-4845-A740-C6BCA827588D}" destId="{556FBDD0-9A5B-466D-97F5-BFDC10477E0B}" srcOrd="0" destOrd="0" presId="urn:microsoft.com/office/officeart/2005/8/layout/cycle6"/>
    <dgm:cxn modelId="{B9DFF769-CBDA-41D7-ADAE-57591B77E778}" srcId="{E9DDB663-5BCD-43AE-83FF-7D98E1E8D3FB}" destId="{0670F76F-9977-4BC0-B226-AF707E942C4C}" srcOrd="0" destOrd="0" parTransId="{9274C261-EF49-4D2D-96C9-68576F39DCDD}" sibTransId="{AE94C851-4481-4131-8E7F-7F34069B25E0}"/>
    <dgm:cxn modelId="{F7C9B36B-972D-49F3-91C9-3A5CA33576E1}" type="presOf" srcId="{80C1B42D-9A9E-4647-81FF-E6018313DCAA}" destId="{EBBB9C7A-1360-4880-831B-B4A930E2A54B}" srcOrd="0" destOrd="0" presId="urn:microsoft.com/office/officeart/2005/8/layout/cycle6"/>
    <dgm:cxn modelId="{C7C01381-9900-4EF5-99E6-76CA268E9CBE}" type="presOf" srcId="{87F1BB25-8376-4618-8647-D390BD72F486}" destId="{913744D2-57AA-44E0-B0D9-190ED871AFEB}" srcOrd="0" destOrd="0" presId="urn:microsoft.com/office/officeart/2005/8/layout/cycle6"/>
    <dgm:cxn modelId="{E20245A6-0626-4498-A936-1CDB4749602C}" type="presOf" srcId="{E9DDB663-5BCD-43AE-83FF-7D98E1E8D3FB}" destId="{A4C0345D-FE29-4822-9363-073B8587DFD7}" srcOrd="0" destOrd="0" presId="urn:microsoft.com/office/officeart/2005/8/layout/cycle6"/>
    <dgm:cxn modelId="{48C774AF-4C9D-4B53-B0AA-3E6E9E94412A}" type="presOf" srcId="{64277676-75CA-4113-BB90-5934FF6D6B74}" destId="{4B537E85-9F31-489D-A10C-1954056F11B8}" srcOrd="0" destOrd="0" presId="urn:microsoft.com/office/officeart/2005/8/layout/cycle6"/>
    <dgm:cxn modelId="{3A3723B4-95BB-4E1D-A59B-948969E69C97}" srcId="{E9DDB663-5BCD-43AE-83FF-7D98E1E8D3FB}" destId="{24D016D0-773D-47E2-B69C-32223A8F410E}" srcOrd="1" destOrd="0" parTransId="{F68C89F7-3BB8-45FA-B92E-D64B77B24655}" sibTransId="{64277676-75CA-4113-BB90-5934FF6D6B74}"/>
    <dgm:cxn modelId="{1D980BBE-4274-4EFE-A299-61D3EB5ACA39}" srcId="{E9DDB663-5BCD-43AE-83FF-7D98E1E8D3FB}" destId="{12E2404A-38A7-4EDC-801A-5943D4AF882B}" srcOrd="2" destOrd="0" parTransId="{A1226E60-9C28-4CBB-8640-0ED50ED49083}" sibTransId="{313DBB4D-627D-422C-AD16-CA639D3CF27B}"/>
    <dgm:cxn modelId="{F19B30DE-327F-4F5A-8D36-171144BDDA17}" type="presOf" srcId="{5CD828C3-DAF9-422E-885D-85BBF2173EC4}" destId="{4AB3CA6E-F1C6-4B54-8D8A-C8AC5BE7EEEE}" srcOrd="0" destOrd="0" presId="urn:microsoft.com/office/officeart/2005/8/layout/cycle6"/>
    <dgm:cxn modelId="{46163AE4-1158-47C5-9A12-712C3DBA0059}" type="presOf" srcId="{313DBB4D-627D-422C-AD16-CA639D3CF27B}" destId="{0BE0FB25-BBBB-48C5-9E81-FA9317B5CC8B}" srcOrd="0" destOrd="0" presId="urn:microsoft.com/office/officeart/2005/8/layout/cycle6"/>
    <dgm:cxn modelId="{6A214EEC-382B-42F1-8EC9-7F8783EFC0D9}" srcId="{E9DDB663-5BCD-43AE-83FF-7D98E1E8D3FB}" destId="{296739A2-278F-4845-A740-C6BCA827588D}" srcOrd="3" destOrd="0" parTransId="{EC914692-4ADD-41BC-8869-94048BB5BB30}" sibTransId="{80C1B42D-9A9E-4647-81FF-E6018313DCAA}"/>
    <dgm:cxn modelId="{52815775-A491-4DFC-A177-2A9875A4D48C}" type="presParOf" srcId="{A4C0345D-FE29-4822-9363-073B8587DFD7}" destId="{E1A59D73-13BB-4A66-A461-672A2953FBDD}" srcOrd="0" destOrd="0" presId="urn:microsoft.com/office/officeart/2005/8/layout/cycle6"/>
    <dgm:cxn modelId="{347EBC73-63E7-45D9-AC0C-D99E379F610F}" type="presParOf" srcId="{A4C0345D-FE29-4822-9363-073B8587DFD7}" destId="{24CC30E6-1CED-46B2-885E-394FBD57490C}" srcOrd="1" destOrd="0" presId="urn:microsoft.com/office/officeart/2005/8/layout/cycle6"/>
    <dgm:cxn modelId="{CD9D1295-7F13-41AB-A860-95A85B67A6B9}" type="presParOf" srcId="{A4C0345D-FE29-4822-9363-073B8587DFD7}" destId="{85ED7538-0028-4673-A544-4EA07E4DAD98}" srcOrd="2" destOrd="0" presId="urn:microsoft.com/office/officeart/2005/8/layout/cycle6"/>
    <dgm:cxn modelId="{D2FC886E-0F33-4661-BCAB-15F43F0D13F4}" type="presParOf" srcId="{A4C0345D-FE29-4822-9363-073B8587DFD7}" destId="{BF551154-8DDB-402C-84A3-CCEF60047846}" srcOrd="3" destOrd="0" presId="urn:microsoft.com/office/officeart/2005/8/layout/cycle6"/>
    <dgm:cxn modelId="{743C7D2A-1942-4C34-9380-8112107FA943}" type="presParOf" srcId="{A4C0345D-FE29-4822-9363-073B8587DFD7}" destId="{AABCB361-9370-4F09-B9D0-C3AD4A3E46AE}" srcOrd="4" destOrd="0" presId="urn:microsoft.com/office/officeart/2005/8/layout/cycle6"/>
    <dgm:cxn modelId="{AE7D0A7A-B4C7-4F38-90C7-BFBC4D8A214E}" type="presParOf" srcId="{A4C0345D-FE29-4822-9363-073B8587DFD7}" destId="{4B537E85-9F31-489D-A10C-1954056F11B8}" srcOrd="5" destOrd="0" presId="urn:microsoft.com/office/officeart/2005/8/layout/cycle6"/>
    <dgm:cxn modelId="{8F3E4B92-B1BA-4B63-8E15-7FA673CA0ACA}" type="presParOf" srcId="{A4C0345D-FE29-4822-9363-073B8587DFD7}" destId="{17602051-A1D8-4D38-AC97-20BF6181BEC7}" srcOrd="6" destOrd="0" presId="urn:microsoft.com/office/officeart/2005/8/layout/cycle6"/>
    <dgm:cxn modelId="{BA322630-66C0-4F16-ADCE-286F4FC89C28}" type="presParOf" srcId="{A4C0345D-FE29-4822-9363-073B8587DFD7}" destId="{556CB260-BE0C-417D-8E96-25A4B1427CAE}" srcOrd="7" destOrd="0" presId="urn:microsoft.com/office/officeart/2005/8/layout/cycle6"/>
    <dgm:cxn modelId="{C5D65FBB-CB3C-4A85-9976-B0D373618EE5}" type="presParOf" srcId="{A4C0345D-FE29-4822-9363-073B8587DFD7}" destId="{0BE0FB25-BBBB-48C5-9E81-FA9317B5CC8B}" srcOrd="8" destOrd="0" presId="urn:microsoft.com/office/officeart/2005/8/layout/cycle6"/>
    <dgm:cxn modelId="{7A832849-831B-48A9-9BF2-E5C3A73B5493}" type="presParOf" srcId="{A4C0345D-FE29-4822-9363-073B8587DFD7}" destId="{556FBDD0-9A5B-466D-97F5-BFDC10477E0B}" srcOrd="9" destOrd="0" presId="urn:microsoft.com/office/officeart/2005/8/layout/cycle6"/>
    <dgm:cxn modelId="{3F117259-73A5-44C1-B6AF-02217E679A57}" type="presParOf" srcId="{A4C0345D-FE29-4822-9363-073B8587DFD7}" destId="{1BC11A76-0E6E-4B64-B6E3-2B9DDBB756E3}" srcOrd="10" destOrd="0" presId="urn:microsoft.com/office/officeart/2005/8/layout/cycle6"/>
    <dgm:cxn modelId="{D1430443-37EC-445D-B05C-D055014EB498}" type="presParOf" srcId="{A4C0345D-FE29-4822-9363-073B8587DFD7}" destId="{EBBB9C7A-1360-4880-831B-B4A930E2A54B}" srcOrd="11" destOrd="0" presId="urn:microsoft.com/office/officeart/2005/8/layout/cycle6"/>
    <dgm:cxn modelId="{780AEBE9-05F6-4418-B38D-3B22BD1BF779}" type="presParOf" srcId="{A4C0345D-FE29-4822-9363-073B8587DFD7}" destId="{913744D2-57AA-44E0-B0D9-190ED871AFEB}" srcOrd="12" destOrd="0" presId="urn:microsoft.com/office/officeart/2005/8/layout/cycle6"/>
    <dgm:cxn modelId="{E561BB45-F082-477D-AA94-6B313ED48228}" type="presParOf" srcId="{A4C0345D-FE29-4822-9363-073B8587DFD7}" destId="{FC164E3D-C6DC-4C68-B37A-A7FFA5D5F2B3}" srcOrd="13" destOrd="0" presId="urn:microsoft.com/office/officeart/2005/8/layout/cycle6"/>
    <dgm:cxn modelId="{8AE7A4F5-25F6-4B4A-B230-7231A1A6C2C1}" type="presParOf" srcId="{A4C0345D-FE29-4822-9363-073B8587DFD7}" destId="{4AB3CA6E-F1C6-4B54-8D8A-C8AC5BE7EEE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59D73-13BB-4A66-A461-672A2953FBDD}">
      <dsp:nvSpPr>
        <dsp:cNvPr id="0" name=""/>
        <dsp:cNvSpPr/>
      </dsp:nvSpPr>
      <dsp:spPr>
        <a:xfrm>
          <a:off x="3176971" y="-115692"/>
          <a:ext cx="1803241" cy="12722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Dissemination of information on VICH to OIE Member Countries</a:t>
          </a:r>
        </a:p>
      </dsp:txBody>
      <dsp:txXfrm>
        <a:off x="3239078" y="-53585"/>
        <a:ext cx="1679027" cy="1148062"/>
      </dsp:txXfrm>
    </dsp:sp>
    <dsp:sp modelId="{85ED7538-0028-4673-A544-4EA07E4DAD98}">
      <dsp:nvSpPr>
        <dsp:cNvPr id="0" name=""/>
        <dsp:cNvSpPr/>
      </dsp:nvSpPr>
      <dsp:spPr>
        <a:xfrm>
          <a:off x="2180709" y="537737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806423" y="209565"/>
              </a:moveTo>
              <a:arcTo wR="1931433" hR="1931433" stAng="17816279" swAng="136171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51154-8DDB-402C-84A3-CCEF60047846}">
      <dsp:nvSpPr>
        <dsp:cNvPr id="0" name=""/>
        <dsp:cNvSpPr/>
      </dsp:nvSpPr>
      <dsp:spPr>
        <a:xfrm>
          <a:off x="4968554" y="1224139"/>
          <a:ext cx="1922140" cy="1252880"/>
        </a:xfrm>
        <a:prstGeom prst="roundRect">
          <a:avLst/>
        </a:prstGeom>
        <a:gradFill rotWithShape="0">
          <a:gsLst>
            <a:gs pos="0">
              <a:schemeClr val="accent5">
                <a:hueOff val="-2271525"/>
                <a:satOff val="8713"/>
                <a:lumOff val="3971"/>
                <a:alphaOff val="0"/>
                <a:shade val="51000"/>
                <a:satMod val="130000"/>
              </a:schemeClr>
            </a:gs>
            <a:gs pos="80000">
              <a:schemeClr val="accent5">
                <a:hueOff val="-2271525"/>
                <a:satOff val="8713"/>
                <a:lumOff val="3971"/>
                <a:alphaOff val="0"/>
                <a:shade val="93000"/>
                <a:satMod val="130000"/>
              </a:schemeClr>
            </a:gs>
            <a:gs pos="100000">
              <a:schemeClr val="accent5">
                <a:hueOff val="-2271525"/>
                <a:satOff val="8713"/>
                <a:lumOff val="39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Feedback to OIE Delegates of Outreach member countries</a:t>
          </a:r>
        </a:p>
      </dsp:txBody>
      <dsp:txXfrm>
        <a:off x="5029715" y="1285300"/>
        <a:ext cx="1799818" cy="1130558"/>
      </dsp:txXfrm>
    </dsp:sp>
    <dsp:sp modelId="{4B537E85-9F31-489D-A10C-1954056F11B8}">
      <dsp:nvSpPr>
        <dsp:cNvPr id="0" name=""/>
        <dsp:cNvSpPr/>
      </dsp:nvSpPr>
      <dsp:spPr>
        <a:xfrm>
          <a:off x="2162519" y="493276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861878" y="1993212"/>
              </a:moveTo>
              <a:arcTo wR="1931433" hR="1931433" stAng="109978" swAng="1669883"/>
            </a:path>
          </a:pathLst>
        </a:custGeom>
        <a:noFill/>
        <a:ln w="9525" cap="flat" cmpd="sng" algn="ctr">
          <a:solidFill>
            <a:schemeClr val="accent5">
              <a:hueOff val="-2271525"/>
              <a:satOff val="8713"/>
              <a:lumOff val="397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02051-A1D8-4D38-AC97-20BF6181BEC7}">
      <dsp:nvSpPr>
        <dsp:cNvPr id="0" name=""/>
        <dsp:cNvSpPr/>
      </dsp:nvSpPr>
      <dsp:spPr>
        <a:xfrm>
          <a:off x="4271241" y="3388832"/>
          <a:ext cx="1885238" cy="1251218"/>
        </a:xfrm>
        <a:prstGeom prst="roundRect">
          <a:avLst/>
        </a:prstGeom>
        <a:gradFill rotWithShape="0">
          <a:gsLst>
            <a:gs pos="0">
              <a:schemeClr val="accent5">
                <a:hueOff val="-4543050"/>
                <a:satOff val="17426"/>
                <a:lumOff val="7941"/>
                <a:alphaOff val="0"/>
                <a:shade val="51000"/>
                <a:satMod val="130000"/>
              </a:schemeClr>
            </a:gs>
            <a:gs pos="80000">
              <a:schemeClr val="accent5">
                <a:hueOff val="-4543050"/>
                <a:satOff val="17426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5">
                <a:hueOff val="-4543050"/>
                <a:satOff val="17426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Promotion of VICH and Outreach Forum objectives </a:t>
          </a:r>
        </a:p>
      </dsp:txBody>
      <dsp:txXfrm>
        <a:off x="4332320" y="3449911"/>
        <a:ext cx="1763080" cy="1129060"/>
      </dsp:txXfrm>
    </dsp:sp>
    <dsp:sp modelId="{0BE0FB25-BBBB-48C5-9E81-FA9317B5CC8B}">
      <dsp:nvSpPr>
        <dsp:cNvPr id="0" name=""/>
        <dsp:cNvSpPr/>
      </dsp:nvSpPr>
      <dsp:spPr>
        <a:xfrm>
          <a:off x="2397858" y="511686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1870363" y="3861901"/>
              </a:moveTo>
              <a:arcTo wR="1931433" hR="1931433" stAng="5508716" swAng="527582"/>
            </a:path>
          </a:pathLst>
        </a:custGeom>
        <a:noFill/>
        <a:ln w="9525" cap="flat" cmpd="sng" algn="ctr">
          <a:solidFill>
            <a:schemeClr val="accent5">
              <a:hueOff val="-4543050"/>
              <a:satOff val="17426"/>
              <a:lumOff val="794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FBDD0-9A5B-466D-97F5-BFDC10477E0B}">
      <dsp:nvSpPr>
        <dsp:cNvPr id="0" name=""/>
        <dsp:cNvSpPr/>
      </dsp:nvSpPr>
      <dsp:spPr>
        <a:xfrm>
          <a:off x="2052027" y="3387228"/>
          <a:ext cx="1918840" cy="1254426"/>
        </a:xfrm>
        <a:prstGeom prst="roundRect">
          <a:avLst/>
        </a:prstGeom>
        <a:gradFill rotWithShape="0">
          <a:gsLst>
            <a:gs pos="0">
              <a:schemeClr val="accent5">
                <a:hueOff val="-6814576"/>
                <a:satOff val="26138"/>
                <a:lumOff val="11912"/>
                <a:alphaOff val="0"/>
                <a:shade val="51000"/>
                <a:satMod val="130000"/>
              </a:schemeClr>
            </a:gs>
            <a:gs pos="80000">
              <a:schemeClr val="accent5">
                <a:hueOff val="-6814576"/>
                <a:satOff val="26138"/>
                <a:lumOff val="11912"/>
                <a:alphaOff val="0"/>
                <a:shade val="93000"/>
                <a:satMod val="130000"/>
              </a:schemeClr>
            </a:gs>
            <a:gs pos="100000">
              <a:schemeClr val="accent5">
                <a:hueOff val="-6814576"/>
                <a:satOff val="26138"/>
                <a:lumOff val="119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Support to VICH: Training Strategy 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(</a:t>
          </a:r>
          <a:r>
            <a:rPr lang="en-GB" sz="1500" b="1" kern="1200" dirty="0">
              <a:solidFill>
                <a:srgbClr val="A50021"/>
              </a:solidFill>
            </a:rPr>
            <a:t> next actions?</a:t>
          </a:r>
          <a:r>
            <a:rPr lang="en-GB" sz="1500" b="1" kern="1200" dirty="0"/>
            <a:t>)</a:t>
          </a:r>
        </a:p>
      </dsp:txBody>
      <dsp:txXfrm>
        <a:off x="2113263" y="3448464"/>
        <a:ext cx="1796368" cy="1131954"/>
      </dsp:txXfrm>
    </dsp:sp>
    <dsp:sp modelId="{EBBB9C7A-1360-4880-831B-B4A930E2A54B}">
      <dsp:nvSpPr>
        <dsp:cNvPr id="0" name=""/>
        <dsp:cNvSpPr/>
      </dsp:nvSpPr>
      <dsp:spPr>
        <a:xfrm>
          <a:off x="2129005" y="414495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99817" y="2965003"/>
              </a:moveTo>
              <a:arcTo wR="1931433" hR="1931433" stAng="8858833" swAng="1614106"/>
            </a:path>
          </a:pathLst>
        </a:custGeom>
        <a:noFill/>
        <a:ln w="9525" cap="flat" cmpd="sng" algn="ctr">
          <a:solidFill>
            <a:schemeClr val="accent5">
              <a:hueOff val="-6814576"/>
              <a:satOff val="26138"/>
              <a:lumOff val="1191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744D2-57AA-44E0-B0D9-190ED871AFEB}">
      <dsp:nvSpPr>
        <dsp:cNvPr id="0" name=""/>
        <dsp:cNvSpPr/>
      </dsp:nvSpPr>
      <dsp:spPr>
        <a:xfrm>
          <a:off x="1330697" y="1255446"/>
          <a:ext cx="1777312" cy="1264834"/>
        </a:xfrm>
        <a:prstGeom prst="roundRect">
          <a:avLst/>
        </a:prstGeom>
        <a:gradFill rotWithShape="0">
          <a:gsLst>
            <a:gs pos="0">
              <a:schemeClr val="accent5">
                <a:hueOff val="-9086101"/>
                <a:satOff val="34851"/>
                <a:lumOff val="15883"/>
                <a:alphaOff val="0"/>
                <a:shade val="51000"/>
                <a:satMod val="130000"/>
              </a:schemeClr>
            </a:gs>
            <a:gs pos="80000">
              <a:schemeClr val="accent5">
                <a:hueOff val="-9086101"/>
                <a:satOff val="34851"/>
                <a:lumOff val="15883"/>
                <a:alphaOff val="0"/>
                <a:shade val="93000"/>
                <a:satMod val="130000"/>
              </a:schemeClr>
            </a:gs>
            <a:gs pos="100000">
              <a:schemeClr val="accent5">
                <a:hueOff val="-9086101"/>
                <a:satOff val="34851"/>
                <a:lumOff val="158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Liaison</a:t>
          </a:r>
          <a:r>
            <a:rPr lang="en-GB" sz="1500" kern="1200" dirty="0">
              <a:solidFill>
                <a:srgbClr val="A50021"/>
              </a:solidFill>
            </a:rPr>
            <a:t> </a:t>
          </a:r>
          <a:r>
            <a:rPr lang="en-GB" sz="1500" kern="1200" dirty="0">
              <a:solidFill>
                <a:schemeClr val="bg1"/>
              </a:solidFill>
            </a:rPr>
            <a:t>with OIE Specialist   Commission (BSC) </a:t>
          </a:r>
        </a:p>
      </dsp:txBody>
      <dsp:txXfrm>
        <a:off x="1392441" y="1317190"/>
        <a:ext cx="1653824" cy="1141346"/>
      </dsp:txXfrm>
    </dsp:sp>
    <dsp:sp modelId="{4AB3CA6E-F1C6-4B54-8D8A-C8AC5BE7EEEE}">
      <dsp:nvSpPr>
        <dsp:cNvPr id="0" name=""/>
        <dsp:cNvSpPr/>
      </dsp:nvSpPr>
      <dsp:spPr>
        <a:xfrm>
          <a:off x="2122315" y="533330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430541" y="715803"/>
              </a:moveTo>
              <a:arcTo wR="1931433" hR="1931433" stAng="13140320" swAng="1425396"/>
            </a:path>
          </a:pathLst>
        </a:custGeom>
        <a:noFill/>
        <a:ln w="9525" cap="flat" cmpd="sng" algn="ctr">
          <a:solidFill>
            <a:schemeClr val="accent5">
              <a:hueOff val="-9086101"/>
              <a:satOff val="34851"/>
              <a:lumOff val="1588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7153062-3210-4613-8195-47DDD86D802E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4709B14-CB7C-4286-B937-F11B5A6EEA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919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1C05F7A-B5FD-45CE-94C4-3BE1029F5FC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6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4A868F2-5643-4BBD-B1D0-4FBB835847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83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" name="Espace réservé des commentair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59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VICH training Strategy, what will be the next steps 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868F2-5643-4BBD-B1D0-4FBB8358474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27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868F2-5643-4BBD-B1D0-4FBB8358474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713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thanks for </a:t>
            </a:r>
            <a:r>
              <a:rPr lang="en-US" dirty="0" err="1"/>
              <a:t>HealthforAnimals</a:t>
            </a:r>
            <a:r>
              <a:rPr lang="en-US" dirty="0"/>
              <a:t> for providing experts/representatives for each seminar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868F2-5643-4BBD-B1D0-4FBB8358474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1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OIE invited the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WCO to deliver a presentation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participated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in the discussion on the difficulties associated with detecting counterfeit drugs. The professional collaboration between the OIE and the WCO facilitates dialogue between relevant key players. As a result of this dialogue, the OIE was invited to give a presentation about how they can contribute to the fight against counterfeit veterinary products.  The following question is still open: how can the OIE and WCO collaborate most productively, in partnership with the relevant stakeholder(s), to decrease and eventually eliminate the trade in falsified/counterfeit products?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1"/>
            <a:r>
              <a:rPr lang="en-GB" dirty="0"/>
              <a:t>To represent and identify the OIE’s potential contribution in the fight against counterfeit drugs, especially antimicrobial agents.  </a:t>
            </a:r>
            <a:endParaRPr lang="en-US" sz="2000" dirty="0"/>
          </a:p>
          <a:p>
            <a:pPr lvl="1"/>
            <a:r>
              <a:rPr lang="en-GB" dirty="0"/>
              <a:t>To explore the best way to </a:t>
            </a:r>
            <a:r>
              <a:rPr lang="en-US" dirty="0"/>
              <a:t> collaborate most productively with WCO, in partnership with the relevant stakeholder(s), to decrease and eventually control  falsified/counterfeit products in the trade; and what practical feasible approach specific actions can be done?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fr-FR" sz="2800" b="1" dirty="0">
                <a:solidFill>
                  <a:schemeClr val="tx1"/>
                </a:solidFill>
              </a:rPr>
              <a:t>  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868F2-5643-4BBD-B1D0-4FBB83584740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88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7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7" hasCustomPrompt="1"/>
          </p:nvPr>
        </p:nvSpPr>
        <p:spPr>
          <a:xfrm>
            <a:off x="1971" y="1421210"/>
            <a:ext cx="9153525" cy="855662"/>
          </a:xfrm>
          <a:solidFill>
            <a:srgbClr val="A5002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0" name="Espace réservé du texte 26"/>
          <p:cNvSpPr>
            <a:spLocks noGrp="1"/>
          </p:cNvSpPr>
          <p:nvPr>
            <p:ph type="body" sz="quarter" idx="18" hasCustomPrompt="1"/>
          </p:nvPr>
        </p:nvSpPr>
        <p:spPr>
          <a:xfrm>
            <a:off x="1971" y="2276872"/>
            <a:ext cx="9153525" cy="855662"/>
          </a:xfrm>
          <a:solidFill>
            <a:srgbClr val="676F9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1" name="Espace réservé du texte 26"/>
          <p:cNvSpPr>
            <a:spLocks noGrp="1"/>
          </p:cNvSpPr>
          <p:nvPr>
            <p:ph type="body" sz="quarter" idx="19" hasCustomPrompt="1"/>
          </p:nvPr>
        </p:nvSpPr>
        <p:spPr>
          <a:xfrm>
            <a:off x="1971" y="3140968"/>
            <a:ext cx="9153525" cy="855662"/>
          </a:xfrm>
          <a:solidFill>
            <a:srgbClr val="76909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2" name="Espace réservé du texte 26"/>
          <p:cNvSpPr>
            <a:spLocks noGrp="1"/>
          </p:cNvSpPr>
          <p:nvPr>
            <p:ph type="body" sz="quarter" idx="20" hasCustomPrompt="1"/>
          </p:nvPr>
        </p:nvSpPr>
        <p:spPr>
          <a:xfrm>
            <a:off x="1971" y="4005064"/>
            <a:ext cx="9153525" cy="855662"/>
          </a:xfrm>
          <a:solidFill>
            <a:srgbClr val="D2AD86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3" name="Espace réservé du texte 26"/>
          <p:cNvSpPr>
            <a:spLocks noGrp="1"/>
          </p:cNvSpPr>
          <p:nvPr>
            <p:ph type="body" sz="quarter" idx="21" hasCustomPrompt="1"/>
          </p:nvPr>
        </p:nvSpPr>
        <p:spPr>
          <a:xfrm>
            <a:off x="1971" y="4869160"/>
            <a:ext cx="9153525" cy="855662"/>
          </a:xfrm>
          <a:solidFill>
            <a:srgbClr val="636463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" name="Espace réservé du texte 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79388" y="188913"/>
            <a:ext cx="8496300" cy="493712"/>
          </a:xfrm>
        </p:spPr>
        <p:txBody>
          <a:bodyPr/>
          <a:lstStyle>
            <a:lvl1pPr marL="0" indent="0">
              <a:buNone/>
              <a:defRPr lang="fr-FR" sz="2800" b="0" kern="1200" dirty="0" smtClean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31201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the Present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166813" y="5145088"/>
            <a:ext cx="5842000" cy="862012"/>
          </a:xfrm>
        </p:spPr>
        <p:txBody>
          <a:bodyPr/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fr-FR" dirty="0"/>
              <a:t>Location of the </a:t>
            </a:r>
            <a:r>
              <a:rPr lang="fr-FR" dirty="0" err="1"/>
              <a:t>event</a:t>
            </a:r>
            <a:endParaRPr lang="fr-FR" dirty="0"/>
          </a:p>
          <a:p>
            <a:pPr lvl="0"/>
            <a:r>
              <a:rPr lang="fr-FR" dirty="0"/>
              <a:t>Date</a:t>
            </a:r>
          </a:p>
          <a:p>
            <a:pPr lvl="0"/>
            <a:r>
              <a:rPr lang="fr-FR" dirty="0"/>
              <a:t>Arial 14 pt.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74750" y="2130426"/>
            <a:ext cx="5849938" cy="362470"/>
          </a:xfrm>
          <a:prstGeom prst="rect">
            <a:avLst/>
          </a:prstGeom>
        </p:spPr>
        <p:txBody>
          <a:bodyPr/>
          <a:lstStyle>
            <a:lvl1pPr algn="r">
              <a:defRPr lang="fr-FR" sz="1800" b="1" kern="1200" dirty="0">
                <a:solidFill>
                  <a:srgbClr val="63646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Name of the speaker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74750" y="3692624"/>
            <a:ext cx="5837610" cy="1170483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  <a:p>
            <a:r>
              <a:rPr lang="fr-FR" dirty="0"/>
              <a:t>Arial 24 pt.</a:t>
            </a:r>
          </a:p>
        </p:txBody>
      </p:sp>
      <p:pic>
        <p:nvPicPr>
          <p:cNvPr id="4" name="Imagen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79" y="869521"/>
            <a:ext cx="1913428" cy="838630"/>
          </a:xfrm>
          <a:prstGeom prst="rect">
            <a:avLst/>
          </a:prstGeom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348" y="6483563"/>
            <a:ext cx="5387340" cy="121920"/>
          </a:xfrm>
          <a:prstGeom prst="rect">
            <a:avLst/>
          </a:prstGeom>
        </p:spPr>
      </p:pic>
      <p:pic>
        <p:nvPicPr>
          <p:cNvPr id="11" name="99638db0-9fa5-495f-99d5-02ce6da1733e" descr="7107F13B-2B31-4DE3-9BEB-496579FAA57C@oielan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82688" y="2420888"/>
            <a:ext cx="5842000" cy="288032"/>
          </a:xfrm>
        </p:spPr>
        <p:txBody>
          <a:bodyPr/>
          <a:lstStyle>
            <a:lvl1pPr marL="0" indent="0" algn="r">
              <a:buNone/>
              <a:defRPr sz="1800" b="0"/>
            </a:lvl1pPr>
          </a:lstStyle>
          <a:p>
            <a:pPr lvl="0"/>
            <a:r>
              <a:rPr lang="fr-FR" dirty="0"/>
              <a:t>Position of the speaker</a:t>
            </a:r>
          </a:p>
        </p:txBody>
      </p:sp>
    </p:spTree>
    <p:extLst>
      <p:ext uri="{BB962C8B-B14F-4D97-AF65-F5344CB8AC3E}">
        <p14:creationId xmlns:p14="http://schemas.microsoft.com/office/powerpoint/2010/main" val="383968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the Presen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1170334" y="5096793"/>
            <a:ext cx="5849938" cy="852487"/>
          </a:xfrm>
        </p:spPr>
        <p:txBody>
          <a:bodyPr/>
          <a:lstStyle>
            <a:lvl1pPr marL="0" indent="0" algn="r">
              <a:buNone/>
              <a:defRPr sz="1400" b="1" baseline="0"/>
            </a:lvl1pPr>
          </a:lstStyle>
          <a:p>
            <a:pPr lvl="0"/>
            <a:r>
              <a:rPr lang="fr-FR" dirty="0"/>
              <a:t>Location  of the </a:t>
            </a:r>
            <a:r>
              <a:rPr lang="fr-FR" dirty="0" err="1"/>
              <a:t>event</a:t>
            </a:r>
            <a:endParaRPr lang="fr-FR" dirty="0"/>
          </a:p>
          <a:p>
            <a:pPr lvl="0"/>
            <a:r>
              <a:rPr lang="fr-FR" dirty="0"/>
              <a:t>Date</a:t>
            </a:r>
          </a:p>
          <a:p>
            <a:pPr lvl="0"/>
            <a:r>
              <a:rPr lang="fr-FR" dirty="0"/>
              <a:t>Arial 14 pt.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1170334" y="2566988"/>
            <a:ext cx="5849938" cy="1704975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  <a:p>
            <a:pPr lvl="0"/>
            <a:r>
              <a:rPr lang="fr-FR" dirty="0"/>
              <a:t>Arial 24 pt.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1170334" y="855663"/>
            <a:ext cx="5849938" cy="341089"/>
          </a:xfrm>
        </p:spPr>
        <p:txBody>
          <a:bodyPr/>
          <a:lstStyle>
            <a:lvl1pPr marL="0" indent="0" algn="r">
              <a:buNone/>
              <a:defRPr sz="1800" b="1" baseline="0"/>
            </a:lvl1pPr>
          </a:lstStyle>
          <a:p>
            <a:pPr lvl="0"/>
            <a:r>
              <a:rPr lang="fr-FR" dirty="0"/>
              <a:t>Name of the speaker</a:t>
            </a:r>
          </a:p>
        </p:txBody>
      </p:sp>
      <p:pic>
        <p:nvPicPr>
          <p:cNvPr id="9" name="Imagen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915" y="5369462"/>
            <a:ext cx="1260000" cy="552241"/>
          </a:xfrm>
          <a:prstGeom prst="rect">
            <a:avLst/>
          </a:prstGeom>
        </p:spPr>
      </p:pic>
      <p:pic>
        <p:nvPicPr>
          <p:cNvPr id="14" name="Imagen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348" y="6483563"/>
            <a:ext cx="5387340" cy="121920"/>
          </a:xfrm>
          <a:prstGeom prst="rect">
            <a:avLst/>
          </a:prstGeom>
        </p:spPr>
      </p:pic>
      <p:sp>
        <p:nvSpPr>
          <p:cNvPr id="7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1170334" y="1124745"/>
            <a:ext cx="5849938" cy="288032"/>
          </a:xfrm>
        </p:spPr>
        <p:txBody>
          <a:bodyPr/>
          <a:lstStyle>
            <a:lvl1pPr marL="0" indent="0" algn="r">
              <a:buNone/>
              <a:defRPr sz="1800" b="0" baseline="0"/>
            </a:lvl1pPr>
          </a:lstStyle>
          <a:p>
            <a:pPr lvl="0"/>
            <a:r>
              <a:rPr lang="fr-FR" dirty="0"/>
              <a:t>Position of the speaker</a:t>
            </a:r>
          </a:p>
        </p:txBody>
      </p:sp>
    </p:spTree>
    <p:extLst>
      <p:ext uri="{BB962C8B-B14F-4D97-AF65-F5344CB8AC3E}">
        <p14:creationId xmlns:p14="http://schemas.microsoft.com/office/powerpoint/2010/main" val="109826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b="1" kern="1200" baseline="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pic>
        <p:nvPicPr>
          <p:cNvPr id="8" name="Imagen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19" y="4430628"/>
            <a:ext cx="4116735" cy="510540"/>
          </a:xfrm>
          <a:prstGeom prst="rect">
            <a:avLst/>
          </a:prstGeom>
        </p:spPr>
      </p:pic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395288" y="1989138"/>
            <a:ext cx="3600450" cy="32400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21175" y="2420938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Name of the speaker</a:t>
            </a:r>
          </a:p>
        </p:txBody>
      </p:sp>
      <p:sp>
        <p:nvSpPr>
          <p:cNvPr id="16" name="CuadroTexto 9"/>
          <p:cNvSpPr txBox="1"/>
          <p:nvPr userDrawn="1"/>
        </p:nvSpPr>
        <p:spPr>
          <a:xfrm>
            <a:off x="755576" y="5810524"/>
            <a:ext cx="3240360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5F5F5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rgbClr val="5F5F5F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5" name="Picture 23" descr="O:\Pubmz\ADMIN\CHARTE GRAPHIQUE OIE\Logos réseaux sociaux carrés\Youtube_gris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7812312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" descr="O:\Pubmz\ADMIN\CHARTE GRAPHIQUE OIE\Logos réseaux sociaux carrés\Facebook_gris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6804150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5" descr="O:\Pubmz\ADMIN\CHARTE GRAPHIQUE OIE\Logos réseaux sociaux carrés\FlickR_gris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/>
          <a:stretch/>
        </p:blipFill>
        <p:spPr bwMode="auto">
          <a:xfrm>
            <a:off x="8316391" y="6086507"/>
            <a:ext cx="504081" cy="4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6" descr="O:\Pubmz\ADMIN\CHARTE GRAPHIQUE OIE\Logos réseaux sociaux carrés\Twitter_gris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7308231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1175" y="2420938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Name of the speaker</a:t>
            </a: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b="1" kern="1200" baseline="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pic>
        <p:nvPicPr>
          <p:cNvPr id="8" name="Imagen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19" y="4430628"/>
            <a:ext cx="4116735" cy="510540"/>
          </a:xfrm>
          <a:prstGeom prst="rect">
            <a:avLst/>
          </a:prstGeom>
        </p:spPr>
      </p:pic>
      <p:pic>
        <p:nvPicPr>
          <p:cNvPr id="9" name="Picture 6" descr="page10-1035-full copi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811516"/>
            <a:ext cx="2226657" cy="36950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adroTexto 9"/>
          <p:cNvSpPr txBox="1"/>
          <p:nvPr userDrawn="1"/>
        </p:nvSpPr>
        <p:spPr>
          <a:xfrm>
            <a:off x="251520" y="5810524"/>
            <a:ext cx="3240360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5F5F5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rgbClr val="5F5F5F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5" name="Picture 23" descr="O:\Pubmz\ADMIN\CHARTE GRAPHIQUE OIE\Logos réseaux sociaux carrés\Youtube_gris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7812312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4" descr="O:\Pubmz\ADMIN\CHARTE GRAPHIQUE OIE\Logos réseaux sociaux carrés\Facebook_gris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6804150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5" descr="O:\Pubmz\ADMIN\CHARTE GRAPHIQUE OIE\Logos réseaux sociaux carrés\FlickR_gris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/>
          <a:stretch/>
        </p:blipFill>
        <p:spPr bwMode="auto">
          <a:xfrm>
            <a:off x="8316391" y="6086507"/>
            <a:ext cx="504081" cy="4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6" descr="O:\Pubmz\ADMIN\CHARTE GRAPHIQUE OIE\Logos réseaux sociaux carrés\Twitter_gris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3"/>
          <a:stretch/>
        </p:blipFill>
        <p:spPr bwMode="auto">
          <a:xfrm>
            <a:off x="7308231" y="6086507"/>
            <a:ext cx="504081" cy="4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676F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kern="1200" baseline="0" dirty="0">
                <a:solidFill>
                  <a:srgbClr val="676F9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pic>
        <p:nvPicPr>
          <p:cNvPr id="1027" name="Picture 3" descr="C:\Users\yaf\APPDATA\LOCAL\TEMP\wz8291\PNG\iso+logo+slogan-CMYK-ANG-clo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733256"/>
            <a:ext cx="4995753" cy="92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9"/>
          <p:cNvSpPr txBox="1"/>
          <p:nvPr userDrawn="1"/>
        </p:nvSpPr>
        <p:spPr>
          <a:xfrm>
            <a:off x="4105484" y="3645024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1175" y="2132856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Name of the speaker</a:t>
            </a:r>
          </a:p>
        </p:txBody>
      </p:sp>
      <p:pic>
        <p:nvPicPr>
          <p:cNvPr id="11" name="Picture 2" descr="O:\com\Pubmz\PRODUCTIONS\ANIMAL-HEATH\2011\Photos\3e de couverture_gauche\_MG_6378_hd copie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r="393"/>
          <a:stretch/>
        </p:blipFill>
        <p:spPr bwMode="auto">
          <a:xfrm>
            <a:off x="395536" y="2157126"/>
            <a:ext cx="4486275" cy="3003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812410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308329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6804248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0" y="5019675"/>
            <a:ext cx="504081" cy="4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4"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Pubmz\ADMIN\CHARTE GRAPHIQUE OIE\REFONTE 2013\ELEMENTS Guide Visual OIE\04-iso+logo+slogan+BN\black background\jpgs\iso+logo+slogan-BN-darkback-OIE-ANG-closing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clrChange>
              <a:clrFrom>
                <a:srgbClr val="181717"/>
              </a:clrFrom>
              <a:clrTo>
                <a:srgbClr val="1817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6" t="7834" r="8610" b="8331"/>
          <a:stretch/>
        </p:blipFill>
        <p:spPr bwMode="auto">
          <a:xfrm>
            <a:off x="4499992" y="1057275"/>
            <a:ext cx="4292851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8"/>
          <p:cNvSpPr txBox="1"/>
          <p:nvPr userDrawn="1"/>
        </p:nvSpPr>
        <p:spPr>
          <a:xfrm>
            <a:off x="4111306" y="2566988"/>
            <a:ext cx="4681537" cy="17049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4800" dirty="0" err="1">
                <a:solidFill>
                  <a:srgbClr val="FFFFFF"/>
                </a:solidFill>
              </a:rPr>
              <a:t>Thank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you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for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your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attention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15" name="Espace réservé pour une image  2"/>
          <p:cNvSpPr>
            <a:spLocks noGrp="1"/>
          </p:cNvSpPr>
          <p:nvPr userDrawn="1">
            <p:ph type="pic" sz="quarter" idx="10"/>
          </p:nvPr>
        </p:nvSpPr>
        <p:spPr>
          <a:xfrm>
            <a:off x="0" y="116632"/>
            <a:ext cx="4283968" cy="6741368"/>
          </a:xfrm>
        </p:spPr>
        <p:txBody>
          <a:bodyPr/>
          <a:lstStyle/>
          <a:p>
            <a:endParaRPr lang="fr-FR"/>
          </a:p>
        </p:txBody>
      </p:sp>
      <p:pic>
        <p:nvPicPr>
          <p:cNvPr id="16" name="Imagen 2" descr="779_high_resolution1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"/>
          <a:stretch/>
        </p:blipFill>
        <p:spPr>
          <a:xfrm>
            <a:off x="0" y="114299"/>
            <a:ext cx="4305421" cy="6743701"/>
          </a:xfrm>
          <a:prstGeom prst="rect">
            <a:avLst/>
          </a:prstGeom>
        </p:spPr>
      </p:pic>
      <p:sp>
        <p:nvSpPr>
          <p:cNvPr id="19" name="CuadroTexto 9"/>
          <p:cNvSpPr txBox="1"/>
          <p:nvPr userDrawn="1"/>
        </p:nvSpPr>
        <p:spPr>
          <a:xfrm>
            <a:off x="4111306" y="4514380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4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812410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308329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6804248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0" y="5883746"/>
            <a:ext cx="504081" cy="4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792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5"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O:\Pubmz\ADMIN\CHARTE GRAPHIQUE OIE\REFONTE 2013\ELEMENTS Guide Visual OIE\04-iso+logo+slogan+BN\black background\jpgs\iso+logo+slogan-BN-darkback-OIE-ANG-closing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clrChange>
              <a:clrFrom>
                <a:srgbClr val="181717"/>
              </a:clrFrom>
              <a:clrTo>
                <a:srgbClr val="1817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6" t="7834" r="8610" b="8331"/>
          <a:stretch/>
        </p:blipFill>
        <p:spPr bwMode="auto">
          <a:xfrm>
            <a:off x="4499992" y="1057275"/>
            <a:ext cx="4292851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8"/>
          <p:cNvSpPr txBox="1"/>
          <p:nvPr userDrawn="1"/>
        </p:nvSpPr>
        <p:spPr>
          <a:xfrm>
            <a:off x="4111306" y="2566988"/>
            <a:ext cx="4681537" cy="17049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4800" dirty="0" err="1">
                <a:solidFill>
                  <a:srgbClr val="FFFFFF"/>
                </a:solidFill>
              </a:rPr>
              <a:t>Thank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you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for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your</a:t>
            </a:r>
            <a:r>
              <a:rPr lang="es-ES" sz="4800" dirty="0">
                <a:solidFill>
                  <a:srgbClr val="FFFFFF"/>
                </a:solidFill>
              </a:rPr>
              <a:t> </a:t>
            </a:r>
            <a:r>
              <a:rPr lang="es-ES" sz="4800" dirty="0" err="1">
                <a:solidFill>
                  <a:srgbClr val="FFFFFF"/>
                </a:solidFill>
              </a:rPr>
              <a:t>attention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15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0" y="116632"/>
            <a:ext cx="4283968" cy="6741368"/>
          </a:xfrm>
        </p:spPr>
        <p:txBody>
          <a:bodyPr/>
          <a:lstStyle/>
          <a:p>
            <a:endParaRPr lang="fr-FR"/>
          </a:p>
        </p:txBody>
      </p:sp>
      <p:sp>
        <p:nvSpPr>
          <p:cNvPr id="21" name="CuadroTexto 9"/>
          <p:cNvSpPr txBox="1"/>
          <p:nvPr userDrawn="1"/>
        </p:nvSpPr>
        <p:spPr>
          <a:xfrm>
            <a:off x="4111306" y="4514380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1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812410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308329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6804248" y="5883746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0" y="5883746"/>
            <a:ext cx="504081" cy="4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893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7519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27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416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Chapter</a:t>
            </a:r>
            <a:r>
              <a:rPr lang="fr-FR" dirty="0"/>
              <a:t> 1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41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823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20996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621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996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989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70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7689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574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13469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6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676F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676F9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Chapter</a:t>
            </a:r>
            <a:r>
              <a:rPr lang="fr-FR" dirty="0"/>
              <a:t> 2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90360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4684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498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742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79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0" y="2133773"/>
            <a:ext cx="9159875" cy="2519363"/>
          </a:xfrm>
          <a:solidFill>
            <a:srgbClr val="A50021">
              <a:alpha val="50000"/>
            </a:srgbClr>
          </a:solidFill>
        </p:spPr>
        <p:txBody>
          <a:bodyPr wrap="square" lIns="180000" tIns="180000" rIns="2340000" bIns="180000" rtlCol="0" anchor="ctr" anchorCtr="0">
            <a:noAutofit/>
          </a:bodyPr>
          <a:lstStyle>
            <a:lvl1pPr marL="0" indent="0">
              <a:buNone/>
              <a:defRPr lang="fr-FR" sz="2000" kern="1200" dirty="0">
                <a:solidFill>
                  <a:srgbClr val="FFFFFF"/>
                </a:solidFill>
                <a:cs typeface="+mn-cs"/>
              </a:defRPr>
            </a:lvl1pPr>
          </a:lstStyle>
          <a:p>
            <a:pPr lvl="0" algn="r">
              <a:lnSpc>
                <a:spcPct val="120000"/>
              </a:lnSpc>
              <a:spcBef>
                <a:spcPct val="0"/>
              </a:spcBef>
            </a:pPr>
            <a:endParaRPr lang="fr-FR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2780928"/>
            <a:ext cx="6911752" cy="1143000"/>
          </a:xfrm>
          <a:prstGeom prst="rect">
            <a:avLst/>
          </a:prstGeom>
        </p:spPr>
        <p:txBody>
          <a:bodyPr/>
          <a:lstStyle>
            <a:lvl1pPr algn="r">
              <a:defRPr lang="fr-FR" sz="2000" b="0" kern="1200" baseline="0" dirty="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fr-FR" dirty="0" err="1"/>
              <a:t>Quote</a:t>
            </a:r>
            <a:r>
              <a:rPr lang="fr-FR" dirty="0"/>
              <a:t> Arial Regular, 20 pt., </a:t>
            </a:r>
            <a:br>
              <a:rPr lang="fr-FR" dirty="0"/>
            </a:br>
            <a:r>
              <a:rPr lang="fr-FR" dirty="0" err="1"/>
              <a:t>aligned</a:t>
            </a:r>
            <a:r>
              <a:rPr lang="fr-FR" dirty="0"/>
              <a:t> to the right</a:t>
            </a:r>
          </a:p>
        </p:txBody>
      </p:sp>
    </p:spTree>
    <p:extLst>
      <p:ext uri="{BB962C8B-B14F-4D97-AF65-F5344CB8AC3E}">
        <p14:creationId xmlns:p14="http://schemas.microsoft.com/office/powerpoint/2010/main" val="3606737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s of frames (Examp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24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700808"/>
            <a:ext cx="4576194" cy="648072"/>
          </a:xfrm>
          <a:solidFill>
            <a:srgbClr val="A5002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6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700808"/>
            <a:ext cx="4576194" cy="648072"/>
          </a:xfrm>
          <a:solidFill>
            <a:srgbClr val="636463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134586"/>
            <a:ext cx="4576194" cy="648072"/>
          </a:xfrm>
          <a:solidFill>
            <a:srgbClr val="676F9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4567806" y="3128204"/>
            <a:ext cx="4576194" cy="654454"/>
          </a:xfrm>
          <a:solidFill>
            <a:srgbClr val="76909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1" name="Espace réservé du texte 8"/>
          <p:cNvSpPr>
            <a:spLocks noGrp="1"/>
          </p:cNvSpPr>
          <p:nvPr>
            <p:ph type="body" sz="quarter" idx="16" hasCustomPrompt="1"/>
          </p:nvPr>
        </p:nvSpPr>
        <p:spPr>
          <a:xfrm>
            <a:off x="6474" y="5229200"/>
            <a:ext cx="4565526" cy="6480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2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13742" y="4581128"/>
            <a:ext cx="4558258" cy="648072"/>
          </a:xfrm>
          <a:solidFill>
            <a:srgbClr val="D2AD86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3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4581128"/>
            <a:ext cx="4572000" cy="648072"/>
          </a:xfrm>
          <a:solidFill>
            <a:srgbClr val="A3AD90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21" hasCustomPrompt="1"/>
          </p:nvPr>
        </p:nvSpPr>
        <p:spPr>
          <a:xfrm>
            <a:off x="-4167" y="3782658"/>
            <a:ext cx="4576194" cy="64807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6463"/>
              </a:buClr>
              <a:buSzPct val="100000"/>
              <a:buFont typeface="Arial" panose="020B0604020202020204" pitchFamily="34" charset="0"/>
              <a:buChar char="▫"/>
            </a:pP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22" hasCustomPrompt="1"/>
          </p:nvPr>
        </p:nvSpPr>
        <p:spPr>
          <a:xfrm>
            <a:off x="4567806" y="3782658"/>
            <a:ext cx="4576194" cy="65445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9" name="Espace réservé du texte 8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0" y="2348880"/>
            <a:ext cx="4576194" cy="64807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2" name="Espace réservé du texte 8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2348880"/>
            <a:ext cx="4576194" cy="6544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8" name="Espace réservé du texte 8"/>
          <p:cNvSpPr>
            <a:spLocks noGrp="1"/>
          </p:cNvSpPr>
          <p:nvPr>
            <p:ph type="body" sz="quarter" idx="25" hasCustomPrompt="1"/>
          </p:nvPr>
        </p:nvSpPr>
        <p:spPr>
          <a:xfrm>
            <a:off x="4572000" y="5229200"/>
            <a:ext cx="4572000" cy="6480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1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42682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t (Colo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7" hasCustomPrompt="1"/>
          </p:nvPr>
        </p:nvSpPr>
        <p:spPr>
          <a:xfrm>
            <a:off x="1971" y="1421210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0" name="Espace réservé du texte 26"/>
          <p:cNvSpPr>
            <a:spLocks noGrp="1"/>
          </p:cNvSpPr>
          <p:nvPr>
            <p:ph type="body" sz="quarter" idx="18" hasCustomPrompt="1"/>
          </p:nvPr>
        </p:nvSpPr>
        <p:spPr>
          <a:xfrm>
            <a:off x="1971" y="2276872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636463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1" name="Espace réservé du texte 26"/>
          <p:cNvSpPr>
            <a:spLocks noGrp="1"/>
          </p:cNvSpPr>
          <p:nvPr>
            <p:ph type="body" sz="quarter" idx="19" hasCustomPrompt="1"/>
          </p:nvPr>
        </p:nvSpPr>
        <p:spPr>
          <a:xfrm>
            <a:off x="1971" y="3140968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676F9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2" name="Espace réservé du texte 26"/>
          <p:cNvSpPr>
            <a:spLocks noGrp="1"/>
          </p:cNvSpPr>
          <p:nvPr>
            <p:ph type="body" sz="quarter" idx="20" hasCustomPrompt="1"/>
          </p:nvPr>
        </p:nvSpPr>
        <p:spPr>
          <a:xfrm>
            <a:off x="1971" y="4005064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76909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3" name="Espace réservé du texte 26"/>
          <p:cNvSpPr>
            <a:spLocks noGrp="1"/>
          </p:cNvSpPr>
          <p:nvPr>
            <p:ph type="body" sz="quarter" idx="21" hasCustomPrompt="1"/>
          </p:nvPr>
        </p:nvSpPr>
        <p:spPr>
          <a:xfrm>
            <a:off x="1971" y="4869160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D2AD86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Font </a:t>
            </a:r>
            <a:r>
              <a:rPr lang="fr-FR" dirty="0" err="1"/>
              <a:t>colors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26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7690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76909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Chapter</a:t>
            </a:r>
            <a:r>
              <a:rPr lang="fr-FR" dirty="0"/>
              <a:t> 3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D2AD86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D2AD86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Chapter</a:t>
            </a:r>
            <a:r>
              <a:rPr lang="fr-FR" dirty="0"/>
              <a:t> 4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636463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Chapter</a:t>
            </a:r>
            <a:r>
              <a:rPr lang="fr-FR" dirty="0"/>
              <a:t> 5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244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D0BF-C10C-4208-9445-2D54D5D58364}" type="slidenum">
              <a:rPr lang="ja-JP" altLang="fr-FR"/>
              <a:pPr>
                <a:defRPr/>
              </a:pPr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43304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7B23D-4795-49F7-BBA7-80819DD4FADA}" type="slidenum">
              <a:rPr lang="ja-JP" altLang="fr-FR"/>
              <a:pPr>
                <a:defRPr/>
              </a:pPr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9980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676F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kern="1200" baseline="0" dirty="0">
                <a:solidFill>
                  <a:srgbClr val="676F9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pic>
        <p:nvPicPr>
          <p:cNvPr id="1027" name="Picture 3" descr="C:\Users\yaf\APPDATA\LOCAL\TEMP\wz8291\PNG\iso+logo+slogan-CMYK-ANG-clo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733256"/>
            <a:ext cx="4995753" cy="92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9"/>
          <p:cNvSpPr txBox="1"/>
          <p:nvPr userDrawn="1"/>
        </p:nvSpPr>
        <p:spPr>
          <a:xfrm>
            <a:off x="4105484" y="3645024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Paris, France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1175" y="2132856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Name of the speaker</a:t>
            </a:r>
          </a:p>
        </p:txBody>
      </p:sp>
      <p:pic>
        <p:nvPicPr>
          <p:cNvPr id="11" name="Picture 2" descr="O:\com\Pubmz\PRODUCTIONS\ANIMAL-HEATH\2011\Photos\3e de couverture_gauche\_MG_6378_hd copie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r="393"/>
          <a:stretch/>
        </p:blipFill>
        <p:spPr bwMode="auto">
          <a:xfrm>
            <a:off x="395536" y="2157126"/>
            <a:ext cx="4486275" cy="3003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812410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7308329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/>
          <a:stretch/>
        </p:blipFill>
        <p:spPr bwMode="auto">
          <a:xfrm>
            <a:off x="6804248" y="5019675"/>
            <a:ext cx="504081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0" y="5019675"/>
            <a:ext cx="504081" cy="4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94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 err="1">
                <a:solidFill>
                  <a:srgbClr val="636463"/>
                </a:solidFill>
              </a:rPr>
              <a:t>World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Organisation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for</a:t>
            </a:r>
            <a:r>
              <a:rPr lang="es-ES" sz="900" dirty="0">
                <a:solidFill>
                  <a:srgbClr val="636463"/>
                </a:solidFill>
              </a:rPr>
              <a:t> Animal </a:t>
            </a:r>
            <a:r>
              <a:rPr lang="es-ES" sz="900" dirty="0" err="1">
                <a:solidFill>
                  <a:srgbClr val="636463"/>
                </a:solidFill>
              </a:rPr>
              <a:t>Health</a:t>
            </a:r>
            <a:r>
              <a:rPr lang="es-ES" sz="900" dirty="0">
                <a:solidFill>
                  <a:srgbClr val="636463"/>
                </a:solidFill>
              </a:rPr>
              <a:t> · </a:t>
            </a:r>
            <a:r>
              <a:rPr lang="es-ES" sz="900" dirty="0" err="1">
                <a:solidFill>
                  <a:srgbClr val="636463"/>
                </a:solidFill>
              </a:rPr>
              <a:t>Protecting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animals</a:t>
            </a:r>
            <a:r>
              <a:rPr lang="es-ES" sz="900" dirty="0">
                <a:solidFill>
                  <a:srgbClr val="636463"/>
                </a:solidFill>
              </a:rPr>
              <a:t>, </a:t>
            </a:r>
            <a:r>
              <a:rPr lang="es-ES" sz="900" dirty="0" err="1">
                <a:solidFill>
                  <a:srgbClr val="636463"/>
                </a:solidFill>
              </a:rPr>
              <a:t>Preserving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our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future</a:t>
            </a:r>
            <a:r>
              <a:rPr lang="es-ES" sz="900" dirty="0">
                <a:solidFill>
                  <a:srgbClr val="636463"/>
                </a:solidFill>
              </a:rPr>
              <a:t>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‹#›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48" r:id="rId3"/>
    <p:sldLayoutId id="2147483849" r:id="rId4"/>
    <p:sldLayoutId id="2147483850" r:id="rId5"/>
    <p:sldLayoutId id="2147483869" r:id="rId6"/>
    <p:sldLayoutId id="2147483884" r:id="rId7"/>
    <p:sldLayoutId id="2147483885" r:id="rId8"/>
    <p:sldLayoutId id="2147483888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1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5" r:id="rId3"/>
    <p:sldLayoutId id="2147483832" r:id="rId4"/>
    <p:sldLayoutId id="2147483842" r:id="rId5"/>
    <p:sldLayoutId id="2147483851" r:id="rId6"/>
    <p:sldLayoutId id="2147483852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 err="1">
                <a:solidFill>
                  <a:srgbClr val="636463"/>
                </a:solidFill>
              </a:rPr>
              <a:t>World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Organisation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for</a:t>
            </a:r>
            <a:r>
              <a:rPr lang="es-ES" sz="900" dirty="0">
                <a:solidFill>
                  <a:srgbClr val="636463"/>
                </a:solidFill>
              </a:rPr>
              <a:t> Animal </a:t>
            </a:r>
            <a:r>
              <a:rPr lang="es-ES" sz="900" dirty="0" err="1">
                <a:solidFill>
                  <a:srgbClr val="636463"/>
                </a:solidFill>
              </a:rPr>
              <a:t>Health</a:t>
            </a:r>
            <a:r>
              <a:rPr lang="es-ES" sz="900" dirty="0">
                <a:solidFill>
                  <a:srgbClr val="636463"/>
                </a:solidFill>
              </a:rPr>
              <a:t> · </a:t>
            </a:r>
            <a:r>
              <a:rPr lang="es-ES" sz="900" dirty="0" err="1">
                <a:solidFill>
                  <a:srgbClr val="636463"/>
                </a:solidFill>
              </a:rPr>
              <a:t>Protecting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animals</a:t>
            </a:r>
            <a:r>
              <a:rPr lang="es-ES" sz="900" dirty="0">
                <a:solidFill>
                  <a:srgbClr val="636463"/>
                </a:solidFill>
              </a:rPr>
              <a:t>, </a:t>
            </a:r>
            <a:r>
              <a:rPr lang="es-ES" sz="900" dirty="0" err="1">
                <a:solidFill>
                  <a:srgbClr val="636463"/>
                </a:solidFill>
              </a:rPr>
              <a:t>Preserving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our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future</a:t>
            </a:r>
            <a:r>
              <a:rPr lang="es-ES" sz="900" dirty="0">
                <a:solidFill>
                  <a:srgbClr val="636463"/>
                </a:solidFill>
              </a:rPr>
              <a:t>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‹#›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25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8" r:id="rId2"/>
    <p:sldLayoutId id="2147483870" r:id="rId3"/>
    <p:sldLayoutId id="2147483861" r:id="rId4"/>
    <p:sldLayoutId id="2147483865" r:id="rId5"/>
    <p:sldLayoutId id="2147483862" r:id="rId6"/>
    <p:sldLayoutId id="2147483872" r:id="rId7"/>
    <p:sldLayoutId id="2147483871" r:id="rId8"/>
    <p:sldLayoutId id="2147483873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0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18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 err="1">
                <a:solidFill>
                  <a:srgbClr val="636463"/>
                </a:solidFill>
              </a:rPr>
              <a:t>World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Organisation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for</a:t>
            </a:r>
            <a:r>
              <a:rPr lang="es-ES" sz="900" dirty="0">
                <a:solidFill>
                  <a:srgbClr val="636463"/>
                </a:solidFill>
              </a:rPr>
              <a:t> Animal </a:t>
            </a:r>
            <a:r>
              <a:rPr lang="es-ES" sz="900" dirty="0" err="1">
                <a:solidFill>
                  <a:srgbClr val="636463"/>
                </a:solidFill>
              </a:rPr>
              <a:t>Health</a:t>
            </a:r>
            <a:r>
              <a:rPr lang="es-ES" sz="900" dirty="0">
                <a:solidFill>
                  <a:srgbClr val="636463"/>
                </a:solidFill>
              </a:rPr>
              <a:t> · </a:t>
            </a:r>
            <a:r>
              <a:rPr lang="es-ES" sz="900" dirty="0" err="1">
                <a:solidFill>
                  <a:srgbClr val="636463"/>
                </a:solidFill>
              </a:rPr>
              <a:t>Protecting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animals</a:t>
            </a:r>
            <a:r>
              <a:rPr lang="es-ES" sz="900" dirty="0">
                <a:solidFill>
                  <a:srgbClr val="636463"/>
                </a:solidFill>
              </a:rPr>
              <a:t>, </a:t>
            </a:r>
            <a:r>
              <a:rPr lang="es-ES" sz="900" dirty="0" err="1">
                <a:solidFill>
                  <a:srgbClr val="636463"/>
                </a:solidFill>
              </a:rPr>
              <a:t>Preserving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our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  <a:r>
              <a:rPr lang="es-ES" sz="900" dirty="0" err="1">
                <a:solidFill>
                  <a:srgbClr val="636463"/>
                </a:solidFill>
              </a:rPr>
              <a:t>future</a:t>
            </a:r>
            <a:r>
              <a:rPr lang="es-ES" sz="900" dirty="0">
                <a:solidFill>
                  <a:srgbClr val="636463"/>
                </a:solidFill>
              </a:rPr>
              <a:t>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‹#›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01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0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18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1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7" r:id="rId2"/>
    <p:sldLayoutId id="214748384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44738"/>
            <a:ext cx="91440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89" rIns="91378" bIns="45689"/>
          <a:lstStyle/>
          <a:p>
            <a:pPr algn="ctr" defTabSz="912813"/>
            <a:endParaRPr lang="fr-FR" sz="3100">
              <a:solidFill>
                <a:srgbClr val="5F6567"/>
              </a:solidFill>
              <a:cs typeface="Arial" pitchFamily="34" charset="0"/>
            </a:endParaRPr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323528" y="2492896"/>
            <a:ext cx="6946900" cy="76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89" tIns="45694" rIns="91389" bIns="45694">
            <a:spAutoFit/>
          </a:bodyPr>
          <a:lstStyle/>
          <a:p>
            <a:pPr algn="ctr" defTabSz="912813">
              <a:defRPr/>
            </a:pPr>
            <a:endParaRPr lang="fr-FR" sz="4400" b="1" dirty="0">
              <a:solidFill>
                <a:srgbClr val="992035"/>
              </a:solidFill>
              <a:cs typeface="Arial" pitchFamily="34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95536" y="5013175"/>
            <a:ext cx="6948000" cy="1296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1400" kern="10" spc="280" dirty="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Dr </a:t>
            </a:r>
            <a:r>
              <a:rPr lang="fr-FR" dirty="0" err="1"/>
              <a:t>Mária</a:t>
            </a:r>
            <a:r>
              <a:rPr lang="fr-FR" dirty="0"/>
              <a:t> </a:t>
            </a:r>
            <a:r>
              <a:rPr lang="fr-FR" dirty="0" err="1"/>
              <a:t>Szabó</a:t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The OIE report to the</a:t>
            </a:r>
            <a:br>
              <a:rPr lang="en-US" b="1" dirty="0"/>
            </a:br>
            <a:r>
              <a:rPr lang="en-US" b="1" dirty="0"/>
              <a:t>9</a:t>
            </a:r>
            <a:r>
              <a:rPr lang="en-US" b="1" baseline="30000" dirty="0"/>
              <a:t>th</a:t>
            </a:r>
            <a:r>
              <a:rPr lang="en-US" b="1" dirty="0"/>
              <a:t> VICH Outreach Forum Meeting</a:t>
            </a:r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Tokyo, Japan 13-16 November 2017</a:t>
            </a: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1182688" y="2420888"/>
            <a:ext cx="5842000" cy="720080"/>
          </a:xfrm>
        </p:spPr>
        <p:txBody>
          <a:bodyPr/>
          <a:lstStyle/>
          <a:p>
            <a:r>
              <a:rPr lang="fr-FR" dirty="0"/>
              <a:t>Chargée de mission</a:t>
            </a:r>
            <a:br>
              <a:rPr lang="fr-FR" dirty="0"/>
            </a:br>
            <a:r>
              <a:rPr lang="fr-FR" dirty="0"/>
              <a:t>OIE Science and New </a:t>
            </a:r>
            <a:r>
              <a:rPr lang="fr-FR"/>
              <a:t>Technologies Department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14305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Promotion of VICH Forum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35280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5</a:t>
            </a:r>
            <a:r>
              <a:rPr lang="en-GB" sz="2800" baseline="30000" dirty="0">
                <a:solidFill>
                  <a:schemeClr val="tx1"/>
                </a:solidFill>
              </a:rPr>
              <a:t>th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baseline="300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cycle OIE Focal Points for Veterinary Products training seminars-with </a:t>
            </a:r>
            <a:r>
              <a:rPr lang="en-GB" sz="2800" dirty="0">
                <a:solidFill>
                  <a:srgbClr val="990033"/>
                </a:solidFill>
              </a:rPr>
              <a:t>new objectives</a:t>
            </a: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  <a:sym typeface="Wingdings"/>
              </a:rPr>
              <a:t>6-8 December 2017, Swaziland 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 EN speaking African region</a:t>
            </a:r>
          </a:p>
          <a:p>
            <a:pPr>
              <a:spcBef>
                <a:spcPts val="300"/>
              </a:spcBef>
            </a:pPr>
            <a:endParaRPr lang="en-GB" sz="2000" dirty="0">
              <a:solidFill>
                <a:schemeClr val="tx1"/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</a:rPr>
              <a:t>16-18 January 2018 Côte d’Ivoire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 </a:t>
            </a:r>
            <a:r>
              <a:rPr lang="en-GB" sz="2000" dirty="0">
                <a:solidFill>
                  <a:schemeClr val="tx1"/>
                </a:solidFill>
              </a:rPr>
              <a:t>French Speaking Africa </a:t>
            </a:r>
          </a:p>
          <a:p>
            <a:pPr>
              <a:spcBef>
                <a:spcPts val="3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</a:rPr>
              <a:t>10-12 April 1018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 </a:t>
            </a:r>
            <a:r>
              <a:rPr lang="en-GB" sz="2000" dirty="0">
                <a:solidFill>
                  <a:schemeClr val="tx1"/>
                </a:solidFill>
              </a:rPr>
              <a:t>Americas, </a:t>
            </a:r>
          </a:p>
          <a:p>
            <a:pPr>
              <a:spcBef>
                <a:spcPts val="3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</a:rPr>
              <a:t>20-22 March 2018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</a:t>
            </a:r>
            <a:r>
              <a:rPr lang="en-GB" sz="2000" dirty="0">
                <a:solidFill>
                  <a:schemeClr val="tx1"/>
                </a:solidFill>
              </a:rPr>
              <a:t> Asia, the Far East, Oceania</a:t>
            </a:r>
          </a:p>
          <a:p>
            <a:pPr>
              <a:spcBef>
                <a:spcPts val="300"/>
              </a:spcBef>
            </a:pPr>
            <a:endParaRPr lang="en-GB" sz="2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</a:rPr>
              <a:t>2-4 October 2018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</a:t>
            </a:r>
            <a:r>
              <a:rPr lang="en-GB" sz="2000" dirty="0">
                <a:solidFill>
                  <a:schemeClr val="tx1"/>
                </a:solidFill>
              </a:rPr>
              <a:t> Europe </a:t>
            </a:r>
          </a:p>
          <a:p>
            <a:pPr marL="0" indent="0">
              <a:spcBef>
                <a:spcPts val="300"/>
              </a:spcBef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solidFill>
                  <a:schemeClr val="tx1"/>
                </a:solidFill>
              </a:rPr>
              <a:t>To be determined </a:t>
            </a:r>
            <a:r>
              <a:rPr lang="en-GB" sz="2000" dirty="0">
                <a:solidFill>
                  <a:schemeClr val="tx1"/>
                </a:solidFill>
                <a:sym typeface="Wingdings"/>
              </a:rPr>
              <a:t></a:t>
            </a:r>
            <a:r>
              <a:rPr lang="en-GB" sz="2000" dirty="0">
                <a:solidFill>
                  <a:schemeClr val="tx1"/>
                </a:solidFill>
              </a:rPr>
              <a:t> Middle East 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/>
            <a:endParaRPr lang="en-GB" sz="2400" dirty="0">
              <a:solidFill>
                <a:schemeClr val="tx1"/>
              </a:solidFill>
              <a:sym typeface="Wingdings"/>
            </a:endParaRPr>
          </a:p>
          <a:p>
            <a:pPr lvl="1"/>
            <a:endParaRPr lang="en-GB" dirty="0">
              <a:solidFill>
                <a:schemeClr val="tx1"/>
              </a:solidFill>
              <a:sym typeface="Wingdings"/>
            </a:endParaRPr>
          </a:p>
          <a:p>
            <a:pPr lvl="1"/>
            <a:endParaRPr lang="en-GB" dirty="0">
              <a:solidFill>
                <a:schemeClr val="tx1"/>
              </a:solidFill>
              <a:sym typeface="Wingdings"/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Promotion of VOF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990033"/>
                </a:solidFill>
              </a:rPr>
              <a:t>The objectives of  5</a:t>
            </a:r>
            <a:r>
              <a:rPr lang="en-GB" sz="2200" b="1" baseline="30000" dirty="0">
                <a:solidFill>
                  <a:srgbClr val="990033"/>
                </a:solidFill>
              </a:rPr>
              <a:t>th</a:t>
            </a:r>
            <a:r>
              <a:rPr lang="en-GB" sz="2200" b="1" dirty="0">
                <a:solidFill>
                  <a:srgbClr val="990033"/>
                </a:solidFill>
              </a:rPr>
              <a:t> Cycle seminar</a:t>
            </a:r>
            <a:r>
              <a:rPr lang="en-GB" sz="2200" dirty="0">
                <a:solidFill>
                  <a:schemeClr val="tx1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Combating </a:t>
            </a:r>
            <a:r>
              <a:rPr lang="en-GB" sz="1800" b="1" dirty="0">
                <a:solidFill>
                  <a:schemeClr val="tx1"/>
                </a:solidFill>
              </a:rPr>
              <a:t>AMR</a:t>
            </a:r>
            <a:r>
              <a:rPr lang="en-GB" sz="1800" dirty="0">
                <a:solidFill>
                  <a:schemeClr val="tx1"/>
                </a:solidFill>
              </a:rPr>
              <a:t> including the Tripartite activities, implementation of national action plans, the OIE database on the use of antimicrobial agents.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</a:rPr>
              <a:t>Convergence/harmonisation of authorization </a:t>
            </a:r>
            <a:r>
              <a:rPr lang="en-GB" sz="1800" dirty="0">
                <a:solidFill>
                  <a:schemeClr val="tx1"/>
                </a:solidFill>
              </a:rPr>
              <a:t>system of drugs and vaccines.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b="1" dirty="0" err="1">
                <a:solidFill>
                  <a:schemeClr val="tx1"/>
                </a:solidFill>
              </a:rPr>
              <a:t>Antiparasitic</a:t>
            </a:r>
            <a:r>
              <a:rPr lang="en-GB" sz="1800" b="1" dirty="0">
                <a:solidFill>
                  <a:schemeClr val="tx1"/>
                </a:solidFill>
              </a:rPr>
              <a:t> resistance and challenges; </a:t>
            </a:r>
            <a:r>
              <a:rPr lang="en-GB" sz="1800" dirty="0">
                <a:solidFill>
                  <a:schemeClr val="tx1"/>
                </a:solidFill>
              </a:rPr>
              <a:t>quality of veterinary products including, identification of actions that could be done to fight against counterfeit medicines.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General principles and implementation of VICH guidelines, update on </a:t>
            </a:r>
            <a:r>
              <a:rPr lang="en-GB" sz="1800" dirty="0">
                <a:solidFill>
                  <a:srgbClr val="A50021"/>
                </a:solidFill>
              </a:rPr>
              <a:t>VICH Outreach Forum activities</a:t>
            </a:r>
            <a:r>
              <a:rPr lang="en-GB" sz="1800" dirty="0">
                <a:solidFill>
                  <a:schemeClr val="tx1"/>
                </a:solidFill>
              </a:rPr>
              <a:t>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</a:rPr>
              <a:t>Experience-sharin</a:t>
            </a:r>
            <a:r>
              <a:rPr lang="en-GB" sz="1800" dirty="0">
                <a:solidFill>
                  <a:schemeClr val="tx1"/>
                </a:solidFill>
              </a:rPr>
              <a:t>g and FP activities as well as discussion among countries in the region</a:t>
            </a:r>
            <a:r>
              <a:rPr lang="en-GB" dirty="0">
                <a:solidFill>
                  <a:schemeClr val="tx1"/>
                </a:solidFill>
              </a:rPr>
              <a:t>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10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Resolutions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Adopted by the World Assembly of OIE Delegates during their 85th General Session 21 – 26 May 2017 :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No. 38</a:t>
            </a:r>
            <a:r>
              <a:rPr lang="en-US" sz="2000" dirty="0">
                <a:solidFill>
                  <a:schemeClr val="tx1"/>
                </a:solidFill>
              </a:rPr>
              <a:t>	Global action to alleviate the threat of antimicrobial resistance: progress and opportunities for future activities under the ‘One Health’ initiative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No. 39</a:t>
            </a:r>
            <a:r>
              <a:rPr lang="en-US" sz="2000" dirty="0">
                <a:solidFill>
                  <a:schemeClr val="tx1"/>
                </a:solidFill>
              </a:rPr>
              <a:t>	Public-Private Partnerships: expectations of private sector partners for international animal health and livestock development programmes</a:t>
            </a:r>
          </a:p>
        </p:txBody>
      </p:sp>
    </p:spTree>
    <p:extLst>
      <p:ext uri="{BB962C8B-B14F-4D97-AF65-F5344CB8AC3E}">
        <p14:creationId xmlns:p14="http://schemas.microsoft.com/office/powerpoint/2010/main" val="290354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581" y="107700"/>
            <a:ext cx="8229600" cy="1143000"/>
          </a:xfrm>
        </p:spPr>
        <p:txBody>
          <a:bodyPr/>
          <a:lstStyle/>
          <a:p>
            <a:r>
              <a:rPr lang="en-GB" sz="4000" dirty="0"/>
              <a:t>Resolutions </a:t>
            </a:r>
            <a:br>
              <a:rPr lang="fr-FR" dirty="0"/>
            </a:br>
            <a:r>
              <a:rPr lang="fr-FR" sz="2800" dirty="0"/>
              <a:t>Public Private </a:t>
            </a:r>
            <a:r>
              <a:rPr lang="fr-FR" sz="2800" dirty="0" err="1"/>
              <a:t>Partnership</a:t>
            </a:r>
            <a:br>
              <a:rPr lang="en-GB" dirty="0"/>
            </a:b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6693" y="1556792"/>
            <a:ext cx="8229600" cy="4525963"/>
          </a:xfrm>
        </p:spPr>
        <p:txBody>
          <a:bodyPr/>
          <a:lstStyle/>
          <a:p>
            <a:pPr lvl="0"/>
            <a:endParaRPr lang="en-GB" sz="1600" dirty="0"/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Aimed at uncovering the potential for Public-Private Partnerships to strengthen Veterinary Services if and when relevant.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Introduced as one of the two Technical Items presented at the 85th General Session of the OIE in May 2017:  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sz="1600" dirty="0"/>
              <a:t>	 </a:t>
            </a:r>
            <a:r>
              <a:rPr lang="en-GB" sz="1800" dirty="0">
                <a:solidFill>
                  <a:schemeClr val="tx1"/>
                </a:solidFill>
              </a:rPr>
              <a:t>Resolution 39 was subsequently adapted, which states that Member 	Countries should </a:t>
            </a:r>
            <a:r>
              <a:rPr lang="en-GB" sz="1600" dirty="0"/>
              <a:t>“</a:t>
            </a:r>
            <a:r>
              <a:rPr lang="en-GB" sz="1600" i="1" dirty="0">
                <a:solidFill>
                  <a:schemeClr val="accent1"/>
                </a:solidFill>
              </a:rPr>
              <a:t>promote, develop and implement policies and legislation to 	incentivise collaborations with the private sector to improve animal health and 	livestock sector development</a:t>
            </a:r>
            <a:r>
              <a:rPr lang="en-GB" sz="16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06096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365" y="123826"/>
            <a:ext cx="8229600" cy="1143000"/>
          </a:xfrm>
        </p:spPr>
        <p:txBody>
          <a:bodyPr/>
          <a:lstStyle/>
          <a:p>
            <a:r>
              <a:rPr lang="fr-FR" dirty="0"/>
              <a:t>Public Private Progress</a:t>
            </a:r>
            <a:br>
              <a:rPr lang="fr-FR" dirty="0"/>
            </a:br>
            <a:r>
              <a:rPr lang="fr-FR" sz="3200" dirty="0"/>
              <a:t>The status (1)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365" y="1266826"/>
            <a:ext cx="8229600" cy="5256584"/>
          </a:xfrm>
        </p:spPr>
        <p:txBody>
          <a:bodyPr/>
          <a:lstStyle/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On-line survey on Public-Private Partnerships (PPPs) in the field of Veterinary Services sent by the OIE Director General to OIE Delegates in all 181 Member Countries early September. 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The survey aims to collect success stories of PPPs and also uncover opportunities and limitations for their development in support of Veterinary Services delivery. 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The survey is also being sent to private contacts, in order to obtain a balanced view of PPPs. 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096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365" y="123826"/>
            <a:ext cx="8229600" cy="1143000"/>
          </a:xfrm>
        </p:spPr>
        <p:txBody>
          <a:bodyPr/>
          <a:lstStyle/>
          <a:p>
            <a:r>
              <a:rPr lang="fr-FR" dirty="0"/>
              <a:t>Public Private Progress</a:t>
            </a:r>
            <a:br>
              <a:rPr lang="fr-FR" dirty="0"/>
            </a:br>
            <a:r>
              <a:rPr lang="fr-FR" sz="3200" dirty="0"/>
              <a:t>The status (2)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365" y="1266826"/>
            <a:ext cx="8229600" cy="5256584"/>
          </a:xfrm>
        </p:spPr>
        <p:txBody>
          <a:bodyPr/>
          <a:lstStyle/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In parallel, an analysis of Performance of Veterinary Service  (PVS) mission reports is conducted, in particular under the topic of the “Interaction with Interested Parties” (Chapter III of the OIE PVS Tool).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These tools are complemented with face-to-face interviews with both public and private actors. 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</a:rPr>
              <a:t>The following phases of the Public Private Progress initiative in 2018-2019 will focus on dissemination of results and support to countries in their undertaking of PPPs in the field of Veterinary Services, if and when desirable.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8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8"/>
          <p:cNvSpPr>
            <a:spLocks noGrp="1"/>
          </p:cNvSpPr>
          <p:nvPr>
            <p:ph type="subTitle" idx="1"/>
          </p:nvPr>
        </p:nvSpPr>
        <p:spPr>
          <a:xfrm>
            <a:off x="1619672" y="2708921"/>
            <a:ext cx="5837610" cy="136815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Meetings with the OIE involvement, of potential interest to the VICH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3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sz="3200" dirty="0"/>
              <a:t>Meetings with the OIE involvement, which might also be of interest to the VICH (2)</a:t>
            </a:r>
            <a:br>
              <a:rPr lang="en-GB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fr-FR" sz="2400" b="1" dirty="0">
                <a:solidFill>
                  <a:schemeClr val="tx1"/>
                </a:solidFill>
              </a:rPr>
              <a:t> World Custom </a:t>
            </a:r>
            <a:r>
              <a:rPr lang="fr-FR" sz="2400" b="1" dirty="0" err="1">
                <a:solidFill>
                  <a:schemeClr val="tx1"/>
                </a:solidFill>
              </a:rPr>
              <a:t>Organization</a:t>
            </a:r>
            <a:r>
              <a:rPr lang="fr-FR" sz="2400" b="1" dirty="0">
                <a:solidFill>
                  <a:schemeClr val="tx1"/>
                </a:solidFill>
              </a:rPr>
              <a:t> (WCO) </a:t>
            </a:r>
            <a:r>
              <a:rPr lang="en-GB" sz="2400" b="1" dirty="0">
                <a:solidFill>
                  <a:schemeClr val="tx1"/>
                </a:solidFill>
              </a:rPr>
              <a:t>Knowledge Academy for Customs and Trade</a:t>
            </a:r>
            <a:endParaRPr lang="fr-FR" sz="2400" b="1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ea typeface="+mn-ea"/>
              </a:rPr>
              <a:t>To represent and identify the OIE’s potential contribution in the fight against counterfeit drugs, especially antimicrobial agents.  </a:t>
            </a:r>
            <a:endParaRPr lang="en-US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ea typeface="+mn-ea"/>
              </a:rPr>
              <a:t>To explore the best way to </a:t>
            </a:r>
            <a:r>
              <a:rPr lang="en-US" sz="1600" dirty="0">
                <a:solidFill>
                  <a:schemeClr val="tx1"/>
                </a:solidFill>
                <a:ea typeface="+mn-ea"/>
              </a:rPr>
              <a:t> collaborate most productively with WCO, in partnership with the relevant stakeholder(s), to decrease and eventually control  falsified/counterfeit products in the trade; </a:t>
            </a:r>
          </a:p>
          <a:p>
            <a:pPr lvl="1"/>
            <a:endParaRPr lang="en-US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  <a:ea typeface="+mn-ea"/>
              </a:rPr>
              <a:t>What practical feasible  specific actions can be done?</a:t>
            </a:r>
          </a:p>
          <a:p>
            <a:pPr lvl="1"/>
            <a:endParaRPr lang="en-US" sz="1600" dirty="0">
              <a:solidFill>
                <a:schemeClr val="tx1"/>
              </a:solidFill>
              <a:ea typeface="+mn-ea"/>
            </a:endParaRPr>
          </a:p>
          <a:p>
            <a:pPr marL="87313" lvl="1" indent="0">
              <a:buNone/>
            </a:pPr>
            <a:r>
              <a:rPr lang="en-US" sz="2400" b="1" dirty="0">
                <a:solidFill>
                  <a:schemeClr val="tx1"/>
                </a:solidFill>
                <a:ea typeface="+mn-ea"/>
              </a:rPr>
              <a:t>UN Interagency Coordination Group on Antimicrobial Resistance </a:t>
            </a:r>
          </a:p>
          <a:p>
            <a:pPr marL="430213" lvl="1" indent="-342900"/>
            <a:r>
              <a:rPr lang="en-GB" sz="1600" dirty="0">
                <a:solidFill>
                  <a:schemeClr val="tx1"/>
                </a:solidFill>
                <a:ea typeface="+mn-ea"/>
              </a:rPr>
              <a:t>OIE hosted </a:t>
            </a:r>
            <a:r>
              <a:rPr lang="en-US" sz="1600">
                <a:solidFill>
                  <a:schemeClr val="tx1"/>
                </a:solidFill>
                <a:ea typeface="+mn-ea"/>
              </a:rPr>
              <a:t>the 4th </a:t>
            </a:r>
            <a:r>
              <a:rPr lang="en-US" sz="1600" dirty="0">
                <a:solidFill>
                  <a:schemeClr val="tx1"/>
                </a:solidFill>
                <a:ea typeface="+mn-ea"/>
              </a:rPr>
              <a:t>meeting of the UN Interagency Coordination Group on Antimicrobial Resistance, at the  Headquarters</a:t>
            </a:r>
            <a:endParaRPr lang="en-GB" sz="16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3944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/>
              <a:t>Mária</a:t>
            </a:r>
            <a:r>
              <a:rPr lang="fr-FR" dirty="0"/>
              <a:t> </a:t>
            </a:r>
            <a:r>
              <a:rPr lang="fr-FR" dirty="0" err="1"/>
              <a:t>Szabó</a:t>
            </a:r>
            <a:endParaRPr lang="fr-FR" dirty="0"/>
          </a:p>
          <a:p>
            <a:r>
              <a:rPr lang="fr-FR" dirty="0"/>
              <a:t>m.szabo@oie.int</a:t>
            </a:r>
          </a:p>
        </p:txBody>
      </p:sp>
    </p:spTree>
    <p:extLst>
      <p:ext uri="{BB962C8B-B14F-4D97-AF65-F5344CB8AC3E}">
        <p14:creationId xmlns:p14="http://schemas.microsoft.com/office/powerpoint/2010/main" val="78898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971" y="1916832"/>
            <a:ext cx="9153525" cy="1008112"/>
          </a:xfrm>
          <a:solidFill>
            <a:srgbClr val="C0000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Further update on support provided by the OIE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1971" y="2852936"/>
            <a:ext cx="9153525" cy="1152128"/>
          </a:xfrm>
        </p:spPr>
        <p:txBody>
          <a:bodyPr/>
          <a:lstStyle/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Promotion of VOF  activities</a:t>
            </a:r>
            <a:endParaRPr lang="en-GB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>
          <a:xfrm>
            <a:off x="1971" y="4005064"/>
            <a:ext cx="9153525" cy="1008112"/>
          </a:xfrm>
        </p:spPr>
        <p:txBody>
          <a:bodyPr/>
          <a:lstStyle/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OIE Resolutions</a:t>
            </a:r>
          </a:p>
          <a:p>
            <a:endParaRPr lang="en-GB" dirty="0">
              <a:solidFill>
                <a:srgbClr val="A50021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>
          <a:xfrm>
            <a:off x="-13987" y="5013176"/>
            <a:ext cx="9153525" cy="855662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Meetings with OIE involvement of potential interest to the VICH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79388" y="415008"/>
            <a:ext cx="8496300" cy="493712"/>
          </a:xfrm>
        </p:spPr>
        <p:txBody>
          <a:bodyPr/>
          <a:lstStyle/>
          <a:p>
            <a:r>
              <a:rPr lang="en-GB" dirty="0"/>
              <a:t>OIE activities in Veterinary Medicinal Products since March 2017: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19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852937"/>
            <a:ext cx="7776864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Further update on support provided by OIE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2798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provided by the OIE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834838"/>
              </p:ext>
            </p:extLst>
          </p:nvPr>
        </p:nvGraphicFramePr>
        <p:xfrm>
          <a:off x="395536" y="126876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47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Provided by the OIE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2800" dirty="0">
                <a:solidFill>
                  <a:srgbClr val="A50021"/>
                </a:solidFill>
              </a:rPr>
              <a:t>Liaison with  the Biological Standards Commission (BSC</a:t>
            </a:r>
            <a:r>
              <a:rPr lang="en-GB" dirty="0">
                <a:solidFill>
                  <a:srgbClr val="A50021"/>
                </a:solidFill>
              </a:rPr>
              <a:t>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/>
                </a:solidFill>
              </a:rPr>
              <a:t>BSC implemented its decision regarding TABST by modifying chapters 1.1.8 and 2.7.2 and will add the following text to all relevant disease chapters when they are updated. 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tx1"/>
                </a:solidFill>
              </a:rPr>
              <a:t>“Safety tests in target animals are not required by many </a:t>
            </a:r>
            <a:r>
              <a:rPr lang="en-GB" sz="1800" dirty="0">
                <a:solidFill>
                  <a:schemeClr val="tx1"/>
                </a:solidFill>
              </a:rPr>
              <a:t>regulatory authorities</a:t>
            </a:r>
            <a:r>
              <a:rPr lang="en-IE" sz="1800" dirty="0">
                <a:solidFill>
                  <a:schemeClr val="tx1"/>
                </a:solidFill>
              </a:rPr>
              <a:t> for the release of each batch or serial. Where required, standard procedures are generally conducted using fewer animals than are used in the safety tests required for licensing.”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Developed a draft glossary definition on thermotolerant vaccine in the </a:t>
            </a:r>
            <a:r>
              <a:rPr lang="en-US" sz="1800" i="1" dirty="0">
                <a:solidFill>
                  <a:schemeClr val="tx1"/>
                </a:solidFill>
              </a:rPr>
              <a:t>Terrestrial Manual </a:t>
            </a:r>
            <a:r>
              <a:rPr lang="en-US" sz="1800" dirty="0">
                <a:solidFill>
                  <a:schemeClr val="tx1"/>
                </a:solidFill>
              </a:rPr>
              <a:t>: t</a:t>
            </a:r>
            <a:r>
              <a:rPr lang="en-IE" sz="1800" dirty="0">
                <a:solidFill>
                  <a:schemeClr val="tx1"/>
                </a:solidFill>
              </a:rPr>
              <a:t>he revised glossary would be circulated with the draft chapters for first-round comment to Member Countries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Provided by the OIE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990033"/>
            </a:solidFill>
          </a:ln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2400" dirty="0">
                <a:solidFill>
                  <a:srgbClr val="A50021"/>
                </a:solidFill>
              </a:rPr>
              <a:t>Liaison Biological Standards Commission (BSC)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IE" sz="2000" b="1" dirty="0">
                <a:solidFill>
                  <a:schemeClr val="tx1"/>
                </a:solidFill>
              </a:rPr>
              <a:t>Chapter 1.1.9.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</a:t>
            </a:r>
            <a:r>
              <a:rPr lang="en-IE" sz="2000" dirty="0">
                <a:solidFill>
                  <a:schemeClr val="tx1"/>
                </a:solidFill>
              </a:rPr>
              <a:t>ests for sterility and freedom from contamination of biological materials intended for veterinary use – revised text </a:t>
            </a:r>
            <a:r>
              <a:rPr lang="en-IE" sz="2000" dirty="0">
                <a:solidFill>
                  <a:srgbClr val="A50021"/>
                </a:solidFill>
              </a:rPr>
              <a:t>adopted </a:t>
            </a:r>
            <a:r>
              <a:rPr lang="en-IE" sz="2000" dirty="0">
                <a:solidFill>
                  <a:schemeClr val="tx1"/>
                </a:solidFill>
              </a:rPr>
              <a:t>in May 2017 General Session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IE" sz="2000" dirty="0">
                <a:solidFill>
                  <a:schemeClr val="tx1"/>
                </a:solidFill>
              </a:rPr>
              <a:t>OIE previously exchanged with  </a:t>
            </a:r>
            <a:r>
              <a:rPr lang="en-US" sz="2000" dirty="0">
                <a:solidFill>
                  <a:schemeClr val="tx1"/>
                </a:solidFill>
              </a:rPr>
              <a:t>VICH</a:t>
            </a:r>
            <a:r>
              <a:rPr lang="en-US" sz="2000" dirty="0">
                <a:solidFill>
                  <a:schemeClr val="accent1"/>
                </a:solidFill>
              </a:rPr>
              <a:t> Biological Quality Monitoring Expert Working Group (BQM-EWG) </a:t>
            </a:r>
            <a:r>
              <a:rPr lang="en-US" sz="2000" dirty="0">
                <a:solidFill>
                  <a:schemeClr val="tx1"/>
                </a:solidFill>
              </a:rPr>
              <a:t>and BSC revised the  relevant text accordingly.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>
                <a:solidFill>
                  <a:srgbClr val="990033"/>
                </a:solidFill>
              </a:rPr>
              <a:t>Our common goal</a:t>
            </a:r>
            <a:r>
              <a:rPr lang="en-US" sz="2000" dirty="0">
                <a:solidFill>
                  <a:schemeClr val="tx1"/>
                </a:solidFill>
              </a:rPr>
              <a:t>: VICH Guidelines on: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tx1"/>
                </a:solidFill>
              </a:rPr>
              <a:t>1) general principles for detection of extraneous viruses in veterinary vaccines and defining the testing of seeds and materials of animal origin (2) a list of extraneous viruses</a:t>
            </a:r>
            <a:r>
              <a:rPr lang="en-US" sz="2000" i="1" dirty="0"/>
              <a:t> </a:t>
            </a:r>
            <a:r>
              <a:rPr lang="en-US" sz="2000" dirty="0">
                <a:solidFill>
                  <a:schemeClr val="tx1"/>
                </a:solidFill>
              </a:rPr>
              <a:t>that</a:t>
            </a:r>
            <a:r>
              <a:rPr lang="en-US" sz="2000" i="1" dirty="0"/>
              <a:t> </a:t>
            </a:r>
            <a:r>
              <a:rPr lang="en-US" sz="2000" dirty="0">
                <a:solidFill>
                  <a:srgbClr val="990033"/>
                </a:solidFill>
              </a:rPr>
              <a:t>will be in line with </a:t>
            </a:r>
            <a:r>
              <a:rPr lang="en-US" sz="2000" dirty="0">
                <a:solidFill>
                  <a:schemeClr val="tx1"/>
                </a:solidFill>
              </a:rPr>
              <a:t>Chapter 1.1.9.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i="1" dirty="0"/>
              <a:t> </a:t>
            </a:r>
            <a:r>
              <a:rPr lang="en-US" sz="2000" dirty="0"/>
              <a:t> 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IE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7B23D-4795-49F7-BBA7-80819DD4FADA}" type="slidenum">
              <a:rPr lang="ja-JP" altLang="fr-FR" smtClean="0"/>
              <a:pPr>
                <a:defRPr/>
              </a:pPr>
              <a:t>6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48922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Information to OIE Member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A50021"/>
            </a:solidFill>
          </a:ln>
        </p:spPr>
        <p:txBody>
          <a:bodyPr/>
          <a:lstStyle/>
          <a:p>
            <a:pPr marL="68263" indent="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GB" sz="2400" dirty="0">
                <a:solidFill>
                  <a:schemeClr val="tx1"/>
                </a:solidFill>
              </a:rPr>
              <a:t>After 34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VICH SC / 8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Outreach Forum meeting, a letter has been sent to all 181 OIE Member Countries (17 June 2017):</a:t>
            </a:r>
          </a:p>
          <a:p>
            <a:pPr marL="639763" lvl="1" indent="-273050"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A50021"/>
                </a:solidFill>
              </a:rPr>
              <a:t>Summary of the meetings</a:t>
            </a:r>
          </a:p>
          <a:p>
            <a:pPr marL="639763" lvl="1" indent="-273050" eaLnBrk="1" hangingPunct="1"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A50021"/>
                </a:solidFill>
              </a:rPr>
              <a:t>Recommendations from the meetings</a:t>
            </a:r>
          </a:p>
          <a:p>
            <a:pPr marL="0" indent="-33337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dirty="0">
                <a:solidFill>
                  <a:schemeClr val="tx1"/>
                </a:solidFill>
              </a:rPr>
              <a:t>Invitation letters sent to the Delegates, copied to Focal Points for Veterinary Products and also the Representative to the VICH (13 July 2017)</a:t>
            </a:r>
          </a:p>
        </p:txBody>
      </p:sp>
    </p:spTree>
    <p:extLst>
      <p:ext uri="{BB962C8B-B14F-4D97-AF65-F5344CB8AC3E}">
        <p14:creationId xmlns:p14="http://schemas.microsoft.com/office/powerpoint/2010/main" val="130398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Outreach Forum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292"/>
            <a:ext cx="8229600" cy="4525962"/>
          </a:xfrm>
        </p:spPr>
        <p:txBody>
          <a:bodyPr/>
          <a:lstStyle/>
          <a:p>
            <a:pPr marL="68580" indent="0" eaLnBrk="1" fontAlgn="auto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GB" b="1" dirty="0">
                <a:solidFill>
                  <a:srgbClr val="A50021"/>
                </a:solidFill>
              </a:rPr>
              <a:t>Objectives</a:t>
            </a:r>
            <a:r>
              <a:rPr lang="en-GB" dirty="0">
                <a:solidFill>
                  <a:srgbClr val="A50021"/>
                </a:solidFill>
              </a:rPr>
              <a:t>:</a:t>
            </a:r>
          </a:p>
          <a:p>
            <a:pPr lvl="1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Highlight the VICH Outreach Forum activities</a:t>
            </a:r>
          </a:p>
          <a:p>
            <a:pPr lvl="1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Provide support through OIE communications  </a:t>
            </a:r>
          </a:p>
          <a:p>
            <a:pPr lvl="1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Support participation by Outreach Forum Countries and underline the need for sustainability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3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71600" y="2852937"/>
            <a:ext cx="7056784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Promotion of VOF activities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95475919"/>
      </p:ext>
    </p:extLst>
  </p:cSld>
  <p:clrMapOvr>
    <a:masterClrMapping/>
  </p:clrMapOvr>
</p:sld>
</file>

<file path=ppt/theme/theme1.xml><?xml version="1.0" encoding="utf-8"?>
<a:theme xmlns:a="http://schemas.openxmlformats.org/drawingml/2006/main" name="Agenda &amp; Chapters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2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Thank you slides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2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 anchor="ctr" anchorCtr="0">
        <a:noAutofit/>
      </a:bodyPr>
      <a:lstStyle>
        <a:defPPr algn="r">
          <a:lnSpc>
            <a:spcPct val="120000"/>
          </a:lnSpc>
          <a:defRPr sz="4800" dirty="0" err="1" smtClean="0">
            <a:solidFill>
              <a:srgbClr val="FFFFFF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t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 (White Background)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xamples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23818</TotalTime>
  <Words>1071</Words>
  <Application>Microsoft Office PowerPoint</Application>
  <PresentationFormat>On-screen Show (4:3)</PresentationFormat>
  <Paragraphs>120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Arial Narrow</vt:lpstr>
      <vt:lpstr>TradeGothic</vt:lpstr>
      <vt:lpstr>Wingdings</vt:lpstr>
      <vt:lpstr>Agenda &amp; Chapters</vt:lpstr>
      <vt:lpstr>Title and Thank you slides</vt:lpstr>
      <vt:lpstr>Content</vt:lpstr>
      <vt:lpstr>Content (White Background)</vt:lpstr>
      <vt:lpstr>Examples</vt:lpstr>
      <vt:lpstr>Dr Mária Szabó </vt:lpstr>
      <vt:lpstr>PowerPoint Presentation</vt:lpstr>
      <vt:lpstr>PowerPoint Presentation</vt:lpstr>
      <vt:lpstr>Support provided by the OIE</vt:lpstr>
      <vt:lpstr>Support Provided by the OIE</vt:lpstr>
      <vt:lpstr>Support Provided by the OIE</vt:lpstr>
      <vt:lpstr>Information to OIE Member Countries</vt:lpstr>
      <vt:lpstr>Outreach Forum Countries</vt:lpstr>
      <vt:lpstr>PowerPoint Presentation</vt:lpstr>
      <vt:lpstr>Promotion of VICH Forum activities</vt:lpstr>
      <vt:lpstr>Promotion of VOF activities </vt:lpstr>
      <vt:lpstr>Resolutions </vt:lpstr>
      <vt:lpstr>Resolutions  Public Private Partnership </vt:lpstr>
      <vt:lpstr>Public Private Progress The status (1)</vt:lpstr>
      <vt:lpstr>Public Private Progress The status (2)</vt:lpstr>
      <vt:lpstr>PowerPoint Presentation</vt:lpstr>
      <vt:lpstr>Meetings with the OIE involvement, which might also be of interest to the VICH (2) </vt:lpstr>
      <vt:lpstr>PowerPoint Presentation</vt:lpstr>
    </vt:vector>
  </TitlesOfParts>
  <Company>oie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gm</dc:creator>
  <cp:lastModifiedBy>CEESA Office</cp:lastModifiedBy>
  <cp:revision>1032</cp:revision>
  <cp:lastPrinted>2017-10-27T09:04:44Z</cp:lastPrinted>
  <dcterms:created xsi:type="dcterms:W3CDTF">2007-10-12T14:09:45Z</dcterms:created>
  <dcterms:modified xsi:type="dcterms:W3CDTF">2017-11-16T03:55:28Z</dcterms:modified>
</cp:coreProperties>
</file>