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</p:sldMasterIdLst>
  <p:notesMasterIdLst>
    <p:notesMasterId r:id="rId36"/>
  </p:notesMasterIdLst>
  <p:handoutMasterIdLst>
    <p:handoutMasterId r:id="rId37"/>
  </p:handoutMasterIdLst>
  <p:sldIdLst>
    <p:sldId id="357" r:id="rId5"/>
    <p:sldId id="373" r:id="rId6"/>
    <p:sldId id="377" r:id="rId7"/>
    <p:sldId id="371" r:id="rId8"/>
    <p:sldId id="319" r:id="rId9"/>
    <p:sldId id="300" r:id="rId10"/>
    <p:sldId id="352" r:id="rId11"/>
    <p:sldId id="378" r:id="rId12"/>
    <p:sldId id="257" r:id="rId13"/>
    <p:sldId id="260" r:id="rId14"/>
    <p:sldId id="286" r:id="rId15"/>
    <p:sldId id="290" r:id="rId16"/>
    <p:sldId id="289" r:id="rId17"/>
    <p:sldId id="263" r:id="rId18"/>
    <p:sldId id="264" r:id="rId19"/>
    <p:sldId id="266" r:id="rId20"/>
    <p:sldId id="396" r:id="rId21"/>
    <p:sldId id="268" r:id="rId22"/>
    <p:sldId id="285" r:id="rId23"/>
    <p:sldId id="361" r:id="rId24"/>
    <p:sldId id="381" r:id="rId25"/>
    <p:sldId id="382" r:id="rId26"/>
    <p:sldId id="362" r:id="rId27"/>
    <p:sldId id="397" r:id="rId28"/>
    <p:sldId id="398" r:id="rId29"/>
    <p:sldId id="325" r:id="rId30"/>
    <p:sldId id="327" r:id="rId31"/>
    <p:sldId id="330" r:id="rId32"/>
    <p:sldId id="369" r:id="rId33"/>
    <p:sldId id="367" r:id="rId34"/>
    <p:sldId id="368" r:id="rId3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3399"/>
    <a:srgbClr val="7030A0"/>
    <a:srgbClr val="99FFCC"/>
    <a:srgbClr val="0000FF"/>
    <a:srgbClr val="000099"/>
    <a:srgbClr val="993366"/>
    <a:srgbClr val="FFFF66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49" autoAdjust="0"/>
    <p:restoredTop sz="80782" autoAdjust="0"/>
  </p:normalViewPr>
  <p:slideViewPr>
    <p:cSldViewPr snapToGrid="0">
      <p:cViewPr varScale="1">
        <p:scale>
          <a:sx n="54" d="100"/>
          <a:sy n="54" d="100"/>
        </p:scale>
        <p:origin x="-106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7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30" y="-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3" cy="49489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r>
              <a:rPr kumimoji="1" lang="en-US" altLang="ja-JP" dirty="0"/>
              <a:t>VICH Seminar in Brunei; GL27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099" y="0"/>
            <a:ext cx="2919092" cy="494892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5E13FCAA-B5B8-42FC-9A3A-DB366E67A79D}" type="datetimeFigureOut">
              <a:rPr kumimoji="1" lang="ja-JP" altLang="en-US" smtClean="0"/>
              <a:t>2017/11/15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422"/>
            <a:ext cx="2919093" cy="494892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099" y="9371422"/>
            <a:ext cx="2919092" cy="494892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ADFC159C-CAC5-415F-95FF-309EC86F2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3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D7FBBA0-8D80-4DFF-BB47-1A68196B0CAD}" type="datetimeFigureOut">
              <a:rPr kumimoji="1" lang="ja-JP" altLang="en-US" smtClean="0"/>
              <a:t>2017/11/15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5028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6E86297B-7A27-40D2-8060-BE9D91D550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7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/>
              <a:t>It’s my great pleasure to introduce you about VICH</a:t>
            </a:r>
            <a:r>
              <a:rPr lang="en-US" altLang="ja-JP" baseline="0" dirty="0"/>
              <a:t> GL27.</a:t>
            </a:r>
          </a:p>
          <a:p>
            <a:endParaRPr lang="en-US" altLang="ja-JP" baseline="0" dirty="0"/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36727" indent="-2833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33428" indent="-22668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86798" indent="-22668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40170" indent="-22668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493540" indent="-2266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46911" indent="-2266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00282" indent="-2266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53653" indent="-226686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620F78A-1009-4C2C-A835-0438DEDFD305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44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810">
              <a:defRPr/>
            </a:pPr>
            <a:r>
              <a:rPr lang="en-US" altLang="ja-JP" sz="1600" b="1" dirty="0"/>
              <a:t>Let me show the Glossary first.</a:t>
            </a:r>
          </a:p>
          <a:p>
            <a:pPr defTabSz="906810">
              <a:defRPr/>
            </a:pPr>
            <a:r>
              <a:rPr lang="en-US" altLang="ja-JP" sz="1600" b="1" dirty="0"/>
              <a:t>This glossary could be, also key words of this GL.</a:t>
            </a:r>
          </a:p>
          <a:p>
            <a:pPr defTabSz="906810">
              <a:defRPr/>
            </a:pPr>
            <a:r>
              <a:rPr lang="en-US" altLang="ja-JP" sz="1600" dirty="0"/>
              <a:t>Antimicrobial…</a:t>
            </a:r>
          </a:p>
          <a:p>
            <a:pPr defTabSz="906810">
              <a:defRPr/>
            </a:pPr>
            <a:r>
              <a:rPr lang="en-US" altLang="ja-JP" sz="1600" dirty="0"/>
              <a:t>So, not only target animal pathogen, but also food-borne pathogens and food-borne commensal organisms are targeting in this Gl.</a:t>
            </a:r>
          </a:p>
          <a:p>
            <a:pPr defTabSz="906810">
              <a:defRPr/>
            </a:pP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600" dirty="0"/>
              <a:t>Please allow me to show such </a:t>
            </a:r>
            <a:r>
              <a:rPr lang="en-US" altLang="ja-JP" sz="1600" b="1" dirty="0"/>
              <a:t>a lengthy </a:t>
            </a:r>
            <a:r>
              <a:rPr lang="en-US" altLang="ja-JP" sz="1600" dirty="0"/>
              <a:t>sentenced slide, but </a:t>
            </a:r>
            <a:r>
              <a:rPr lang="en-US" altLang="ja-JP" sz="1600" b="1" dirty="0"/>
              <a:t>it might be important to know the actual sentence in the regulation items and GLs</a:t>
            </a:r>
            <a:r>
              <a:rPr lang="en-US" altLang="ja-JP" sz="1600" dirty="0"/>
              <a:t>.</a:t>
            </a:r>
          </a:p>
          <a:p>
            <a:endParaRPr lang="en-US" altLang="ja-JP" sz="1600" dirty="0"/>
          </a:p>
          <a:p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600" dirty="0"/>
              <a:t>This GL was settled in 2003, more than 10 years ago. And some citation were old, but this situation might not so different from now, I think.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4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9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600" dirty="0"/>
              <a:t>青地のみ説明。</a:t>
            </a:r>
            <a:endParaRPr lang="en-US" altLang="ja-JP" sz="1600" dirty="0"/>
          </a:p>
          <a:p>
            <a:r>
              <a:rPr lang="en-US" altLang="ja-JP" sz="1600" dirty="0"/>
              <a:t>Detail information will be shown thereafter, but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1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600" dirty="0"/>
              <a:t>We could not detect the E. coli from the fish intestine.</a:t>
            </a:r>
          </a:p>
          <a:p>
            <a:r>
              <a:rPr lang="en-US" altLang="ja-JP" sz="1600" dirty="0"/>
              <a:t>Some (or sometime more) fish pathogens could not grow at the 37</a:t>
            </a:r>
            <a:r>
              <a:rPr lang="ja-JP" altLang="en-US" sz="1600" dirty="0"/>
              <a:t>℃ </a:t>
            </a:r>
            <a:r>
              <a:rPr lang="en-US" altLang="ja-JP" sz="1600" dirty="0"/>
              <a:t>temperature.</a:t>
            </a:r>
          </a:p>
          <a:p>
            <a:r>
              <a:rPr lang="en-US" altLang="ja-JP" sz="1600" dirty="0"/>
              <a:t>For example </a:t>
            </a:r>
            <a:r>
              <a:rPr lang="en-US" altLang="ja-JP" sz="1600" dirty="0" err="1"/>
              <a:t>Photobacterium</a:t>
            </a:r>
            <a:r>
              <a:rPr lang="en-US" altLang="ja-JP" sz="1600" dirty="0"/>
              <a:t> piscicida will die at the 37℃ temperature cultivation soon.</a:t>
            </a:r>
          </a:p>
          <a:p>
            <a:r>
              <a:rPr lang="en-US" altLang="ja-JP" sz="1600" dirty="0"/>
              <a:t>So the situation might be different for the Aquaculture.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42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35304" y="4848840"/>
            <a:ext cx="5388610" cy="3884861"/>
          </a:xfrm>
        </p:spPr>
        <p:txBody>
          <a:bodyPr/>
          <a:lstStyle/>
          <a:p>
            <a:r>
              <a:rPr lang="en-US" altLang="ja-JP" sz="1600" dirty="0"/>
              <a:t>Where information is designated as ‘basic’, it is recommended that sponsors provide such information. </a:t>
            </a:r>
          </a:p>
          <a:p>
            <a:r>
              <a:rPr lang="en-US" altLang="ja-JP" sz="1600" dirty="0"/>
              <a:t>Where information is designated as ‘additional’, sponsors may choose to include some or all of those data.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6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35304" y="4848840"/>
            <a:ext cx="5388610" cy="3884861"/>
          </a:xfrm>
        </p:spPr>
        <p:txBody>
          <a:bodyPr/>
          <a:lstStyle/>
          <a:p>
            <a:r>
              <a:rPr lang="en-US" altLang="ja-JP" sz="1600" dirty="0"/>
              <a:t>USP; United States Pharmacopoeia. </a:t>
            </a:r>
          </a:p>
          <a:p>
            <a:r>
              <a:rPr lang="en-US" altLang="ja-JP" sz="1600" dirty="0"/>
              <a:t>INN; International Nonproprietary Name.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9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35304" y="4848840"/>
            <a:ext cx="5388610" cy="3884861"/>
          </a:xfrm>
        </p:spPr>
        <p:txBody>
          <a:bodyPr/>
          <a:lstStyle/>
          <a:p>
            <a:r>
              <a:rPr lang="en-US" altLang="ja-JP" sz="1600" dirty="0"/>
              <a:t>USP; United States Pharmacopoeia. </a:t>
            </a:r>
          </a:p>
          <a:p>
            <a:r>
              <a:rPr lang="en-US" altLang="ja-JP" sz="1600" dirty="0"/>
              <a:t>INN; International Nonproprietary Name.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9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35304" y="4848840"/>
            <a:ext cx="5388610" cy="3884861"/>
          </a:xfrm>
        </p:spPr>
        <p:txBody>
          <a:bodyPr/>
          <a:lstStyle/>
          <a:p>
            <a:r>
              <a:rPr lang="en-US" altLang="ja-JP" sz="1600" dirty="0"/>
              <a:t>And the end, the sponsor should discuss the whole.</a:t>
            </a:r>
          </a:p>
          <a:p>
            <a:r>
              <a:rPr lang="en-US" altLang="ja-JP" sz="1600" dirty="0"/>
              <a:t>And the end, the sponsor should make a discussion about the whole data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6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427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-173038" y="569913"/>
            <a:ext cx="7156451" cy="40259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2C27D-EA67-4D2B-A167-5C69ED849679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7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7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MAFF request for opinions about food safety to FSC; </a:t>
            </a:r>
            <a:r>
              <a:rPr kumimoji="1" lang="en-US" altLang="ja-JP" b="1" baseline="0" dirty="0"/>
              <a:t>to do a risk assessment of VMPs in the aspect of resistance</a:t>
            </a:r>
            <a:r>
              <a:rPr kumimoji="1" lang="en-US" altLang="ja-JP" baseline="0" dirty="0"/>
              <a:t>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3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slide shows the risk analysis of VMPs</a:t>
            </a:r>
          </a:p>
          <a:p>
            <a:r>
              <a:rPr kumimoji="1" lang="en-US" altLang="ja-JP" dirty="0"/>
              <a:t>FSC </a:t>
            </a:r>
            <a:r>
              <a:rPr kumimoji="1" lang="en-US" altLang="ja-JP" b="1" dirty="0"/>
              <a:t>is responsible </a:t>
            </a:r>
            <a:r>
              <a:rPr kumimoji="1" lang="en-US" altLang="ja-JP" dirty="0"/>
              <a:t>for Risk Assessment</a:t>
            </a:r>
            <a:r>
              <a:rPr kumimoji="1" lang="en-US" altLang="ja-JP" baseline="0" dirty="0"/>
              <a:t> with the scientific evidence.</a:t>
            </a:r>
          </a:p>
          <a:p>
            <a:r>
              <a:rPr kumimoji="1" lang="en-US" altLang="ja-JP" baseline="0" dirty="0"/>
              <a:t>And MAFF should do the Risk Management based on the Risk Assessment by FSC, take into account the public sentiment, feasibility, cost-effectiveness etc.</a:t>
            </a:r>
          </a:p>
          <a:p>
            <a:r>
              <a:rPr kumimoji="1" lang="en-US" altLang="ja-JP" baseline="0" dirty="0"/>
              <a:t>And Risk Communication with the consumers, drug manufactures are also important to do.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566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79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18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>
                <a:ea typeface="ＭＳ Ｐ明朝" pitchFamily="18" charset="-128"/>
              </a:rPr>
              <a:t>This slide show the detail of the risk assessment of FSC.</a:t>
            </a:r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1507" indent="-2833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1385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7939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6067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9472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2877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16283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69688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BFB16C-C476-4CAB-913F-30E19B70E8D8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890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1507" indent="-2833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1385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7939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6067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9472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2877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16283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69688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C119052-45D4-455E-B962-4C844E37A501}" type="slidenum">
              <a:rPr lang="en-US" altLang="ja-JP">
                <a:solidFill>
                  <a:prstClr val="black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ja-JP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837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ea typeface="ＭＳ Ｐ明朝" pitchFamily="18" charset="-128"/>
            </a:endParaRPr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41507" indent="-2833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41385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97939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56067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509472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62877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16283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69688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C3E788-4C85-4478-850C-9F611EA9EC4F}" type="slidenum">
              <a:rPr lang="en-US" altLang="ja-JP">
                <a:solidFill>
                  <a:prstClr val="black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ja-JP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290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明朝" pitchFamily="18" charset="-128"/>
            </a:endParaRPr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1pPr>
            <a:lvl2pPr marL="736784" indent="-28337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2pPr>
            <a:lvl3pPr marL="1133513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3pPr>
            <a:lvl4pPr marL="1586918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4pPr>
            <a:lvl5pPr marL="2040324" indent="-22670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5pPr>
            <a:lvl6pPr marL="2493729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6pPr>
            <a:lvl7pPr marL="2947134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7pPr>
            <a:lvl8pPr marL="3400539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8pPr>
            <a:lvl9pPr marL="3853945" indent="-22670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71D0635-A8DA-49FC-8C8B-207288F28557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32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784" indent="-283378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513" indent="-226703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918" indent="-226703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40324" indent="-226703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3729" indent="-22670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7134" indent="-22670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00539" indent="-22670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3945" indent="-226703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23E8BC2-AF05-4CCC-8D3A-18BF701361F3}" type="slidenum">
              <a:rPr lang="en-US" altLang="ja-JP" sz="1200"/>
              <a:pPr eaLnBrk="1" hangingPunct="1"/>
              <a:t>31</a:t>
            </a:fld>
            <a:endParaRPr lang="en-US" altLang="ja-JP" sz="120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63828" y="9448650"/>
            <a:ext cx="2955247" cy="4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8" tIns="46136" rIns="92268" bIns="46136" anchor="b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5CBDAB09-C841-412E-80C1-587CE069D247}" type="slidenum">
              <a:rPr lang="en-US" altLang="ja-JP" sz="1200"/>
              <a:pPr algn="r" eaLnBrk="1" hangingPunct="1"/>
              <a:t>31</a:t>
            </a:fld>
            <a:endParaRPr lang="en-US" altLang="ja-JP" sz="1200"/>
          </a:p>
        </p:txBody>
      </p:sp>
      <p:sp>
        <p:nvSpPr>
          <p:cNvPr id="57348" name="Rectangle 7"/>
          <p:cNvSpPr txBox="1">
            <a:spLocks noGrp="1" noChangeArrowheads="1"/>
          </p:cNvSpPr>
          <p:nvPr/>
        </p:nvSpPr>
        <p:spPr bwMode="auto">
          <a:xfrm>
            <a:off x="3863828" y="9448650"/>
            <a:ext cx="2955247" cy="49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8" tIns="46136" rIns="92268" bIns="46136" anchor="b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710F45DA-98A6-4621-B22F-3F692A4E5D10}" type="slidenum">
              <a:rPr lang="en-US" altLang="ja-JP" sz="1200"/>
              <a:pPr algn="r" eaLnBrk="1" hangingPunct="1"/>
              <a:t>31</a:t>
            </a:fld>
            <a:endParaRPr lang="en-US" altLang="ja-JP" sz="1200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6125"/>
            <a:ext cx="6630987" cy="3730625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268" tIns="46136" rIns="92268" bIns="46136"/>
          <a:lstStyle/>
          <a:p>
            <a:pPr eaLnBrk="1" hangingPunct="1"/>
            <a:endParaRPr lang="en-US" altLang="ja-JP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9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chemeClr val="tx1"/>
                </a:solidFill>
              </a:rPr>
              <a:t>For the </a:t>
            </a:r>
            <a:r>
              <a:rPr kumimoji="1" lang="en-US" altLang="ja-JP" dirty="0">
                <a:solidFill>
                  <a:schemeClr val="tx1"/>
                </a:solidFill>
              </a:rPr>
              <a:t>anti</a:t>
            </a:r>
            <a:r>
              <a:rPr kumimoji="1" lang="en-US" altLang="ja-JP" dirty="0"/>
              <a:t>microbials for animal use in Japan, </a:t>
            </a:r>
            <a:r>
              <a:rPr kumimoji="1" lang="en-US" altLang="ja-JP" b="1" dirty="0"/>
              <a:t>there are two type of the usage.</a:t>
            </a:r>
          </a:p>
          <a:p>
            <a:r>
              <a:rPr kumimoji="1" lang="en-US" altLang="ja-JP" dirty="0"/>
              <a:t>One is Antimicrobial</a:t>
            </a:r>
            <a:r>
              <a:rPr kumimoji="1" lang="en-US" altLang="ja-JP" baseline="0" dirty="0"/>
              <a:t> Veterinary Drugs, </a:t>
            </a:r>
            <a:r>
              <a:rPr kumimoji="1" lang="en-US" altLang="ja-JP" b="1" baseline="0" dirty="0"/>
              <a:t>which is controlled </a:t>
            </a:r>
            <a:r>
              <a:rPr kumimoji="1" lang="en-US" altLang="ja-JP" baseline="0" dirty="0"/>
              <a:t>under the Pharmaceutical and Medical Devices Act.</a:t>
            </a:r>
          </a:p>
          <a:p>
            <a:r>
              <a:rPr kumimoji="1" lang="en-US" altLang="ja-JP" baseline="0" dirty="0"/>
              <a:t>The other is Antimicrobial Feed Additives, under the Law Concerning Safety Assurance and Quality Improvement of Feeds.</a:t>
            </a:r>
          </a:p>
          <a:p>
            <a:r>
              <a:rPr kumimoji="1" lang="en-US" altLang="ja-JP" b="1" dirty="0"/>
              <a:t>And</a:t>
            </a:r>
            <a:r>
              <a:rPr kumimoji="1" lang="en-US" altLang="ja-JP" b="1" baseline="0" dirty="0"/>
              <a:t> today, I’d like to focus on </a:t>
            </a:r>
            <a:r>
              <a:rPr kumimoji="1" lang="en-US" altLang="ja-JP" baseline="0" dirty="0"/>
              <a:t>the antimicrobial Veterinary Drugs, </a:t>
            </a:r>
            <a:r>
              <a:rPr kumimoji="1" lang="en-US" altLang="ja-JP" b="1" baseline="0" dirty="0"/>
              <a:t>because VICH GL27 is the guideline for applying this type of approval.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85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Approval Process for Veterinary Medicinal Products.</a:t>
            </a:r>
          </a:p>
          <a:p>
            <a:r>
              <a:rPr kumimoji="1" lang="en-US" altLang="ja-JP" b="1" dirty="0"/>
              <a:t>When</a:t>
            </a:r>
            <a:r>
              <a:rPr kumimoji="1" lang="en-US" altLang="ja-JP" b="1" baseline="0" dirty="0"/>
              <a:t> MAFF get a application from an applicant,</a:t>
            </a:r>
            <a:r>
              <a:rPr kumimoji="1" lang="en-US" altLang="ja-JP" baseline="0" dirty="0"/>
              <a:t> MAFF seek opinions to Pharmaceutical Affairs and Food Sanitation Council, for the</a:t>
            </a:r>
            <a:r>
              <a:rPr kumimoji="1" lang="en-US" altLang="ja-JP" b="1" baseline="0" dirty="0"/>
              <a:t> </a:t>
            </a:r>
            <a:r>
              <a:rPr kumimoji="1" lang="en-US" altLang="ja-JP" baseline="0" dirty="0"/>
              <a:t>Efficacy, Safety and Quality.</a:t>
            </a:r>
          </a:p>
          <a:p>
            <a:r>
              <a:rPr kumimoji="1" lang="en-US" altLang="ja-JP" baseline="0" dirty="0"/>
              <a:t>And MAFF request for opinions to FSC about the Food Safety; </a:t>
            </a:r>
            <a:r>
              <a:rPr kumimoji="1" lang="en-US" altLang="ja-JP" b="1" baseline="0" dirty="0"/>
              <a:t>namely decision of ADI and risk assessment of VMPs in terms of resistance</a:t>
            </a:r>
            <a:r>
              <a:rPr kumimoji="1" lang="en-US" altLang="ja-JP" baseline="0" dirty="0"/>
              <a:t>.</a:t>
            </a:r>
          </a:p>
          <a:p>
            <a:r>
              <a:rPr kumimoji="1" lang="en-US" altLang="ja-JP" baseline="0" dirty="0"/>
              <a:t>MAFF also seek opinions to MHLW to determine MRL.</a:t>
            </a:r>
          </a:p>
          <a:p>
            <a:r>
              <a:rPr kumimoji="1" lang="en-US" altLang="ja-JP" b="1" baseline="0" dirty="0"/>
              <a:t>And after all (these procedure), MAFF issue the approvals for the VMPs. </a:t>
            </a:r>
          </a:p>
          <a:p>
            <a:endParaRPr kumimoji="1" lang="en-US" altLang="ja-JP" baseline="0" dirty="0"/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36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3137" indent="-285822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287" indent="-22865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604" indent="-22865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918" indent="-22865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5234" indent="-2286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2549" indent="-2286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864" indent="-2286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7179" indent="-22865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65F5E249-EDD6-49FA-A551-B0AEF3D0A09B}" type="slidenum">
              <a:rPr lang="en-US" altLang="ja-JP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963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ja-JP" dirty="0">
                <a:latin typeface="Arial" charset="0"/>
              </a:rPr>
              <a:t>Data</a:t>
            </a:r>
            <a:r>
              <a:rPr lang="en-US" altLang="ja-JP" baseline="0" dirty="0">
                <a:latin typeface="Arial" charset="0"/>
              </a:rPr>
              <a:t> Required for application are those in slide.</a:t>
            </a:r>
          </a:p>
          <a:p>
            <a:pPr marL="226703" indent="-226703">
              <a:spcBef>
                <a:spcPct val="0"/>
              </a:spcBef>
              <a:buAutoNum type="arabicPeriod"/>
            </a:pPr>
            <a:r>
              <a:rPr lang="en-US" altLang="ja-JP" baseline="0" dirty="0">
                <a:latin typeface="Arial" charset="0"/>
              </a:rPr>
              <a:t>…</a:t>
            </a:r>
          </a:p>
          <a:p>
            <a:pPr>
              <a:spcBef>
                <a:spcPct val="0"/>
              </a:spcBef>
            </a:pPr>
            <a:r>
              <a:rPr lang="en-US" altLang="ja-JP" baseline="0" dirty="0">
                <a:latin typeface="Arial" charset="0"/>
              </a:rPr>
              <a:t>VICH </a:t>
            </a:r>
            <a:r>
              <a:rPr lang="en-US" altLang="ja-JP" b="1" baseline="0" dirty="0">
                <a:latin typeface="Arial" charset="0"/>
              </a:rPr>
              <a:t>GL27 is applied for the data of </a:t>
            </a:r>
            <a:r>
              <a:rPr lang="en-US" altLang="ja-JP" baseline="0" dirty="0">
                <a:latin typeface="Arial" charset="0"/>
              </a:rPr>
              <a:t>“Physical and chemical properties “ and “Pharmacological action“ sections.</a:t>
            </a:r>
          </a:p>
        </p:txBody>
      </p:sp>
      <p:sp>
        <p:nvSpPr>
          <p:cNvPr id="69637" name="スライド番号プレースホルダ 3"/>
          <p:cNvSpPr txBox="1">
            <a:spLocks noGrp="1"/>
          </p:cNvSpPr>
          <p:nvPr/>
        </p:nvSpPr>
        <p:spPr bwMode="auto">
          <a:xfrm>
            <a:off x="3786506" y="10186097"/>
            <a:ext cx="2897787" cy="53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3" tIns="45732" rIns="91463" bIns="45732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2FA0E60-ED54-4173-885D-D77A0C6C9E8F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9638" name="日付プレースホルダ 4"/>
          <p:cNvSpPr txBox="1">
            <a:spLocks noGrp="1"/>
          </p:cNvSpPr>
          <p:nvPr/>
        </p:nvSpPr>
        <p:spPr bwMode="auto">
          <a:xfrm>
            <a:off x="3786506" y="4"/>
            <a:ext cx="2897787" cy="5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3" tIns="45732" rIns="91463" bIns="45732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06038AE-9DEE-4012-9531-77425BBAD28F}" type="datetime1">
              <a:rPr lang="ja-JP" altLang="en-US" sz="1200">
                <a:solidFill>
                  <a:srgbClr val="000000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2017/11/15</a:t>
            </a:fld>
            <a:endParaRPr lang="en-US" altLang="ja-JP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8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784" indent="-283378" defTabSz="92098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513" indent="-226703" defTabSz="92098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918" indent="-226703" defTabSz="92098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40324" indent="-226703" defTabSz="92098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3729" indent="-226703" algn="ctr" defTabSz="92098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7134" indent="-226703" algn="ctr" defTabSz="92098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00539" indent="-226703" algn="ctr" defTabSz="92098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3945" indent="-226703" algn="ctr" defTabSz="92098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73E5A19-EFD0-4A1B-8B6F-EAF38E3FB3CC}" type="slidenum">
              <a:rPr lang="en-US" altLang="ja-JP" sz="1200"/>
              <a:pPr eaLnBrk="1" hangingPunct="1"/>
              <a:t>7</a:t>
            </a:fld>
            <a:endParaRPr lang="en-US" altLang="ja-JP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b="1" dirty="0">
                <a:latin typeface="Arial" panose="020B0604020202020204" pitchFamily="34" charset="0"/>
              </a:rPr>
              <a:t>With these data, usually big volumes of the data as shown in slide, we evaluate the </a:t>
            </a:r>
            <a:r>
              <a:rPr lang="en-US" altLang="ja-JP" dirty="0">
                <a:latin typeface="Arial" panose="020B0604020202020204" pitchFamily="34" charset="0"/>
              </a:rPr>
              <a:t>Efficacy, Safety,</a:t>
            </a:r>
            <a:r>
              <a:rPr lang="en-US" altLang="ja-JP" baseline="0" dirty="0">
                <a:latin typeface="Arial" panose="020B0604020202020204" pitchFamily="34" charset="0"/>
              </a:rPr>
              <a:t> Quality, Dosage, Administration route, Indications and Precautions.</a:t>
            </a:r>
            <a:endParaRPr lang="ja-JP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3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6297B-7A27-40D2-8060-BE9D91D55092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2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(From</a:t>
            </a:r>
            <a:r>
              <a:rPr kumimoji="1" lang="en-US" altLang="ja-JP" baseline="0" dirty="0"/>
              <a:t> this slide) </a:t>
            </a:r>
            <a:r>
              <a:rPr kumimoji="1" lang="en-US" altLang="ja-JP" dirty="0"/>
              <a:t>Hereafter I would like to show</a:t>
            </a:r>
            <a:r>
              <a:rPr kumimoji="1" lang="en-US" altLang="ja-JP" baseline="0" dirty="0"/>
              <a:t> the VICH GL27. </a:t>
            </a:r>
            <a:r>
              <a:rPr kumimoji="1" lang="en-US" altLang="ja-JP" b="1" baseline="0" dirty="0"/>
              <a:t>The title is </a:t>
            </a:r>
            <a:r>
              <a:rPr kumimoji="1" lang="en-US" altLang="ja-JP" baseline="0" dirty="0"/>
              <a:t>Guidance…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CE271-3F3A-4880-8A1A-37051609EA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648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95250" y="653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1054443" y="6531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32395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82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56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22D6-0857-421A-8D5C-88673F9E79C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0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F47D-0B7F-49FB-8C39-00E42A1B001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BA4-4C1C-4A09-A8E6-3456BB9AED7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89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F57A-7155-4301-BE8E-A363FCD4FA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5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43D5-8D84-4C69-9EF0-D5C985382DD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96D9-3BD8-4D84-B642-FE137447FC2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6BEA-AE27-4387-83D3-7E61CFA2FF3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01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808F-DACB-4486-AF46-0DD62D2D201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5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456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08D8-6189-450A-8C22-A657BA4F70D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7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77FF-4645-4B72-8224-8E2CCD1CD16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7F3A-DEB5-4D19-8E00-89EB94F9046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22D6-0857-421A-8D5C-88673F9E79C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02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1F47D-0B7F-49FB-8C39-00E42A1B001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45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BA4-4C1C-4A09-A8E6-3456BB9AED7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F57A-7155-4301-BE8E-A363FCD4FA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5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43D5-8D84-4C69-9EF0-D5C985382DD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17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96D9-3BD8-4D84-B642-FE137447FC2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66BEA-AE27-4387-83D3-7E61CFA2FF3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51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0808F-DACB-4486-AF46-0DD62D2D201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0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08D8-6189-450A-8C22-A657BA4F70D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11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77FF-4645-4B72-8224-8E2CCD1CD16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0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7F3A-DEB5-4D19-8E00-89EB94F9046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8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9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grpSp>
        <p:nvGrpSpPr>
          <p:cNvPr id="5" name="グループ化 1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フリーフォーム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  <a:ea typeface="ＭＳ Ｐゴシック" charset="-128"/>
                <a:cs typeface="Arial" charset="0"/>
              </a:endParaRPr>
            </a:p>
          </p:txBody>
        </p:sp>
        <p:sp>
          <p:nvSpPr>
            <p:cNvPr id="7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Lucida Sans Unicode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altLang="ja-JP">
                <a:solidFill>
                  <a:srgbClr val="FFFFFF"/>
                </a:solidFill>
              </a:endParaRPr>
            </a:p>
          </p:txBody>
        </p:sp>
        <p:cxnSp>
          <p:nvCxnSpPr>
            <p:cNvPr id="10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11" name="日付プレースホルダー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2B95D9-C6D8-48F4-96B2-24479E088D89}" type="datetimeFigureOut">
              <a:rPr lang="ja-JP" altLang="en-US"/>
              <a:pPr>
                <a:defRPr/>
              </a:pPr>
              <a:t>2017/11/15</a:t>
            </a:fld>
            <a:endParaRPr lang="ja-JP" altLang="en-US"/>
          </a:p>
        </p:txBody>
      </p:sp>
      <p:sp>
        <p:nvSpPr>
          <p:cNvPr id="12" name="フッター プレースホルダー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3E8EB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EF6C3A-440F-4F18-8420-0607C1B0BB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90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5222-17B3-4F51-B36D-A6FA7D2008B3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D4D2-406F-49D4-9E9B-0EEB39A0952E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6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山形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5" name="山形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BF0EB-E006-47DD-8E11-6E387D1706E6}" type="datetimeFigureOut">
              <a:rPr lang="ja-JP" altLang="en-US">
                <a:solidFill>
                  <a:prstClr val="white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8F433A-79C3-4ED0-BCEF-E8DC8F9494FA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4CC0F-9F4D-4CE1-AEBA-F1D125C6588B}" type="datetimeFigureOut">
              <a:rPr lang="ja-JP" altLang="en-US">
                <a:solidFill>
                  <a:prstClr val="white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0DF9C0-B211-434D-B0D2-A9B7E8ACD035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77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47812-ABB9-44EB-A0D4-119B00AF83A3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80FFC0-25B0-4BF2-846D-EB9324A714C9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2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FD2E21-59F1-4D3C-8F35-3EF5A53104A3}" type="datetimeFigureOut">
              <a:rPr lang="ja-JP" altLang="en-US">
                <a:solidFill>
                  <a:prstClr val="white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F0E98E-3FB5-4503-9C24-94589DE0BF28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2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621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052A-EF67-4C04-885B-C0683A4E860A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F26C-8358-4CAB-B860-00193B59518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9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320E04-1659-4BF8-87DD-B33737119708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27A29-B7CF-4470-9189-3E2155D44B4B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リーフォーム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6" name="フリーフォーム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cxnSp>
        <p:nvCxnSpPr>
          <p:cNvPr id="8" name="直線コネクタ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山形 11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10" name="山形 12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4B3D8D-CC88-4489-84C3-3A9D581767F0}" type="datetimeFigureOut">
              <a:rPr lang="ja-JP" altLang="en-US">
                <a:solidFill>
                  <a:prstClr val="white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DEB0AC-4BB3-4D93-A9FF-EA696BEE241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36CB-6756-41AF-B5D2-BF4D31641C7D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242D-A458-4029-B864-E4F22DB3F085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4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92EB-4388-4F51-8A39-78FB343CFD1C}" type="datetimeFigureOut">
              <a:rPr lang="ja-JP" altLang="en-US">
                <a:solidFill>
                  <a:prstClr val="black"/>
                </a:solidFill>
              </a:rPr>
              <a:pPr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EBD5-21F8-4DED-A606-850B15ECC040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34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88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0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6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31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E7E2-39DB-49E1-B837-A3674C696B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61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5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EC711-3F9A-44D8-9940-C327047265DC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5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</a:t>
            </a:r>
            <a:r>
              <a:rPr lang="ja-JP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3EC711-3F9A-44D8-9940-C327047265DC}" type="slidenum">
              <a:rPr kumimoji="0"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27" name="フリーフォーム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ー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25400" h="25400"/>
            </a:sp3d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33" name="テキスト プレースホルダー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60D5B-7A8B-44A7-8A74-EC466CE069B1}" type="datetimeFigureOut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2017/11/15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88765-DF33-4071-A12B-1B4DF77827C0}" type="slidenum">
              <a:rPr lang="ja-JP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0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100" b="1">
          <a:solidFill>
            <a:schemeClr val="tx2"/>
          </a:solidFill>
          <a:latin typeface="Lucida Sans Unicode" panose="020B0602030504020204" pitchFamily="34" charset="0"/>
          <a:ea typeface="ＭＳ Ｐゴシック" panose="020B0600070205080204" pitchFamily="34" charset="-128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10" Type="http://schemas.openxmlformats.org/officeDocument/2006/relationships/image" Target="../media/image20.wmf"/><Relationship Id="rId4" Type="http://schemas.openxmlformats.org/officeDocument/2006/relationships/image" Target="../media/image13.png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8.jpeg"/><Relationship Id="rId7" Type="http://schemas.openxmlformats.org/officeDocument/2006/relationships/image" Target="../media/image19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9.png"/><Relationship Id="rId5" Type="http://schemas.openxmlformats.org/officeDocument/2006/relationships/image" Target="../media/image17.wmf"/><Relationship Id="rId10" Type="http://schemas.openxmlformats.org/officeDocument/2006/relationships/image" Target="../media/image14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直線コネクタ 2"/>
          <p:cNvCxnSpPr>
            <a:cxnSpLocks noChangeShapeType="1"/>
          </p:cNvCxnSpPr>
          <p:nvPr/>
        </p:nvCxnSpPr>
        <p:spPr bwMode="auto">
          <a:xfrm>
            <a:off x="1495426" y="6110288"/>
            <a:ext cx="91868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正方形/長方形 4"/>
          <p:cNvSpPr/>
          <p:nvPr/>
        </p:nvSpPr>
        <p:spPr bwMode="auto">
          <a:xfrm>
            <a:off x="1873704" y="0"/>
            <a:ext cx="1503702" cy="6858000"/>
          </a:xfrm>
          <a:prstGeom prst="rect">
            <a:avLst/>
          </a:prstGeom>
          <a:gradFill>
            <a:gsLst>
              <a:gs pos="10000">
                <a:srgbClr val="0070C0">
                  <a:lumMod val="70000"/>
                  <a:lumOff val="30000"/>
                  <a:alpha val="60000"/>
                </a:srgbClr>
              </a:gs>
              <a:gs pos="100000">
                <a:srgbClr val="002F5E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dirty="0">
              <a:solidFill>
                <a:srgbClr val="000000"/>
              </a:solidFill>
            </a:endParaRPr>
          </a:p>
        </p:txBody>
      </p:sp>
      <p:sp>
        <p:nvSpPr>
          <p:cNvPr id="2054" name="タイトル 1"/>
          <p:cNvSpPr>
            <a:spLocks noGrp="1"/>
          </p:cNvSpPr>
          <p:nvPr>
            <p:ph type="ctrTitle" idx="4294967295"/>
          </p:nvPr>
        </p:nvSpPr>
        <p:spPr>
          <a:xfrm>
            <a:off x="1873704" y="600367"/>
            <a:ext cx="9480096" cy="1413325"/>
          </a:xfrm>
          <a:gradFill rotWithShape="0">
            <a:gsLst>
              <a:gs pos="0">
                <a:srgbClr val="0070C0"/>
              </a:gs>
              <a:gs pos="100000">
                <a:srgbClr val="002F5E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1435100" indent="-717550" algn="l" eaLnBrk="1" hangingPunct="1"/>
            <a:br>
              <a:rPr kumimoji="0" lang="en-US" altLang="ja-JP" sz="3800" dirty="0">
                <a:solidFill>
                  <a:schemeClr val="bg1"/>
                </a:solidFill>
                <a:latin typeface="+mn-lt"/>
              </a:rPr>
            </a:br>
            <a:r>
              <a:rPr kumimoji="0" lang="en-US" altLang="ja-JP" sz="3800" dirty="0">
                <a:solidFill>
                  <a:schemeClr val="bg1"/>
                </a:solidFill>
                <a:latin typeface="+mn-lt"/>
              </a:rPr>
              <a:t>AMR - how VICH GL27 is used in Japan</a:t>
            </a:r>
            <a:br>
              <a:rPr kumimoji="0" lang="en-US" altLang="ja-JP" sz="3800" dirty="0">
                <a:solidFill>
                  <a:schemeClr val="bg1"/>
                </a:solidFill>
                <a:latin typeface="+mn-lt"/>
              </a:rPr>
            </a:br>
            <a:r>
              <a:rPr kumimoji="0" lang="en-US" altLang="ja-JP" sz="3800" dirty="0">
                <a:solidFill>
                  <a:schemeClr val="bg1"/>
                </a:solidFill>
                <a:latin typeface="+mn-lt"/>
              </a:rPr>
              <a:t>         - surveillance connected to efficacy</a:t>
            </a:r>
            <a:endParaRPr kumimoji="0" lang="ja-JP" altLang="en-US" sz="3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8" name="正方形/長方形 1"/>
          <p:cNvSpPr>
            <a:spLocks noChangeArrowheads="1"/>
          </p:cNvSpPr>
          <p:nvPr/>
        </p:nvSpPr>
        <p:spPr bwMode="auto">
          <a:xfrm>
            <a:off x="4505899" y="2843750"/>
            <a:ext cx="5917096" cy="15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en-US" altLang="ja-JP" sz="2400" dirty="0">
                <a:solidFill>
                  <a:srgbClr val="0000FF"/>
                </a:solidFill>
              </a:rPr>
              <a:t>Yuko Endo</a:t>
            </a:r>
            <a:endParaRPr kumimoji="0" lang="en-US" altLang="ja-JP" sz="20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0" lang="en-US" altLang="ja-JP" sz="2000" dirty="0">
                <a:solidFill>
                  <a:srgbClr val="000000"/>
                </a:solidFill>
              </a:rPr>
              <a:t>National Veterinary Assay Laboratory (NVAL)</a:t>
            </a:r>
          </a:p>
          <a:p>
            <a:pPr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kumimoji="0" lang="en-US" altLang="ja-JP" sz="2000" dirty="0">
                <a:solidFill>
                  <a:srgbClr val="000000"/>
                </a:solidFill>
              </a:rPr>
              <a:t>Ministry of Agriculture, Forestry and Fisheries,  Japan (JMAFF)</a:t>
            </a:r>
            <a:endParaRPr kumimoji="0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060" name="正方形/長方形 5"/>
          <p:cNvSpPr>
            <a:spLocks noChangeArrowheads="1"/>
          </p:cNvSpPr>
          <p:nvPr/>
        </p:nvSpPr>
        <p:spPr bwMode="auto">
          <a:xfrm>
            <a:off x="1495426" y="2365431"/>
            <a:ext cx="5181600" cy="217488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kumimoji="0" lang="ja-JP" altLang="en-US" sz="180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94103" y="5304027"/>
            <a:ext cx="232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9</a:t>
            </a:r>
            <a:r>
              <a:rPr lang="en-US" altLang="ja-JP" sz="2000" baseline="30000" dirty="0">
                <a:solidFill>
                  <a:srgbClr val="000000"/>
                </a:solidFill>
              </a:rPr>
              <a:t>th</a:t>
            </a:r>
            <a:r>
              <a:rPr lang="en-US" altLang="ja-JP" sz="2000" dirty="0">
                <a:solidFill>
                  <a:srgbClr val="000000"/>
                </a:solidFill>
              </a:rPr>
              <a:t> VOF meeting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</a:rPr>
              <a:t>November 15</a:t>
            </a:r>
            <a:r>
              <a:rPr lang="en-US" altLang="ja-JP" sz="2000" baseline="30000" dirty="0">
                <a:solidFill>
                  <a:srgbClr val="000000"/>
                </a:solidFill>
              </a:rPr>
              <a:t>th</a:t>
            </a:r>
            <a:r>
              <a:rPr lang="en-US" altLang="ja-JP" sz="2000" dirty="0">
                <a:solidFill>
                  <a:srgbClr val="000000"/>
                </a:solidFill>
              </a:rPr>
              <a:t> 2017</a:t>
            </a:r>
          </a:p>
        </p:txBody>
      </p:sp>
      <p:pic>
        <p:nvPicPr>
          <p:cNvPr id="15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052" y="5233988"/>
            <a:ext cx="1951038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7" descr="2009年牛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703" y="5233988"/>
            <a:ext cx="607707" cy="80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737" y="4731063"/>
            <a:ext cx="825885" cy="73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43" descr="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914" y="5401074"/>
            <a:ext cx="616463" cy="6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" name="グループ化 161"/>
          <p:cNvGrpSpPr/>
          <p:nvPr/>
        </p:nvGrpSpPr>
        <p:grpSpPr>
          <a:xfrm>
            <a:off x="6791063" y="5571920"/>
            <a:ext cx="979324" cy="287663"/>
            <a:chOff x="7170738" y="762000"/>
            <a:chExt cx="1958975" cy="688975"/>
          </a:xfrm>
        </p:grpSpPr>
        <p:pic>
          <p:nvPicPr>
            <p:cNvPr id="163" name="Picture 10" descr="ひよこ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23342">
              <a:off x="7170738" y="836613"/>
              <a:ext cx="528637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Picture 28" descr="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0" y="762000"/>
              <a:ext cx="1223963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2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Glossary</a:t>
            </a:r>
            <a:endParaRPr lang="ja-JP" altLang="en-US" sz="40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66351" y="1314359"/>
            <a:ext cx="10867924" cy="53866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Antimicrobial agent or antimicrobial(s):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naturally occurring, semi-synthetic or synthetic substances that exhibit antimicrobial activity (kill or inhibit the growth of other micro-organisms).</a:t>
            </a:r>
          </a:p>
          <a:p>
            <a:pPr>
              <a:buNone/>
            </a:pPr>
            <a:endParaRPr 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Food-producing animals: </a:t>
            </a:r>
            <a:r>
              <a:rPr 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Cattle</a:t>
            </a:r>
            <a:r>
              <a:rPr 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poultry</a:t>
            </a:r>
            <a:r>
              <a:rPr 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pigs</a:t>
            </a:r>
            <a:r>
              <a:rPr 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considered as food-producing animals. Because of regional differences, in some countries </a:t>
            </a:r>
            <a:r>
              <a:rPr 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other animal species </a:t>
            </a:r>
            <a:r>
              <a:rPr 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may be considered as food-producing animals. 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None/>
            </a:pPr>
            <a:endParaRPr 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animal pathogen:</a:t>
            </a:r>
            <a:r>
              <a:rPr 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pathogenic bacterial species causing infection in the target animals for which the veterinary antimicrobial medicinal product is indicated to be used for, as </a:t>
            </a:r>
            <a:r>
              <a:rPr lang="en-US" sz="20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claimed on the label.</a:t>
            </a:r>
            <a:endParaRPr lang="ja-JP" altLang="en-US" sz="2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buNone/>
            </a:pPr>
            <a:endParaRPr 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Food-borne pathogens: </a:t>
            </a:r>
            <a:r>
              <a:rPr lang="en-US" altLang="ja-JP" sz="20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zoonotic organisms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of which animals could be </a:t>
            </a:r>
            <a:r>
              <a:rPr lang="en-US" altLang="ja-JP" sz="20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carriers in the intestinal content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that could be transmitted to humans by the food chain and subsequently cause foodborne infections in humans.</a:t>
            </a:r>
          </a:p>
          <a:p>
            <a:pPr>
              <a:buNone/>
            </a:pP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Food-borne commensal organisms: </a:t>
            </a:r>
            <a:r>
              <a:rPr lang="en-US" altLang="ja-JP" sz="20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non-zoonotic bacterial species, living in the intestinal content 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animals, that could be transmitted to humans by the food chain and that normally do not cause food-borne infections in humans.  </a:t>
            </a:r>
            <a:endParaRPr lang="ja-JP" altLang="en-US" sz="20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13" name="図 12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6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Introduction 1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8" name="コンテンツ プレースホルダ 2"/>
          <p:cNvSpPr txBox="1">
            <a:spLocks/>
          </p:cNvSpPr>
          <p:nvPr/>
        </p:nvSpPr>
        <p:spPr>
          <a:xfrm>
            <a:off x="186297" y="5616238"/>
            <a:ext cx="12005703" cy="1144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36000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*Therefore, it stands to reason that </a:t>
            </a:r>
            <a:r>
              <a:rPr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resistant zoonotic organisms can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also </a:t>
            </a:r>
            <a:r>
              <a:rPr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 transferred to humans.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transfer of </a:t>
            </a:r>
            <a:r>
              <a:rPr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antimicrobial-resistant non-zoonotic bacteria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or </a:t>
            </a:r>
            <a:r>
              <a:rPr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their genetic material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from animals to humans </a:t>
            </a:r>
            <a:r>
              <a:rPr lang="en-US" altLang="ja-JP" sz="22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via the food chain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is also </a:t>
            </a:r>
            <a:r>
              <a:rPr lang="en-US" altLang="ja-JP" sz="22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possible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</p:txBody>
      </p:sp>
      <p:grpSp>
        <p:nvGrpSpPr>
          <p:cNvPr id="49" name="グループ化 48"/>
          <p:cNvGrpSpPr/>
          <p:nvPr/>
        </p:nvGrpSpPr>
        <p:grpSpPr>
          <a:xfrm>
            <a:off x="3741937" y="1120187"/>
            <a:ext cx="8256814" cy="4443656"/>
            <a:chOff x="909444" y="742791"/>
            <a:chExt cx="11151001" cy="6094903"/>
          </a:xfrm>
        </p:grpSpPr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44" y="742791"/>
              <a:ext cx="11151001" cy="6094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grpSp>
          <p:nvGrpSpPr>
            <p:cNvPr id="51" name="グループ化 50"/>
            <p:cNvGrpSpPr/>
            <p:nvPr/>
          </p:nvGrpSpPr>
          <p:grpSpPr>
            <a:xfrm>
              <a:off x="1608349" y="817749"/>
              <a:ext cx="9947930" cy="5953669"/>
              <a:chOff x="1363421" y="763097"/>
              <a:chExt cx="9947930" cy="5953669"/>
            </a:xfrm>
          </p:grpSpPr>
          <p:cxnSp>
            <p:nvCxnSpPr>
              <p:cNvPr id="52" name="曲線コネクタ 51"/>
              <p:cNvCxnSpPr>
                <a:stCxn id="57" idx="2"/>
                <a:endCxn id="83" idx="3"/>
              </p:cNvCxnSpPr>
              <p:nvPr/>
            </p:nvCxnSpPr>
            <p:spPr bwMode="auto">
              <a:xfrm rot="5400000">
                <a:off x="7351598" y="3527989"/>
                <a:ext cx="1159072" cy="2415669"/>
              </a:xfrm>
              <a:prstGeom prst="curvedConnector2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3" name="円弧 52"/>
              <p:cNvSpPr/>
              <p:nvPr/>
            </p:nvSpPr>
            <p:spPr bwMode="auto">
              <a:xfrm>
                <a:off x="4569719" y="4106986"/>
                <a:ext cx="4719759" cy="2579478"/>
              </a:xfrm>
              <a:prstGeom prst="arc">
                <a:avLst/>
              </a:prstGeom>
              <a:noFill/>
              <a:ln w="635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latin typeface="Times New Roman" pitchFamily="18" charset="0"/>
                  <a:ea typeface="ＭＳ Ｐゴシック" charset="-128"/>
                </a:endParaRPr>
              </a:p>
            </p:txBody>
          </p:sp>
          <p:grpSp>
            <p:nvGrpSpPr>
              <p:cNvPr id="54" name="グループ化 53"/>
              <p:cNvGrpSpPr/>
              <p:nvPr/>
            </p:nvGrpSpPr>
            <p:grpSpPr>
              <a:xfrm>
                <a:off x="1363421" y="763097"/>
                <a:ext cx="9947930" cy="5953669"/>
                <a:chOff x="1363421" y="763097"/>
                <a:chExt cx="9947930" cy="5953669"/>
              </a:xfrm>
            </p:grpSpPr>
            <p:sp>
              <p:nvSpPr>
                <p:cNvPr id="55" name="Rectangle 3"/>
                <p:cNvSpPr>
                  <a:spLocks noChangeArrowheads="1"/>
                </p:cNvSpPr>
                <p:nvPr/>
              </p:nvSpPr>
              <p:spPr bwMode="auto">
                <a:xfrm>
                  <a:off x="5447928" y="2223460"/>
                  <a:ext cx="1309600" cy="544896"/>
                </a:xfrm>
                <a:prstGeom prst="rect">
                  <a:avLst/>
                </a:prstGeom>
                <a:solidFill>
                  <a:srgbClr val="003300"/>
                </a:solidFill>
                <a:ln w="2857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Human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Rectangle 4"/>
                <p:cNvSpPr>
                  <a:spLocks noChangeArrowheads="1"/>
                </p:cNvSpPr>
                <p:nvPr/>
              </p:nvSpPr>
              <p:spPr bwMode="auto">
                <a:xfrm>
                  <a:off x="2531605" y="3492818"/>
                  <a:ext cx="1111839" cy="577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/>
                    <a:t>Food</a:t>
                  </a:r>
                  <a:endParaRPr lang="ja-JP" altLang="en-US" sz="2000" dirty="0"/>
                </a:p>
              </p:txBody>
            </p:sp>
            <p:sp>
              <p:nvSpPr>
                <p:cNvPr id="57" name="Rectangle 5"/>
                <p:cNvSpPr>
                  <a:spLocks noChangeArrowheads="1"/>
                </p:cNvSpPr>
                <p:nvPr/>
              </p:nvSpPr>
              <p:spPr bwMode="auto">
                <a:xfrm>
                  <a:off x="8135497" y="3422200"/>
                  <a:ext cx="2006940" cy="734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 fontAlgn="base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ea typeface="HG丸ｺﾞｼｯｸM-PRO" pitchFamily="50" charset="-128"/>
                    </a:rPr>
                    <a:t>Plants/</a:t>
                  </a:r>
                </a:p>
                <a:p>
                  <a:pPr algn="ctr" fontAlgn="base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ea typeface="HG丸ｺﾞｼｯｸM-PRO" pitchFamily="50" charset="-128"/>
                    </a:rPr>
                    <a:t>Environment</a:t>
                  </a:r>
                  <a:endParaRPr lang="ja-JP" altLang="en-US" dirty="0">
                    <a:ea typeface="HG丸ｺﾞｼｯｸM-PRO" pitchFamily="50" charset="-128"/>
                  </a:endParaRPr>
                </a:p>
              </p:txBody>
            </p:sp>
            <p:cxnSp>
              <p:nvCxnSpPr>
                <p:cNvPr id="58" name="曲線コネクタ 57"/>
                <p:cNvCxnSpPr/>
                <p:nvPr/>
              </p:nvCxnSpPr>
              <p:spPr bwMode="auto">
                <a:xfrm rot="5400000" flipH="1" flipV="1">
                  <a:off x="3728220" y="1690727"/>
                  <a:ext cx="970280" cy="2496941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9" name="曲線コネクタ 58"/>
                <p:cNvCxnSpPr/>
                <p:nvPr/>
              </p:nvCxnSpPr>
              <p:spPr bwMode="auto">
                <a:xfrm rot="10800000">
                  <a:off x="2970140" y="4091050"/>
                  <a:ext cx="2505606" cy="1276036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曲線コネクタ 59"/>
                <p:cNvCxnSpPr>
                  <a:stCxn id="55" idx="3"/>
                  <a:endCxn id="57" idx="0"/>
                </p:cNvCxnSpPr>
                <p:nvPr/>
              </p:nvCxnSpPr>
              <p:spPr bwMode="auto">
                <a:xfrm>
                  <a:off x="6757528" y="2495909"/>
                  <a:ext cx="2381440" cy="926291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1" name="円弧 60"/>
                <p:cNvSpPr/>
                <p:nvPr/>
              </p:nvSpPr>
              <p:spPr bwMode="auto">
                <a:xfrm rot="1038013">
                  <a:off x="6376486" y="2294453"/>
                  <a:ext cx="3099634" cy="1411051"/>
                </a:xfrm>
                <a:prstGeom prst="arc">
                  <a:avLst>
                    <a:gd name="adj1" fmla="val 11917035"/>
                    <a:gd name="adj2" fmla="val 21323629"/>
                  </a:avLst>
                </a:prstGeom>
                <a:noFill/>
                <a:ln w="63500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62" name="直線矢印コネクタ 61"/>
                <p:cNvCxnSpPr/>
                <p:nvPr/>
              </p:nvCxnSpPr>
              <p:spPr bwMode="auto">
                <a:xfrm flipV="1">
                  <a:off x="5807968" y="2780930"/>
                  <a:ext cx="0" cy="2088231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直線矢印コネクタ 62"/>
                <p:cNvCxnSpPr/>
                <p:nvPr/>
              </p:nvCxnSpPr>
              <p:spPr bwMode="auto">
                <a:xfrm flipV="1">
                  <a:off x="6240016" y="3140969"/>
                  <a:ext cx="0" cy="2088233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B0F0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直線矢印コネクタ 63"/>
                <p:cNvCxnSpPr/>
                <p:nvPr/>
              </p:nvCxnSpPr>
              <p:spPr bwMode="auto">
                <a:xfrm flipV="1">
                  <a:off x="5807968" y="1665530"/>
                  <a:ext cx="0" cy="539334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5" name="Rectangle 3"/>
                <p:cNvSpPr>
                  <a:spLocks noChangeArrowheads="1"/>
                </p:cNvSpPr>
                <p:nvPr/>
              </p:nvSpPr>
              <p:spPr bwMode="auto">
                <a:xfrm>
                  <a:off x="5400998" y="1025095"/>
                  <a:ext cx="1270317" cy="520768"/>
                </a:xfrm>
                <a:prstGeom prst="rect">
                  <a:avLst/>
                </a:prstGeom>
                <a:solidFill>
                  <a:srgbClr val="003300"/>
                </a:solidFill>
                <a:ln w="2857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>
                      <a:solidFill>
                        <a:srgbClr val="FFFFFF"/>
                      </a:solidFill>
                    </a:rPr>
                    <a:t>Human</a:t>
                  </a:r>
                  <a:endParaRPr lang="ja-JP" altLang="en-US" sz="2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Rectangle 6"/>
                <p:cNvSpPr>
                  <a:spLocks noChangeArrowheads="1"/>
                </p:cNvSpPr>
                <p:nvPr/>
              </p:nvSpPr>
              <p:spPr bwMode="auto">
                <a:xfrm>
                  <a:off x="5473517" y="6210167"/>
                  <a:ext cx="1284011" cy="506599"/>
                </a:xfrm>
                <a:prstGeom prst="rect">
                  <a:avLst/>
                </a:prstGeom>
                <a:solidFill>
                  <a:srgbClr val="003366"/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Animal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7" name="直線矢印コネクタ 66"/>
                <p:cNvCxnSpPr/>
                <p:nvPr/>
              </p:nvCxnSpPr>
              <p:spPr bwMode="auto">
                <a:xfrm flipV="1">
                  <a:off x="5807968" y="5603244"/>
                  <a:ext cx="0" cy="539334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8" name="直線矢印コネクタ 67"/>
                <p:cNvCxnSpPr/>
                <p:nvPr/>
              </p:nvCxnSpPr>
              <p:spPr bwMode="auto">
                <a:xfrm>
                  <a:off x="6240016" y="1665530"/>
                  <a:ext cx="0" cy="537548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直線矢印コネクタ 68"/>
                <p:cNvCxnSpPr/>
                <p:nvPr/>
              </p:nvCxnSpPr>
              <p:spPr bwMode="auto">
                <a:xfrm>
                  <a:off x="6240016" y="5633207"/>
                  <a:ext cx="0" cy="53754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70" name="Picture 5" descr="AN02770_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46097" y="5557784"/>
                  <a:ext cx="615795" cy="882198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" name="Picture 3" descr="NA01296_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153865" y="5964278"/>
                  <a:ext cx="995740" cy="565593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" name="Picture 4" descr="AN04299_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59138" y="5192400"/>
                  <a:ext cx="1331254" cy="745106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78" descr="j0286861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81573" y="905526"/>
                  <a:ext cx="1069248" cy="8628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47" descr="j0149800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982002" y="2310975"/>
                  <a:ext cx="1329349" cy="962587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75" name="オブジェクト 7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57341442"/>
                    </p:ext>
                  </p:extLst>
                </p:nvPr>
              </p:nvGraphicFramePr>
              <p:xfrm>
                <a:off x="1363421" y="4103658"/>
                <a:ext cx="1322340" cy="9579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215" name="OASYS Draw" r:id="rId11" imgW="2489835" imgH="1623060" progId="OASYSDrawV5">
                        <p:embed/>
                      </p:oleObj>
                    </mc:Choice>
                    <mc:Fallback>
                      <p:oleObj name="OASYS Draw" r:id="rId11" imgW="2489835" imgH="1623060" progId="OASYSDrawV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63421" y="4103658"/>
                              <a:ext cx="1322340" cy="957942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195"/>
                              </a:schemeClr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76" name="Picture 4" descr="C:\Users\manao_ozawa\Pictures\kazoku.png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0049" y="883220"/>
                  <a:ext cx="2029538" cy="878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7" name="左矢印 76"/>
                <p:cNvSpPr/>
                <p:nvPr/>
              </p:nvSpPr>
              <p:spPr bwMode="auto">
                <a:xfrm>
                  <a:off x="7112693" y="1546820"/>
                  <a:ext cx="945693" cy="468778"/>
                </a:xfrm>
                <a:prstGeom prst="lef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78" name="右矢印 77"/>
                <p:cNvSpPr/>
                <p:nvPr/>
              </p:nvSpPr>
              <p:spPr bwMode="auto">
                <a:xfrm>
                  <a:off x="3842192" y="6154270"/>
                  <a:ext cx="936104" cy="517599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pic>
              <p:nvPicPr>
                <p:cNvPr id="79" name="Picture 78" descr="j0286861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4473" y="5801762"/>
                  <a:ext cx="991386" cy="7999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3643445" y="5445671"/>
                  <a:ext cx="1674914" cy="744492"/>
                </a:xfrm>
                <a:prstGeom prst="rect">
                  <a:avLst/>
                </a:prstGeom>
                <a:solidFill>
                  <a:srgbClr val="FF66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ja-JP" b="1" dirty="0"/>
                    <a:t>Selective pressure</a:t>
                  </a:r>
                  <a:endParaRPr lang="ja-JP" altLang="en-US" b="1" dirty="0"/>
                </a:p>
              </p:txBody>
            </p:sp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4721487" y="3506985"/>
                  <a:ext cx="2736359" cy="642693"/>
                </a:xfrm>
                <a:prstGeom prst="rect">
                  <a:avLst/>
                </a:prstGeom>
                <a:solidFill>
                  <a:srgbClr val="CCFFFF"/>
                </a:solidFill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solidFill>
                        <a:srgbClr val="0000FF"/>
                      </a:solidFill>
                    </a:rPr>
                    <a:t>One health</a:t>
                  </a:r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83" name="Rectangle 6"/>
                <p:cNvSpPr>
                  <a:spLocks noChangeArrowheads="1"/>
                </p:cNvSpPr>
                <p:nvPr/>
              </p:nvSpPr>
              <p:spPr bwMode="auto">
                <a:xfrm>
                  <a:off x="5401747" y="5057779"/>
                  <a:ext cx="1321553" cy="515163"/>
                </a:xfrm>
                <a:prstGeom prst="rect">
                  <a:avLst/>
                </a:prstGeom>
                <a:solidFill>
                  <a:srgbClr val="003366"/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>
                      <a:solidFill>
                        <a:srgbClr val="FFFFFF"/>
                      </a:solidFill>
                    </a:rPr>
                    <a:t>Animal</a:t>
                  </a:r>
                  <a:endParaRPr lang="ja-JP" altLang="en-US" sz="2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6861873" y="763097"/>
                  <a:ext cx="1484224" cy="744492"/>
                </a:xfrm>
                <a:prstGeom prst="rect">
                  <a:avLst/>
                </a:prstGeom>
                <a:solidFill>
                  <a:srgbClr val="FF66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ja-JP" b="1" dirty="0"/>
                    <a:t>Selective pressure</a:t>
                  </a:r>
                  <a:endParaRPr lang="ja-JP" altLang="en-US" b="1" dirty="0"/>
                </a:p>
              </p:txBody>
            </p:sp>
          </p:grpSp>
        </p:grpSp>
      </p:grp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6297" y="1138711"/>
            <a:ext cx="4020065" cy="1595408"/>
          </a:xfrm>
        </p:spPr>
        <p:txBody>
          <a:bodyPr>
            <a:noAutofit/>
          </a:bodyPr>
          <a:lstStyle/>
          <a:p>
            <a:pPr marL="144000" indent="-360000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*The use of antimicrobial agents is likely to lead to selection of resistance whether administered to humans, animals or plants. </a:t>
            </a:r>
          </a:p>
        </p:txBody>
      </p:sp>
      <p:sp>
        <p:nvSpPr>
          <p:cNvPr id="47" name="コンテンツ プレースホルダ 2"/>
          <p:cNvSpPr txBox="1">
            <a:spLocks/>
          </p:cNvSpPr>
          <p:nvPr/>
        </p:nvSpPr>
        <p:spPr>
          <a:xfrm>
            <a:off x="186297" y="2889979"/>
            <a:ext cx="3710614" cy="257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36000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*Zoonotic organisms such as non-typhoid </a:t>
            </a:r>
            <a:r>
              <a:rPr lang="en-US" altLang="ja-JP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Salmonellae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  <a:r>
              <a:rPr lang="en-US" altLang="ja-JP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Campylobacter spp.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and </a:t>
            </a:r>
            <a:r>
              <a:rPr lang="en-US" altLang="ja-JP" sz="2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enterohaemorrhagic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2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E. coli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(e.g. O157) can be transferred to humans from animals. 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795141" y="3692190"/>
            <a:ext cx="1231732" cy="534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en-US" altLang="ja-JP" b="1" dirty="0"/>
              <a:t>Zoonotic organisms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9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Introduction 2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1813" y="1114853"/>
            <a:ext cx="11373629" cy="5553617"/>
          </a:xfrm>
        </p:spPr>
        <p:txBody>
          <a:bodyPr>
            <a:noAutofit/>
          </a:bodyPr>
          <a:lstStyle/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Data demonstrating the magnitude and importance of such transfer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whether such transfer occurs via consumption of contaminated meat or via contamination of water or vegetables by animal excreta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are limited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Humans are also a potential reservoir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antimicrobial-resistant microorganisms.</a:t>
            </a:r>
            <a:endParaRPr lang="en-US" altLang="ja-JP" sz="2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extent to which food-producing animals contribute to human exposure to antimicrobial resistant microorganisms is difficult to quantify.</a:t>
            </a:r>
            <a:endParaRPr lang="en-US" altLang="ja-JP" sz="1100" dirty="0">
              <a:solidFill>
                <a:srgbClr val="9933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HOWEVER,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when evaluating the safety of antimicrobial products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use in food-producing animals,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regulatory authorities should consider the potential for such products to select for resistant bacteria. 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↓</a:t>
            </a:r>
            <a:endParaRPr lang="en-US" altLang="ja-JP" sz="24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Therefore,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guidance is needed for drug sponsors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 the type of information that should be provided to the regulatory authorities. 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31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Introduction </a:t>
            </a:r>
            <a:r>
              <a:rPr lang="en-US" altLang="ja-JP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1813" y="1152277"/>
            <a:ext cx="10891987" cy="3367965"/>
          </a:xfrm>
        </p:spPr>
        <p:txBody>
          <a:bodyPr>
            <a:noAutofit/>
          </a:bodyPr>
          <a:lstStyle/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information should help to characterize the potential for the use of the product to select for antimicrobial-resistant bacteria of human health concern.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information provided should be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used as part of an overall assessment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the potential impact of the product on human health.</a:t>
            </a:r>
            <a:endParaRPr lang="en-US" sz="2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16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Objectives 1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18147" y="1152277"/>
            <a:ext cx="11036969" cy="5386635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objective of this document is to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provide harmonized technical guidance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 the E.U., Japan and the U.S.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registration of antimicrobial veterinary medicinal products intended for use in food-producing animals with regard to characterization of the potential for a given antimicrobial agent to select for resistant bacteria of human health concern.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clarification, this guidance outlines the types of studies and data, which are recommended to characterize the potential resistance development as it might occur in the food-producing animal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under the proposed conditions of use of the product.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This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includes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information, </a:t>
            </a:r>
          </a:p>
          <a:p>
            <a:pPr marL="457200" indent="-457200">
              <a:lnSpc>
                <a:spcPts val="3000"/>
              </a:lnSpc>
              <a:spcBef>
                <a:spcPts val="0"/>
              </a:spcBef>
              <a:buAutoNum type="arabicParenR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which describes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attributes of the drug substance, the drug product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</a:p>
          <a:p>
            <a:pPr marL="457200" indent="-457200">
              <a:lnSpc>
                <a:spcPts val="3000"/>
              </a:lnSpc>
              <a:spcBef>
                <a:spcPts val="0"/>
              </a:spcBef>
              <a:buAutoNum type="arabicParenR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nature of the resistance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</a:t>
            </a:r>
          </a:p>
          <a:p>
            <a:pPr marL="457200" indent="-457200">
              <a:lnSpc>
                <a:spcPts val="3000"/>
              </a:lnSpc>
              <a:spcBef>
                <a:spcPts val="0"/>
              </a:spcBef>
              <a:buAutoNum type="arabicParenR"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potential exposure of the gut flora in the target animal species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2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5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Objectives 2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18147" y="1152277"/>
            <a:ext cx="10535653" cy="5386635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 does </a:t>
            </a:r>
            <a:r>
              <a:rPr lang="en-US" altLang="ja-JP" sz="2400" dirty="0">
                <a:solidFill>
                  <a:srgbClr val="0099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 account for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NOT included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this guidance)  </a:t>
            </a: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post-slaughter factors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such as processing of food products or kitchen hygiene that affect the potential human health impact. </a:t>
            </a: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pathogen load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studies, </a:t>
            </a: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3) </a:t>
            </a:r>
            <a:r>
              <a:rPr lang="en-US" altLang="ja-JP" sz="2400" dirty="0" err="1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ecotoxicity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studies, </a:t>
            </a: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4) the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process of risk assessment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</a:t>
            </a: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5) the establishment of Acceptable Daily Intakes (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ADIs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), and consideration of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residues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of antimicrobial agents.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432000" indent="-432000">
              <a:lnSpc>
                <a:spcPts val="3000"/>
              </a:lnSpc>
              <a:spcBef>
                <a:spcPts val="0"/>
              </a:spcBef>
              <a:buNone/>
            </a:pP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8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&lt; Aquaculture products &gt;</a:t>
            </a:r>
          </a:p>
          <a:p>
            <a:pPr marL="288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Special considerations may be appropriate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because of fundamental differences in production systems, bacterial populations present, and potential zoonotic public health threats.</a:t>
            </a:r>
            <a:endParaRPr lang="en-US" sz="24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76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Data recommendations</a:t>
            </a:r>
            <a:endParaRPr lang="ja-JP" altLang="en-US" sz="4000" dirty="0">
              <a:solidFill>
                <a:srgbClr val="7030A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18147" y="1152277"/>
            <a:ext cx="10535653" cy="5386635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Information in the subsequent sections has been designated as ‘basic’ or ‘additional’ data. </a:t>
            </a:r>
          </a:p>
          <a:p>
            <a:pPr marL="324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Basic information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 is recommended that sponsors provide such information. </a:t>
            </a:r>
          </a:p>
          <a:p>
            <a:pPr marL="324000" indent="-432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Additional information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sponsors may choose to include some or all of those data. </a:t>
            </a:r>
          </a:p>
          <a:p>
            <a:pPr marL="540000" indent="-288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 The 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proposed use conditions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the product, </a:t>
            </a:r>
          </a:p>
          <a:p>
            <a:pPr marL="540000" indent="-288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 The 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potential exposure of animal gut flora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the antimicrobial agent, </a:t>
            </a:r>
          </a:p>
          <a:p>
            <a:pPr marL="540000" indent="-288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 The 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potential exposure of humans to resistant bacteria or their resistance genes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and </a:t>
            </a:r>
          </a:p>
          <a:p>
            <a:pPr marL="540000" indent="-288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 The 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perceived importance of the drug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(or related drugs) </a:t>
            </a:r>
            <a:r>
              <a:rPr lang="en-US" altLang="ja-JP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human medicine </a:t>
            </a:r>
          </a:p>
          <a:p>
            <a:pPr marL="540000" indent="-288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may be factors on which the sponsor provides ‘additional’ data.</a:t>
            </a:r>
            <a:endParaRPr lang="en-US" sz="24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71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  <a:ea typeface="メイリオ" panose="020B0604030504040204" pitchFamily="50" charset="-128"/>
                <a:cs typeface="メイリオ" panose="020B0604030504040204" pitchFamily="50" charset="-128"/>
              </a:rPr>
              <a:t>1.</a:t>
            </a:r>
            <a:r>
              <a:rPr lang="en-US" altLang="ja-JP" sz="4000" dirty="0">
                <a:solidFill>
                  <a:srgbClr val="0000FF"/>
                </a:solidFill>
              </a:rPr>
              <a:t> Basic information </a:t>
            </a:r>
            <a:endParaRPr lang="ja-JP" altLang="en-US" sz="4000" dirty="0">
              <a:solidFill>
                <a:srgbClr val="0000FF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423" y="1182415"/>
            <a:ext cx="11648048" cy="5386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 is recommended that sponsors provide such information.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200" dirty="0"/>
              <a:t>1.1 Antimicrobial class</a:t>
            </a:r>
          </a:p>
          <a:p>
            <a:pPr marL="0" indent="0">
              <a:buNone/>
            </a:pPr>
            <a:r>
              <a:rPr lang="en-US" altLang="ja-JP" sz="3200" dirty="0"/>
              <a:t>1.2 Mechanism and type of antimicrobial action</a:t>
            </a:r>
          </a:p>
          <a:p>
            <a:pPr marL="0" indent="0">
              <a:buNone/>
            </a:pPr>
            <a:r>
              <a:rPr lang="en-US" altLang="ja-JP" sz="3200" dirty="0"/>
              <a:t>1.3 Antimicrobial spectrum of activity</a:t>
            </a:r>
          </a:p>
          <a:p>
            <a:pPr marL="0" indent="0">
              <a:buNone/>
            </a:pPr>
            <a:r>
              <a:rPr lang="en-US" altLang="ja-JP" sz="3200" dirty="0"/>
              <a:t>1.4 Antimicrobial resistance mechanisms and genetics</a:t>
            </a:r>
          </a:p>
          <a:p>
            <a:pPr marL="0" indent="0">
              <a:buNone/>
            </a:pPr>
            <a:r>
              <a:rPr lang="en-US" altLang="ja-JP" sz="3200" dirty="0"/>
              <a:t>1.5 Occurrence and rate of transfer of antimicrobial resistance genes</a:t>
            </a:r>
          </a:p>
          <a:p>
            <a:pPr marL="0" indent="0">
              <a:buNone/>
            </a:pPr>
            <a:r>
              <a:rPr lang="en-US" altLang="ja-JP" sz="3200" dirty="0"/>
              <a:t>1.6 Occurrence of cross-resistance</a:t>
            </a:r>
          </a:p>
          <a:p>
            <a:pPr marL="0" indent="0">
              <a:buNone/>
            </a:pPr>
            <a:r>
              <a:rPr lang="en-US" altLang="ja-JP" sz="3200" dirty="0"/>
              <a:t>1.7 Occurrence of co-resistance</a:t>
            </a:r>
          </a:p>
          <a:p>
            <a:pPr marL="0" indent="0">
              <a:buNone/>
            </a:pPr>
            <a:r>
              <a:rPr lang="en-US" altLang="ja-JP" sz="3200" dirty="0"/>
              <a:t>1.8 Pharmacokinetic data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24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42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ea typeface="メイリオ" panose="020B0604030504040204" pitchFamily="50" charset="-128"/>
              </a:rPr>
              <a:t>2.</a:t>
            </a:r>
            <a:r>
              <a:rPr lang="en-US" altLang="ja-JP" sz="4000" dirty="0">
                <a:solidFill>
                  <a:srgbClr val="0000FF"/>
                </a:solidFill>
              </a:rPr>
              <a:t> Additional information </a:t>
            </a:r>
            <a:endParaRPr lang="ja-JP" altLang="en-US" sz="4000" dirty="0">
              <a:solidFill>
                <a:srgbClr val="0000FF"/>
              </a:solidFill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18147" y="1182415"/>
            <a:ext cx="11223797" cy="5386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solidFill>
                  <a:srgbClr val="0000FF"/>
                </a:solidFill>
              </a:rPr>
              <a:t>Sponsors may also choose to include some or all of the following: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4000" dirty="0"/>
              <a:t>2.1 In vitro mutation frequency studies</a:t>
            </a:r>
          </a:p>
          <a:p>
            <a:pPr marL="0" indent="0">
              <a:buNone/>
            </a:pPr>
            <a:r>
              <a:rPr lang="en-US" altLang="ja-JP" sz="4000" dirty="0"/>
              <a:t>2.2 Antimicrobial agent activity in intestinal tract</a:t>
            </a:r>
          </a:p>
          <a:p>
            <a:pPr marL="0" indent="0">
              <a:buNone/>
            </a:pPr>
            <a:r>
              <a:rPr lang="en-US" altLang="ja-JP" sz="4000" dirty="0"/>
              <a:t>2.3 Other animal studies</a:t>
            </a:r>
          </a:p>
          <a:p>
            <a:pPr marL="0" indent="0">
              <a:buNone/>
            </a:pPr>
            <a:r>
              <a:rPr lang="en-US" altLang="ja-JP" sz="4000" dirty="0"/>
              <a:t>2.4 Supporting information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40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19940"/>
            <a:ext cx="11373853" cy="19096"/>
          </a:xfrm>
          <a:prstGeom prst="line">
            <a:avLst/>
          </a:prstGeom>
          <a:ln w="539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03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904599"/>
            <a:ext cx="8229600" cy="62675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 Discussion</a:t>
            </a:r>
            <a:endParaRPr lang="ja-JP" altLang="en-US" sz="4000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2769474"/>
            <a:ext cx="11373853" cy="19096"/>
          </a:xfrm>
          <a:prstGeom prst="line">
            <a:avLst/>
          </a:prstGeom>
          <a:ln w="53975">
            <a:solidFill>
              <a:srgbClr val="FF006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>
          <a:xfrm>
            <a:off x="818147" y="3026689"/>
            <a:ext cx="10535653" cy="3082762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sponsor should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characterize the potential for the use of the product to select for antimicrobial-resistant bacteria of human health concern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 To accomplish this, the sponsor should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discuss the information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provided in the previous sections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terms of the exposure of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food-borne pathogens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and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commensal organisms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 microbiologically active substance in the target animal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after administration of the veterinary medicinal product under the proposed conditions of use.</a:t>
            </a:r>
            <a:endParaRPr lang="en-US" sz="2400" baseline="30000" dirty="0">
              <a:solidFill>
                <a:srgbClr val="00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73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2720" y="774627"/>
            <a:ext cx="11907519" cy="594113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1. Antimicrobials for animal use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  </a:t>
            </a:r>
            <a:r>
              <a:rPr lang="en-US" altLang="ja-JP" sz="2800" dirty="0">
                <a:solidFill>
                  <a:srgbClr val="0000FF"/>
                </a:solidFill>
              </a:rPr>
              <a:t>-Process and data requirements of approval for VMPs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ja-JP" sz="2800" dirty="0">
              <a:solidFill>
                <a:srgbClr val="0000FF"/>
              </a:solidFill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2. Overview of VICH GL 27</a:t>
            </a:r>
          </a:p>
          <a:p>
            <a:pPr marL="107950" indent="0" eaLnBrk="1" hangingPunct="1"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  </a:t>
            </a:r>
            <a:r>
              <a:rPr lang="en-US" altLang="ja-JP" sz="2800" dirty="0">
                <a:solidFill>
                  <a:srgbClr val="0000FF"/>
                </a:solidFill>
              </a:rPr>
              <a:t>-</a:t>
            </a:r>
            <a:r>
              <a:rPr lang="en-US" altLang="ja-JP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on Pre-Approval Information for Registration of   New Veterinary Medicinal Products for Food Producing Animals with Respect to Antimicrobial Resistance</a:t>
            </a:r>
          </a:p>
          <a:p>
            <a:pPr marL="107950" indent="0" eaLnBrk="1" hangingPunct="1">
              <a:buNone/>
            </a:pPr>
            <a:endParaRPr lang="en-US" altLang="ja-JP" sz="2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3.  How GL27 is used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  </a:t>
            </a:r>
            <a:r>
              <a:rPr lang="en-US" altLang="ja-JP" sz="2800" dirty="0">
                <a:solidFill>
                  <a:srgbClr val="0000FF"/>
                </a:solidFill>
              </a:rPr>
              <a:t>-pre-approval</a:t>
            </a:r>
            <a:r>
              <a:rPr lang="ja-JP" altLang="en-US" sz="2800" dirty="0">
                <a:solidFill>
                  <a:srgbClr val="0000FF"/>
                </a:solidFill>
              </a:rPr>
              <a:t>・・・・</a:t>
            </a:r>
            <a:r>
              <a:rPr lang="en-US" altLang="ja-JP" sz="2800" dirty="0">
                <a:solidFill>
                  <a:srgbClr val="0000FF"/>
                </a:solidFill>
              </a:rPr>
              <a:t>original purpose (efficacy &amp; food safety)</a:t>
            </a:r>
            <a:endParaRPr lang="ja-JP" altLang="en-US" sz="2800" dirty="0">
              <a:solidFill>
                <a:srgbClr val="0000FF"/>
              </a:solidFill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2800" dirty="0">
                <a:solidFill>
                  <a:srgbClr val="0000FF"/>
                </a:solidFill>
              </a:rPr>
              <a:t>  -post-approval</a:t>
            </a:r>
            <a:r>
              <a:rPr lang="ja-JP" altLang="en-US" sz="2800" dirty="0">
                <a:solidFill>
                  <a:srgbClr val="0000FF"/>
                </a:solidFill>
              </a:rPr>
              <a:t>・・・</a:t>
            </a:r>
            <a:r>
              <a:rPr lang="en-US" altLang="ja-JP" sz="2800" dirty="0">
                <a:solidFill>
                  <a:srgbClr val="0000FF"/>
                </a:solidFill>
              </a:rPr>
              <a:t>additional purpose (surveillance &amp; food safety)</a:t>
            </a:r>
            <a:endParaRPr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9600" y="101918"/>
            <a:ext cx="10972800" cy="922114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Contents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02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813" y="312280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Points</a:t>
            </a:r>
            <a:endParaRPr lang="ja-JP" altLang="en-US" sz="4000" dirty="0">
              <a:solidFill>
                <a:srgbClr val="0000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1813" y="1152277"/>
            <a:ext cx="10891987" cy="5204073"/>
          </a:xfrm>
        </p:spPr>
        <p:txBody>
          <a:bodyPr>
            <a:noAutofit/>
          </a:bodyPr>
          <a:lstStyle/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*When evaluating the safety of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antimicrobial products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for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 in food-producing animals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 regulatory authorities should consider the potential for such products to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select for resistant bacteria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human health concern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.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So, not only	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1)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Target animal pathogens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label claim)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But also 	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2)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Food-borne pathogens 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&amp; 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	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3) </a:t>
            </a:r>
            <a:r>
              <a:rPr lang="en-US" altLang="ja-JP" sz="2400" dirty="0">
                <a:solidFill>
                  <a:srgbClr val="99336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Commensal organisms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are important for evaluating.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44000" indent="-36000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*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The information provided should be </a:t>
            </a:r>
            <a:r>
              <a:rPr lang="en-US" altLang="ja-JP" sz="2400" dirty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used as part of an overall assessment 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of the potential impact of the product on human health.</a:t>
            </a:r>
            <a:endParaRPr lang="en-US" sz="2400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818147" y="967237"/>
            <a:ext cx="11373853" cy="19096"/>
          </a:xfrm>
          <a:prstGeom prst="line">
            <a:avLst/>
          </a:prstGeom>
          <a:ln w="53975">
            <a:solidFill>
              <a:srgbClr val="0000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8422442" y="131129"/>
            <a:ext cx="3561010" cy="598154"/>
            <a:chOff x="8422442" y="131129"/>
            <a:chExt cx="3561010" cy="598154"/>
          </a:xfrm>
        </p:grpSpPr>
        <p:pic>
          <p:nvPicPr>
            <p:cNvPr id="9" name="図 8" descr="VICH header and footer-01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2442" y="131129"/>
              <a:ext cx="3200330" cy="545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0892589" y="359951"/>
              <a:ext cx="1090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0066FF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GL27</a:t>
              </a:r>
              <a:endParaRPr kumimoji="1" lang="ja-JP" altLang="en-US" dirty="0">
                <a:solidFill>
                  <a:srgbClr val="0066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65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2720" y="1442720"/>
            <a:ext cx="11907519" cy="5273040"/>
          </a:xfrm>
          <a:noFill/>
        </p:spPr>
        <p:txBody>
          <a:bodyPr/>
          <a:lstStyle/>
          <a:p>
            <a:pPr marL="107950" indent="0" eaLnBrk="1" hangingPunct="1">
              <a:buNone/>
            </a:pPr>
            <a:endParaRPr lang="en-US" altLang="ja-JP" sz="2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600" dirty="0">
                <a:solidFill>
                  <a:srgbClr val="002060"/>
                </a:solidFill>
              </a:rPr>
              <a:t>3.  How GL27 is used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600" dirty="0">
                <a:solidFill>
                  <a:srgbClr val="002060"/>
                </a:solidFill>
              </a:rPr>
              <a:t>  </a:t>
            </a:r>
            <a:r>
              <a:rPr lang="en-US" altLang="ja-JP" sz="3600" dirty="0">
                <a:solidFill>
                  <a:srgbClr val="0000FF"/>
                </a:solidFill>
              </a:rPr>
              <a:t>(1) pre-approval</a:t>
            </a:r>
            <a:r>
              <a:rPr lang="ja-JP" altLang="en-US" sz="3600" dirty="0">
                <a:solidFill>
                  <a:srgbClr val="0000FF"/>
                </a:solidFill>
              </a:rPr>
              <a:t>・・・・</a:t>
            </a:r>
            <a:r>
              <a:rPr lang="en-US" altLang="ja-JP" sz="3600" dirty="0">
                <a:solidFill>
                  <a:srgbClr val="0000FF"/>
                </a:solidFill>
              </a:rPr>
              <a:t>original purpose 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600" dirty="0">
                <a:solidFill>
                  <a:srgbClr val="0000FF"/>
                </a:solidFill>
              </a:rPr>
              <a:t>       (efficacy &amp; food safety)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600" dirty="0">
                <a:solidFill>
                  <a:srgbClr val="0000FF"/>
                </a:solidFill>
              </a:rPr>
              <a:t>       </a:t>
            </a:r>
            <a:endParaRPr lang="ja-JP" altLang="en-US" sz="3600" dirty="0">
              <a:solidFill>
                <a:srgbClr val="0000FF"/>
              </a:solidFill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600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9600" y="101918"/>
            <a:ext cx="10972800" cy="922114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Content 3-1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245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角丸四角形 62"/>
          <p:cNvSpPr>
            <a:spLocks noChangeArrowheads="1"/>
          </p:cNvSpPr>
          <p:nvPr/>
        </p:nvSpPr>
        <p:spPr bwMode="auto">
          <a:xfrm>
            <a:off x="3581276" y="1391522"/>
            <a:ext cx="2500312" cy="166211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000" b="1" dirty="0">
                <a:solidFill>
                  <a:srgbClr val="0000FF"/>
                </a:solidFill>
                <a:latin typeface="Calibri" panose="020F0502020204030204" pitchFamily="34" charset="0"/>
              </a:rPr>
              <a:t>MAFF</a:t>
            </a:r>
          </a:p>
          <a:p>
            <a:pPr eaLnBrk="1" hangingPunct="1"/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(Minister of Agriculture, Forestry and Fisheries)</a:t>
            </a:r>
            <a:endParaRPr lang="ja-JP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19458" y="1148445"/>
            <a:ext cx="1457408" cy="547687"/>
            <a:chOff x="1819458" y="1148445"/>
            <a:chExt cx="1457408" cy="547687"/>
          </a:xfrm>
        </p:grpSpPr>
        <p:sp>
          <p:nvSpPr>
            <p:cNvPr id="23577" name="AutoShape 35"/>
            <p:cNvSpPr>
              <a:spLocks noChangeArrowheads="1"/>
            </p:cNvSpPr>
            <p:nvPr/>
          </p:nvSpPr>
          <p:spPr bwMode="auto">
            <a:xfrm>
              <a:off x="1819458" y="1148445"/>
              <a:ext cx="1299959" cy="308193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application</a:t>
              </a:r>
              <a:endPara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578" name="直線矢印コネクタ 36"/>
            <p:cNvCxnSpPr>
              <a:cxnSpLocks noChangeShapeType="1"/>
            </p:cNvCxnSpPr>
            <p:nvPr/>
          </p:nvCxnSpPr>
          <p:spPr bwMode="auto">
            <a:xfrm>
              <a:off x="2521921" y="1693342"/>
              <a:ext cx="754945" cy="27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グループ化 6"/>
          <p:cNvGrpSpPr/>
          <p:nvPr/>
        </p:nvGrpSpPr>
        <p:grpSpPr>
          <a:xfrm>
            <a:off x="2056612" y="2154086"/>
            <a:ext cx="1259021" cy="510029"/>
            <a:chOff x="2056612" y="2154086"/>
            <a:chExt cx="1259021" cy="510029"/>
          </a:xfrm>
        </p:grpSpPr>
        <p:sp>
          <p:nvSpPr>
            <p:cNvPr id="23575" name="AutoShape 36"/>
            <p:cNvSpPr>
              <a:spLocks noChangeArrowheads="1"/>
            </p:cNvSpPr>
            <p:nvPr/>
          </p:nvSpPr>
          <p:spPr bwMode="auto">
            <a:xfrm>
              <a:off x="2056612" y="2305025"/>
              <a:ext cx="1117573" cy="35909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approval</a:t>
              </a:r>
              <a:endParaRPr lang="ja-JP" altLang="en-US" sz="2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3576" name="直線矢印コネクタ 42"/>
            <p:cNvCxnSpPr>
              <a:cxnSpLocks noChangeShapeType="1"/>
            </p:cNvCxnSpPr>
            <p:nvPr/>
          </p:nvCxnSpPr>
          <p:spPr bwMode="auto">
            <a:xfrm rot="10800000" flipV="1">
              <a:off x="2545887" y="2154086"/>
              <a:ext cx="769746" cy="27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グループ化 7"/>
          <p:cNvGrpSpPr/>
          <p:nvPr/>
        </p:nvGrpSpPr>
        <p:grpSpPr>
          <a:xfrm>
            <a:off x="5875398" y="3558887"/>
            <a:ext cx="4620678" cy="2422727"/>
            <a:chOff x="5875398" y="3558887"/>
            <a:chExt cx="4620678" cy="2422727"/>
          </a:xfrm>
        </p:grpSpPr>
        <p:sp>
          <p:nvSpPr>
            <p:cNvPr id="23566" name="角丸四角形 71"/>
            <p:cNvSpPr>
              <a:spLocks noChangeArrowheads="1"/>
            </p:cNvSpPr>
            <p:nvPr/>
          </p:nvSpPr>
          <p:spPr bwMode="auto">
            <a:xfrm>
              <a:off x="7581426" y="4221538"/>
              <a:ext cx="2405063" cy="120650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MHLW</a:t>
              </a:r>
            </a:p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(Minister of Health, Labor and Welfare)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7400154" y="3574434"/>
              <a:ext cx="3095922" cy="472029"/>
            </a:xfrm>
            <a:prstGeom prst="flowChartProcess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Residue in food </a:t>
              </a:r>
              <a:r>
                <a:rPr lang="en-US" altLang="ja-JP" sz="20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(MRL) </a:t>
              </a:r>
              <a:endParaRPr lang="ja-JP" altLang="en-US" sz="20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8" name="AutoShape 37"/>
            <p:cNvSpPr>
              <a:spLocks noChangeArrowheads="1"/>
            </p:cNvSpPr>
            <p:nvPr/>
          </p:nvSpPr>
          <p:spPr bwMode="auto">
            <a:xfrm>
              <a:off x="7581426" y="5492664"/>
              <a:ext cx="2405063" cy="48895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Enforcement of </a:t>
              </a:r>
            </a:p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residue standards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9" name="下カーブ矢印 64"/>
            <p:cNvSpPr>
              <a:spLocks noChangeArrowheads="1"/>
            </p:cNvSpPr>
            <p:nvPr/>
          </p:nvSpPr>
          <p:spPr bwMode="auto">
            <a:xfrm rot="7379121" flipH="1">
              <a:off x="6339545" y="3181856"/>
              <a:ext cx="928687" cy="1682750"/>
            </a:xfrm>
            <a:prstGeom prst="curvedDownArrow">
              <a:avLst>
                <a:gd name="adj1" fmla="val 6769"/>
                <a:gd name="adj2" fmla="val 27000"/>
                <a:gd name="adj3" fmla="val 23522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3570" name="正方形/長方形 69"/>
            <p:cNvSpPr>
              <a:spLocks noChangeArrowheads="1"/>
            </p:cNvSpPr>
            <p:nvPr/>
          </p:nvSpPr>
          <p:spPr bwMode="auto">
            <a:xfrm rot="1624446">
              <a:off x="5875398" y="4448172"/>
              <a:ext cx="1483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Seek opinions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3559" name="テキスト ボックス 37"/>
          <p:cNvSpPr txBox="1">
            <a:spLocks noChangeArrowheads="1"/>
          </p:cNvSpPr>
          <p:nvPr/>
        </p:nvSpPr>
        <p:spPr bwMode="auto">
          <a:xfrm>
            <a:off x="896737" y="1616031"/>
            <a:ext cx="1371600" cy="6032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Applicant</a:t>
            </a:r>
            <a:endParaRPr lang="ja-JP" altLang="en-US" sz="3200" b="1" baseline="30000" dirty="0">
              <a:solidFill>
                <a:srgbClr val="000000"/>
              </a:solidFill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488679" y="1255192"/>
            <a:ext cx="4542385" cy="2036600"/>
            <a:chOff x="6488679" y="1255192"/>
            <a:chExt cx="4542385" cy="2036600"/>
          </a:xfrm>
        </p:grpSpPr>
        <p:sp>
          <p:nvSpPr>
            <p:cNvPr id="23562" name="角丸四角形 61"/>
            <p:cNvSpPr>
              <a:spLocks noChangeArrowheads="1"/>
            </p:cNvSpPr>
            <p:nvPr/>
          </p:nvSpPr>
          <p:spPr bwMode="auto">
            <a:xfrm>
              <a:off x="8941914" y="1818231"/>
              <a:ext cx="2089150" cy="119380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FSC</a:t>
              </a:r>
            </a:p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  <a:latin typeface="Calibri" panose="020F0502020204030204" pitchFamily="34" charset="0"/>
                </a:rPr>
                <a:t>(Food Safety Commission)</a:t>
              </a:r>
            </a:p>
          </p:txBody>
        </p:sp>
        <p:sp>
          <p:nvSpPr>
            <p:cNvPr id="23563" name="正方形/長方形 60"/>
            <p:cNvSpPr>
              <a:spLocks noChangeArrowheads="1"/>
            </p:cNvSpPr>
            <p:nvPr/>
          </p:nvSpPr>
          <p:spPr bwMode="auto">
            <a:xfrm>
              <a:off x="6783287" y="1255192"/>
              <a:ext cx="2093913" cy="7694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Food safety</a:t>
              </a:r>
            </a:p>
            <a:p>
              <a:pPr algn="ctr" eaLnBrk="1" hangingPunct="1"/>
              <a:r>
                <a:rPr lang="en-US" altLang="ja-JP" sz="20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(ADI, </a:t>
              </a:r>
              <a:r>
                <a:rPr lang="en-US" altLang="ja-JP" sz="20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Resistance</a:t>
              </a:r>
              <a:r>
                <a:rPr lang="en-US" altLang="ja-JP" sz="20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)</a:t>
              </a:r>
              <a:endParaRPr lang="ja-JP" altLang="en-US" sz="20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4" name="正方形/長方形 67"/>
            <p:cNvSpPr>
              <a:spLocks noChangeArrowheads="1"/>
            </p:cNvSpPr>
            <p:nvPr/>
          </p:nvSpPr>
          <p:spPr bwMode="auto">
            <a:xfrm>
              <a:off x="6606709" y="2645461"/>
              <a:ext cx="25225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  <a:latin typeface="Calibri" panose="020F0502020204030204" pitchFamily="34" charset="0"/>
                </a:rPr>
                <a:t>Request for opinions;</a:t>
              </a:r>
            </a:p>
            <a:p>
              <a:pPr eaLnBrk="1" hangingPunct="1"/>
              <a:r>
                <a:rPr lang="en-US" altLang="ja-JP" dirty="0">
                  <a:solidFill>
                    <a:srgbClr val="FF0000"/>
                  </a:solidFill>
                  <a:latin typeface="Calibri" panose="020F0502020204030204" pitchFamily="34" charset="0"/>
                </a:rPr>
                <a:t>Risk assessment of VMPs</a:t>
              </a:r>
              <a:endParaRPr lang="ja-JP" alt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5" name="下カーブ矢印 35"/>
            <p:cNvSpPr>
              <a:spLocks noChangeArrowheads="1"/>
            </p:cNvSpPr>
            <p:nvPr/>
          </p:nvSpPr>
          <p:spPr bwMode="auto">
            <a:xfrm rot="5400000" flipH="1">
              <a:off x="7209690" y="1291213"/>
              <a:ext cx="651891" cy="2093913"/>
            </a:xfrm>
            <a:prstGeom prst="curvedDownArrow">
              <a:avLst>
                <a:gd name="adj1" fmla="val 1741"/>
                <a:gd name="adj2" fmla="val 21639"/>
                <a:gd name="adj3" fmla="val 11529"/>
              </a:avLst>
            </a:prstGeom>
            <a:solidFill>
              <a:schemeClr val="tx1"/>
            </a:solidFill>
            <a:ln w="603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561" name="タイトル 1"/>
          <p:cNvSpPr>
            <a:spLocks noGrp="1"/>
          </p:cNvSpPr>
          <p:nvPr>
            <p:ph type="title" idx="4294967295"/>
          </p:nvPr>
        </p:nvSpPr>
        <p:spPr>
          <a:xfrm>
            <a:off x="277250" y="121655"/>
            <a:ext cx="11608675" cy="85566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latin typeface="Calibri" panose="020F0502020204030204" pitchFamily="34" charset="0"/>
              </a:rPr>
              <a:t>Approval Process for Veterinary Medicinal Products (VMPs)</a:t>
            </a:r>
            <a:endParaRPr lang="ja-JP" altLang="en-US" sz="3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770318" y="3274390"/>
            <a:ext cx="2722364" cy="3083889"/>
            <a:chOff x="3053992" y="3153322"/>
            <a:chExt cx="2722364" cy="3083889"/>
          </a:xfrm>
        </p:grpSpPr>
        <p:sp>
          <p:nvSpPr>
            <p:cNvPr id="23571" name="角丸四角形 68"/>
            <p:cNvSpPr>
              <a:spLocks noChangeArrowheads="1"/>
            </p:cNvSpPr>
            <p:nvPr/>
          </p:nvSpPr>
          <p:spPr bwMode="auto">
            <a:xfrm>
              <a:off x="3163694" y="5065656"/>
              <a:ext cx="2612662" cy="117155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b="1" dirty="0">
                  <a:solidFill>
                    <a:srgbClr val="000000"/>
                  </a:solidFill>
                </a:rPr>
                <a:t>Pharmaceutical Affairs and Food Sanitation Council</a:t>
              </a:r>
            </a:p>
          </p:txBody>
        </p:sp>
        <p:sp>
          <p:nvSpPr>
            <p:cNvPr id="23573" name="下カーブ矢印 65"/>
            <p:cNvSpPr>
              <a:spLocks noChangeArrowheads="1"/>
            </p:cNvSpPr>
            <p:nvPr/>
          </p:nvSpPr>
          <p:spPr bwMode="auto">
            <a:xfrm rot="10800000" flipH="1">
              <a:off x="4516016" y="3153322"/>
              <a:ext cx="950485" cy="1754592"/>
            </a:xfrm>
            <a:prstGeom prst="curvedDownArrow">
              <a:avLst>
                <a:gd name="adj1" fmla="val 5231"/>
                <a:gd name="adj2" fmla="val 17630"/>
                <a:gd name="adj3" fmla="val 17192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823444" y="4303853"/>
              <a:ext cx="101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Seek </a:t>
              </a:r>
            </a:p>
            <a:p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opinions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23574" name="正方形/長方形 66"/>
            <p:cNvSpPr>
              <a:spLocks noChangeArrowheads="1"/>
            </p:cNvSpPr>
            <p:nvPr/>
          </p:nvSpPr>
          <p:spPr bwMode="auto">
            <a:xfrm>
              <a:off x="3053992" y="3314828"/>
              <a:ext cx="1330624" cy="10156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Efficacy 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Safety 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Quality 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788398" y="6273225"/>
            <a:ext cx="34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*ADI, Acceptable Daily Intake; </a:t>
            </a:r>
          </a:p>
          <a:p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*MRL, Maximum Residue Level</a:t>
            </a:r>
            <a:endParaRPr lang="ja-JP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6BEA-AE27-4387-83D3-7E61CFA2FF37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07" y="5620579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角丸四角形 3"/>
          <p:cNvSpPr/>
          <p:nvPr/>
        </p:nvSpPr>
        <p:spPr bwMode="auto">
          <a:xfrm>
            <a:off x="6250476" y="1059204"/>
            <a:ext cx="4968130" cy="2215185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2751398" y="1736644"/>
            <a:ext cx="6408738" cy="4248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7" y="10800"/>
                </a:moveTo>
                <a:cubicBezTo>
                  <a:pt x="337" y="16579"/>
                  <a:pt x="5021" y="21263"/>
                  <a:pt x="10800" y="21263"/>
                </a:cubicBezTo>
                <a:cubicBezTo>
                  <a:pt x="16579" y="21263"/>
                  <a:pt x="21263" y="16579"/>
                  <a:pt x="21263" y="10800"/>
                </a:cubicBezTo>
                <a:cubicBezTo>
                  <a:pt x="21263" y="5021"/>
                  <a:pt x="16579" y="337"/>
                  <a:pt x="10800" y="337"/>
                </a:cubicBezTo>
                <a:cubicBezTo>
                  <a:pt x="5021" y="337"/>
                  <a:pt x="337" y="5021"/>
                  <a:pt x="337" y="10800"/>
                </a:cubicBezTo>
                <a:close/>
              </a:path>
            </a:pathLst>
          </a:cu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8313-FFE0-44BC-A056-6FD934B1C49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642958" y="322165"/>
            <a:ext cx="6882987" cy="591167"/>
          </a:xfrm>
          <a:prstGeom prst="rect">
            <a:avLst/>
          </a:prstGeom>
          <a:solidFill>
            <a:srgbClr val="0066CC"/>
          </a:solidFill>
          <a:ln w="38100" cap="flat" cmpd="sng" algn="ctr">
            <a:noFill/>
            <a:prstDash val="soli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ja-JP" sz="3600" b="1" dirty="0">
                <a:solidFill>
                  <a:srgbClr val="FFFFFF"/>
                </a:solidFill>
              </a:rPr>
              <a:t>Risk analysis of VMPs</a:t>
            </a:r>
          </a:p>
        </p:txBody>
      </p:sp>
      <p:grpSp>
        <p:nvGrpSpPr>
          <p:cNvPr id="11" name="Group 4"/>
          <p:cNvGrpSpPr>
            <a:grpSpLocks noGrp="1"/>
          </p:cNvGrpSpPr>
          <p:nvPr/>
        </p:nvGrpSpPr>
        <p:grpSpPr bwMode="auto">
          <a:xfrm>
            <a:off x="8832305" y="6178644"/>
            <a:ext cx="951753" cy="416652"/>
            <a:chOff x="4241" y="300"/>
            <a:chExt cx="1270" cy="596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241" y="346"/>
              <a:ext cx="1199" cy="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ja-JP" altLang="en-US"/>
            </a:p>
          </p:txBody>
        </p:sp>
        <p:pic>
          <p:nvPicPr>
            <p:cNvPr id="13" name="Picture 6" descr="rogo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00"/>
              <a:ext cx="127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グループ化 14"/>
          <p:cNvGrpSpPr/>
          <p:nvPr/>
        </p:nvGrpSpPr>
        <p:grpSpPr>
          <a:xfrm>
            <a:off x="6308724" y="1518778"/>
            <a:ext cx="3798059" cy="3507343"/>
            <a:chOff x="1873502" y="1658507"/>
            <a:chExt cx="3798059" cy="3507343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1873502" y="1658507"/>
              <a:ext cx="3798059" cy="350734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Aft>
                  <a:spcPts val="1800"/>
                </a:spcAft>
              </a:pPr>
              <a:r>
                <a:rPr lang="en-US" altLang="ja-JP" sz="2400" b="1" dirty="0">
                  <a:solidFill>
                    <a:srgbClr val="0000FF"/>
                  </a:solidFill>
                </a:rPr>
                <a:t>Risk Assessment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3600" b="1" dirty="0">
                  <a:latin typeface="Calibri" panose="020F0502020204030204" pitchFamily="34" charset="0"/>
                </a:rPr>
                <a:t>FSC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2000" dirty="0">
                  <a:latin typeface="Calibri" panose="020F0502020204030204" pitchFamily="34" charset="0"/>
                </a:rPr>
                <a:t>(Food Safety Commission)</a:t>
              </a:r>
            </a:p>
            <a:p>
              <a:pPr eaLnBrk="1" hangingPunct="1"/>
              <a:endParaRPr lang="en-US" altLang="ja-JP" sz="1100" dirty="0"/>
            </a:p>
            <a:p>
              <a:pPr eaLnBrk="1" hangingPunct="1"/>
              <a:r>
                <a:rPr lang="en-US" altLang="ja-JP" sz="2000" dirty="0"/>
                <a:t>Hazard Identification to</a:t>
              </a:r>
            </a:p>
            <a:p>
              <a:pPr eaLnBrk="1" hangingPunct="1"/>
              <a:r>
                <a:rPr lang="en-US" altLang="ja-JP" sz="2000" dirty="0"/>
                <a:t>Risk Estimation</a:t>
              </a:r>
            </a:p>
            <a:p>
              <a:pPr eaLnBrk="1" hangingPunct="1"/>
              <a:r>
                <a:rPr lang="ja-JP" altLang="en-US" sz="2000" dirty="0"/>
                <a:t>　　</a:t>
              </a:r>
              <a:r>
                <a:rPr lang="ja-JP" altLang="en-US" sz="1200" dirty="0"/>
                <a:t>　</a:t>
              </a:r>
              <a:r>
                <a:rPr lang="en-US" altLang="ja-JP" sz="1200" dirty="0"/>
                <a:t>        </a:t>
              </a:r>
            </a:p>
            <a:p>
              <a:pPr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lang="en-US" altLang="ja-JP" sz="2000" dirty="0"/>
                <a:t>Assessment of the effect of food on human health</a:t>
              </a:r>
            </a:p>
          </p:txBody>
        </p:sp>
        <p:sp>
          <p:nvSpPr>
            <p:cNvPr id="3" name="角丸四角形 2"/>
            <p:cNvSpPr/>
            <p:nvPr/>
          </p:nvSpPr>
          <p:spPr bwMode="auto">
            <a:xfrm>
              <a:off x="2312701" y="1836075"/>
              <a:ext cx="2919662" cy="455572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6" name="下矢印 5"/>
            <p:cNvSpPr/>
            <p:nvPr/>
          </p:nvSpPr>
          <p:spPr bwMode="auto">
            <a:xfrm>
              <a:off x="2567609" y="3922812"/>
              <a:ext cx="245713" cy="39475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16" name="円/楕円 15"/>
          <p:cNvSpPr/>
          <p:nvPr/>
        </p:nvSpPr>
        <p:spPr bwMode="auto">
          <a:xfrm rot="16200000">
            <a:off x="8503926" y="2658103"/>
            <a:ext cx="417777" cy="2529925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Arial" pitchFamily="34" charset="0"/>
                <a:ea typeface="ＭＳ Ｐゴシック" pitchFamily="50" charset="-128"/>
              </a:rPr>
              <a:t>Scientific evidence</a:t>
            </a:r>
            <a:endParaRPr kumimoji="0" lang="ja-JP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624655" y="1476213"/>
            <a:ext cx="3798059" cy="3549908"/>
            <a:chOff x="6102435" y="1616684"/>
            <a:chExt cx="3798059" cy="3549908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6102435" y="1616684"/>
              <a:ext cx="3798059" cy="354990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57150" algn="ctr">
              <a:solidFill>
                <a:srgbClr val="009900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Aft>
                  <a:spcPts val="1800"/>
                </a:spcAft>
              </a:pPr>
              <a:r>
                <a:rPr lang="en-US" altLang="ja-JP" sz="2400" b="1" dirty="0">
                  <a:solidFill>
                    <a:srgbClr val="0000FF"/>
                  </a:solidFill>
                </a:rPr>
                <a:t>Risk Management</a:t>
              </a:r>
            </a:p>
            <a:p>
              <a:pPr lvl="0" algn="ctr" eaLnBrk="1" hangingPunct="1">
                <a:lnSpc>
                  <a:spcPts val="1700"/>
                </a:lnSpc>
              </a:pPr>
              <a:r>
                <a:rPr lang="en-US" altLang="ja-JP" sz="3200" b="1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</a:rPr>
                <a:t>MAFF</a:t>
              </a:r>
            </a:p>
            <a:p>
              <a:pPr lvl="0" algn="ctr" eaLnBrk="1" hangingPunct="1">
                <a:lnSpc>
                  <a:spcPts val="1700"/>
                </a:lnSpc>
              </a:pPr>
              <a:r>
                <a:rPr lang="en-US" altLang="ja-JP" sz="1600" b="1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</a:rPr>
                <a:t> 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</a:rPr>
                <a:t>(</a:t>
              </a:r>
              <a:r>
                <a:rPr lang="en-US" altLang="ja-JP" sz="1600" dirty="0" err="1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</a:rPr>
                <a:t>Ministey</a:t>
              </a:r>
              <a:r>
                <a:rPr lang="en-US" altLang="ja-JP" sz="1600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/>
                </a:rPr>
                <a:t> of Agriculture, Forestry and Fisheries)</a:t>
              </a:r>
            </a:p>
            <a:p>
              <a:pPr eaLnBrk="1" hangingPunct="1"/>
              <a:endParaRPr lang="en-US" altLang="ja-JP" sz="1100" dirty="0"/>
            </a:p>
            <a:p>
              <a:pPr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lang="ja-JP" altLang="en-US" sz="2000" dirty="0"/>
                <a:t>　　　</a:t>
              </a:r>
              <a:r>
                <a:rPr lang="en-US" altLang="ja-JP" sz="2000" dirty="0"/>
                <a:t>        </a:t>
              </a:r>
            </a:p>
            <a:p>
              <a:pPr eaLnBrk="1" hangingPunct="1">
                <a:spcBef>
                  <a:spcPts val="1200"/>
                </a:spcBef>
                <a:spcAft>
                  <a:spcPts val="1200"/>
                </a:spcAft>
              </a:pPr>
              <a:r>
                <a:rPr lang="en-US" altLang="ja-JP" sz="2000" dirty="0"/>
                <a:t>Risk management measures based on the result of Risk Assessment by FSC</a:t>
              </a:r>
            </a:p>
          </p:txBody>
        </p:sp>
        <p:sp>
          <p:nvSpPr>
            <p:cNvPr id="21" name="角丸四角形 20"/>
            <p:cNvSpPr/>
            <p:nvPr/>
          </p:nvSpPr>
          <p:spPr bwMode="auto">
            <a:xfrm>
              <a:off x="6570733" y="1782025"/>
              <a:ext cx="2919662" cy="455572"/>
            </a:xfrm>
            <a:prstGeom prst="roundRect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円/楕円 22"/>
            <p:cNvSpPr/>
            <p:nvPr/>
          </p:nvSpPr>
          <p:spPr bwMode="auto">
            <a:xfrm rot="16200000">
              <a:off x="7596380" y="2748740"/>
              <a:ext cx="440631" cy="2031220"/>
            </a:xfrm>
            <a:prstGeom prst="ellipse">
              <a:avLst/>
            </a:prstGeom>
            <a:solidFill>
              <a:srgbClr val="FFCCFF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>
                  <a:latin typeface="Arial" pitchFamily="34" charset="0"/>
                  <a:ea typeface="ＭＳ Ｐゴシック" pitchFamily="50" charset="-128"/>
                </a:rPr>
                <a:t>Cost-effectiveness</a:t>
              </a:r>
              <a:endPara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 rot="16200000">
              <a:off x="8723842" y="2569296"/>
              <a:ext cx="373847" cy="1653251"/>
            </a:xfrm>
            <a:prstGeom prst="ellipse">
              <a:avLst/>
            </a:prstGeom>
            <a:solidFill>
              <a:srgbClr val="FFCCFF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>
                  <a:latin typeface="Arial" pitchFamily="34" charset="0"/>
                  <a:ea typeface="ＭＳ Ｐゴシック" pitchFamily="50" charset="-128"/>
                </a:rPr>
                <a:t>Feasibility </a:t>
              </a:r>
              <a:endPara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5" name="円/楕円 24"/>
            <p:cNvSpPr/>
            <p:nvPr/>
          </p:nvSpPr>
          <p:spPr bwMode="auto">
            <a:xfrm rot="16200000">
              <a:off x="6975630" y="2321278"/>
              <a:ext cx="422629" cy="1922567"/>
            </a:xfrm>
            <a:prstGeom prst="ellipse">
              <a:avLst/>
            </a:prstGeom>
            <a:solidFill>
              <a:srgbClr val="FFCCFF"/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>
                  <a:latin typeface="Arial" pitchFamily="34" charset="0"/>
                  <a:ea typeface="ＭＳ Ｐゴシック" pitchFamily="50" charset="-128"/>
                </a:rPr>
                <a:t>Public sentiment</a:t>
              </a:r>
              <a:endPara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270339" y="5374883"/>
            <a:ext cx="5227776" cy="990342"/>
            <a:chOff x="3162563" y="5254883"/>
            <a:chExt cx="5227776" cy="990342"/>
          </a:xfrm>
        </p:grpSpPr>
        <p:sp>
          <p:nvSpPr>
            <p:cNvPr id="26" name="AutoShape 4"/>
            <p:cNvSpPr>
              <a:spLocks noChangeArrowheads="1"/>
            </p:cNvSpPr>
            <p:nvPr/>
          </p:nvSpPr>
          <p:spPr bwMode="auto">
            <a:xfrm>
              <a:off x="3162563" y="5254883"/>
              <a:ext cx="5227776" cy="99034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Aft>
                  <a:spcPts val="1200"/>
                </a:spcAft>
              </a:pPr>
              <a:r>
                <a:rPr lang="en-US" altLang="ja-JP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Risk Communication</a:t>
              </a:r>
            </a:p>
            <a:p>
              <a:pPr algn="ctr" eaLnBrk="1" hangingPunct="1">
                <a:lnSpc>
                  <a:spcPts val="1700"/>
                </a:lnSpc>
              </a:pPr>
              <a:r>
                <a:rPr lang="en-US" altLang="ja-JP" sz="2400" dirty="0">
                  <a:latin typeface="Calibri" panose="020F0502020204030204" pitchFamily="34" charset="0"/>
                </a:rPr>
                <a:t>Consumers, Drug manufacturers </a:t>
              </a:r>
              <a:r>
                <a:rPr lang="en-US" altLang="ja-JP" sz="2400" dirty="0" err="1">
                  <a:latin typeface="Calibri" panose="020F0502020204030204" pitchFamily="34" charset="0"/>
                </a:rPr>
                <a:t>etc</a:t>
              </a:r>
              <a:endParaRPr lang="en-US" altLang="ja-JP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角丸四角形 28"/>
            <p:cNvSpPr/>
            <p:nvPr/>
          </p:nvSpPr>
          <p:spPr bwMode="auto">
            <a:xfrm>
              <a:off x="4134724" y="5354878"/>
              <a:ext cx="3257420" cy="455572"/>
            </a:xfrm>
            <a:prstGeom prst="round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ea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32" name="下カーブ矢印 31"/>
          <p:cNvSpPr/>
          <p:nvPr/>
        </p:nvSpPr>
        <p:spPr bwMode="auto">
          <a:xfrm>
            <a:off x="5293422" y="2406317"/>
            <a:ext cx="1181610" cy="579387"/>
          </a:xfrm>
          <a:prstGeom prst="curvedDownArrow">
            <a:avLst/>
          </a:prstGeom>
          <a:solidFill>
            <a:srgbClr val="99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3" name="下カーブ矢印 32"/>
          <p:cNvSpPr/>
          <p:nvPr/>
        </p:nvSpPr>
        <p:spPr bwMode="auto">
          <a:xfrm rot="10800000">
            <a:off x="5293422" y="3367043"/>
            <a:ext cx="1090187" cy="556023"/>
          </a:xfrm>
          <a:prstGeom prst="curvedDown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88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172720" y="1097280"/>
            <a:ext cx="11907519" cy="561848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07950" indent="0" eaLnBrk="1" hangingPunct="1">
              <a:buNone/>
            </a:pPr>
            <a:endParaRPr lang="en-US" altLang="ja-JP" sz="28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2060"/>
                </a:solidFill>
              </a:rPr>
              <a:t>3.  How GL27 is used in Japan  </a:t>
            </a:r>
            <a:r>
              <a:rPr lang="en-US" altLang="ja-JP" sz="4000" dirty="0">
                <a:solidFill>
                  <a:srgbClr val="0000FF"/>
                </a:solidFill>
              </a:rPr>
              <a:t>     </a:t>
            </a:r>
            <a:endParaRPr lang="ja-JP" altLang="en-US" sz="4000" dirty="0">
              <a:solidFill>
                <a:srgbClr val="0000FF"/>
              </a:solidFill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(2)  post-approval</a:t>
            </a:r>
            <a:r>
              <a:rPr lang="ja-JP" altLang="en-US" sz="4000" dirty="0">
                <a:solidFill>
                  <a:srgbClr val="0000FF"/>
                </a:solidFill>
              </a:rPr>
              <a:t>・・・</a:t>
            </a:r>
            <a:r>
              <a:rPr lang="en-US" altLang="ja-JP" sz="4000" dirty="0">
                <a:solidFill>
                  <a:srgbClr val="0000FF"/>
                </a:solidFill>
              </a:rPr>
              <a:t>additional purpose 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         (surveillance &amp; food safety)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    Using the National Monitoring data.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    The monitoring is based on VICH GL27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      </a:t>
            </a:r>
            <a:r>
              <a:rPr lang="en-US" altLang="ja-JP" sz="4000" dirty="0">
                <a:solidFill>
                  <a:srgbClr val="CC3399"/>
                </a:solidFill>
              </a:rPr>
              <a:t>(ex) Assay methods for MICs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CC3399"/>
                </a:solidFill>
              </a:rPr>
              <a:t>               Food-borne pathogen, etc.     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ja-JP" sz="4000" dirty="0">
              <a:solidFill>
                <a:srgbClr val="0000FF"/>
              </a:solidFill>
            </a:endParaRPr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ja-JP" sz="4000" dirty="0">
              <a:solidFill>
                <a:srgbClr val="0000FF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9600" y="101918"/>
            <a:ext cx="10972800" cy="922114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Content 3-2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67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369"/>
            <a:ext cx="10002130" cy="63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37090" y="225083"/>
            <a:ext cx="755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http://www.maff.go.jp/nval/english/AMR/Monitoring/index.html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18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396791" y="1321824"/>
            <a:ext cx="9548938" cy="5399651"/>
          </a:xfrm>
          <a:prstGeom prst="roundRect">
            <a:avLst>
              <a:gd name="adj" fmla="val 1295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5125" indent="-365125" fontAlgn="base">
              <a:lnSpc>
                <a:spcPts val="32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MAFF requests FSC </a:t>
            </a:r>
            <a:r>
              <a:rPr lang="en-US" altLang="ja-JP" dirty="0">
                <a:solidFill>
                  <a:schemeClr val="tx1"/>
                </a:solidFill>
              </a:rPr>
              <a:t>(Food Safety Commission) </a:t>
            </a:r>
            <a:r>
              <a:rPr lang="en-US" altLang="ja-JP" sz="3200" dirty="0">
                <a:solidFill>
                  <a:schemeClr val="tx1"/>
                </a:solidFill>
              </a:rPr>
              <a:t>for risk assessment on the effect of food on human health regarding anitimicrobial-resistant bacteria selected by antimicrobial use in livestock animals</a:t>
            </a:r>
          </a:p>
          <a:p>
            <a:pPr marL="365125" indent="-365125" fontAlgn="base">
              <a:lnSpc>
                <a:spcPts val="32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365125" indent="-365125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3200" dirty="0">
                <a:solidFill>
                  <a:prstClr val="black"/>
                </a:solidFill>
              </a:rPr>
              <a:t> FSC established the assessment guideline for AMR </a:t>
            </a:r>
            <a:r>
              <a:rPr lang="en-US" altLang="ja-JP" u="sng" dirty="0">
                <a:solidFill>
                  <a:prstClr val="black"/>
                </a:solidFill>
              </a:rPr>
              <a:t>http://www.fsc.go.jp/senmon/hisiryou/taiseikin_hyoukasisin_english.pdf</a:t>
            </a:r>
          </a:p>
          <a:p>
            <a:pPr marL="365125" indent="-365125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3200" dirty="0">
                <a:solidFill>
                  <a:prstClr val="black"/>
                </a:solidFill>
              </a:rPr>
              <a:t> FSC conducts risk assessment based on scientific findings in line with the guideline</a:t>
            </a:r>
          </a:p>
        </p:txBody>
      </p:sp>
      <p:pic>
        <p:nvPicPr>
          <p:cNvPr id="24581" name="Picture 8" descr="C:\Users\takeshi_nishida\AppData\Local\Microsoft\Windows\Temporary Internet Files\Content.IE5\K331F8BN\MC90044550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910" y="3310146"/>
            <a:ext cx="1130718" cy="6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C:\Users\takeshi_nishida\AppData\Local\Microsoft\Windows\Temporary Internet Files\Content.IE5\L1LNSSS4\MC900334322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888" y="3286167"/>
            <a:ext cx="1008712" cy="6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F47D-0B7F-49FB-8C39-00E42A1B001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1072104" y="238958"/>
            <a:ext cx="10281696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600" b="1" kern="0" dirty="0">
                <a:solidFill>
                  <a:srgbClr val="0000FF"/>
                </a:solidFill>
              </a:rPr>
              <a:t>Risk assessment on antimicrobials by FSC (1) </a:t>
            </a:r>
            <a:endParaRPr lang="ja-JP" altLang="en-US" sz="3600" b="1" kern="0" dirty="0">
              <a:solidFill>
                <a:srgbClr val="0000FF"/>
              </a:solidFill>
            </a:endParaRPr>
          </a:p>
        </p:txBody>
      </p:sp>
      <p:grpSp>
        <p:nvGrpSpPr>
          <p:cNvPr id="7" name="Group 4"/>
          <p:cNvGrpSpPr>
            <a:grpSpLocks noGrp="1"/>
          </p:cNvGrpSpPr>
          <p:nvPr/>
        </p:nvGrpSpPr>
        <p:grpSpPr bwMode="auto">
          <a:xfrm>
            <a:off x="9836435" y="6092634"/>
            <a:ext cx="951753" cy="416652"/>
            <a:chOff x="4241" y="300"/>
            <a:chExt cx="1270" cy="596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241" y="346"/>
              <a:ext cx="1199" cy="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ja-JP" altLang="en-US"/>
            </a:p>
          </p:txBody>
        </p:sp>
        <p:pic>
          <p:nvPicPr>
            <p:cNvPr id="10" name="Picture 6" descr="rogo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00"/>
              <a:ext cx="127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50225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48274" y="1169233"/>
            <a:ext cx="9621420" cy="978822"/>
          </a:xfrm>
          <a:prstGeom prst="roundRect">
            <a:avLst>
              <a:gd name="adj" fmla="val 12953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65125" indent="-365125" fontAlgn="base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 The result of risk assessment is described in qualitative terms,    </a:t>
            </a:r>
            <a:r>
              <a:rPr lang="en-US" altLang="ja-JP" sz="2600" dirty="0">
                <a:solidFill>
                  <a:prstClr val="black"/>
                </a:solidFill>
              </a:rPr>
              <a:t>e.g.)  “high”, “medium”, “low” or “negligible”</a:t>
            </a:r>
          </a:p>
        </p:txBody>
      </p:sp>
      <p:sp>
        <p:nvSpPr>
          <p:cNvPr id="25603" name="タイトル 2"/>
          <p:cNvSpPr>
            <a:spLocks noGrp="1"/>
          </p:cNvSpPr>
          <p:nvPr>
            <p:ph type="title"/>
          </p:nvPr>
        </p:nvSpPr>
        <p:spPr>
          <a:xfrm>
            <a:off x="1072104" y="238958"/>
            <a:ext cx="10281696" cy="930275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Risk assessment on antimicrobials by FSC (2) 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941554" y="2310369"/>
            <a:ext cx="10412246" cy="4045813"/>
          </a:xfrm>
          <a:prstGeom prst="roundRect">
            <a:avLst>
              <a:gd name="adj" fmla="val 12953"/>
            </a:avLst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lnSpc>
                <a:spcPts val="28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2800" b="1" dirty="0">
                <a:solidFill>
                  <a:prstClr val="black"/>
                </a:solidFill>
              </a:rPr>
              <a:t>【Veterinary Drugs】                                      </a:t>
            </a:r>
            <a:r>
              <a:rPr lang="en-US" altLang="ja-JP" sz="2800" dirty="0">
                <a:solidFill>
                  <a:prstClr val="black"/>
                </a:solidFill>
              </a:rPr>
              <a:t>As of </a:t>
            </a:r>
            <a:r>
              <a:rPr lang="en-US" altLang="ja-JP" sz="2800" dirty="0">
                <a:solidFill>
                  <a:srgbClr val="FF0000"/>
                </a:solidFill>
              </a:rPr>
              <a:t>Nov</a:t>
            </a:r>
            <a:r>
              <a:rPr lang="en-US" altLang="ja-JP" sz="2800" dirty="0">
                <a:solidFill>
                  <a:prstClr val="black"/>
                </a:solidFill>
              </a:rPr>
              <a:t>. 2017 </a:t>
            </a:r>
          </a:p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Estimated as </a:t>
            </a:r>
            <a:r>
              <a:rPr lang="en-US" altLang="ja-JP" sz="2800" u="sng" dirty="0">
                <a:solidFill>
                  <a:prstClr val="black"/>
                </a:solidFill>
              </a:rPr>
              <a:t>Medium </a:t>
            </a:r>
            <a:r>
              <a:rPr lang="en-US" altLang="ja-JP" sz="2800" dirty="0">
                <a:solidFill>
                  <a:prstClr val="black"/>
                </a:solidFill>
              </a:rPr>
              <a:t> (</a:t>
            </a:r>
            <a:r>
              <a:rPr lang="en-US" altLang="ja-JP" sz="2800" dirty="0">
                <a:solidFill>
                  <a:srgbClr val="FF0000"/>
                </a:solidFill>
              </a:rPr>
              <a:t>7</a:t>
            </a:r>
            <a:r>
              <a:rPr lang="en-US" altLang="ja-JP" sz="2800" dirty="0">
                <a:solidFill>
                  <a:prstClr val="black"/>
                </a:solidFill>
              </a:rPr>
              <a:t> items) </a:t>
            </a:r>
          </a:p>
          <a:p>
            <a:pPr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     e.g.) Fluoroquinolones, </a:t>
            </a:r>
            <a:r>
              <a:rPr lang="en-US" altLang="ja-JP" sz="2800" dirty="0" err="1">
                <a:solidFill>
                  <a:prstClr val="black"/>
                </a:solidFill>
              </a:rPr>
              <a:t>Tulathromycin</a:t>
            </a:r>
            <a:r>
              <a:rPr lang="en-US" altLang="ja-JP" sz="2800" dirty="0">
                <a:solidFill>
                  <a:prstClr val="black"/>
                </a:solidFill>
              </a:rPr>
              <a:t> for swine, </a:t>
            </a:r>
            <a:r>
              <a:rPr lang="en-US" altLang="ja-JP" sz="2800" dirty="0" err="1">
                <a:solidFill>
                  <a:prstClr val="black"/>
                </a:solidFill>
              </a:rPr>
              <a:t>Colistin</a:t>
            </a:r>
            <a:endParaRPr lang="en-US" altLang="ja-JP" sz="2800" dirty="0">
              <a:solidFill>
                <a:prstClr val="black"/>
              </a:solidFill>
            </a:endParaRPr>
          </a:p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Estimated as </a:t>
            </a:r>
            <a:r>
              <a:rPr lang="en-US" altLang="ja-JP" sz="2800" u="sng" dirty="0">
                <a:solidFill>
                  <a:prstClr val="black"/>
                </a:solidFill>
              </a:rPr>
              <a:t>Low</a:t>
            </a:r>
            <a:r>
              <a:rPr lang="ja-JP" altLang="en-US" sz="2800" dirty="0">
                <a:solidFill>
                  <a:prstClr val="black"/>
                </a:solidFill>
              </a:rPr>
              <a:t> </a:t>
            </a:r>
            <a:r>
              <a:rPr lang="en-US" altLang="ja-JP" sz="2800" dirty="0">
                <a:solidFill>
                  <a:prstClr val="black"/>
                </a:solidFill>
              </a:rPr>
              <a:t>(3 items)</a:t>
            </a:r>
          </a:p>
          <a:p>
            <a:pPr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     e.g.) </a:t>
            </a:r>
            <a:r>
              <a:rPr lang="en-US" altLang="ja-JP" sz="2800" dirty="0" err="1">
                <a:solidFill>
                  <a:prstClr val="black"/>
                </a:solidFill>
              </a:rPr>
              <a:t>Pirlimycin</a:t>
            </a:r>
            <a:r>
              <a:rPr lang="en-US" altLang="ja-JP" sz="2800" dirty="0">
                <a:solidFill>
                  <a:prstClr val="black"/>
                </a:solidFill>
              </a:rPr>
              <a:t> for daily cow, </a:t>
            </a:r>
            <a:r>
              <a:rPr lang="en-US" altLang="ja-JP" sz="2800" dirty="0" err="1">
                <a:solidFill>
                  <a:prstClr val="black"/>
                </a:solidFill>
              </a:rPr>
              <a:t>Tulathromycin</a:t>
            </a:r>
            <a:r>
              <a:rPr lang="en-US" altLang="ja-JP" sz="2800" dirty="0">
                <a:solidFill>
                  <a:prstClr val="black"/>
                </a:solidFill>
              </a:rPr>
              <a:t> for cattle,</a:t>
            </a:r>
          </a:p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u="sng" dirty="0">
                <a:solidFill>
                  <a:prstClr val="black"/>
                </a:solidFill>
              </a:rPr>
              <a:t>No need of risk assessments</a:t>
            </a:r>
            <a:r>
              <a:rPr lang="en-US" altLang="ja-JP" sz="2800" dirty="0">
                <a:solidFill>
                  <a:prstClr val="black"/>
                </a:solidFill>
              </a:rPr>
              <a:t> because those items are  </a:t>
            </a:r>
            <a:r>
              <a:rPr lang="en-US" altLang="ja-JP" sz="2800" u="sng" dirty="0">
                <a:solidFill>
                  <a:prstClr val="black"/>
                </a:solidFill>
              </a:rPr>
              <a:t>considered not to select resistant bacteria </a:t>
            </a:r>
            <a:r>
              <a:rPr lang="en-US" altLang="ja-JP" sz="2800" dirty="0">
                <a:solidFill>
                  <a:prstClr val="black"/>
                </a:solidFill>
              </a:rPr>
              <a:t>(1 item; </a:t>
            </a:r>
            <a:r>
              <a:rPr lang="en-US" altLang="ja-JP" sz="2800" dirty="0" err="1">
                <a:solidFill>
                  <a:prstClr val="black"/>
                </a:solidFill>
              </a:rPr>
              <a:t>Nicarbazin</a:t>
            </a:r>
            <a:r>
              <a:rPr lang="en-US" altLang="ja-JP" sz="2800" dirty="0">
                <a:solidFill>
                  <a:prstClr val="black"/>
                </a:solidFill>
              </a:rPr>
              <a:t>)  </a:t>
            </a:r>
          </a:p>
          <a:p>
            <a:pPr marL="285750" indent="-285750" fontAlgn="base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</a:rPr>
              <a:t>Estimated to be </a:t>
            </a:r>
            <a:r>
              <a:rPr lang="en-US" altLang="ja-JP" sz="2800" u="sng" dirty="0">
                <a:solidFill>
                  <a:prstClr val="black"/>
                </a:solidFill>
              </a:rPr>
              <a:t>negligible </a:t>
            </a:r>
            <a:r>
              <a:rPr lang="en-US" altLang="ja-JP" sz="2800" dirty="0">
                <a:solidFill>
                  <a:prstClr val="black"/>
                </a:solidFill>
              </a:rPr>
              <a:t>(1 item; </a:t>
            </a:r>
            <a:r>
              <a:rPr lang="en-US" altLang="ja-JP" sz="2800" dirty="0" err="1">
                <a:solidFill>
                  <a:prstClr val="black"/>
                </a:solidFill>
              </a:rPr>
              <a:t>Florfenicol</a:t>
            </a:r>
            <a:r>
              <a:rPr lang="en-US" altLang="ja-JP" sz="2800" dirty="0">
                <a:solidFill>
                  <a:prstClr val="black"/>
                </a:solidFill>
              </a:rPr>
              <a:t>) </a:t>
            </a:r>
            <a:r>
              <a:rPr lang="en-US" altLang="ja-JP" sz="2800" dirty="0">
                <a:solidFill>
                  <a:prstClr val="black"/>
                </a:solidFill>
                <a:sym typeface="Wingdings" panose="05000000000000000000" pitchFamily="2" charset="2"/>
              </a:rPr>
              <a:t>    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105" y="5813424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F47D-0B7F-49FB-8C39-00E42A1B001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5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2"/>
          <p:cNvSpPr>
            <a:spLocks noGrp="1"/>
          </p:cNvSpPr>
          <p:nvPr>
            <p:ph type="title"/>
          </p:nvPr>
        </p:nvSpPr>
        <p:spPr>
          <a:xfrm>
            <a:off x="399254" y="336548"/>
            <a:ext cx="11393489" cy="772469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Risk management on antimicrobials by MAFF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26627" name="正方形/長方形 7"/>
          <p:cNvSpPr>
            <a:spLocks noChangeArrowheads="1"/>
          </p:cNvSpPr>
          <p:nvPr/>
        </p:nvSpPr>
        <p:spPr bwMode="auto">
          <a:xfrm>
            <a:off x="1308894" y="1109017"/>
            <a:ext cx="9574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ja-JP" sz="2400" b="1" dirty="0">
                <a:solidFill>
                  <a:prstClr val="black"/>
                </a:solidFill>
              </a:rPr>
              <a:t>Risk management measures </a:t>
            </a:r>
            <a:r>
              <a:rPr lang="en-US" altLang="ja-JP" sz="2400" b="1" dirty="0">
                <a:solidFill>
                  <a:srgbClr val="0070C0"/>
                </a:solidFill>
              </a:rPr>
              <a:t>based on the result of risk assessment </a:t>
            </a:r>
            <a:r>
              <a:rPr lang="en-US" altLang="ja-JP" sz="2400" b="1" dirty="0">
                <a:solidFill>
                  <a:prstClr val="black"/>
                </a:solidFill>
              </a:rPr>
              <a:t>by FSC</a:t>
            </a:r>
            <a:endParaRPr lang="ja-JP" altLang="en-US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17054"/>
              </p:ext>
            </p:extLst>
          </p:nvPr>
        </p:nvGraphicFramePr>
        <p:xfrm>
          <a:off x="1704975" y="1700213"/>
          <a:ext cx="8783638" cy="4581526"/>
        </p:xfrm>
        <a:graphic>
          <a:graphicData uri="http://schemas.openxmlformats.org/drawingml/2006/table">
            <a:tbl>
              <a:tblPr/>
              <a:tblGrid>
                <a:gridCol w="172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86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Risk estimation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Examples of risk management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Veterinary drugs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Feed additives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Revocation of approval</a:t>
                      </a:r>
                    </a:p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Temporary ban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use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Revocation of designation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8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Restriction of the usage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Restriction</a:t>
                      </a:r>
                      <a:r>
                        <a:rPr lang="en-US" sz="20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</a:t>
                      </a:r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target animal species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2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Shortening of applicable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periods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Shortening of applicable periods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Strict use as a second choice drug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Enhancing monitoring</a:t>
                      </a:r>
                      <a:r>
                        <a:rPr lang="en-US" sz="20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ja-JP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(e.g. increasing</a:t>
                      </a:r>
                      <a:r>
                        <a:rPr lang="en-US" altLang="ja-JP" sz="2000" b="0" i="0" u="none" strike="noStrike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number of samples</a:t>
                      </a:r>
                      <a:r>
                        <a:rPr lang="en-US" altLang="ja-JP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6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Enhancing</a:t>
                      </a:r>
                      <a:r>
                        <a:rPr lang="en-US" sz="20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monitoring 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(e.g. increasing</a:t>
                      </a:r>
                      <a:r>
                        <a:rPr lang="en-US" sz="2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number of samples)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Continued monitoring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Continued monitoring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4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Negligible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32" marR="8432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F47D-0B7F-49FB-8C39-00E42A1B001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105" y="5813424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29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1743869" y="52386"/>
            <a:ext cx="9083675" cy="777875"/>
          </a:xfrm>
        </p:spPr>
        <p:txBody>
          <a:bodyPr/>
          <a:lstStyle/>
          <a:p>
            <a:r>
              <a:rPr lang="en-US" altLang="ja-JP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Prudent Use</a:t>
            </a:r>
            <a:r>
              <a:rPr lang="ja-JP" alt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Guideline </a:t>
            </a:r>
            <a:r>
              <a:rPr lang="en-US" altLang="ja-JP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for veterinary antimicrobials </a:t>
            </a:r>
            <a:endParaRPr lang="ja-JP" altLang="en-US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800227" y="917932"/>
            <a:ext cx="8713787" cy="5627689"/>
          </a:xfrm>
          <a:prstGeom prst="roundRect">
            <a:avLst>
              <a:gd name="adj" fmla="val 3516"/>
            </a:avLst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3200" b="1" dirty="0">
                <a:solidFill>
                  <a:prstClr val="black"/>
                </a:solidFill>
                <a:ea typeface="メイリオ" pitchFamily="50" charset="-128"/>
                <a:cs typeface="メイリオ" pitchFamily="50" charset="-128"/>
              </a:rPr>
              <a:t>　　　　　　　　</a:t>
            </a:r>
            <a:r>
              <a:rPr lang="en-US" altLang="ja-JP" sz="3200" b="1" dirty="0">
                <a:solidFill>
                  <a:prstClr val="black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Main Points</a:t>
            </a:r>
            <a:endParaRPr lang="en-US" altLang="ja-JP" sz="3200" b="1" dirty="0">
              <a:solidFill>
                <a:srgbClr val="000000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ⅰ) </a:t>
            </a:r>
            <a:r>
              <a:rPr lang="en-US" altLang="ja-JP" sz="2600" b="1" u="sng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Prevent infection</a:t>
            </a:r>
            <a:endParaRPr lang="en-US" altLang="ja-JP" sz="2600" dirty="0">
              <a:solidFill>
                <a:srgbClr val="0000FF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marL="355600" indent="-3556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    It is essential to prevent infection by </a:t>
            </a:r>
            <a:r>
              <a:rPr lang="en-US" altLang="ja-JP" sz="2600" dirty="0">
                <a:solidFill>
                  <a:srgbClr val="993366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appropriate management of feeding, sanitation and vaccines</a:t>
            </a: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.</a:t>
            </a:r>
            <a:endParaRPr lang="en-US" altLang="ja-JP" sz="1000" b="1" i="1" dirty="0">
              <a:solidFill>
                <a:srgbClr val="000000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fontAlgn="base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ⅱ) </a:t>
            </a:r>
            <a:r>
              <a:rPr lang="en-US" altLang="ja-JP" sz="2600" b="1" u="sng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Definite diagnosis</a:t>
            </a:r>
            <a:endParaRPr lang="en-US" altLang="ja-JP" sz="2600" dirty="0">
              <a:solidFill>
                <a:srgbClr val="0000FF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marL="355600" indent="-3556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dirty="0">
                <a:solidFill>
                  <a:prstClr val="black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    Identify the cause of infection and determine treatment measures based on </a:t>
            </a:r>
            <a:r>
              <a:rPr lang="en-US" altLang="ja-JP" sz="2600" dirty="0">
                <a:solidFill>
                  <a:srgbClr val="993366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definite diagnosis by a veterinarian.</a:t>
            </a:r>
            <a:endParaRPr lang="en-US" altLang="ja-JP" sz="1000" b="1" dirty="0">
              <a:solidFill>
                <a:srgbClr val="993366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fontAlgn="base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ⅲ)</a:t>
            </a:r>
            <a:r>
              <a:rPr lang="ja-JP" altLang="en-US" sz="2600" b="1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600" b="1" u="sng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Effective use of antimicrobials</a:t>
            </a:r>
            <a:endParaRPr lang="en-US" altLang="ja-JP" sz="2600" dirty="0">
              <a:solidFill>
                <a:srgbClr val="0000FF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marL="541338" indent="-5413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   </a:t>
            </a:r>
            <a:r>
              <a:rPr lang="ja-JP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・</a:t>
            </a: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Choose effective antimicrobial drug with </a:t>
            </a:r>
            <a:r>
              <a:rPr lang="en-US" altLang="ja-JP" sz="2600" dirty="0">
                <a:solidFill>
                  <a:srgbClr val="993366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sensitivity test</a:t>
            </a:r>
          </a:p>
          <a:p>
            <a:pPr marL="541338" indent="-541338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  </a:t>
            </a:r>
            <a:r>
              <a:rPr lang="ja-JP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・</a:t>
            </a: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Critically Important Antimicrobials (Fluoroquinolones, 3</a:t>
            </a:r>
            <a:r>
              <a:rPr lang="en-US" altLang="ja-JP" sz="2600" baseline="300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rd</a:t>
            </a: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generation </a:t>
            </a:r>
            <a:r>
              <a:rPr lang="en-US" altLang="ja-JP" sz="2600" dirty="0">
                <a:solidFill>
                  <a:prstClr val="black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cephalosporins e</a:t>
            </a: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tc.) should be used  only as </a:t>
            </a:r>
            <a:r>
              <a:rPr lang="en-US" altLang="ja-JP" sz="2600" dirty="0">
                <a:solidFill>
                  <a:srgbClr val="993366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second choice drug</a:t>
            </a:r>
            <a:endParaRPr lang="en-US" altLang="ja-JP" sz="1000" b="1" dirty="0">
              <a:solidFill>
                <a:srgbClr val="993366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fontAlgn="base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ⅳ) </a:t>
            </a:r>
            <a:r>
              <a:rPr lang="en-US" altLang="ja-JP" sz="2600" b="1" u="sng" dirty="0">
                <a:solidFill>
                  <a:srgbClr val="0000FF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Share information</a:t>
            </a:r>
            <a:endParaRPr lang="en-US" altLang="ja-JP" sz="2600" dirty="0">
              <a:solidFill>
                <a:srgbClr val="0000FF"/>
              </a:solidFill>
              <a:latin typeface="Calibri" panose="020F0502020204030204" pitchFamily="34" charset="0"/>
              <a:ea typeface="メイリオ" pitchFamily="50" charset="-128"/>
              <a:cs typeface="メイリオ" pitchFamily="50" charset="-128"/>
            </a:endParaRPr>
          </a:p>
          <a:p>
            <a:pPr marL="355600" indent="-35560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600" dirty="0">
                <a:solidFill>
                  <a:srgbClr val="000000"/>
                </a:solidFill>
                <a:latin typeface="Calibri" panose="020F0502020204030204" pitchFamily="34" charset="0"/>
                <a:ea typeface="メイリオ" pitchFamily="50" charset="-128"/>
                <a:cs typeface="メイリオ" pitchFamily="50" charset="-128"/>
              </a:rPr>
              <a:t>      Share info. about AMR bacteria among the relevant parties</a:t>
            </a:r>
          </a:p>
        </p:txBody>
      </p:sp>
      <p:pic>
        <p:nvPicPr>
          <p:cNvPr id="30725" name="Picture 5" descr="C:\Users\tatsuro_sekiya\AppData\Local\Microsoft\Windows\Temporary Internet Files\Content.IE5\GRZT6GIZ\MC90028271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5539" y="2721743"/>
            <a:ext cx="9969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C:\Users\hiroki_yanagisawa\Desktop\2図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0755" y="4078073"/>
            <a:ext cx="641745" cy="6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5386388" y="2619929"/>
            <a:ext cx="525621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"/>
              </a:rPr>
              <a:t>･</a:t>
            </a:r>
            <a:r>
              <a:rPr lang="en-US" altLang="ja-JP" sz="1800" dirty="0">
                <a:solidFill>
                  <a:prstClr val="black"/>
                </a:solidFill>
                <a:latin typeface="Calibri"/>
              </a:rPr>
              <a:t>The standards of Rearing Hygiene Management</a:t>
            </a:r>
          </a:p>
          <a:p>
            <a:pPr eaLnBrk="1" fontAlgn="base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solidFill>
                  <a:prstClr val="black"/>
                </a:solidFill>
                <a:latin typeface="Calibri"/>
              </a:rPr>
              <a:t>･</a:t>
            </a:r>
            <a:r>
              <a:rPr lang="en-US" altLang="ja-JP" sz="1800" dirty="0">
                <a:solidFill>
                  <a:prstClr val="black"/>
                </a:solidFill>
                <a:latin typeface="Calibri"/>
              </a:rPr>
              <a:t>The guidelines on good hygienic practice</a:t>
            </a:r>
            <a:endParaRPr lang="ja-JP" alt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7726364" y="787759"/>
            <a:ext cx="2916237" cy="504825"/>
          </a:xfrm>
          <a:prstGeom prst="wedgeRoundRectCallout">
            <a:avLst>
              <a:gd name="adj1" fmla="val -50154"/>
              <a:gd name="adj2" fmla="val -785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Established in 2013 </a:t>
            </a:r>
            <a:endParaRPr lang="ja-JP" alt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F47D-0B7F-49FB-8C39-00E42A1B001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ja-JP" altLang="en-US">
              <a:solidFill>
                <a:srgbClr val="000000"/>
              </a:solidFill>
            </a:endParaRPr>
          </a:p>
        </p:txBody>
      </p:sp>
      <p:grpSp>
        <p:nvGrpSpPr>
          <p:cNvPr id="10" name="Group 4"/>
          <p:cNvGrpSpPr>
            <a:grpSpLocks noGrp="1"/>
          </p:cNvGrpSpPr>
          <p:nvPr/>
        </p:nvGrpSpPr>
        <p:grpSpPr bwMode="auto">
          <a:xfrm>
            <a:off x="10642601" y="5695542"/>
            <a:ext cx="951753" cy="416652"/>
            <a:chOff x="4241" y="300"/>
            <a:chExt cx="1270" cy="596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4241" y="346"/>
              <a:ext cx="1199" cy="49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ja-JP" altLang="en-US"/>
            </a:p>
          </p:txBody>
        </p:sp>
        <p:pic>
          <p:nvPicPr>
            <p:cNvPr id="12" name="Picture 6" descr="rogo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00"/>
              <a:ext cx="127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2535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51692" y="2363372"/>
            <a:ext cx="11971606" cy="2841673"/>
          </a:xfrm>
          <a:noFill/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2060"/>
                </a:solidFill>
              </a:rPr>
              <a:t>1. Antimicrobials for animal use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2060"/>
                </a:solidFill>
              </a:rPr>
              <a:t>    </a:t>
            </a:r>
            <a:r>
              <a:rPr lang="en-US" altLang="ja-JP" sz="4000" dirty="0">
                <a:solidFill>
                  <a:srgbClr val="0000FF"/>
                </a:solidFill>
              </a:rPr>
              <a:t>-Process and data requirements of    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00FF"/>
                </a:solidFill>
              </a:rPr>
              <a:t>      approval for </a:t>
            </a:r>
            <a:r>
              <a:rPr lang="en-US" altLang="ja-JP" sz="4000" dirty="0">
                <a:solidFill>
                  <a:srgbClr val="FF0000"/>
                </a:solidFill>
              </a:rPr>
              <a:t>VMPs*</a:t>
            </a:r>
            <a:r>
              <a:rPr lang="en-US" altLang="ja-JP" sz="4000" dirty="0">
                <a:solidFill>
                  <a:srgbClr val="0000FF"/>
                </a:solidFill>
              </a:rPr>
              <a:t> in Japan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4000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Content 1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72529" y="5416062"/>
            <a:ext cx="767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*VMPs</a:t>
            </a:r>
            <a:r>
              <a:rPr kumimoji="1" lang="en-US" altLang="ja-JP" sz="3200" dirty="0">
                <a:solidFill>
                  <a:schemeClr val="tx2">
                    <a:lumMod val="75000"/>
                  </a:schemeClr>
                </a:solidFill>
              </a:rPr>
              <a:t>: Veterinary medicinal products</a:t>
            </a:r>
            <a:endParaRPr kumimoji="1" lang="ja-JP" alt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7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653733" y="970318"/>
            <a:ext cx="10928667" cy="5531015"/>
            <a:chOff x="909444" y="742791"/>
            <a:chExt cx="11151001" cy="609490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44" y="742791"/>
              <a:ext cx="11151001" cy="60949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grpSp>
          <p:nvGrpSpPr>
            <p:cNvPr id="7" name="グループ化 6"/>
            <p:cNvGrpSpPr/>
            <p:nvPr/>
          </p:nvGrpSpPr>
          <p:grpSpPr>
            <a:xfrm>
              <a:off x="1608349" y="817749"/>
              <a:ext cx="9947930" cy="5953669"/>
              <a:chOff x="1363421" y="763097"/>
              <a:chExt cx="9947930" cy="5953669"/>
            </a:xfrm>
          </p:grpSpPr>
          <p:cxnSp>
            <p:nvCxnSpPr>
              <p:cNvPr id="8" name="曲線コネクタ 7"/>
              <p:cNvCxnSpPr>
                <a:stCxn id="13" idx="2"/>
                <a:endCxn id="38" idx="3"/>
              </p:cNvCxnSpPr>
              <p:nvPr/>
            </p:nvCxnSpPr>
            <p:spPr bwMode="auto">
              <a:xfrm rot="5400000">
                <a:off x="7351598" y="3527989"/>
                <a:ext cx="1159072" cy="2415669"/>
              </a:xfrm>
              <a:prstGeom prst="curvedConnector2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" name="円弧 8"/>
              <p:cNvSpPr/>
              <p:nvPr/>
            </p:nvSpPr>
            <p:spPr bwMode="auto">
              <a:xfrm>
                <a:off x="4569719" y="4106986"/>
                <a:ext cx="4719759" cy="2579478"/>
              </a:xfrm>
              <a:prstGeom prst="arc">
                <a:avLst/>
              </a:prstGeom>
              <a:noFill/>
              <a:ln w="635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4000">
                  <a:latin typeface="Times New Roman" pitchFamily="18" charset="0"/>
                  <a:ea typeface="ＭＳ Ｐゴシック" charset="-128"/>
                </a:endParaRPr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1363421" y="763097"/>
                <a:ext cx="9947930" cy="5953669"/>
                <a:chOff x="1363421" y="763097"/>
                <a:chExt cx="9947930" cy="5953669"/>
              </a:xfrm>
            </p:grpSpPr>
            <p:sp>
              <p:nvSpPr>
                <p:cNvPr id="11" name="Rectangle 3"/>
                <p:cNvSpPr>
                  <a:spLocks noChangeArrowheads="1"/>
                </p:cNvSpPr>
                <p:nvPr/>
              </p:nvSpPr>
              <p:spPr bwMode="auto">
                <a:xfrm>
                  <a:off x="5447928" y="2223460"/>
                  <a:ext cx="1309600" cy="544896"/>
                </a:xfrm>
                <a:prstGeom prst="rect">
                  <a:avLst/>
                </a:prstGeom>
                <a:solidFill>
                  <a:srgbClr val="003300"/>
                </a:solidFill>
                <a:ln w="2857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Human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Rectangle 4"/>
                <p:cNvSpPr>
                  <a:spLocks noChangeArrowheads="1"/>
                </p:cNvSpPr>
                <p:nvPr/>
              </p:nvSpPr>
              <p:spPr bwMode="auto">
                <a:xfrm>
                  <a:off x="2531605" y="3492818"/>
                  <a:ext cx="1111839" cy="577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/>
                    <a:t>Food</a:t>
                  </a:r>
                  <a:endParaRPr lang="ja-JP" altLang="en-US" sz="2000" dirty="0"/>
                </a:p>
              </p:txBody>
            </p:sp>
            <p:sp>
              <p:nvSpPr>
                <p:cNvPr id="13" name="Rectangle 5"/>
                <p:cNvSpPr>
                  <a:spLocks noChangeArrowheads="1"/>
                </p:cNvSpPr>
                <p:nvPr/>
              </p:nvSpPr>
              <p:spPr bwMode="auto">
                <a:xfrm>
                  <a:off x="8135497" y="3422200"/>
                  <a:ext cx="2006940" cy="73408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 anchor="ctr" anchorCtr="0"/>
                <a:lstStyle/>
                <a:p>
                  <a:pPr algn="ctr" fontAlgn="base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ea typeface="HG丸ｺﾞｼｯｸM-PRO" pitchFamily="50" charset="-128"/>
                    </a:rPr>
                    <a:t>Plants/</a:t>
                  </a:r>
                </a:p>
                <a:p>
                  <a:pPr algn="ctr" fontAlgn="base">
                    <a:lnSpc>
                      <a:spcPts val="18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ea typeface="HG丸ｺﾞｼｯｸM-PRO" pitchFamily="50" charset="-128"/>
                    </a:rPr>
                    <a:t>Environment</a:t>
                  </a:r>
                  <a:endParaRPr lang="ja-JP" altLang="en-US" dirty="0">
                    <a:ea typeface="HG丸ｺﾞｼｯｸM-PRO" pitchFamily="50" charset="-128"/>
                  </a:endParaRPr>
                </a:p>
              </p:txBody>
            </p:sp>
            <p:cxnSp>
              <p:nvCxnSpPr>
                <p:cNvPr id="14" name="曲線コネクタ 13"/>
                <p:cNvCxnSpPr/>
                <p:nvPr/>
              </p:nvCxnSpPr>
              <p:spPr bwMode="auto">
                <a:xfrm rot="5400000" flipH="1" flipV="1">
                  <a:off x="3728220" y="1690727"/>
                  <a:ext cx="970280" cy="2496941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曲線コネクタ 14"/>
                <p:cNvCxnSpPr/>
                <p:nvPr/>
              </p:nvCxnSpPr>
              <p:spPr bwMode="auto">
                <a:xfrm rot="10800000">
                  <a:off x="2970140" y="4091050"/>
                  <a:ext cx="2505606" cy="1276036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曲線コネクタ 15"/>
                <p:cNvCxnSpPr>
                  <a:stCxn id="11" idx="3"/>
                  <a:endCxn id="13" idx="0"/>
                </p:cNvCxnSpPr>
                <p:nvPr/>
              </p:nvCxnSpPr>
              <p:spPr bwMode="auto">
                <a:xfrm>
                  <a:off x="6757528" y="2495909"/>
                  <a:ext cx="2381440" cy="926291"/>
                </a:xfrm>
                <a:prstGeom prst="curvedConnector2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7" name="円弧 16"/>
                <p:cNvSpPr/>
                <p:nvPr/>
              </p:nvSpPr>
              <p:spPr bwMode="auto">
                <a:xfrm rot="1038013">
                  <a:off x="6376486" y="2294453"/>
                  <a:ext cx="3099634" cy="1411051"/>
                </a:xfrm>
                <a:prstGeom prst="arc">
                  <a:avLst>
                    <a:gd name="adj1" fmla="val 11917035"/>
                    <a:gd name="adj2" fmla="val 21323629"/>
                  </a:avLst>
                </a:prstGeom>
                <a:noFill/>
                <a:ln w="63500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triangl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cxnSp>
              <p:nvCxnSpPr>
                <p:cNvPr id="18" name="直線矢印コネクタ 17"/>
                <p:cNvCxnSpPr/>
                <p:nvPr/>
              </p:nvCxnSpPr>
              <p:spPr bwMode="auto">
                <a:xfrm flipV="1">
                  <a:off x="5807968" y="2780930"/>
                  <a:ext cx="0" cy="2088231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直線矢印コネクタ 18"/>
                <p:cNvCxnSpPr/>
                <p:nvPr/>
              </p:nvCxnSpPr>
              <p:spPr bwMode="auto">
                <a:xfrm flipV="1">
                  <a:off x="6240016" y="3140969"/>
                  <a:ext cx="0" cy="2088233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B0F0"/>
                  </a:solidFill>
                  <a:prstDash val="sysDash"/>
                  <a:round/>
                  <a:headEnd type="none" w="med" len="med"/>
                  <a:tailEnd type="arrow"/>
                </a:ln>
                <a:effectLst/>
                <a:scene3d>
                  <a:camera prst="orthographicFront">
                    <a:rot lat="10800000" lon="0" rev="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直線矢印コネクタ 19"/>
                <p:cNvCxnSpPr/>
                <p:nvPr/>
              </p:nvCxnSpPr>
              <p:spPr bwMode="auto">
                <a:xfrm flipV="1">
                  <a:off x="5807968" y="1665530"/>
                  <a:ext cx="0" cy="539334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1" name="Rectangle 3"/>
                <p:cNvSpPr>
                  <a:spLocks noChangeArrowheads="1"/>
                </p:cNvSpPr>
                <p:nvPr/>
              </p:nvSpPr>
              <p:spPr bwMode="auto">
                <a:xfrm>
                  <a:off x="5400998" y="1025095"/>
                  <a:ext cx="1270317" cy="520768"/>
                </a:xfrm>
                <a:prstGeom prst="rect">
                  <a:avLst/>
                </a:prstGeom>
                <a:solidFill>
                  <a:srgbClr val="003300"/>
                </a:solidFill>
                <a:ln w="28575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>
                      <a:solidFill>
                        <a:srgbClr val="FFFFFF"/>
                      </a:solidFill>
                    </a:rPr>
                    <a:t>Human</a:t>
                  </a:r>
                  <a:endParaRPr lang="ja-JP" altLang="en-US" sz="2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Rectangle 6"/>
                <p:cNvSpPr>
                  <a:spLocks noChangeArrowheads="1"/>
                </p:cNvSpPr>
                <p:nvPr/>
              </p:nvSpPr>
              <p:spPr bwMode="auto">
                <a:xfrm>
                  <a:off x="5473517" y="6210167"/>
                  <a:ext cx="1284011" cy="506599"/>
                </a:xfrm>
                <a:prstGeom prst="rect">
                  <a:avLst/>
                </a:prstGeom>
                <a:solidFill>
                  <a:srgbClr val="003366"/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dirty="0">
                      <a:solidFill>
                        <a:srgbClr val="FFFFFF"/>
                      </a:solidFill>
                    </a:rPr>
                    <a:t>Animal</a:t>
                  </a:r>
                  <a:endParaRPr lang="ja-JP" altLang="en-US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直線矢印コネクタ 22"/>
                <p:cNvCxnSpPr/>
                <p:nvPr/>
              </p:nvCxnSpPr>
              <p:spPr bwMode="auto">
                <a:xfrm flipV="1">
                  <a:off x="5807968" y="5603244"/>
                  <a:ext cx="0" cy="539334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直線矢印コネクタ 23"/>
                <p:cNvCxnSpPr/>
                <p:nvPr/>
              </p:nvCxnSpPr>
              <p:spPr bwMode="auto">
                <a:xfrm>
                  <a:off x="6240016" y="1665530"/>
                  <a:ext cx="0" cy="537548"/>
                </a:xfrm>
                <a:prstGeom prst="straightConnector1">
                  <a:avLst/>
                </a:prstGeom>
                <a:solidFill>
                  <a:schemeClr val="accent1"/>
                </a:solidFill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5" name="直線矢印コネクタ 24"/>
                <p:cNvCxnSpPr/>
                <p:nvPr/>
              </p:nvCxnSpPr>
              <p:spPr bwMode="auto">
                <a:xfrm>
                  <a:off x="6240016" y="5633207"/>
                  <a:ext cx="0" cy="537548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6" name="Picture 5" descr="AN02770_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346097" y="5557784"/>
                  <a:ext cx="615795" cy="882198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" descr="NA01296_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153865" y="5964278"/>
                  <a:ext cx="995740" cy="565593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4" descr="AN04299_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59138" y="5192400"/>
                  <a:ext cx="1331254" cy="745106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78" descr="j0286861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81573" y="905526"/>
                  <a:ext cx="1069248" cy="8628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47" descr="j0149800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982002" y="2310975"/>
                  <a:ext cx="1329349" cy="962587"/>
                </a:xfrm>
                <a:prstGeom prst="rect">
                  <a:avLst/>
                </a:prstGeom>
                <a:noFill/>
                <a:ln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aphicFrame>
              <p:nvGraphicFramePr>
                <p:cNvPr id="31" name="オブジェクト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0031389"/>
                    </p:ext>
                  </p:extLst>
                </p:nvPr>
              </p:nvGraphicFramePr>
              <p:xfrm>
                <a:off x="1363421" y="4103658"/>
                <a:ext cx="1322340" cy="9579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05" name="OASYS Draw" r:id="rId9" imgW="2489835" imgH="1623060" progId="OASYSDrawV5">
                        <p:embed/>
                      </p:oleObj>
                    </mc:Choice>
                    <mc:Fallback>
                      <p:oleObj name="OASYS Draw" r:id="rId9" imgW="2489835" imgH="1623060" progId="OASYSDrawV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63421" y="4103658"/>
                              <a:ext cx="1322340" cy="957942"/>
                            </a:xfrm>
                            <a:prstGeom prst="rect">
                              <a:avLst/>
                            </a:prstGeom>
                            <a:solidFill>
                              <a:schemeClr val="bg1">
                                <a:alpha val="50195"/>
                              </a:schemeClr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32" name="Picture 4" descr="C:\Users\manao_ozawa\Pictures\kazoku.pn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90049" y="883220"/>
                  <a:ext cx="2029538" cy="878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左矢印 32"/>
                <p:cNvSpPr/>
                <p:nvPr/>
              </p:nvSpPr>
              <p:spPr bwMode="auto">
                <a:xfrm>
                  <a:off x="7112693" y="1546820"/>
                  <a:ext cx="945693" cy="468778"/>
                </a:xfrm>
                <a:prstGeom prst="lef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sp>
              <p:nvSpPr>
                <p:cNvPr id="34" name="右矢印 33"/>
                <p:cNvSpPr/>
                <p:nvPr/>
              </p:nvSpPr>
              <p:spPr bwMode="auto">
                <a:xfrm>
                  <a:off x="3842192" y="6154270"/>
                  <a:ext cx="936104" cy="517599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4000">
                    <a:latin typeface="Times New Roman" pitchFamily="18" charset="0"/>
                    <a:ea typeface="ＭＳ Ｐゴシック" charset="-128"/>
                  </a:endParaRPr>
                </a:p>
              </p:txBody>
            </p:sp>
            <p:pic>
              <p:nvPicPr>
                <p:cNvPr id="35" name="Picture 78" descr="j0286861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4473" y="5801762"/>
                  <a:ext cx="991386" cy="7999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643445" y="5445671"/>
                  <a:ext cx="1674914" cy="744492"/>
                </a:xfrm>
                <a:prstGeom prst="rect">
                  <a:avLst/>
                </a:prstGeom>
                <a:solidFill>
                  <a:srgbClr val="FF66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ja-JP" b="1" dirty="0"/>
                    <a:t>Selective pressure</a:t>
                  </a:r>
                  <a:endParaRPr lang="ja-JP" altLang="en-US" b="1" dirty="0"/>
                </a:p>
              </p:txBody>
            </p:sp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4721487" y="3506985"/>
                  <a:ext cx="2736359" cy="642693"/>
                </a:xfrm>
                <a:prstGeom prst="rect">
                  <a:avLst/>
                </a:prstGeom>
                <a:solidFill>
                  <a:srgbClr val="CCFFFF"/>
                </a:solidFill>
                <a:ln w="25400"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solidFill>
                        <a:srgbClr val="0000FF"/>
                      </a:solidFill>
                    </a:rPr>
                    <a:t>One health</a:t>
                  </a:r>
                  <a:endParaRPr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8" name="Rectangle 6"/>
                <p:cNvSpPr>
                  <a:spLocks noChangeArrowheads="1"/>
                </p:cNvSpPr>
                <p:nvPr/>
              </p:nvSpPr>
              <p:spPr bwMode="auto">
                <a:xfrm>
                  <a:off x="5401747" y="5057779"/>
                  <a:ext cx="1321553" cy="515163"/>
                </a:xfrm>
                <a:prstGeom prst="rect">
                  <a:avLst/>
                </a:prstGeom>
                <a:solidFill>
                  <a:srgbClr val="003366"/>
                </a:solidFill>
                <a:ln w="28575">
                  <a:solidFill>
                    <a:schemeClr val="fol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000" dirty="0">
                      <a:solidFill>
                        <a:srgbClr val="FFFFFF"/>
                      </a:solidFill>
                    </a:rPr>
                    <a:t>Animal</a:t>
                  </a:r>
                  <a:endParaRPr lang="ja-JP" altLang="en-US" sz="20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861873" y="763097"/>
                  <a:ext cx="1484224" cy="744492"/>
                </a:xfrm>
                <a:prstGeom prst="rect">
                  <a:avLst/>
                </a:prstGeom>
                <a:solidFill>
                  <a:srgbClr val="FF66CC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:r>
                    <a:rPr lang="en-US" altLang="ja-JP" b="1" dirty="0"/>
                    <a:t>Selective pressure</a:t>
                  </a:r>
                  <a:endParaRPr lang="ja-JP" altLang="en-US" b="1" dirty="0"/>
                </a:p>
              </p:txBody>
            </p:sp>
          </p:grpSp>
        </p:grp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1F47D-0B7F-49FB-8C39-00E42A1B001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0" name="タイトル 1"/>
          <p:cNvSpPr>
            <a:spLocks noGrp="1"/>
          </p:cNvSpPr>
          <p:nvPr>
            <p:ph type="title"/>
          </p:nvPr>
        </p:nvSpPr>
        <p:spPr>
          <a:xfrm>
            <a:off x="1975516" y="257099"/>
            <a:ext cx="8229600" cy="62675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One health Approach </a:t>
            </a:r>
            <a:endParaRPr lang="ja-JP" altLang="en-US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2997" y="2225565"/>
            <a:ext cx="1875981" cy="95410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00FF"/>
                </a:solidFill>
              </a:rPr>
              <a:t>Global Approach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105" y="5813424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789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90897" y="605596"/>
            <a:ext cx="9220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rgbClr val="0066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Thank you for your attention</a:t>
            </a:r>
            <a:r>
              <a:rPr lang="ja-JP" altLang="en-US" sz="4000" dirty="0">
                <a:solidFill>
                  <a:srgbClr val="0066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</a:p>
        </p:txBody>
      </p:sp>
      <p:pic>
        <p:nvPicPr>
          <p:cNvPr id="7" name="Picture 3" descr="DSC018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633" y="1765176"/>
            <a:ext cx="5182634" cy="358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8573" y="5601815"/>
            <a:ext cx="1834222" cy="78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 descr="VICH header and footer-0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8" y="5475153"/>
            <a:ext cx="6166283" cy="103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047" y="5598654"/>
            <a:ext cx="1627722" cy="78978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734321" y="2005308"/>
            <a:ext cx="48346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If you need more detailed information about </a:t>
            </a:r>
            <a:r>
              <a:rPr lang="ja-JP" altLang="en-US" sz="2800" dirty="0"/>
              <a:t> </a:t>
            </a:r>
            <a:r>
              <a:rPr lang="en-US" altLang="ja-JP" sz="2800" dirty="0"/>
              <a:t>countermeasures to AMR in Japan, please refer to our website. http://www.maff.go.jp/nval/english/AMR/index.html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49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14394" y="2183926"/>
            <a:ext cx="1024891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ja-JP" sz="3600" dirty="0">
                <a:solidFill>
                  <a:srgbClr val="000000"/>
                </a:solidFill>
              </a:rPr>
              <a:t>Antimicrobial </a:t>
            </a:r>
            <a:r>
              <a:rPr lang="en-US" altLang="ja-JP" sz="3600" dirty="0">
                <a:solidFill>
                  <a:srgbClr val="0000FF"/>
                </a:solidFill>
              </a:rPr>
              <a:t>Veterinary Drugs</a:t>
            </a:r>
          </a:p>
          <a:p>
            <a:pPr marL="540000" indent="-7200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sz="3200" dirty="0">
                <a:solidFill>
                  <a:srgbClr val="000000"/>
                </a:solidFill>
              </a:rPr>
              <a:t>   ⇒</a:t>
            </a:r>
            <a:r>
              <a:rPr lang="en-US" altLang="ja-JP" sz="3200" dirty="0">
                <a:solidFill>
                  <a:srgbClr val="000000"/>
                </a:solidFill>
              </a:rPr>
              <a:t>Under the </a:t>
            </a:r>
            <a:r>
              <a:rPr lang="en-US" altLang="ja-JP" sz="3200" dirty="0">
                <a:solidFill>
                  <a:srgbClr val="993366"/>
                </a:solidFill>
              </a:rPr>
              <a:t>Pharmaceutical</a:t>
            </a:r>
            <a:r>
              <a:rPr lang="en-US" altLang="ja-JP" sz="3200" dirty="0">
                <a:solidFill>
                  <a:srgbClr val="000000"/>
                </a:solidFill>
              </a:rPr>
              <a:t> and Medical Devices Act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3600" dirty="0">
              <a:solidFill>
                <a:srgbClr val="000000"/>
              </a:solidFill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en-US" altLang="ja-JP" sz="3600" dirty="0">
                <a:solidFill>
                  <a:srgbClr val="000000"/>
                </a:solidFill>
              </a:rPr>
              <a:t>Antimicrobial </a:t>
            </a:r>
            <a:r>
              <a:rPr lang="en-US" altLang="ja-JP" sz="3600" dirty="0">
                <a:solidFill>
                  <a:srgbClr val="009900"/>
                </a:solidFill>
              </a:rPr>
              <a:t>Feed Additives</a:t>
            </a:r>
          </a:p>
          <a:p>
            <a:pPr marL="540000" indent="-5400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sz="3200" dirty="0">
                <a:solidFill>
                  <a:srgbClr val="000000"/>
                </a:solidFill>
              </a:rPr>
              <a:t>   ⇒</a:t>
            </a:r>
            <a:r>
              <a:rPr lang="en-US" altLang="ja-JP" sz="3200" dirty="0">
                <a:solidFill>
                  <a:srgbClr val="000000"/>
                </a:solidFill>
              </a:rPr>
              <a:t>Under the Law Concerning Safety Assurance and </a:t>
            </a:r>
            <a:r>
              <a:rPr lang="en-US" altLang="ja-JP" sz="3200" dirty="0">
                <a:solidFill>
                  <a:srgbClr val="993366"/>
                </a:solidFill>
              </a:rPr>
              <a:t>Quality Improvement of Feeds</a:t>
            </a:r>
            <a:endParaRPr lang="ja-JP" altLang="en-US" sz="3200" dirty="0">
              <a:solidFill>
                <a:srgbClr val="9933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66850" y="641007"/>
            <a:ext cx="9144000" cy="83638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4000" dirty="0">
                <a:solidFill>
                  <a:srgbClr val="000000"/>
                </a:solidFill>
              </a:rPr>
              <a:t>Antimicrobials for animal use in Japan</a:t>
            </a:r>
            <a:endParaRPr lang="ja-JP" alt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07" y="5620579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6BEA-AE27-4387-83D3-7E61CFA2FF37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9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角丸四角形 62"/>
          <p:cNvSpPr>
            <a:spLocks noChangeArrowheads="1"/>
          </p:cNvSpPr>
          <p:nvPr/>
        </p:nvSpPr>
        <p:spPr bwMode="auto">
          <a:xfrm>
            <a:off x="3581276" y="1391522"/>
            <a:ext cx="2500312" cy="1662112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57150">
            <a:solidFill>
              <a:srgbClr val="00B050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000" b="1" dirty="0">
                <a:solidFill>
                  <a:srgbClr val="0000FF"/>
                </a:solidFill>
                <a:latin typeface="Calibri" panose="020F0502020204030204" pitchFamily="34" charset="0"/>
              </a:rPr>
              <a:t>MAFF</a:t>
            </a:r>
          </a:p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(Minister of Agriculture, Forestry and Fisheries)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819458" y="1148445"/>
            <a:ext cx="1457408" cy="547687"/>
            <a:chOff x="1819458" y="1148445"/>
            <a:chExt cx="1457408" cy="547687"/>
          </a:xfrm>
        </p:grpSpPr>
        <p:sp>
          <p:nvSpPr>
            <p:cNvPr id="23577" name="AutoShape 35"/>
            <p:cNvSpPr>
              <a:spLocks noChangeArrowheads="1"/>
            </p:cNvSpPr>
            <p:nvPr/>
          </p:nvSpPr>
          <p:spPr bwMode="auto">
            <a:xfrm>
              <a:off x="1819458" y="1148445"/>
              <a:ext cx="1299959" cy="308193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Calibri" panose="020F0502020204030204" pitchFamily="34" charset="0"/>
                </a:rPr>
                <a:t>application</a:t>
              </a:r>
              <a:endParaRPr lang="ja-JP" altLang="en-US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23578" name="直線矢印コネクタ 36"/>
            <p:cNvCxnSpPr>
              <a:cxnSpLocks noChangeShapeType="1"/>
            </p:cNvCxnSpPr>
            <p:nvPr/>
          </p:nvCxnSpPr>
          <p:spPr bwMode="auto">
            <a:xfrm>
              <a:off x="2521921" y="1693342"/>
              <a:ext cx="754945" cy="27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グループ化 6"/>
          <p:cNvGrpSpPr/>
          <p:nvPr/>
        </p:nvGrpSpPr>
        <p:grpSpPr>
          <a:xfrm>
            <a:off x="2056612" y="2154086"/>
            <a:ext cx="1259021" cy="510029"/>
            <a:chOff x="2056612" y="2154086"/>
            <a:chExt cx="1259021" cy="510029"/>
          </a:xfrm>
        </p:grpSpPr>
        <p:sp>
          <p:nvSpPr>
            <p:cNvPr id="23575" name="AutoShape 36"/>
            <p:cNvSpPr>
              <a:spLocks noChangeArrowheads="1"/>
            </p:cNvSpPr>
            <p:nvPr/>
          </p:nvSpPr>
          <p:spPr bwMode="auto">
            <a:xfrm>
              <a:off x="2056612" y="2305025"/>
              <a:ext cx="1117573" cy="35909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Calibri" panose="020F0502020204030204" pitchFamily="34" charset="0"/>
                </a:rPr>
                <a:t>approval</a:t>
              </a:r>
              <a:endParaRPr lang="ja-JP" altLang="en-US" sz="2000" dirty="0">
                <a:latin typeface="Calibri" panose="020F0502020204030204" pitchFamily="34" charset="0"/>
              </a:endParaRPr>
            </a:p>
          </p:txBody>
        </p:sp>
        <p:cxnSp>
          <p:nvCxnSpPr>
            <p:cNvPr id="23576" name="直線矢印コネクタ 42"/>
            <p:cNvCxnSpPr>
              <a:cxnSpLocks noChangeShapeType="1"/>
            </p:cNvCxnSpPr>
            <p:nvPr/>
          </p:nvCxnSpPr>
          <p:spPr bwMode="auto">
            <a:xfrm rot="10800000" flipV="1">
              <a:off x="2545887" y="2154086"/>
              <a:ext cx="769746" cy="27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グループ化 7"/>
          <p:cNvGrpSpPr/>
          <p:nvPr/>
        </p:nvGrpSpPr>
        <p:grpSpPr>
          <a:xfrm>
            <a:off x="5875398" y="3558887"/>
            <a:ext cx="4620678" cy="2422727"/>
            <a:chOff x="5875398" y="3558887"/>
            <a:chExt cx="4620678" cy="2422727"/>
          </a:xfrm>
        </p:grpSpPr>
        <p:sp>
          <p:nvSpPr>
            <p:cNvPr id="23566" name="角丸四角形 71"/>
            <p:cNvSpPr>
              <a:spLocks noChangeArrowheads="1"/>
            </p:cNvSpPr>
            <p:nvPr/>
          </p:nvSpPr>
          <p:spPr bwMode="auto">
            <a:xfrm>
              <a:off x="7581426" y="4221538"/>
              <a:ext cx="2405063" cy="120650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000" b="1" dirty="0">
                  <a:latin typeface="Calibri" panose="020F0502020204030204" pitchFamily="34" charset="0"/>
                </a:rPr>
                <a:t>MHLW</a:t>
              </a:r>
            </a:p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(Minister of Health, Labor and Welfare)</a:t>
              </a:r>
              <a:endParaRPr lang="ja-JP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7400154" y="3574434"/>
              <a:ext cx="3095922" cy="472029"/>
            </a:xfrm>
            <a:prstGeom prst="flowChartProcess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5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Residue in food </a:t>
              </a:r>
              <a:r>
                <a:rPr lang="en-US" altLang="ja-JP" sz="20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(MRL) </a:t>
              </a:r>
              <a:endParaRPr lang="ja-JP" altLang="en-US" sz="20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8" name="AutoShape 37"/>
            <p:cNvSpPr>
              <a:spLocks noChangeArrowheads="1"/>
            </p:cNvSpPr>
            <p:nvPr/>
          </p:nvSpPr>
          <p:spPr bwMode="auto">
            <a:xfrm>
              <a:off x="7581426" y="5492664"/>
              <a:ext cx="2405063" cy="48895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Enforcement of </a:t>
              </a:r>
            </a:p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residue standards</a:t>
              </a:r>
              <a:endParaRPr lang="ja-JP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69" name="下カーブ矢印 64"/>
            <p:cNvSpPr>
              <a:spLocks noChangeArrowheads="1"/>
            </p:cNvSpPr>
            <p:nvPr/>
          </p:nvSpPr>
          <p:spPr bwMode="auto">
            <a:xfrm rot="7379121" flipH="1">
              <a:off x="6339545" y="3181856"/>
              <a:ext cx="928687" cy="1682750"/>
            </a:xfrm>
            <a:prstGeom prst="curvedDownArrow">
              <a:avLst>
                <a:gd name="adj1" fmla="val 6769"/>
                <a:gd name="adj2" fmla="val 27000"/>
                <a:gd name="adj3" fmla="val 23522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3570" name="正方形/長方形 69"/>
            <p:cNvSpPr>
              <a:spLocks noChangeArrowheads="1"/>
            </p:cNvSpPr>
            <p:nvPr/>
          </p:nvSpPr>
          <p:spPr bwMode="auto">
            <a:xfrm rot="1624446">
              <a:off x="5875398" y="4448172"/>
              <a:ext cx="14830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Seek opinions</a:t>
              </a:r>
              <a:endParaRPr lang="ja-JP" alt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3559" name="テキスト ボックス 37"/>
          <p:cNvSpPr txBox="1">
            <a:spLocks noChangeArrowheads="1"/>
          </p:cNvSpPr>
          <p:nvPr/>
        </p:nvSpPr>
        <p:spPr bwMode="auto">
          <a:xfrm>
            <a:off x="896737" y="1616031"/>
            <a:ext cx="1371600" cy="6032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3200" b="1" baseline="30000" dirty="0"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Applicant</a:t>
            </a:r>
            <a:endParaRPr lang="ja-JP" altLang="en-US" sz="3200" b="1" baseline="30000" dirty="0">
              <a:latin typeface="Calibri" panose="020F0502020204030204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488679" y="1255192"/>
            <a:ext cx="4542385" cy="1756839"/>
            <a:chOff x="6488679" y="1255192"/>
            <a:chExt cx="4542385" cy="1756839"/>
          </a:xfrm>
        </p:grpSpPr>
        <p:sp>
          <p:nvSpPr>
            <p:cNvPr id="23562" name="角丸四角形 61"/>
            <p:cNvSpPr>
              <a:spLocks noChangeArrowheads="1"/>
            </p:cNvSpPr>
            <p:nvPr/>
          </p:nvSpPr>
          <p:spPr bwMode="auto">
            <a:xfrm>
              <a:off x="8941914" y="1818231"/>
              <a:ext cx="2089150" cy="119380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3000" b="1" dirty="0">
                  <a:latin typeface="Calibri" panose="020F0502020204030204" pitchFamily="34" charset="0"/>
                </a:rPr>
                <a:t>FSC</a:t>
              </a:r>
            </a:p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(Food Safety Commission)</a:t>
              </a:r>
            </a:p>
          </p:txBody>
        </p:sp>
        <p:sp>
          <p:nvSpPr>
            <p:cNvPr id="23563" name="正方形/長方形 60"/>
            <p:cNvSpPr>
              <a:spLocks noChangeArrowheads="1"/>
            </p:cNvSpPr>
            <p:nvPr/>
          </p:nvSpPr>
          <p:spPr bwMode="auto">
            <a:xfrm>
              <a:off x="6783287" y="1255192"/>
              <a:ext cx="2093913" cy="76944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Food safety</a:t>
              </a:r>
            </a:p>
            <a:p>
              <a:pPr algn="ctr" eaLnBrk="1" hangingPunct="1"/>
              <a:r>
                <a:rPr lang="en-US" altLang="ja-JP" sz="20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(ADI, Resistance)</a:t>
              </a:r>
              <a:endParaRPr lang="ja-JP" altLang="en-US" sz="20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64" name="正方形/長方形 67"/>
            <p:cNvSpPr>
              <a:spLocks noChangeArrowheads="1"/>
            </p:cNvSpPr>
            <p:nvPr/>
          </p:nvSpPr>
          <p:spPr bwMode="auto">
            <a:xfrm>
              <a:off x="6690045" y="2636267"/>
              <a:ext cx="21224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dirty="0">
                  <a:latin typeface="Calibri" panose="020F0502020204030204" pitchFamily="34" charset="0"/>
                </a:rPr>
                <a:t>Request for opinions</a:t>
              </a:r>
              <a:endParaRPr lang="ja-JP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3565" name="下カーブ矢印 35"/>
            <p:cNvSpPr>
              <a:spLocks noChangeArrowheads="1"/>
            </p:cNvSpPr>
            <p:nvPr/>
          </p:nvSpPr>
          <p:spPr bwMode="auto">
            <a:xfrm rot="5400000" flipH="1">
              <a:off x="7209690" y="1291213"/>
              <a:ext cx="651891" cy="2093913"/>
            </a:xfrm>
            <a:prstGeom prst="curvedDownArrow">
              <a:avLst>
                <a:gd name="adj1" fmla="val 1741"/>
                <a:gd name="adj2" fmla="val 21639"/>
                <a:gd name="adj3" fmla="val 11529"/>
              </a:avLst>
            </a:prstGeom>
            <a:solidFill>
              <a:schemeClr val="tx1"/>
            </a:solidFill>
            <a:ln w="603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23561" name="タイトル 1"/>
          <p:cNvSpPr>
            <a:spLocks noGrp="1"/>
          </p:cNvSpPr>
          <p:nvPr>
            <p:ph type="title" idx="4294967295"/>
          </p:nvPr>
        </p:nvSpPr>
        <p:spPr>
          <a:xfrm>
            <a:off x="277250" y="121655"/>
            <a:ext cx="11608675" cy="85566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latin typeface="Calibri" panose="020F0502020204030204" pitchFamily="34" charset="0"/>
              </a:rPr>
              <a:t>Approval Process for Veterinary Medicinal Products (VMPs)</a:t>
            </a:r>
            <a:endParaRPr lang="ja-JP" altLang="en-US" sz="3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770318" y="3274390"/>
            <a:ext cx="2722364" cy="3083889"/>
            <a:chOff x="3053992" y="3153322"/>
            <a:chExt cx="2722364" cy="3083889"/>
          </a:xfrm>
        </p:grpSpPr>
        <p:sp>
          <p:nvSpPr>
            <p:cNvPr id="23571" name="角丸四角形 68"/>
            <p:cNvSpPr>
              <a:spLocks noChangeArrowheads="1"/>
            </p:cNvSpPr>
            <p:nvPr/>
          </p:nvSpPr>
          <p:spPr bwMode="auto">
            <a:xfrm>
              <a:off x="3163694" y="5065656"/>
              <a:ext cx="2612662" cy="117155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b="1" dirty="0"/>
                <a:t>Pharmaceutical Affairs and Food Sanitation Council</a:t>
              </a:r>
            </a:p>
          </p:txBody>
        </p:sp>
        <p:sp>
          <p:nvSpPr>
            <p:cNvPr id="23573" name="下カーブ矢印 65"/>
            <p:cNvSpPr>
              <a:spLocks noChangeArrowheads="1"/>
            </p:cNvSpPr>
            <p:nvPr/>
          </p:nvSpPr>
          <p:spPr bwMode="auto">
            <a:xfrm rot="10800000" flipH="1">
              <a:off x="4516016" y="3153322"/>
              <a:ext cx="950485" cy="1754592"/>
            </a:xfrm>
            <a:prstGeom prst="curvedDownArrow">
              <a:avLst>
                <a:gd name="adj1" fmla="val 5231"/>
                <a:gd name="adj2" fmla="val 17630"/>
                <a:gd name="adj3" fmla="val 17192"/>
              </a:avLst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3823444" y="4303853"/>
              <a:ext cx="1016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</a:rPr>
                <a:t>Seek </a:t>
              </a:r>
            </a:p>
            <a:p>
              <a:r>
                <a:rPr lang="en-US" altLang="ja-JP" dirty="0">
                  <a:latin typeface="Calibri" panose="020F0502020204030204" pitchFamily="34" charset="0"/>
                </a:rPr>
                <a:t>opinions</a:t>
              </a:r>
              <a:endParaRPr kumimoji="1" lang="ja-JP" altLang="en-US" dirty="0"/>
            </a:p>
          </p:txBody>
        </p:sp>
        <p:sp>
          <p:nvSpPr>
            <p:cNvPr id="23574" name="正方形/長方形 66"/>
            <p:cNvSpPr>
              <a:spLocks noChangeArrowheads="1"/>
            </p:cNvSpPr>
            <p:nvPr/>
          </p:nvSpPr>
          <p:spPr bwMode="auto">
            <a:xfrm>
              <a:off x="3053992" y="3314828"/>
              <a:ext cx="1330624" cy="10156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Efficacy 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Safety </a:t>
              </a:r>
            </a:p>
            <a:p>
              <a:pPr algn="ctr" eaLnBrk="1" hangingPunct="1">
                <a:lnSpc>
                  <a:spcPts val="2400"/>
                </a:lnSpc>
              </a:pPr>
              <a:r>
                <a:rPr lang="en-US" altLang="ja-JP" sz="2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Quality 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5788398" y="6273225"/>
            <a:ext cx="344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</a:rPr>
              <a:t>*ADI, Acceptable Daily Intake; </a:t>
            </a:r>
          </a:p>
          <a:p>
            <a:r>
              <a:rPr lang="en-US" altLang="ja-JP" sz="1600" dirty="0">
                <a:latin typeface="Calibri" panose="020F0502020204030204" pitchFamily="34" charset="0"/>
              </a:rPr>
              <a:t>*MRL, Maximum Residue Level</a:t>
            </a:r>
            <a:endParaRPr kumimoji="1" lang="ja-JP" altLang="en-US" sz="1600" dirty="0">
              <a:latin typeface="Calibri" panose="020F0502020204030204" pitchFamily="34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6BEA-AE27-4387-83D3-7E61CFA2FF37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07" y="5620579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endParaRPr kumimoji="0" lang="ja-JP" altLang="en-US" sz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コンテンツ プレースホルダ 6"/>
          <p:cNvSpPr txBox="1">
            <a:spLocks/>
          </p:cNvSpPr>
          <p:nvPr/>
        </p:nvSpPr>
        <p:spPr>
          <a:xfrm>
            <a:off x="1651241" y="1412951"/>
            <a:ext cx="8889518" cy="4776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1. Origin and background of the discovery  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2. </a:t>
            </a:r>
            <a:r>
              <a:rPr lang="en-US" altLang="ja-JP" sz="2800" dirty="0">
                <a:solidFill>
                  <a:srgbClr val="0000FF"/>
                </a:solidFill>
                <a:latin typeface="Calibri" pitchFamily="34" charset="0"/>
              </a:rPr>
              <a:t>Physical and chemical properties</a:t>
            </a:r>
            <a:r>
              <a:rPr lang="en-US" altLang="ja-JP" sz="24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Calibri" pitchFamily="34" charset="0"/>
              </a:rPr>
              <a:t>(Incl. quality control methods) </a:t>
            </a:r>
            <a:r>
              <a:rPr lang="ja-JP" altLang="en-US" sz="2400" dirty="0">
                <a:solidFill>
                  <a:srgbClr val="000000"/>
                </a:solidFill>
                <a:latin typeface="Calibri" pitchFamily="34" charset="0"/>
              </a:rPr>
              <a:t>　    </a:t>
            </a:r>
            <a:r>
              <a:rPr lang="ja-JP" altLang="en-US" sz="2800" dirty="0">
                <a:solidFill>
                  <a:srgbClr val="993366"/>
                </a:solidFill>
                <a:latin typeface="Calibri" pitchFamily="34" charset="0"/>
              </a:rPr>
              <a:t>⇐ </a:t>
            </a:r>
            <a:r>
              <a:rPr lang="en-US" altLang="ja-JP" sz="2800" dirty="0">
                <a:solidFill>
                  <a:srgbClr val="993366"/>
                </a:solidFill>
                <a:latin typeface="Calibri" pitchFamily="34" charset="0"/>
              </a:rPr>
              <a:t>GL27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3. Manufacturing protocol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4. Stability</a:t>
            </a:r>
            <a:endParaRPr lang="en-US" altLang="ja-JP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5. Toxicity (GLP)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6. Target Animal Safety (GLP)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7. </a:t>
            </a:r>
            <a:r>
              <a:rPr lang="en-US" altLang="ja-JP" sz="2800" dirty="0">
                <a:solidFill>
                  <a:srgbClr val="0000FF"/>
                </a:solidFill>
                <a:latin typeface="Calibri" pitchFamily="34" charset="0"/>
              </a:rPr>
              <a:t>Pharmacological action (Efficacy)      </a:t>
            </a:r>
            <a:r>
              <a:rPr lang="ja-JP" altLang="en-US" sz="2800" dirty="0">
                <a:solidFill>
                  <a:srgbClr val="0000FF"/>
                </a:solidFill>
                <a:latin typeface="Calibri" pitchFamily="34" charset="0"/>
              </a:rPr>
              <a:t>　</a:t>
            </a:r>
            <a:r>
              <a:rPr lang="ja-JP" altLang="en-US" sz="2800" dirty="0">
                <a:solidFill>
                  <a:srgbClr val="993366"/>
                </a:solidFill>
                <a:latin typeface="Calibri" pitchFamily="34" charset="0"/>
              </a:rPr>
              <a:t>⇐ </a:t>
            </a:r>
            <a:r>
              <a:rPr lang="en-US" altLang="ja-JP" sz="2800" dirty="0">
                <a:solidFill>
                  <a:srgbClr val="993366"/>
                </a:solidFill>
                <a:latin typeface="Calibri" pitchFamily="34" charset="0"/>
              </a:rPr>
              <a:t>GL27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8. Absorption, distribution, metabolism and excretion</a:t>
            </a:r>
            <a:r>
              <a:rPr lang="en-US" altLang="ja-JP" sz="20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 9. Clinical trials (GCP)</a:t>
            </a:r>
          </a:p>
          <a:p>
            <a:pPr marL="288000" indent="-540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Calibri" pitchFamily="34" charset="0"/>
              </a:rPr>
              <a:t>10. Residue (GLP) </a:t>
            </a:r>
            <a:endParaRPr lang="en-US" altLang="ja-JP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524000" y="209513"/>
            <a:ext cx="9144000" cy="783771"/>
          </a:xfrm>
          <a:prstGeom prst="rect">
            <a:avLst/>
          </a:prstGeom>
          <a:solidFill>
            <a:schemeClr val="accent1">
              <a:alpha val="50195"/>
            </a:schemeClr>
          </a:solidFill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 kern="0" dirty="0">
                <a:solidFill>
                  <a:srgbClr val="000000"/>
                </a:solidFill>
              </a:rPr>
              <a:t>Data Required for application</a:t>
            </a:r>
            <a:endParaRPr lang="ja-JP" altLang="en-US" sz="3200" b="1" kern="0" dirty="0">
              <a:solidFill>
                <a:srgbClr val="00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6BEA-AE27-4387-83D3-7E61CFA2FF37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07" y="5620579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3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1072055" y="348226"/>
            <a:ext cx="9902979" cy="865719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rgbClr val="0033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Marketing approval of VMPs</a:t>
            </a:r>
            <a:endParaRPr lang="ja-JP" altLang="en-US" sz="2000" dirty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047039" y="1989138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　</a:t>
            </a:r>
          </a:p>
        </p:txBody>
      </p:sp>
      <p:pic>
        <p:nvPicPr>
          <p:cNvPr id="15365" name="Picture 14" descr="sinsasy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4528" y="2144110"/>
            <a:ext cx="2374511" cy="34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3"/>
          <p:cNvSpPr txBox="1">
            <a:spLocks noChangeArrowheads="1"/>
          </p:cNvSpPr>
          <p:nvPr/>
        </p:nvSpPr>
        <p:spPr bwMode="auto">
          <a:xfrm>
            <a:off x="4803320" y="1601075"/>
            <a:ext cx="5731395" cy="455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en-US" altLang="ja-JP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With these data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↓　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r>
              <a:rPr lang="en-US" altLang="ja-JP" sz="28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Efficacy/Safety</a:t>
            </a:r>
            <a:endParaRPr lang="en-US" altLang="ja-JP" sz="1800" dirty="0">
              <a:solidFill>
                <a:srgbClr val="7030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（</a:t>
            </a:r>
            <a:r>
              <a:rPr lang="en-US" altLang="ja-JP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poisonous drugs/powerful drugs?, Prescription drug</a:t>
            </a: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？）</a:t>
            </a:r>
            <a:endParaRPr lang="en-US" altLang="ja-JP" sz="18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r>
              <a:rPr lang="en-US" altLang="ja-JP" sz="28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Quality </a:t>
            </a:r>
            <a:r>
              <a:rPr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(Shelf-life,  Storage condition, Quality control methods)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r>
              <a:rPr lang="en-US" altLang="ja-JP" sz="28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Dosage, Administration route, Indications</a:t>
            </a: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en-US" altLang="ja-JP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Target animals, Target diseases, dosing interval, restrictions (e.g. not for pregnancy) etc.</a:t>
            </a: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lang="en-US" altLang="ja-JP" sz="18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＊</a:t>
            </a:r>
            <a:r>
              <a:rPr lang="en-US" altLang="ja-JP" sz="28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Precautions</a:t>
            </a:r>
            <a:endParaRPr lang="en-US" altLang="ja-JP" sz="1800" dirty="0">
              <a:solidFill>
                <a:srgbClr val="7030A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en-US" altLang="ja-JP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(Withdrawal time, adverse reactions etc.</a:t>
            </a:r>
            <a:r>
              <a:rPr lang="ja-JP" altLang="en-US" sz="18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lang="en-US" altLang="ja-JP" sz="18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60000"/>
            </a:pPr>
            <a:r>
              <a:rPr lang="ja-JP" altLang="en-US" sz="2800" dirty="0">
                <a:solidFill>
                  <a:srgbClr val="0033CC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FF57A-7155-4301-BE8E-A363FCD4FA5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2607" y="5620579"/>
            <a:ext cx="1265589" cy="54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925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81355" y="1059107"/>
            <a:ext cx="11619914" cy="5608979"/>
          </a:xfrm>
          <a:noFill/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    </a:t>
            </a: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2. Overview of VICH GL 27</a:t>
            </a:r>
          </a:p>
          <a:p>
            <a:pPr marL="107950" indent="0" eaLnBrk="1" hangingPunct="1">
              <a:buNone/>
            </a:pPr>
            <a:r>
              <a:rPr lang="en-US" altLang="ja-JP" sz="3200" dirty="0">
                <a:solidFill>
                  <a:srgbClr val="002060"/>
                </a:solidFill>
              </a:rPr>
              <a:t>    </a:t>
            </a:r>
            <a:r>
              <a:rPr lang="en-US" altLang="ja-JP" sz="2800" dirty="0">
                <a:solidFill>
                  <a:srgbClr val="002060"/>
                </a:solidFill>
              </a:rPr>
              <a:t>-</a:t>
            </a:r>
            <a:r>
              <a:rPr lang="en-US" altLang="ja-JP" sz="2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on Pre-Approval Information for Registration of   New Veterinary Medicinal Products for Food Producing Animals with Respect to Antimicrobial Resistance</a:t>
            </a:r>
          </a:p>
          <a:p>
            <a:pPr marL="107950" indent="0" eaLnBrk="1" hangingPunct="1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Content 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652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39427" y="1446028"/>
            <a:ext cx="9497965" cy="347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defRPr/>
            </a:pPr>
            <a:r>
              <a:rPr lang="en-US" altLang="ja-JP" sz="7700" dirty="0">
                <a:solidFill>
                  <a:srgbClr val="0000FF"/>
                </a:solidFill>
                <a:latin typeface="+mn-ea"/>
                <a:ea typeface="+mn-ea"/>
              </a:rPr>
              <a:t>VICH GL27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ja-JP" sz="58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Guidance on Pre-Approval Information for Registration of New Veterinary Medicinal Products for Food Producing Animals with Respect to Antimicrobial Resistance -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24097" y="4521637"/>
            <a:ext cx="6928339" cy="805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  <a:defRPr/>
            </a:pPr>
            <a:r>
              <a:rPr lang="en-US" altLang="ja-JP" dirty="0">
                <a:latin typeface="+mn-ea"/>
              </a:rPr>
              <a:t> </a:t>
            </a:r>
            <a:endParaRPr lang="en-US" altLang="ja-JP" b="1" dirty="0">
              <a:solidFill>
                <a:srgbClr val="0070C0"/>
              </a:solidFill>
              <a:latin typeface="ＭＳ Ｐゴシック" pitchFamily="50" charset="-128"/>
            </a:endParaRPr>
          </a:p>
        </p:txBody>
      </p:sp>
      <p:pic>
        <p:nvPicPr>
          <p:cNvPr id="8" name="図 7" descr="VICH header and footer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50" y="323368"/>
            <a:ext cx="5473997" cy="91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794218" y="5692729"/>
            <a:ext cx="6928339" cy="66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dirty="0">
                <a:latin typeface="+mn-ea"/>
              </a:rPr>
              <a:t> </a:t>
            </a:r>
            <a:endParaRPr lang="en-US" altLang="ja-JP" b="1" dirty="0">
              <a:solidFill>
                <a:srgbClr val="0070C0"/>
              </a:solidFill>
              <a:latin typeface="ＭＳ Ｐゴシック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8E7E2-39DB-49E1-B837-A3674C696B6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89441" y="4924620"/>
            <a:ext cx="35378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Recommended for Implementation </a:t>
            </a:r>
          </a:p>
          <a:p>
            <a:pPr algn="ctr"/>
            <a:r>
              <a:rPr lang="en-US" altLang="ja-JP" dirty="0"/>
              <a:t> </a:t>
            </a:r>
            <a:r>
              <a:rPr kumimoji="1" lang="en-US" altLang="ja-JP" dirty="0"/>
              <a:t>at Step 7 of the VICH Process</a:t>
            </a:r>
          </a:p>
          <a:p>
            <a:pPr algn="ctr"/>
            <a:r>
              <a:rPr lang="en-US" altLang="ja-JP" dirty="0"/>
              <a:t>on 15 December 2004</a:t>
            </a:r>
          </a:p>
          <a:p>
            <a:pPr algn="ctr"/>
            <a:r>
              <a:rPr lang="en-US" altLang="ja-JP" dirty="0"/>
              <a:t>by  the VICH Steering Committee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042703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C809F915-354F-4168-BFEE-F1AC42967313}" vid="{DA7C428A-DDB8-42BE-80D7-EFDBDC232634}"/>
    </a:ext>
  </a:extLst>
</a:theme>
</file>

<file path=ppt/theme/theme2.xml><?xml version="1.0" encoding="utf-8"?>
<a:theme xmlns:a="http://schemas.openxmlformats.org/drawingml/2006/main" name="標準デザイン_2">
  <a:themeElements>
    <a:clrScheme name="標準デザイン_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標準デザイン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_2 1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標準デザイン_2">
  <a:themeElements>
    <a:clrScheme name="標準デザイン_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標準デザイン_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_2 1">
        <a:dk1>
          <a:srgbClr val="000000"/>
        </a:dk1>
        <a:lt1>
          <a:srgbClr val="F7F7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AFA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ビジネス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キュート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キュート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キュート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キュート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4170</TotalTime>
  <Words>2661</Words>
  <Application>Microsoft Office PowerPoint</Application>
  <PresentationFormat>Widescreen</PresentationFormat>
  <Paragraphs>414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 Unicode MS</vt:lpstr>
      <vt:lpstr>HG丸ｺﾞｼｯｸM-PRO</vt:lpstr>
      <vt:lpstr>メイリオ</vt:lpstr>
      <vt:lpstr>MS PGothic</vt:lpstr>
      <vt:lpstr>ＭＳ Ｐ明朝</vt:lpstr>
      <vt:lpstr>Arial</vt:lpstr>
      <vt:lpstr>Calibri</vt:lpstr>
      <vt:lpstr>Calibri Light</vt:lpstr>
      <vt:lpstr>HGS創英角ﾎﾟｯﾌﾟ体</vt:lpstr>
      <vt:lpstr>Lucida Sans Unicode</vt:lpstr>
      <vt:lpstr>Times New Roman</vt:lpstr>
      <vt:lpstr>Verdana</vt:lpstr>
      <vt:lpstr>Wingdings</vt:lpstr>
      <vt:lpstr>Wingdings 2</vt:lpstr>
      <vt:lpstr>Wingdings 3</vt:lpstr>
      <vt:lpstr>Office テーマ</vt:lpstr>
      <vt:lpstr>標準デザイン_2</vt:lpstr>
      <vt:lpstr>4_標準デザイン_2</vt:lpstr>
      <vt:lpstr>ビジネス</vt:lpstr>
      <vt:lpstr>OASYS Draw</vt:lpstr>
      <vt:lpstr> AMR - how VICH GL27 is used in Japan          - surveillance connected to efficacy</vt:lpstr>
      <vt:lpstr>Contents</vt:lpstr>
      <vt:lpstr>Content 1</vt:lpstr>
      <vt:lpstr>PowerPoint Presentation</vt:lpstr>
      <vt:lpstr>Approval Process for Veterinary Medicinal Products (VMPs)</vt:lpstr>
      <vt:lpstr>PowerPoint Presentation</vt:lpstr>
      <vt:lpstr>Marketing approval of VMPs</vt:lpstr>
      <vt:lpstr>Content 2</vt:lpstr>
      <vt:lpstr>PowerPoint Presentation</vt:lpstr>
      <vt:lpstr>Glossary</vt:lpstr>
      <vt:lpstr>Introduction 1</vt:lpstr>
      <vt:lpstr>Introduction 2</vt:lpstr>
      <vt:lpstr>Introduction 3</vt:lpstr>
      <vt:lpstr>Objectives 1</vt:lpstr>
      <vt:lpstr>Objectives 2</vt:lpstr>
      <vt:lpstr>Data recommendations</vt:lpstr>
      <vt:lpstr>1. Basic information </vt:lpstr>
      <vt:lpstr>2. Additional information </vt:lpstr>
      <vt:lpstr>3. Discussion</vt:lpstr>
      <vt:lpstr>Points</vt:lpstr>
      <vt:lpstr>Content 3-1</vt:lpstr>
      <vt:lpstr>Approval Process for Veterinary Medicinal Products (VMPs)</vt:lpstr>
      <vt:lpstr>PowerPoint Presentation</vt:lpstr>
      <vt:lpstr>Content 3-2</vt:lpstr>
      <vt:lpstr>PowerPoint Presentation</vt:lpstr>
      <vt:lpstr>PowerPoint Presentation</vt:lpstr>
      <vt:lpstr>Risk assessment on antimicrobials by FSC (2) </vt:lpstr>
      <vt:lpstr>Risk management on antimicrobials by MAFF</vt:lpstr>
      <vt:lpstr>Prudent Use Guideline for veterinary antimicrobials </vt:lpstr>
      <vt:lpstr>One health Approach </vt:lpstr>
      <vt:lpstr>PowerPoint Presentation</vt:lpstr>
    </vt:vector>
  </TitlesOfParts>
  <Company>農林水産省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木島　まゆみ</dc:creator>
  <cp:lastModifiedBy>CEESA Office</cp:lastModifiedBy>
  <cp:revision>263</cp:revision>
  <cp:lastPrinted>2017-11-09T14:02:32Z</cp:lastPrinted>
  <dcterms:created xsi:type="dcterms:W3CDTF">2017-03-26T06:47:27Z</dcterms:created>
  <dcterms:modified xsi:type="dcterms:W3CDTF">2017-11-15T03:01:47Z</dcterms:modified>
</cp:coreProperties>
</file>