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2" r:id="rId2"/>
    <p:sldMasterId id="2147483721" r:id="rId3"/>
  </p:sldMasterIdLst>
  <p:notesMasterIdLst>
    <p:notesMasterId r:id="rId37"/>
  </p:notesMasterIdLst>
  <p:handoutMasterIdLst>
    <p:handoutMasterId r:id="rId38"/>
  </p:handoutMasterIdLst>
  <p:sldIdLst>
    <p:sldId id="280" r:id="rId4"/>
    <p:sldId id="342" r:id="rId5"/>
    <p:sldId id="343" r:id="rId6"/>
    <p:sldId id="314" r:id="rId7"/>
    <p:sldId id="313" r:id="rId8"/>
    <p:sldId id="317" r:id="rId9"/>
    <p:sldId id="315" r:id="rId10"/>
    <p:sldId id="316" r:id="rId11"/>
    <p:sldId id="318" r:id="rId12"/>
    <p:sldId id="319" r:id="rId13"/>
    <p:sldId id="320" r:id="rId14"/>
    <p:sldId id="321" r:id="rId15"/>
    <p:sldId id="344" r:id="rId16"/>
    <p:sldId id="323" r:id="rId17"/>
    <p:sldId id="332" r:id="rId18"/>
    <p:sldId id="326" r:id="rId19"/>
    <p:sldId id="327" r:id="rId20"/>
    <p:sldId id="328" r:id="rId21"/>
    <p:sldId id="329" r:id="rId22"/>
    <p:sldId id="330" r:id="rId23"/>
    <p:sldId id="331" r:id="rId24"/>
    <p:sldId id="324" r:id="rId25"/>
    <p:sldId id="312" r:id="rId26"/>
    <p:sldId id="345" r:id="rId27"/>
    <p:sldId id="333" r:id="rId28"/>
    <p:sldId id="334" r:id="rId29"/>
    <p:sldId id="335" r:id="rId30"/>
    <p:sldId id="336" r:id="rId31"/>
    <p:sldId id="337" r:id="rId32"/>
    <p:sldId id="338" r:id="rId33"/>
    <p:sldId id="339" r:id="rId34"/>
    <p:sldId id="340" r:id="rId35"/>
    <p:sldId id="341" r:id="rId36"/>
  </p:sldIdLst>
  <p:sldSz cx="9144000" cy="6858000" type="screen4x3"/>
  <p:notesSz cx="6797675" cy="99266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75">
          <p15:clr>
            <a:srgbClr val="A4A3A4"/>
          </p15:clr>
        </p15:guide>
        <p15:guide id="4" pos="25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003" autoAdjust="0"/>
    <p:restoredTop sz="75239" autoAdjust="0"/>
  </p:normalViewPr>
  <p:slideViewPr>
    <p:cSldViewPr snapToGrid="0" snapToObjects="1">
      <p:cViewPr varScale="1">
        <p:scale>
          <a:sx n="48" d="100"/>
          <a:sy n="48" d="100"/>
        </p:scale>
        <p:origin x="1028" y="28"/>
      </p:cViewPr>
      <p:guideLst>
        <p:guide orient="horz" pos="2160"/>
        <p:guide pos="2880"/>
        <p:guide orient="horz" pos="275"/>
        <p:guide pos="2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10"/>
    </p:cViewPr>
  </p:sorterViewPr>
  <p:notesViewPr>
    <p:cSldViewPr snapToGrid="0" snapToObjects="1" showGuides="1">
      <p:cViewPr varScale="1">
        <p:scale>
          <a:sx n="73" d="100"/>
          <a:sy n="73" d="100"/>
        </p:scale>
        <p:origin x="-217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4445773-8DB2-41B6-A198-33800BB45568}" type="datetimeFigureOut">
              <a:rPr kumimoji="1" lang="ja-JP" altLang="en-US" smtClean="0"/>
              <a:t>2017/11/14</a:t>
            </a:fld>
            <a:endParaRPr kumimoji="1" lang="ja-JP" altLang="en-US"/>
          </a:p>
        </p:txBody>
      </p:sp>
      <p:sp>
        <p:nvSpPr>
          <p:cNvPr id="4" name="フッター プレースホルダー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9D956B9-F13B-4DD9-96C6-AF35C17AA1D9}" type="slidenum">
              <a:rPr kumimoji="1" lang="ja-JP" altLang="en-US" smtClean="0"/>
              <a:t>‹#›</a:t>
            </a:fld>
            <a:endParaRPr kumimoji="1" lang="ja-JP" altLang="en-US"/>
          </a:p>
        </p:txBody>
      </p:sp>
    </p:spTree>
    <p:extLst>
      <p:ext uri="{BB962C8B-B14F-4D97-AF65-F5344CB8AC3E}">
        <p14:creationId xmlns:p14="http://schemas.microsoft.com/office/powerpoint/2010/main" val="1205801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6D0F176-827B-1841-8966-00E25AB6C0D6}" type="datetimeFigureOut">
              <a:rPr kumimoji="1" lang="ja-JP" altLang="en-US" smtClean="0"/>
              <a:t>2017/11/14</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29211C4-0B3C-7240-A62D-FBBA2AAFC6B9}" type="slidenum">
              <a:rPr kumimoji="1" lang="ja-JP" altLang="en-US" smtClean="0"/>
              <a:t>‹#›</a:t>
            </a:fld>
            <a:endParaRPr kumimoji="1" lang="ja-JP" altLang="en-US"/>
          </a:p>
        </p:txBody>
      </p:sp>
    </p:spTree>
    <p:extLst>
      <p:ext uri="{BB962C8B-B14F-4D97-AF65-F5344CB8AC3E}">
        <p14:creationId xmlns:p14="http://schemas.microsoft.com/office/powerpoint/2010/main" val="119653268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Good afternoon. </a:t>
            </a:r>
            <a:r>
              <a:rPr lang="en-GB" altLang="en-US" dirty="0"/>
              <a:t>My</a:t>
            </a:r>
            <a:r>
              <a:rPr lang="en-GB" altLang="en-US" baseline="0" dirty="0"/>
              <a:t> name is Kota Sato, a chairperson of the expert working group for biologicals quality monitoring since this May.</a:t>
            </a:r>
          </a:p>
          <a:p>
            <a:r>
              <a:rPr lang="en-GB" altLang="en-US" baseline="0" dirty="0"/>
              <a:t>Today, I would like to talk about quality control measures for vaccine in Japan and discuss the VICH guidelines that is related to vaccine.</a:t>
            </a:r>
          </a:p>
          <a:p>
            <a:endParaRPr lang="en-GB"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114D05B-CC18-4C55-BE2C-AB985F1D036C}" type="slidenum">
              <a:rPr lang="nl-NL" altLang="en-US">
                <a:solidFill>
                  <a:prstClr val="black"/>
                </a:solidFill>
              </a:rPr>
              <a:pPr/>
              <a:t>1</a:t>
            </a:fld>
            <a:endParaRPr lang="nl-NL" altLang="en-US">
              <a:solidFill>
                <a:prstClr val="black"/>
              </a:solidFill>
            </a:endParaRPr>
          </a:p>
        </p:txBody>
      </p:sp>
    </p:spTree>
    <p:extLst>
      <p:ext uri="{BB962C8B-B14F-4D97-AF65-F5344CB8AC3E}">
        <p14:creationId xmlns:p14="http://schemas.microsoft.com/office/powerpoint/2010/main" val="3484707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Another most important system</a:t>
            </a:r>
            <a:r>
              <a:rPr kumimoji="1" lang="en-US" altLang="ja-JP" baseline="0" dirty="0"/>
              <a:t> to keep proper distribution and usage of animal drugs is “prescription system”.</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(Read)</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This system is applied to important drugs such as vaccines, antibiotics, hormones and so on. Important drugs means that, such drugs can be dangerous to animals, or people who eat those animals, or environment in a </a:t>
            </a:r>
            <a:r>
              <a:rPr kumimoji="1" lang="en-US" altLang="ja-JP" baseline="0" dirty="0" err="1"/>
              <a:t>veiw</a:t>
            </a:r>
            <a:r>
              <a:rPr kumimoji="1" lang="en-US" altLang="ja-JP" baseline="0" dirty="0"/>
              <a:t> point of one-health. </a:t>
            </a:r>
          </a:p>
          <a:p>
            <a:r>
              <a:rPr kumimoji="1" lang="en-US" altLang="ja-JP" baseline="0" dirty="0"/>
              <a:t>Namely, only veterinarian can prescript such important drugs. So usage of such drugs must be restricted by veterinarian in his or her responsibility.   </a:t>
            </a:r>
            <a:endParaRPr kumimoji="1" lang="ja-JP" altLang="en-US" dirty="0"/>
          </a:p>
          <a:p>
            <a:endParaRPr kumimoji="1" lang="en-US" altLang="ja-JP" baseline="0" dirty="0"/>
          </a:p>
          <a:p>
            <a:r>
              <a:rPr kumimoji="1" lang="en-US" altLang="ja-JP" baseline="0" dirty="0"/>
              <a:t>(Read) </a:t>
            </a:r>
          </a:p>
          <a:p>
            <a:r>
              <a:rPr kumimoji="1" lang="en-US" altLang="ja-JP" baseline="0" dirty="0"/>
              <a:t>Thus, they must examine the patient. If they sell drugs without examination, they can pay fine as much as 2,000 dollars.</a:t>
            </a:r>
          </a:p>
          <a:p>
            <a:endParaRPr kumimoji="1" lang="en-US" altLang="ja-JP" baseline="0" dirty="0"/>
          </a:p>
          <a:p>
            <a:r>
              <a:rPr kumimoji="1" lang="en-US" altLang="ja-JP" baseline="0" dirty="0"/>
              <a:t>In addition, retailer is also restricted to sell such drugs. </a:t>
            </a:r>
          </a:p>
          <a:p>
            <a:r>
              <a:rPr kumimoji="1" lang="en-US" altLang="ja-JP" baseline="0" dirty="0"/>
              <a:t>(Read)</a:t>
            </a:r>
          </a:p>
          <a:p>
            <a:r>
              <a:rPr kumimoji="1" lang="en-US" altLang="ja-JP" baseline="0" dirty="0"/>
              <a:t>Violation gives them 3 years prison and/or 30,000 dollars. Both of them is possible. I think it is very severe.</a:t>
            </a:r>
          </a:p>
          <a:p>
            <a:r>
              <a:rPr kumimoji="1" lang="en-US" altLang="ja-JP" baseline="0" dirty="0"/>
              <a:t>This situation demonstrates that prescription system is critically important in veterinary medicine of Japan. </a:t>
            </a:r>
          </a:p>
          <a:p>
            <a:r>
              <a:rPr kumimoji="1" lang="en-US" altLang="ja-JP" baseline="0" dirty="0"/>
              <a:t>The prescription system is not established in developing countries. I would like to stress that we need to cooperate </a:t>
            </a:r>
            <a:r>
              <a:rPr kumimoji="1" lang="en-US" altLang="ja-JP" baseline="0" dirty="0" err="1"/>
              <a:t>internationaly</a:t>
            </a:r>
            <a:r>
              <a:rPr kumimoji="1" lang="en-US" altLang="ja-JP" baseline="0" dirty="0"/>
              <a:t> to build up this fundamental system in the world.</a:t>
            </a:r>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10</a:t>
            </a:fld>
            <a:endParaRPr kumimoji="1" lang="ja-JP" altLang="en-US"/>
          </a:p>
        </p:txBody>
      </p:sp>
    </p:spTree>
    <p:extLst>
      <p:ext uri="{BB962C8B-B14F-4D97-AF65-F5344CB8AC3E}">
        <p14:creationId xmlns:p14="http://schemas.microsoft.com/office/powerpoint/2010/main" val="313284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11</a:t>
            </a:fld>
            <a:endParaRPr kumimoji="1" lang="ja-JP" altLang="en-US"/>
          </a:p>
        </p:txBody>
      </p:sp>
    </p:spTree>
    <p:extLst>
      <p:ext uri="{BB962C8B-B14F-4D97-AF65-F5344CB8AC3E}">
        <p14:creationId xmlns:p14="http://schemas.microsoft.com/office/powerpoint/2010/main" val="3594536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12</a:t>
            </a:fld>
            <a:endParaRPr kumimoji="1" lang="ja-JP" altLang="en-US"/>
          </a:p>
        </p:txBody>
      </p:sp>
    </p:spTree>
    <p:extLst>
      <p:ext uri="{BB962C8B-B14F-4D97-AF65-F5344CB8AC3E}">
        <p14:creationId xmlns:p14="http://schemas.microsoft.com/office/powerpoint/2010/main" val="389058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dirty="0"/>
              <a:t>Next</a:t>
            </a:r>
            <a:r>
              <a:rPr lang="en-GB" altLang="en-US" baseline="0" dirty="0"/>
              <a:t> theme is VICH guidelines for veterinary vaccines.</a:t>
            </a:r>
            <a:endParaRPr lang="en-GB" altLang="en-US" dirty="0"/>
          </a:p>
          <a:p>
            <a:endParaRPr lang="en-GB"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114D05B-CC18-4C55-BE2C-AB985F1D036C}" type="slidenum">
              <a:rPr lang="nl-NL" altLang="en-US">
                <a:solidFill>
                  <a:prstClr val="black"/>
                </a:solidFill>
              </a:rPr>
              <a:pPr/>
              <a:t>13</a:t>
            </a:fld>
            <a:endParaRPr lang="nl-NL" altLang="en-US">
              <a:solidFill>
                <a:prstClr val="black"/>
              </a:solidFill>
            </a:endParaRPr>
          </a:p>
        </p:txBody>
      </p:sp>
    </p:spTree>
    <p:extLst>
      <p:ext uri="{BB962C8B-B14F-4D97-AF65-F5344CB8AC3E}">
        <p14:creationId xmlns:p14="http://schemas.microsoft.com/office/powerpoint/2010/main" val="348470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Currently,</a:t>
            </a:r>
            <a:r>
              <a:rPr kumimoji="1" lang="en-US" altLang="ja-JP" baseline="0" dirty="0"/>
              <a:t> we have only 6 guidelines that is applied to exclusively to vaccines. This table shows the actually implemented guidelines for  vaccine in VICH.</a:t>
            </a:r>
          </a:p>
          <a:p>
            <a:r>
              <a:rPr kumimoji="1" lang="en-US" altLang="ja-JP" baseline="0" dirty="0"/>
              <a:t>They are</a:t>
            </a:r>
          </a:p>
          <a:p>
            <a:r>
              <a:rPr kumimoji="1" lang="en-US" altLang="ja-JP" baseline="0" dirty="0"/>
              <a:t>(Read)</a:t>
            </a:r>
          </a:p>
          <a:p>
            <a:endParaRPr kumimoji="1" lang="en-US" altLang="ja-JP" baseline="0" dirty="0"/>
          </a:p>
          <a:p>
            <a:r>
              <a:rPr kumimoji="1" lang="en-US" altLang="ja-JP" baseline="0" dirty="0"/>
              <a:t>In addition to these, other general guidelines for animal drugs are also applied to </a:t>
            </a:r>
            <a:r>
              <a:rPr kumimoji="1" lang="en-US" altLang="ja-JP" baseline="0" dirty="0" err="1"/>
              <a:t>vaccnin</a:t>
            </a:r>
            <a:r>
              <a:rPr kumimoji="1" lang="en-US" altLang="ja-JP" baseline="0" dirty="0"/>
              <a:t> products. </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14</a:t>
            </a:fld>
            <a:endParaRPr kumimoji="1" lang="ja-JP" altLang="en-US"/>
          </a:p>
        </p:txBody>
      </p:sp>
    </p:spTree>
    <p:extLst>
      <p:ext uri="{BB962C8B-B14F-4D97-AF65-F5344CB8AC3E}">
        <p14:creationId xmlns:p14="http://schemas.microsoft.com/office/powerpoint/2010/main" val="357865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Among these</a:t>
            </a:r>
            <a:r>
              <a:rPr kumimoji="1" lang="en-US" altLang="ja-JP" baseline="0" dirty="0"/>
              <a:t> guidelines, I would like to introduce one exceptional guidelines for vaccine.</a:t>
            </a:r>
          </a:p>
          <a:p>
            <a:r>
              <a:rPr kumimoji="1" lang="en-US" altLang="ja-JP" baseline="0" dirty="0"/>
              <a:t>That is abbreviated as TABST</a:t>
            </a:r>
          </a:p>
          <a:p>
            <a:r>
              <a:rPr kumimoji="1" lang="en-US" altLang="ja-JP" baseline="0" dirty="0"/>
              <a:t>The formal name is “Read”</a:t>
            </a:r>
          </a:p>
          <a:p>
            <a:endParaRPr kumimoji="1" lang="en-US" altLang="ja-JP" baseline="0"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15</a:t>
            </a:fld>
            <a:endParaRPr kumimoji="1" lang="ja-JP" altLang="en-US"/>
          </a:p>
        </p:txBody>
      </p:sp>
    </p:spTree>
    <p:extLst>
      <p:ext uri="{BB962C8B-B14F-4D97-AF65-F5344CB8AC3E}">
        <p14:creationId xmlns:p14="http://schemas.microsoft.com/office/powerpoint/2010/main" val="2587654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As you may know, 3R</a:t>
            </a:r>
            <a:r>
              <a:rPr kumimoji="1" lang="en-US" altLang="ja-JP" baseline="0" dirty="0"/>
              <a:t> principle for experimental animals have been widely accepted in world-wide scientist. 3R refers to as Reduction, Replacement and Refinement of the procedure. This principle was also discussed in VICH meeting. At its 19</a:t>
            </a:r>
            <a:r>
              <a:rPr kumimoji="1" lang="en-US" altLang="ja-JP" baseline="30000" dirty="0"/>
              <a:t>th</a:t>
            </a:r>
            <a:r>
              <a:rPr kumimoji="1" lang="en-US" altLang="ja-JP" baseline="0" dirty="0"/>
              <a:t> meeting in USA, SC decided to accept the principles and published the statement  to achieve the goal.</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16</a:t>
            </a:fld>
            <a:endParaRPr kumimoji="1" lang="ja-JP" altLang="en-US"/>
          </a:p>
        </p:txBody>
      </p:sp>
    </p:spTree>
    <p:extLst>
      <p:ext uri="{BB962C8B-B14F-4D97-AF65-F5344CB8AC3E}">
        <p14:creationId xmlns:p14="http://schemas.microsoft.com/office/powerpoint/2010/main" val="2950485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solidFill>
                  <a:srgbClr val="000000"/>
                </a:solidFill>
                <a:latin typeface="Arial" charset="0"/>
              </a:rPr>
              <a:t>Most batch safety tests in laboratory and/or target animals on final product can be considered as general safety tests. They apply to a broad group of vaccines and should provide some assurance that the product will be safe in the target species, i.e. it should reveal “abnormal local or systemic reactions” (European Pharmacopoeia) or “unfavorable reactions attributable to the biological product ...” (Title 9. United States Code of Federal Regulations) or “no abnormal changes” (Minimum Requirements for Veterinary Biological Products under the Pharmaceutical Affairs Law in Japan). </a:t>
            </a:r>
            <a:endParaRPr lang="ja-JP" altLang="en-US" dirty="0"/>
          </a:p>
        </p:txBody>
      </p:sp>
      <p:sp>
        <p:nvSpPr>
          <p:cNvPr id="317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Lucida Sans Unicode" pitchFamily="34" charset="0"/>
                <a:ea typeface="ＭＳ Ｐゴシック" charset="-128"/>
              </a:defRPr>
            </a:lvl1pPr>
            <a:lvl2pPr marL="742950" indent="-285750">
              <a:defRPr kumimoji="1">
                <a:solidFill>
                  <a:schemeClr val="tx1"/>
                </a:solidFill>
                <a:latin typeface="Lucida Sans Unicode" pitchFamily="34" charset="0"/>
                <a:ea typeface="ＭＳ Ｐゴシック" charset="-128"/>
              </a:defRPr>
            </a:lvl2pPr>
            <a:lvl3pPr marL="1143000" indent="-228600">
              <a:defRPr kumimoji="1">
                <a:solidFill>
                  <a:schemeClr val="tx1"/>
                </a:solidFill>
                <a:latin typeface="Lucida Sans Unicode" pitchFamily="34" charset="0"/>
                <a:ea typeface="ＭＳ Ｐゴシック" charset="-128"/>
              </a:defRPr>
            </a:lvl3pPr>
            <a:lvl4pPr marL="1600200" indent="-228600">
              <a:defRPr kumimoji="1">
                <a:solidFill>
                  <a:schemeClr val="tx1"/>
                </a:solidFill>
                <a:latin typeface="Lucida Sans Unicode" pitchFamily="34" charset="0"/>
                <a:ea typeface="ＭＳ Ｐゴシック" charset="-128"/>
              </a:defRPr>
            </a:lvl4pPr>
            <a:lvl5pPr marL="2057400" indent="-228600">
              <a:defRPr kumimoji="1">
                <a:solidFill>
                  <a:schemeClr val="tx1"/>
                </a:solidFill>
                <a:latin typeface="Lucida Sans Unicode"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Lucida Sans Unicode"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Lucida Sans Unicode"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Lucida Sans Unicode"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Lucida Sans Unicode" pitchFamily="34" charset="0"/>
                <a:ea typeface="ＭＳ Ｐゴシック" charset="-128"/>
              </a:defRPr>
            </a:lvl9pPr>
          </a:lstStyle>
          <a:p>
            <a:fld id="{05BB87AE-8BB8-4D9A-8654-E9C4BC22F612}" type="slidenum">
              <a:rPr lang="ja-JP" altLang="en-US">
                <a:latin typeface="Calibri" pitchFamily="34" charset="0"/>
              </a:rPr>
              <a:pPr/>
              <a:t>17</a:t>
            </a:fld>
            <a:endParaRPr lang="ja-JP" alt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Moreover, decrease</a:t>
            </a:r>
            <a:r>
              <a:rPr kumimoji="1" lang="en-US" altLang="ja-JP" baseline="0" dirty="0"/>
              <a:t> in concerns on adverse effect of vaccine also help to turn the direction to quit BST.</a:t>
            </a:r>
          </a:p>
          <a:p>
            <a:r>
              <a:rPr kumimoji="1" lang="en-US" altLang="ja-JP" baseline="0" dirty="0"/>
              <a:t>Such improvements include</a:t>
            </a:r>
          </a:p>
          <a:p>
            <a:r>
              <a:rPr kumimoji="1" lang="en-US" altLang="ja-JP" baseline="0" dirty="0"/>
              <a:t>(Read)</a:t>
            </a:r>
          </a:p>
          <a:p>
            <a:endParaRPr kumimoji="1" lang="en-US" altLang="ja-JP" baseline="0" dirty="0"/>
          </a:p>
          <a:p>
            <a:r>
              <a:rPr kumimoji="1" lang="en-US" altLang="ja-JP" baseline="0" dirty="0"/>
              <a:t>In other words, these are the prerequisites for developing guidelines to waive the BST. </a:t>
            </a:r>
            <a:endParaRPr kumimoji="1" lang="ja-JP" altLang="en-US" dirty="0"/>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18</a:t>
            </a:fld>
            <a:endParaRPr kumimoji="1" lang="ja-JP" altLang="en-US"/>
          </a:p>
        </p:txBody>
      </p:sp>
    </p:spTree>
    <p:extLst>
      <p:ext uri="{BB962C8B-B14F-4D97-AF65-F5344CB8AC3E}">
        <p14:creationId xmlns:p14="http://schemas.microsoft.com/office/powerpoint/2010/main" val="3381816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dirty="0"/>
              <a:t>Let’s look at TABST</a:t>
            </a:r>
            <a:r>
              <a:rPr lang="en-US" altLang="ja-JP" baseline="0" dirty="0"/>
              <a:t> guideline in detail.</a:t>
            </a:r>
          </a:p>
          <a:p>
            <a:pPr eaLnBrk="1" hangingPunct="1">
              <a:spcBef>
                <a:spcPct val="0"/>
              </a:spcBef>
            </a:pPr>
            <a:r>
              <a:rPr lang="en-US" altLang="ja-JP" baseline="0" dirty="0"/>
              <a:t>Read</a:t>
            </a:r>
          </a:p>
          <a:p>
            <a:pPr eaLnBrk="1" hangingPunct="1">
              <a:spcBef>
                <a:spcPct val="0"/>
              </a:spcBef>
            </a:pPr>
            <a:endParaRPr lang="en-US" altLang="ja-JP" baseline="0" dirty="0"/>
          </a:p>
          <a:p>
            <a:pPr eaLnBrk="1" hangingPunct="1">
              <a:spcBef>
                <a:spcPct val="0"/>
              </a:spcBef>
            </a:pPr>
            <a:r>
              <a:rPr lang="en-US" altLang="ja-JP" baseline="0" dirty="0"/>
              <a:t>Thus, TABST guidelines are kind of administrative guidance applied to the product approved previously for regulators.</a:t>
            </a:r>
          </a:p>
          <a:p>
            <a:pPr eaLnBrk="1" hangingPunct="1">
              <a:spcBef>
                <a:spcPct val="0"/>
              </a:spcBef>
            </a:pPr>
            <a:endParaRPr lang="en-US" altLang="ja-JP" baseline="0" dirty="0"/>
          </a:p>
          <a:p>
            <a:pPr eaLnBrk="1" hangingPunct="1">
              <a:spcBef>
                <a:spcPct val="0"/>
              </a:spcBef>
            </a:pPr>
            <a:r>
              <a:rPr lang="en-US" altLang="ja-JP" baseline="0" dirty="0"/>
              <a:t>The VICH SC decided to accept this exception for the name of animal welfare.</a:t>
            </a:r>
          </a:p>
          <a:p>
            <a:pPr eaLnBrk="1" hangingPunct="1">
              <a:spcBef>
                <a:spcPct val="0"/>
              </a:spcBef>
            </a:pPr>
            <a:r>
              <a:rPr lang="en-US" altLang="ja-JP" baseline="0" dirty="0"/>
              <a:t>In addition, waiver of BST is entirely a decision of each government, but not the steering committee of VICH.</a:t>
            </a:r>
            <a:endParaRPr lang="ja-JP" altLang="en-US" dirty="0"/>
          </a:p>
          <a:p>
            <a:pPr eaLnBrk="1" hangingPunct="1">
              <a:spcBef>
                <a:spcPct val="0"/>
              </a:spcBef>
            </a:pPr>
            <a:endParaRPr lang="ja-JP" altLang="en-US" dirty="0"/>
          </a:p>
        </p:txBody>
      </p:sp>
      <p:sp>
        <p:nvSpPr>
          <p:cNvPr id="307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Lucida Sans Unicode" pitchFamily="34" charset="0"/>
                <a:ea typeface="ＭＳ Ｐゴシック" charset="-128"/>
              </a:defRPr>
            </a:lvl1pPr>
            <a:lvl2pPr marL="742950" indent="-285750">
              <a:defRPr kumimoji="1">
                <a:solidFill>
                  <a:schemeClr val="tx1"/>
                </a:solidFill>
                <a:latin typeface="Lucida Sans Unicode" pitchFamily="34" charset="0"/>
                <a:ea typeface="ＭＳ Ｐゴシック" charset="-128"/>
              </a:defRPr>
            </a:lvl2pPr>
            <a:lvl3pPr marL="1143000" indent="-228600">
              <a:defRPr kumimoji="1">
                <a:solidFill>
                  <a:schemeClr val="tx1"/>
                </a:solidFill>
                <a:latin typeface="Lucida Sans Unicode" pitchFamily="34" charset="0"/>
                <a:ea typeface="ＭＳ Ｐゴシック" charset="-128"/>
              </a:defRPr>
            </a:lvl3pPr>
            <a:lvl4pPr marL="1600200" indent="-228600">
              <a:defRPr kumimoji="1">
                <a:solidFill>
                  <a:schemeClr val="tx1"/>
                </a:solidFill>
                <a:latin typeface="Lucida Sans Unicode" pitchFamily="34" charset="0"/>
                <a:ea typeface="ＭＳ Ｐゴシック" charset="-128"/>
              </a:defRPr>
            </a:lvl4pPr>
            <a:lvl5pPr marL="2057400" indent="-228600">
              <a:defRPr kumimoji="1">
                <a:solidFill>
                  <a:schemeClr val="tx1"/>
                </a:solidFill>
                <a:latin typeface="Lucida Sans Unicode"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Lucida Sans Unicode"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Lucida Sans Unicode"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Lucida Sans Unicode"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Lucida Sans Unicode" pitchFamily="34" charset="0"/>
                <a:ea typeface="ＭＳ Ｐゴシック" charset="-128"/>
              </a:defRPr>
            </a:lvl9pPr>
          </a:lstStyle>
          <a:p>
            <a:fld id="{3C17B83B-C197-4DD8-845C-0B635F16639A}" type="slidenum">
              <a:rPr lang="ja-JP" altLang="en-US">
                <a:latin typeface="Calibri" pitchFamily="34" charset="0"/>
              </a:rPr>
              <a:pPr/>
              <a:t>19</a:t>
            </a:fld>
            <a:endParaRPr lang="ja-JP"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dirty="0"/>
              <a:t>My</a:t>
            </a:r>
            <a:r>
              <a:rPr lang="en-GB" altLang="en-US" baseline="0" dirty="0"/>
              <a:t> presentation is divided into two parts as shown here.  Firstly, I will give you a brief introduction on the quality control in Japan. And, next part, I will talk about the VICH guidelines related to biologicals, including vaccine.</a:t>
            </a:r>
            <a:endParaRPr lang="en-GB" altLang="en-US" dirty="0"/>
          </a:p>
          <a:p>
            <a:endParaRPr lang="en-GB"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114D05B-CC18-4C55-BE2C-AB985F1D036C}" type="slidenum">
              <a:rPr lang="nl-NL" altLang="en-US">
                <a:solidFill>
                  <a:prstClr val="black"/>
                </a:solidFill>
              </a:rPr>
              <a:pPr/>
              <a:t>2</a:t>
            </a:fld>
            <a:endParaRPr lang="nl-NL" altLang="en-US">
              <a:solidFill>
                <a:prstClr val="black"/>
              </a:solidFill>
            </a:endParaRPr>
          </a:p>
        </p:txBody>
      </p:sp>
    </p:spTree>
    <p:extLst>
      <p:ext uri="{BB962C8B-B14F-4D97-AF65-F5344CB8AC3E}">
        <p14:creationId xmlns:p14="http://schemas.microsoft.com/office/powerpoint/2010/main" val="3484707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a:t>
            </a:r>
            <a:r>
              <a:rPr kumimoji="1" lang="en-US" altLang="ja-JP" baseline="0" dirty="0"/>
              <a:t> the history of BST guidelines.</a:t>
            </a:r>
          </a:p>
          <a:p>
            <a:r>
              <a:rPr kumimoji="1" lang="en-US" altLang="ja-JP" baseline="0" dirty="0"/>
              <a:t>(Read)</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20</a:t>
            </a:fld>
            <a:endParaRPr kumimoji="1" lang="ja-JP" altLang="en-US"/>
          </a:p>
        </p:txBody>
      </p:sp>
    </p:spTree>
    <p:extLst>
      <p:ext uri="{BB962C8B-B14F-4D97-AF65-F5344CB8AC3E}">
        <p14:creationId xmlns:p14="http://schemas.microsoft.com/office/powerpoint/2010/main" val="1659837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Currently,</a:t>
            </a:r>
            <a:r>
              <a:rPr kumimoji="1" lang="en-US" altLang="ja-JP" baseline="0" dirty="0"/>
              <a:t> we are working on next guidelines for laboratory animals. </a:t>
            </a:r>
          </a:p>
          <a:p>
            <a:r>
              <a:rPr kumimoji="1" lang="en-US" altLang="ja-JP" baseline="0" dirty="0"/>
              <a:t>This guideline is quite similar to TABST, but include both live and inactivated vaccines.</a:t>
            </a:r>
          </a:p>
          <a:p>
            <a:r>
              <a:rPr kumimoji="1" lang="en-US" altLang="ja-JP" baseline="0" dirty="0"/>
              <a:t>Our expert working group is discussing on draft LABST guidelines.</a:t>
            </a:r>
          </a:p>
          <a:p>
            <a:r>
              <a:rPr kumimoji="1" lang="en-US" altLang="ja-JP" baseline="0" dirty="0"/>
              <a:t>I believe that LABST guidelines will be also implemented in the near future.</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21</a:t>
            </a:fld>
            <a:endParaRPr kumimoji="1" lang="ja-JP" altLang="en-US"/>
          </a:p>
        </p:txBody>
      </p:sp>
    </p:spTree>
    <p:extLst>
      <p:ext uri="{BB962C8B-B14F-4D97-AF65-F5344CB8AC3E}">
        <p14:creationId xmlns:p14="http://schemas.microsoft.com/office/powerpoint/2010/main" val="3833805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final slide</a:t>
            </a:r>
            <a:r>
              <a:rPr kumimoji="1" lang="en-US" altLang="ja-JP" baseline="0" dirty="0"/>
              <a:t> </a:t>
            </a:r>
            <a:r>
              <a:rPr kumimoji="1" lang="en-US" altLang="ja-JP" dirty="0"/>
              <a:t>of this presentation.</a:t>
            </a:r>
          </a:p>
          <a:p>
            <a:endParaRPr kumimoji="1" lang="en-US" altLang="ja-JP" dirty="0"/>
          </a:p>
          <a:p>
            <a:r>
              <a:rPr kumimoji="1" lang="en-US" altLang="ja-JP" dirty="0"/>
              <a:t>We</a:t>
            </a:r>
            <a:r>
              <a:rPr kumimoji="1" lang="en-US" altLang="ja-JP" baseline="0" dirty="0"/>
              <a:t> developed 6 guidelines that is exclusively for vaccines in VICH so far.</a:t>
            </a:r>
          </a:p>
          <a:p>
            <a:endParaRPr kumimoji="1" lang="en-US" altLang="ja-JP" baseline="0" dirty="0"/>
          </a:p>
          <a:p>
            <a:r>
              <a:rPr kumimoji="1" lang="en-US" altLang="ja-JP" baseline="0" dirty="0"/>
              <a:t>In addition to these GLs, GCP and pharmacovigilance GLs are also applied to vaccines</a:t>
            </a:r>
          </a:p>
          <a:p>
            <a:endParaRPr kumimoji="1" lang="en-US" altLang="ja-JP" baseline="0" dirty="0"/>
          </a:p>
          <a:p>
            <a:r>
              <a:rPr kumimoji="1" lang="en-US" altLang="ja-JP" baseline="0" dirty="0"/>
              <a:t>And I introduced development of BST waiver guidelines.</a:t>
            </a:r>
          </a:p>
          <a:p>
            <a:endParaRPr kumimoji="1" lang="en-US" altLang="ja-JP" baseline="0" dirty="0"/>
          </a:p>
          <a:p>
            <a:r>
              <a:rPr kumimoji="1" lang="en-US" altLang="ja-JP" baseline="0" dirty="0"/>
              <a:t>The EWG are also working on harmonization of extraneous virus testing.</a:t>
            </a:r>
          </a:p>
          <a:p>
            <a:endParaRPr kumimoji="1" lang="en-US" altLang="ja-JP" baseline="0" dirty="0"/>
          </a:p>
          <a:p>
            <a:r>
              <a:rPr kumimoji="1" lang="en-US" altLang="ja-JP" baseline="0" dirty="0"/>
              <a:t>Finally, I would like to introduce that VOF (Read).</a:t>
            </a:r>
          </a:p>
          <a:p>
            <a:endParaRPr kumimoji="1" lang="en-US" altLang="ja-JP" baseline="0" dirty="0"/>
          </a:p>
          <a:p>
            <a:r>
              <a:rPr kumimoji="1" lang="en-US" altLang="ja-JP" baseline="0" dirty="0"/>
              <a:t>That’s all I have to say in this presentation.</a:t>
            </a:r>
          </a:p>
          <a:p>
            <a:endParaRPr kumimoji="1" lang="en-US" altLang="ja-JP" baseline="0" dirty="0"/>
          </a:p>
          <a:p>
            <a:r>
              <a:rPr kumimoji="1" lang="en-US" altLang="ja-JP" baseline="0" dirty="0"/>
              <a:t>Thank you for your attention.</a:t>
            </a:r>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22</a:t>
            </a:fld>
            <a:endParaRPr kumimoji="1" lang="ja-JP" altLang="en-US"/>
          </a:p>
        </p:txBody>
      </p:sp>
    </p:spTree>
    <p:extLst>
      <p:ext uri="{BB962C8B-B14F-4D97-AF65-F5344CB8AC3E}">
        <p14:creationId xmlns:p14="http://schemas.microsoft.com/office/powerpoint/2010/main" val="3908532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23</a:t>
            </a:fld>
            <a:endParaRPr kumimoji="1" lang="ja-JP" altLang="en-US"/>
          </a:p>
        </p:txBody>
      </p:sp>
    </p:spTree>
    <p:extLst>
      <p:ext uri="{BB962C8B-B14F-4D97-AF65-F5344CB8AC3E}">
        <p14:creationId xmlns:p14="http://schemas.microsoft.com/office/powerpoint/2010/main" val="1888732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table shows an</a:t>
            </a:r>
            <a:r>
              <a:rPr kumimoji="1" lang="en-US" altLang="ja-JP" baseline="0" dirty="0"/>
              <a:t> exampl</a:t>
            </a:r>
            <a:r>
              <a:rPr kumimoji="1" lang="en-US" altLang="ja-JP" dirty="0"/>
              <a:t>e of classification</a:t>
            </a:r>
            <a:r>
              <a:rPr kumimoji="1" lang="en-US" altLang="ja-JP" baseline="0" dirty="0"/>
              <a:t> of Biologics.</a:t>
            </a:r>
          </a:p>
          <a:p>
            <a:r>
              <a:rPr kumimoji="1" lang="en-US" altLang="ja-JP" baseline="0" dirty="0"/>
              <a:t>Nowadays, biologics ort biologicals are becoming a very very large group including not only vaccine but also other many biological substances as shown here.</a:t>
            </a:r>
          </a:p>
          <a:p>
            <a:r>
              <a:rPr kumimoji="1" lang="en-US" altLang="ja-JP" dirty="0"/>
              <a:t>In order to cope with the growing biologicals, we shares</a:t>
            </a:r>
            <a:r>
              <a:rPr kumimoji="1" lang="en-US" altLang="ja-JP" baseline="0" dirty="0"/>
              <a:t> the taxonomy as a first step of harmonization </a:t>
            </a:r>
            <a:r>
              <a:rPr kumimoji="1" lang="en-US" altLang="ja-JP" baseline="0"/>
              <a:t>of the tests</a:t>
            </a:r>
            <a:r>
              <a:rPr kumimoji="1" lang="en-US" altLang="ja-JP" baseline="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24</a:t>
            </a:fld>
            <a:endParaRPr kumimoji="1" lang="ja-JP" altLang="en-US"/>
          </a:p>
        </p:txBody>
      </p:sp>
    </p:spTree>
    <p:extLst>
      <p:ext uri="{BB962C8B-B14F-4D97-AF65-F5344CB8AC3E}">
        <p14:creationId xmlns:p14="http://schemas.microsoft.com/office/powerpoint/2010/main" val="107351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altLang="en-US" dirty="0"/>
              <a:t>I would</a:t>
            </a:r>
            <a:r>
              <a:rPr lang="en-GB" altLang="en-US" baseline="0" dirty="0"/>
              <a:t> like to start by talking about Japanese measures and systems.</a:t>
            </a:r>
          </a:p>
          <a:p>
            <a:endParaRPr lang="en-GB" altLang="en-US" baseline="0"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114D05B-CC18-4C55-BE2C-AB985F1D036C}" type="slidenum">
              <a:rPr lang="nl-NL" altLang="en-US">
                <a:solidFill>
                  <a:prstClr val="black"/>
                </a:solidFill>
              </a:rPr>
              <a:pPr/>
              <a:t>3</a:t>
            </a:fld>
            <a:endParaRPr lang="nl-NL" altLang="en-US">
              <a:solidFill>
                <a:prstClr val="black"/>
              </a:solidFill>
            </a:endParaRPr>
          </a:p>
        </p:txBody>
      </p:sp>
    </p:spTree>
    <p:extLst>
      <p:ext uri="{BB962C8B-B14F-4D97-AF65-F5344CB8AC3E}">
        <p14:creationId xmlns:p14="http://schemas.microsoft.com/office/powerpoint/2010/main" val="3484707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keep quality</a:t>
            </a:r>
            <a:r>
              <a:rPr kumimoji="1" lang="en-US" altLang="ja-JP" baseline="0" dirty="0"/>
              <a:t> of animal drugs, including biologicals and vaccine , by these 4steps as shown in this cartoon as 4 pillars.</a:t>
            </a:r>
          </a:p>
          <a:p>
            <a:r>
              <a:rPr kumimoji="1" lang="en-US" altLang="ja-JP" baseline="0" dirty="0"/>
              <a:t>Actually, these steps are products, distribution, usage and monitoring </a:t>
            </a:r>
            <a:r>
              <a:rPr kumimoji="1" lang="en-US" altLang="ja-JP" baseline="0" dirty="0" err="1"/>
              <a:t>aftrer</a:t>
            </a:r>
            <a:r>
              <a:rPr kumimoji="1" lang="en-US" altLang="ja-JP" baseline="0" dirty="0"/>
              <a:t> selling.</a:t>
            </a:r>
          </a:p>
          <a:p>
            <a:r>
              <a:rPr kumimoji="1" lang="en-US" altLang="ja-JP" baseline="0" dirty="0"/>
              <a:t>These 4 pillars support the quality of vaccine products and veterinary practice. </a:t>
            </a:r>
          </a:p>
          <a:p>
            <a:r>
              <a:rPr kumimoji="1" lang="en-US" altLang="ja-JP" baseline="0" dirty="0"/>
              <a:t>Each of the pillar plays an important role for quality control.</a:t>
            </a:r>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4</a:t>
            </a:fld>
            <a:endParaRPr kumimoji="1" lang="ja-JP" altLang="en-US"/>
          </a:p>
        </p:txBody>
      </p:sp>
    </p:spTree>
    <p:extLst>
      <p:ext uri="{BB962C8B-B14F-4D97-AF65-F5344CB8AC3E}">
        <p14:creationId xmlns:p14="http://schemas.microsoft.com/office/powerpoint/2010/main" val="116850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the overview</a:t>
            </a:r>
            <a:r>
              <a:rPr kumimoji="1" lang="en-US" altLang="ja-JP" baseline="0" dirty="0"/>
              <a:t> of the vaccine quality control.</a:t>
            </a:r>
          </a:p>
          <a:p>
            <a:endParaRPr kumimoji="1" lang="en-US" altLang="ja-JP" baseline="0" dirty="0"/>
          </a:p>
          <a:p>
            <a:r>
              <a:rPr kumimoji="1" lang="en-US" altLang="ja-JP" baseline="0" dirty="0"/>
              <a:t>Most left column is Subjects as shown in previous slide. In order to achieve the purposes for each step, we apply these measures and systems. </a:t>
            </a:r>
          </a:p>
          <a:p>
            <a:r>
              <a:rPr kumimoji="1" lang="en-US" altLang="ja-JP" baseline="0" dirty="0"/>
              <a:t>For example, to keep the quality, safety and efficacy of the vaccine, we have these strategies, such as Licenses for manufacturing, and market authorization holder, namely selling the drugs. Evaluations before and after selling the drug, and seed-lot system combined with GMP. Finally, we are also doing national assay for final batch product of vaccine.</a:t>
            </a:r>
          </a:p>
          <a:p>
            <a:endParaRPr kumimoji="1" lang="en-US" altLang="ja-JP" baseline="0" dirty="0"/>
          </a:p>
          <a:p>
            <a:r>
              <a:rPr kumimoji="1" lang="en-US" altLang="ja-JP" baseline="0" dirty="0"/>
              <a:t>Distribution of vaccine is also regulated by these system, in order to keep proper </a:t>
            </a:r>
            <a:r>
              <a:rPr kumimoji="1" lang="en-US" altLang="ja-JP" baseline="0" dirty="0" err="1"/>
              <a:t>strage</a:t>
            </a:r>
            <a:r>
              <a:rPr kumimoji="1" lang="en-US" altLang="ja-JP" baseline="0" dirty="0"/>
              <a:t> and </a:t>
            </a:r>
            <a:r>
              <a:rPr kumimoji="1" lang="en-US" altLang="ja-JP" baseline="0" dirty="0" err="1"/>
              <a:t>trasnport</a:t>
            </a:r>
            <a:r>
              <a:rPr kumimoji="1" lang="en-US" altLang="ja-JP" baseline="0" dirty="0"/>
              <a:t>, or retailing.</a:t>
            </a:r>
          </a:p>
          <a:p>
            <a:endParaRPr kumimoji="1" lang="en-US" altLang="ja-JP" baseline="0" dirty="0"/>
          </a:p>
          <a:p>
            <a:r>
              <a:rPr kumimoji="1" lang="en-US" altLang="ja-JP" baseline="0" dirty="0"/>
              <a:t>Usage by veterinarian is also another point for quality control because the </a:t>
            </a:r>
            <a:r>
              <a:rPr kumimoji="1" lang="en-US" altLang="ja-JP" baseline="0" dirty="0" err="1"/>
              <a:t>apropriate</a:t>
            </a:r>
            <a:r>
              <a:rPr kumimoji="1" lang="en-US" altLang="ja-JP" baseline="0" dirty="0"/>
              <a:t> veterinary practice is </a:t>
            </a:r>
            <a:r>
              <a:rPr kumimoji="1" lang="en-US" altLang="ja-JP" baseline="0" dirty="0" err="1"/>
              <a:t>guarateed</a:t>
            </a:r>
            <a:r>
              <a:rPr kumimoji="1" lang="en-US" altLang="ja-JP" baseline="0" dirty="0"/>
              <a:t> by these code and measures.</a:t>
            </a:r>
          </a:p>
          <a:p>
            <a:endParaRPr kumimoji="1" lang="en-US" altLang="ja-JP" baseline="0" dirty="0"/>
          </a:p>
          <a:p>
            <a:r>
              <a:rPr kumimoji="1" lang="en-US" altLang="ja-JP" baseline="0" dirty="0"/>
              <a:t>Finally, Monitoring is also quite important to prevent from the side effects or ineffective vaccine, that is inadequately produce  or used after selling investigation. That step is </a:t>
            </a:r>
            <a:r>
              <a:rPr kumimoji="1" lang="en-US" altLang="ja-JP" baseline="0" dirty="0" err="1"/>
              <a:t>refered</a:t>
            </a:r>
            <a:r>
              <a:rPr kumimoji="1" lang="en-US" altLang="ja-JP" baseline="0" dirty="0"/>
              <a:t> to as pharmacovigilance.</a:t>
            </a:r>
          </a:p>
          <a:p>
            <a:endParaRPr kumimoji="1" lang="en-US" altLang="ja-JP" baseline="0"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5</a:t>
            </a:fld>
            <a:endParaRPr kumimoji="1" lang="ja-JP" altLang="en-US"/>
          </a:p>
        </p:txBody>
      </p:sp>
    </p:spTree>
    <p:extLst>
      <p:ext uri="{BB962C8B-B14F-4D97-AF65-F5344CB8AC3E}">
        <p14:creationId xmlns:p14="http://schemas.microsoft.com/office/powerpoint/2010/main" val="191438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let’s look</a:t>
            </a:r>
            <a:r>
              <a:rPr kumimoji="1" lang="en-US" altLang="ja-JP" baseline="0" dirty="0"/>
              <a:t> at the detail for each step.</a:t>
            </a:r>
          </a:p>
          <a:p>
            <a:r>
              <a:rPr kumimoji="1" lang="en-US" altLang="ja-JP" baseline="0" dirty="0"/>
              <a:t>Firstly, I discuss about measures for product level.</a:t>
            </a:r>
          </a:p>
          <a:p>
            <a:r>
              <a:rPr kumimoji="1" lang="en-US" altLang="ja-JP" dirty="0"/>
              <a:t>Licens</a:t>
            </a:r>
            <a:r>
              <a:rPr kumimoji="1" lang="en-US" altLang="ja-JP" baseline="0" dirty="0"/>
              <a:t>e for manufacturing; we restrict the production of animal drugs to person or company that appropriately make good products.</a:t>
            </a:r>
          </a:p>
          <a:p>
            <a:r>
              <a:rPr kumimoji="1" lang="en-US" altLang="ja-JP" baseline="0" dirty="0"/>
              <a:t>(Read)</a:t>
            </a:r>
          </a:p>
          <a:p>
            <a:endParaRPr kumimoji="1" lang="en-US" altLang="ja-JP" baseline="0" dirty="0"/>
          </a:p>
          <a:p>
            <a:r>
              <a:rPr kumimoji="1" lang="en-US" altLang="ja-JP" baseline="0" dirty="0"/>
              <a:t>Next, the license for marketing authorization holder, abbreviated as MAH. License for MAH is necessary for market release of drugs.</a:t>
            </a:r>
          </a:p>
          <a:p>
            <a:r>
              <a:rPr kumimoji="1" lang="en-US" altLang="ja-JP" baseline="0" dirty="0"/>
              <a:t>Legally, </a:t>
            </a:r>
          </a:p>
          <a:p>
            <a:r>
              <a:rPr kumimoji="1" lang="en-US" altLang="ja-JP" baseline="0" dirty="0"/>
              <a:t>(Read)</a:t>
            </a:r>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6</a:t>
            </a:fld>
            <a:endParaRPr kumimoji="1" lang="ja-JP" altLang="en-US"/>
          </a:p>
        </p:txBody>
      </p:sp>
    </p:spTree>
    <p:extLst>
      <p:ext uri="{BB962C8B-B14F-4D97-AF65-F5344CB8AC3E}">
        <p14:creationId xmlns:p14="http://schemas.microsoft.com/office/powerpoint/2010/main" val="412120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Another system for quality</a:t>
            </a:r>
            <a:r>
              <a:rPr kumimoji="1" lang="en-US" altLang="ja-JP" baseline="0" dirty="0"/>
              <a:t> control is evaluation.</a:t>
            </a:r>
          </a:p>
          <a:p>
            <a:r>
              <a:rPr kumimoji="1" lang="en-US" altLang="ja-JP" baseline="0" dirty="0"/>
              <a:t>Pre-marketing evaluation is a very difficult step for pharmaceutical company even if it is for animal use. </a:t>
            </a:r>
          </a:p>
          <a:p>
            <a:r>
              <a:rPr kumimoji="1" lang="en-US" altLang="ja-JP" baseline="0" dirty="0"/>
              <a:t>Each company that intend to market drugs, they must obtain approval from the ministry of agriculture.</a:t>
            </a:r>
          </a:p>
          <a:p>
            <a:r>
              <a:rPr kumimoji="1" lang="en-US" altLang="ja-JP" baseline="0" dirty="0"/>
              <a:t>They must prepare a large numbers of paper, that is “Technical dossier components” to pass the evaluation.</a:t>
            </a:r>
          </a:p>
          <a:p>
            <a:r>
              <a:rPr kumimoji="1" lang="en-US" altLang="ja-JP" baseline="0" dirty="0"/>
              <a:t>That contains (Read)</a:t>
            </a:r>
          </a:p>
          <a:p>
            <a:endParaRPr kumimoji="1" lang="en-US" altLang="ja-JP" dirty="0"/>
          </a:p>
          <a:p>
            <a:r>
              <a:rPr kumimoji="1" lang="en-US" altLang="ja-JP" dirty="0"/>
              <a:t>Post-marketing evaluation</a:t>
            </a:r>
            <a:r>
              <a:rPr kumimoji="1" lang="en-US" altLang="ja-JP" baseline="0" dirty="0"/>
              <a:t> is also an important step for quality control, (Read)</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7</a:t>
            </a:fld>
            <a:endParaRPr kumimoji="1" lang="ja-JP" altLang="en-US"/>
          </a:p>
        </p:txBody>
      </p:sp>
    </p:spTree>
    <p:extLst>
      <p:ext uri="{BB962C8B-B14F-4D97-AF65-F5344CB8AC3E}">
        <p14:creationId xmlns:p14="http://schemas.microsoft.com/office/powerpoint/2010/main" val="394709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a:t>Next, I would like to stress that Seed-lot system combined with GMP is also very important step for quality control, and these combination can be a prerequisite for actual implementation of VICH guidelines for vaccine.</a:t>
            </a:r>
          </a:p>
          <a:p>
            <a:endParaRPr kumimoji="1" lang="en-US" altLang="ja-JP" baseline="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The principle of quality control by this system is guaranteed by thorough examination of master seed from which the final vaccine product originates. In addition, decrease the passage number as possible and examine the flow of production system, including materials and methods, such as human and machines, culture media, animal sera by GMP measure. Namely, we aim to keep the quality by checking up-</a:t>
            </a:r>
            <a:r>
              <a:rPr kumimoji="1" lang="en-US" altLang="ja-JP" baseline="0" dirty="0" err="1"/>
              <a:t>steram</a:t>
            </a:r>
            <a:r>
              <a:rPr kumimoji="1" lang="en-US" altLang="ja-JP" baseline="0" dirty="0"/>
              <a:t> original source and how to make, not by assessing the final products. By doing so, we can make vaccine of constant quality and avoid labor consuming final product assay.</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baseline="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National assay for final products is currently performed for every vaccine in Japan, but recently many vaccine are made by seed-lot system. And we regulators intend to exempt the national assay for the products that are made under this system.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baseline="0" dirty="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Therefore, we see severely the master seed and production process currently.</a:t>
            </a:r>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8</a:t>
            </a:fld>
            <a:endParaRPr kumimoji="1" lang="ja-JP" altLang="en-US"/>
          </a:p>
        </p:txBody>
      </p:sp>
    </p:spTree>
    <p:extLst>
      <p:ext uri="{BB962C8B-B14F-4D97-AF65-F5344CB8AC3E}">
        <p14:creationId xmlns:p14="http://schemas.microsoft.com/office/powerpoint/2010/main" val="339905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a:t>
            </a:r>
            <a:r>
              <a:rPr kumimoji="1" lang="en-US" altLang="ja-JP" baseline="0" dirty="0"/>
              <a:t> component is regulation for distribution of vaccine. In order to sell animal drugs to others, they need License for retailing. The retailing of drugs is very severely restricted in Japan.</a:t>
            </a:r>
          </a:p>
          <a:p>
            <a:r>
              <a:rPr kumimoji="1" lang="en-US" altLang="ja-JP" baseline="0" dirty="0"/>
              <a:t>(Read)</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9211C4-0B3C-7240-A62D-FBBA2AAFC6B9}" type="slidenum">
              <a:rPr kumimoji="1" lang="ja-JP" altLang="en-US" smtClean="0"/>
              <a:t>9</a:t>
            </a:fld>
            <a:endParaRPr kumimoji="1" lang="ja-JP" altLang="en-US"/>
          </a:p>
        </p:txBody>
      </p:sp>
    </p:spTree>
    <p:extLst>
      <p:ext uri="{BB962C8B-B14F-4D97-AF65-F5344CB8AC3E}">
        <p14:creationId xmlns:p14="http://schemas.microsoft.com/office/powerpoint/2010/main" val="279800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2" name="Text Placeholder 11"/>
          <p:cNvSpPr>
            <a:spLocks noGrp="1"/>
          </p:cNvSpPr>
          <p:nvPr>
            <p:ph type="body" sz="quarter" idx="14"/>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 name="Slide Number Placeholder 5"/>
          <p:cNvSpPr>
            <a:spLocks noGrp="1"/>
          </p:cNvSpPr>
          <p:nvPr>
            <p:ph type="sldNum" sz="quarter" idx="15"/>
          </p:nvPr>
        </p:nvSpPr>
        <p:spPr/>
        <p:txBody>
          <a:bodyPr/>
          <a:lstStyle>
            <a:lvl1pPr>
              <a:defRPr/>
            </a:lvl1pPr>
          </a:lstStyle>
          <a:p>
            <a:fld id="{F42D6633-9D93-4190-948C-852F86A7C1A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574802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53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73A2B45E-0530-7943-B3AA-D38693301843}" type="datetimeFigureOut">
              <a:rPr lang="ja-JP" altLang="en-US" smtClean="0">
                <a:solidFill>
                  <a:prstClr val="black">
                    <a:tint val="75000"/>
                  </a:prstClr>
                </a:solidFill>
                <a:latin typeface="Calibri"/>
                <a:ea typeface="ＭＳ Ｐゴシック"/>
              </a:rPr>
              <a:pPr/>
              <a:t>2017/11/14</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164F58B4-9DE2-204C-A6B7-309FD41180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08363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with landscape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68375"/>
            <a:ext cx="9144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fld id="{F0A3D310-A227-2148-BDB5-FCC3BA80101D}" type="slidenum">
              <a:rPr kumimoji="0" lang="en-US" sz="1200" smtClean="0">
                <a:solidFill>
                  <a:prstClr val="white"/>
                </a:solidFill>
              </a:rPr>
              <a:pPr algn="r" fontAlgn="base">
                <a:spcBef>
                  <a:spcPct val="0"/>
                </a:spcBef>
                <a:spcAft>
                  <a:spcPct val="0"/>
                </a:spcAft>
              </a:pPr>
              <a:t>‹#›</a:t>
            </a:fld>
            <a:endParaRPr kumimoji="0" lang="en-US" sz="1200">
              <a:solidFill>
                <a:prstClr val="white"/>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a:t>Click to edit Master text styles</a:t>
            </a:r>
          </a:p>
          <a:p>
            <a:pPr lvl="1"/>
            <a:r>
              <a:rPr lang="en-US"/>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81682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58BD7177-C166-4189-98D0-350323EC18E9}" type="datetimeFigureOut">
              <a:rPr kumimoji="1" lang="ja-JP" altLang="en-US" smtClean="0"/>
              <a:t>2017/11/14</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52B1EA6A-F418-4835-9B47-5984561676B8}" type="slidenum">
              <a:rPr kumimoji="1" lang="ja-JP" altLang="en-US" smtClean="0"/>
              <a:t>‹#›</a:t>
            </a:fld>
            <a:endParaRPr kumimoji="1" lang="ja-JP" altLang="en-US"/>
          </a:p>
        </p:txBody>
      </p:sp>
    </p:spTree>
    <p:extLst>
      <p:ext uri="{BB962C8B-B14F-4D97-AF65-F5344CB8AC3E}">
        <p14:creationId xmlns:p14="http://schemas.microsoft.com/office/powerpoint/2010/main" val="4120280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cs typeface="ＭＳ Ｐゴシック" charset="0"/>
              </a:defRPr>
            </a:lvl1pPr>
          </a:lstStyle>
          <a:p>
            <a:pPr eaLnBrk="0" fontAlgn="base" hangingPunct="0">
              <a:spcBef>
                <a:spcPct val="0"/>
              </a:spcBef>
              <a:spcAft>
                <a:spcPct val="0"/>
              </a:spcAft>
            </a:pPr>
            <a:fld id="{2684B2A0-CDF3-724A-B4AF-DE57B5D9B230}" type="datetime1">
              <a:rPr kumimoji="0" lang="ja-JP" altLang="en-US" smtClean="0">
                <a:latin typeface="Calibri" charset="0"/>
                <a:ea typeface="ＭＳ Ｐゴシック" charset="0"/>
              </a:rPr>
              <a:pPr eaLnBrk="0" fontAlgn="base" hangingPunct="0">
                <a:spcBef>
                  <a:spcPct val="0"/>
                </a:spcBef>
                <a:spcAft>
                  <a:spcPct val="0"/>
                </a:spcAft>
              </a:pPr>
              <a:t>2017/11/14</a:t>
            </a:fld>
            <a:endParaRPr kumimoji="0" lang="ja-JP" altLang="en-US">
              <a:latin typeface="Calibri" charset="0"/>
              <a:ea typeface="ＭＳ Ｐゴシック" charset="0"/>
            </a:endParaRPr>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latin typeface="Calibri" pitchFamily="34" charset="0"/>
                <a:ea typeface="+mn-ea"/>
              </a:defRPr>
            </a:lvl1pPr>
          </a:lstStyle>
          <a:p>
            <a:pPr eaLnBrk="0" fontAlgn="base" hangingPunct="0">
              <a:spcBef>
                <a:spcPct val="0"/>
              </a:spcBef>
              <a:spcAft>
                <a:spcPct val="0"/>
              </a:spcAft>
              <a:defRPr/>
            </a:pPr>
            <a:endParaRPr kumimoji="0" lang="ja-JP" altLang="en-US">
              <a:ea typeface="ＭＳ Ｐゴシック"/>
            </a:endParaRPr>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cs typeface="ＭＳ Ｐゴシック" charset="0"/>
              </a:defRPr>
            </a:lvl1pPr>
          </a:lstStyle>
          <a:p>
            <a:pPr eaLnBrk="0" fontAlgn="base" hangingPunct="0">
              <a:spcBef>
                <a:spcPct val="0"/>
              </a:spcBef>
              <a:spcAft>
                <a:spcPct val="0"/>
              </a:spcAft>
            </a:pPr>
            <a:fld id="{F1EDCEA6-CDF6-E54F-9537-930F393A0970}" type="slidenum">
              <a:rPr kumimoji="0" lang="ja-JP" altLang="en-US" smtClean="0">
                <a:latin typeface="Calibri" charset="0"/>
                <a:ea typeface="ＭＳ Ｐゴシック" charset="0"/>
              </a:rPr>
              <a:pPr eaLnBrk="0" fontAlgn="base" hangingPunct="0">
                <a:spcBef>
                  <a:spcPct val="0"/>
                </a:spcBef>
                <a:spcAft>
                  <a:spcPct val="0"/>
                </a:spcAft>
              </a:pPr>
              <a:t>‹#›</a:t>
            </a:fld>
            <a:endParaRPr kumimoji="0" lang="ja-JP" altLang="en-US">
              <a:latin typeface="Calibri" charset="0"/>
              <a:ea typeface="ＭＳ Ｐゴシック" charset="0"/>
            </a:endParaRPr>
          </a:p>
        </p:txBody>
      </p:sp>
    </p:spTree>
    <p:extLst>
      <p:ext uri="{BB962C8B-B14F-4D97-AF65-F5344CB8AC3E}">
        <p14:creationId xmlns:p14="http://schemas.microsoft.com/office/powerpoint/2010/main" val="10043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D47E8035-2E5A-47D2-8C54-4C5EA935B088}" type="datetimeFigureOut">
              <a:rPr kumimoji="1" lang="ja-JP" altLang="en-US" smtClean="0"/>
              <a:t>2017/11/14</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044079-975C-45C6-9285-9F9D4ED9D880}" type="slidenum">
              <a:rPr kumimoji="1" lang="ja-JP" altLang="en-US" smtClean="0"/>
              <a:t>‹#›</a:t>
            </a:fld>
            <a:endParaRPr kumimoji="1" lang="ja-JP" altLang="en-US"/>
          </a:p>
        </p:txBody>
      </p:sp>
    </p:spTree>
    <p:extLst>
      <p:ext uri="{BB962C8B-B14F-4D97-AF65-F5344CB8AC3E}">
        <p14:creationId xmlns:p14="http://schemas.microsoft.com/office/powerpoint/2010/main" val="356521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pic>
        <p:nvPicPr>
          <p:cNvPr id="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fld id="{A39323E1-0937-2047-AC0D-44A0A9AA47C2}" type="slidenum">
              <a:rPr kumimoji="0" lang="en-US" sz="1200" smtClean="0">
                <a:solidFill>
                  <a:prstClr val="white"/>
                </a:solidFill>
              </a:rPr>
              <a:pPr algn="r" fontAlgn="base">
                <a:spcBef>
                  <a:spcPct val="0"/>
                </a:spcBef>
                <a:spcAft>
                  <a:spcPct val="0"/>
                </a:spcAft>
              </a:pPr>
              <a:t>‹#›</a:t>
            </a:fld>
            <a:endParaRPr kumimoji="0" lang="en-US" sz="1200">
              <a:solidFill>
                <a:prstClr val="white"/>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a:t>Click to edit Master text styles</a:t>
            </a:r>
          </a:p>
          <a:p>
            <a:pPr lvl="1"/>
            <a:r>
              <a:rPr lang="en-US"/>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161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5675"/>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fld id="{1E04BA3F-36B1-DC4A-84B2-47481A776B1F}" type="slidenum">
              <a:rPr kumimoji="0" lang="en-US" sz="1200" smtClean="0">
                <a:solidFill>
                  <a:prstClr val="white"/>
                </a:solidFill>
              </a:rPr>
              <a:pPr algn="r" fontAlgn="base">
                <a:spcBef>
                  <a:spcPct val="0"/>
                </a:spcBef>
                <a:spcAft>
                  <a:spcPct val="0"/>
                </a:spcAft>
              </a:pPr>
              <a:t>‹#›</a:t>
            </a:fld>
            <a:endParaRPr kumimoji="0" lang="en-US" sz="1200">
              <a:solidFill>
                <a:prstClr val="white"/>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a:t>Click to edit Master text styles</a:t>
            </a:r>
          </a:p>
          <a:p>
            <a:pPr lvl="1"/>
            <a:r>
              <a:rPr lang="en-US"/>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2312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4"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5675"/>
            <a:ext cx="9144000"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fld id="{B16CBFCD-EBBF-4943-99AE-BBF061CFD7A6}" type="slidenum">
              <a:rPr kumimoji="0" lang="en-US" sz="1200" smtClean="0">
                <a:solidFill>
                  <a:prstClr val="white"/>
                </a:solidFill>
              </a:rPr>
              <a:pPr algn="r" fontAlgn="base">
                <a:spcBef>
                  <a:spcPct val="0"/>
                </a:spcBef>
                <a:spcAft>
                  <a:spcPct val="0"/>
                </a:spcAft>
              </a:pPr>
              <a:t>‹#›</a:t>
            </a:fld>
            <a:endParaRPr kumimoji="0" lang="en-US" sz="1200">
              <a:solidFill>
                <a:prstClr val="white"/>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a:t>Click to edit Master text styles</a:t>
            </a:r>
          </a:p>
          <a:p>
            <a:pPr lvl="1"/>
            <a:r>
              <a:rPr lang="en-US"/>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642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68375"/>
            <a:ext cx="9144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fld id="{F0A3D310-A227-2148-BDB5-FCC3BA80101D}" type="slidenum">
              <a:rPr kumimoji="0" lang="en-US" sz="1200" smtClean="0">
                <a:solidFill>
                  <a:prstClr val="white"/>
                </a:solidFill>
              </a:rPr>
              <a:pPr algn="r" fontAlgn="base">
                <a:spcBef>
                  <a:spcPct val="0"/>
                </a:spcBef>
                <a:spcAft>
                  <a:spcPct val="0"/>
                </a:spcAft>
              </a:pPr>
              <a:t>‹#›</a:t>
            </a:fld>
            <a:endParaRPr kumimoji="0" lang="en-US" sz="1200">
              <a:solidFill>
                <a:prstClr val="white"/>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a:t>Click to edit Master text styles</a:t>
            </a:r>
          </a:p>
          <a:p>
            <a:pPr lvl="1"/>
            <a:r>
              <a:rPr lang="en-US"/>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9580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5675"/>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fld id="{C137C77A-2088-6B42-946B-5799612262D9}" type="slidenum">
              <a:rPr kumimoji="0" lang="en-US" sz="1200" smtClean="0">
                <a:solidFill>
                  <a:prstClr val="white"/>
                </a:solidFill>
              </a:rPr>
              <a:pPr algn="r" fontAlgn="base">
                <a:spcBef>
                  <a:spcPct val="0"/>
                </a:spcBef>
                <a:spcAft>
                  <a:spcPct val="0"/>
                </a:spcAft>
              </a:pPr>
              <a:t>‹#›</a:t>
            </a:fld>
            <a:endParaRPr kumimoji="0" lang="en-US" sz="1200">
              <a:solidFill>
                <a:prstClr val="white"/>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a:t>Click to edit Master text styles</a:t>
            </a:r>
          </a:p>
          <a:p>
            <a:pPr lvl="1"/>
            <a:r>
              <a:rPr lang="en-US"/>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5767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cs typeface="ＭＳ Ｐゴシック" charset="0"/>
              </a:defRPr>
            </a:lvl1pPr>
          </a:lstStyle>
          <a:p>
            <a:pPr eaLnBrk="0" fontAlgn="base" hangingPunct="0">
              <a:spcBef>
                <a:spcPct val="0"/>
              </a:spcBef>
              <a:spcAft>
                <a:spcPct val="0"/>
              </a:spcAft>
            </a:pPr>
            <a:fld id="{2684B2A0-CDF3-724A-B4AF-DE57B5D9B230}" type="datetime1">
              <a:rPr kumimoji="0" lang="ja-JP" altLang="en-US" smtClean="0">
                <a:latin typeface="Calibri" charset="0"/>
                <a:ea typeface="ＭＳ Ｐゴシック" charset="0"/>
              </a:rPr>
              <a:pPr eaLnBrk="0" fontAlgn="base" hangingPunct="0">
                <a:spcBef>
                  <a:spcPct val="0"/>
                </a:spcBef>
                <a:spcAft>
                  <a:spcPct val="0"/>
                </a:spcAft>
              </a:pPr>
              <a:t>2017/11/14</a:t>
            </a:fld>
            <a:endParaRPr kumimoji="0" lang="ja-JP" altLang="en-US">
              <a:latin typeface="Calibri" charset="0"/>
              <a:ea typeface="ＭＳ Ｐゴシック" charset="0"/>
            </a:endParaRPr>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latin typeface="Calibri" pitchFamily="34" charset="0"/>
                <a:ea typeface="+mn-ea"/>
              </a:defRPr>
            </a:lvl1pPr>
          </a:lstStyle>
          <a:p>
            <a:pPr eaLnBrk="0" fontAlgn="base" hangingPunct="0">
              <a:spcBef>
                <a:spcPct val="0"/>
              </a:spcBef>
              <a:spcAft>
                <a:spcPct val="0"/>
              </a:spcAft>
              <a:defRPr/>
            </a:pPr>
            <a:endParaRPr kumimoji="0" lang="ja-JP" altLang="en-US">
              <a:ea typeface="ＭＳ Ｐゴシック"/>
            </a:endParaRPr>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cs typeface="ＭＳ Ｐゴシック" charset="0"/>
              </a:defRPr>
            </a:lvl1pPr>
          </a:lstStyle>
          <a:p>
            <a:pPr eaLnBrk="0" fontAlgn="base" hangingPunct="0">
              <a:spcBef>
                <a:spcPct val="0"/>
              </a:spcBef>
              <a:spcAft>
                <a:spcPct val="0"/>
              </a:spcAft>
            </a:pPr>
            <a:fld id="{F1EDCEA6-CDF6-E54F-9537-930F393A0970}" type="slidenum">
              <a:rPr kumimoji="0" lang="ja-JP" altLang="en-US" smtClean="0">
                <a:latin typeface="Calibri" charset="0"/>
                <a:ea typeface="ＭＳ Ｐゴシック" charset="0"/>
              </a:rPr>
              <a:pPr eaLnBrk="0" fontAlgn="base" hangingPunct="0">
                <a:spcBef>
                  <a:spcPct val="0"/>
                </a:spcBef>
                <a:spcAft>
                  <a:spcPct val="0"/>
                </a:spcAft>
              </a:pPr>
              <a:t>‹#›</a:t>
            </a:fld>
            <a:endParaRPr kumimoji="0" lang="ja-JP" altLang="en-US">
              <a:latin typeface="Calibri" charset="0"/>
              <a:ea typeface="ＭＳ Ｐゴシック" charset="0"/>
            </a:endParaRPr>
          </a:p>
        </p:txBody>
      </p:sp>
    </p:spTree>
    <p:extLst>
      <p:ext uri="{BB962C8B-B14F-4D97-AF65-F5344CB8AC3E}">
        <p14:creationId xmlns:p14="http://schemas.microsoft.com/office/powerpoint/2010/main" val="477088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73A2B45E-0530-7943-B3AA-D38693301843}" type="datetimeFigureOut">
              <a:rPr lang="ja-JP" altLang="en-US" smtClean="0">
                <a:solidFill>
                  <a:prstClr val="black">
                    <a:tint val="75000"/>
                  </a:prstClr>
                </a:solidFill>
                <a:latin typeface="Calibri"/>
                <a:ea typeface="ＭＳ Ｐゴシック"/>
              </a:rPr>
              <a:pPr/>
              <a:t>2017/11/14</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164F58B4-9DE2-204C-A6B7-309FD4118085}"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08363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338"/>
            <a:ext cx="4651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pPr fontAlgn="base">
              <a:spcBef>
                <a:spcPct val="0"/>
              </a:spcBef>
              <a:spcAft>
                <a:spcPct val="0"/>
              </a:spcAft>
            </a:pPr>
            <a:fld id="{10D1C2E6-8222-408E-AC16-B502C04A7138}" type="slidenum">
              <a:rPr kumimoji="0" lang="en-US" altLang="en-US" smtClean="0">
                <a:solidFill>
                  <a:prstClr val="white"/>
                </a:solidFill>
              </a:rPr>
              <a:pPr fontAlgn="base">
                <a:spcBef>
                  <a:spcPct val="0"/>
                </a:spcBef>
                <a:spcAft>
                  <a:spcPct val="0"/>
                </a:spcAft>
              </a:pPr>
              <a:t>‹#›</a:t>
            </a:fld>
            <a:endParaRPr kumimoji="0" lang="en-US" altLang="en-US">
              <a:solidFill>
                <a:prstClr val="white"/>
              </a:solidFill>
            </a:endParaRPr>
          </a:p>
        </p:txBody>
      </p:sp>
      <p:pic>
        <p:nvPicPr>
          <p:cNvPr id="1027"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470748"/>
      </p:ext>
    </p:extLst>
  </p:cSld>
  <p:clrMap bg1="lt1" tx1="dk1" bg2="lt2" tx2="dk2" accent1="accent1" accent2="accent2" accent3="accent3" accent4="accent4" accent5="accent5" accent6="accent6" hlink="hlink" folHlink="folHlink"/>
  <p:sldLayoutIdLst>
    <p:sldLayoutId id="2147483673" r:id="rId1"/>
    <p:sldLayoutId id="2147483729"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Afbeelding 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26215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23"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algn="r" fontAlgn="base">
              <a:spcBef>
                <a:spcPct val="0"/>
              </a:spcBef>
              <a:spcAft>
                <a:spcPct val="0"/>
              </a:spcAft>
            </a:pPr>
            <a:fld id="{24AA45F5-9E96-FD40-ACA6-81C9E2720016}" type="slidenum">
              <a:rPr kumimoji="0" lang="en-US" sz="1200" smtClean="0">
                <a:solidFill>
                  <a:prstClr val="white"/>
                </a:solidFill>
              </a:rPr>
              <a:pPr algn="r" fontAlgn="base">
                <a:spcBef>
                  <a:spcPct val="0"/>
                </a:spcBef>
                <a:spcAft>
                  <a:spcPct val="0"/>
                </a:spcAft>
              </a:pPr>
              <a:t>‹#›</a:t>
            </a:fld>
            <a:endParaRPr kumimoji="0" lang="en-US" sz="1200">
              <a:solidFill>
                <a:prstClr val="white"/>
              </a:solidFill>
            </a:endParaRPr>
          </a:p>
        </p:txBody>
      </p:sp>
    </p:spTree>
    <p:extLst>
      <p:ext uri="{BB962C8B-B14F-4D97-AF65-F5344CB8AC3E}">
        <p14:creationId xmlns:p14="http://schemas.microsoft.com/office/powerpoint/2010/main" val="2454579175"/>
      </p:ext>
    </p:extLst>
  </p:cSld>
  <p:clrMap bg1="lt1" tx1="dk1" bg2="lt2" tx2="dk2" accent1="accent1" accent2="accent2" accent3="accent3" accent4="accent4" accent5="accent5" accent6="accent6" hlink="hlink" folHlink="folHlink"/>
  <p:sldLayoutIdLst>
    <p:sldLayoutId id="2147483722" r:id="rId1"/>
    <p:sldLayoutId id="2147483724" r:id="rId2"/>
    <p:sldLayoutId id="2147483726" r:id="rId3"/>
    <p:sldLayoutId id="2147483727" r:id="rId4"/>
    <p:sldLayoutId id="2147483728"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7.png"/><Relationship Id="rId7"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2.wmf"/><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wmf"/><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wmf"/><Relationship Id="rId11" Type="http://schemas.openxmlformats.org/officeDocument/2006/relationships/image" Target="../media/image17.jpeg"/><Relationship Id="rId5" Type="http://schemas.openxmlformats.org/officeDocument/2006/relationships/image" Target="../media/image11.w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72273" y="2040149"/>
            <a:ext cx="8381756" cy="14792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ja-JP"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Review of the VICH guidelines on Biologicals </a:t>
            </a:r>
          </a:p>
        </p:txBody>
      </p:sp>
      <p:sp>
        <p:nvSpPr>
          <p:cNvPr id="7" name="サブタイトル 2"/>
          <p:cNvSpPr txBox="1">
            <a:spLocks/>
          </p:cNvSpPr>
          <p:nvPr/>
        </p:nvSpPr>
        <p:spPr>
          <a:xfrm>
            <a:off x="701038" y="4847640"/>
            <a:ext cx="6629401" cy="1217880"/>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kumimoji="1" lang="en-US" altLang="ja-JP" sz="2000" b="1" u="sng" dirty="0">
                <a:solidFill>
                  <a:schemeClr val="bg1"/>
                </a:solidFill>
                <a:latin typeface="Arial" panose="020B0604020202020204" pitchFamily="34" charset="0"/>
                <a:cs typeface="Arial" panose="020B0604020202020204" pitchFamily="34" charset="0"/>
              </a:rPr>
              <a:t>Kota SATO, DVM PhD</a:t>
            </a:r>
          </a:p>
          <a:p>
            <a:pPr marL="0" indent="0" defTabSz="914400">
              <a:buNone/>
            </a:pPr>
            <a:r>
              <a:rPr kumimoji="0" lang="en-US" altLang="ja-JP" sz="2000" b="1" dirty="0">
                <a:solidFill>
                  <a:schemeClr val="bg1"/>
                </a:solidFill>
                <a:latin typeface="Arial" panose="020B0604020202020204" pitchFamily="34" charset="0"/>
                <a:cs typeface="Arial" panose="020B0604020202020204" pitchFamily="34" charset="0"/>
              </a:rPr>
              <a:t>National Veterinary Assay Laboratory,</a:t>
            </a:r>
            <a:br>
              <a:rPr kumimoji="0" lang="en-US" altLang="ja-JP" sz="2000" b="1" dirty="0">
                <a:solidFill>
                  <a:schemeClr val="bg1"/>
                </a:solidFill>
                <a:latin typeface="Arial" panose="020B0604020202020204" pitchFamily="34" charset="0"/>
                <a:cs typeface="Arial" panose="020B0604020202020204" pitchFamily="34" charset="0"/>
              </a:rPr>
            </a:br>
            <a:r>
              <a:rPr kumimoji="1" lang="en-US" altLang="ja-JP" sz="2000" b="1" dirty="0">
                <a:solidFill>
                  <a:schemeClr val="bg1"/>
                </a:solidFill>
                <a:latin typeface="Arial" panose="020B0604020202020204" pitchFamily="34" charset="0"/>
                <a:cs typeface="Arial" panose="020B0604020202020204" pitchFamily="34" charset="0"/>
              </a:rPr>
              <a:t>Ministry of Agriculture, Forestry and Fisheries, Tokyo, Japan</a:t>
            </a:r>
          </a:p>
        </p:txBody>
      </p:sp>
      <p:sp>
        <p:nvSpPr>
          <p:cNvPr id="9" name="テキスト ボックス 8"/>
          <p:cNvSpPr txBox="1"/>
          <p:nvPr/>
        </p:nvSpPr>
        <p:spPr>
          <a:xfrm>
            <a:off x="5806848" y="6452140"/>
            <a:ext cx="3321294" cy="276999"/>
          </a:xfrm>
          <a:prstGeom prst="rect">
            <a:avLst/>
          </a:prstGeom>
          <a:noFill/>
        </p:spPr>
        <p:txBody>
          <a:bodyPr wrap="none" rtlCol="0">
            <a:spAutoFit/>
          </a:bodyPr>
          <a:lstStyle/>
          <a:p>
            <a:r>
              <a:rPr kumimoji="1" lang="en-US" altLang="ja-JP" sz="1200" b="1" dirty="0">
                <a:solidFill>
                  <a:schemeClr val="bg1"/>
                </a:solidFill>
                <a:latin typeface="Arial" panose="020B0604020202020204" pitchFamily="34" charset="0"/>
                <a:cs typeface="Arial" panose="020B0604020202020204" pitchFamily="34" charset="0"/>
              </a:rPr>
              <a:t>9</a:t>
            </a:r>
            <a:r>
              <a:rPr kumimoji="1" lang="en-US" altLang="ja-JP" sz="1200" b="1" baseline="30000" dirty="0">
                <a:solidFill>
                  <a:schemeClr val="bg1"/>
                </a:solidFill>
                <a:latin typeface="Arial" panose="020B0604020202020204" pitchFamily="34" charset="0"/>
                <a:cs typeface="Arial" panose="020B0604020202020204" pitchFamily="34" charset="0"/>
              </a:rPr>
              <a:t>th</a:t>
            </a:r>
            <a:r>
              <a:rPr kumimoji="1" lang="en-US" altLang="ja-JP" sz="1200" b="1" dirty="0">
                <a:solidFill>
                  <a:schemeClr val="bg1"/>
                </a:solidFill>
                <a:latin typeface="Arial" panose="020B0604020202020204" pitchFamily="34" charset="0"/>
                <a:cs typeface="Arial" panose="020B0604020202020204" pitchFamily="34" charset="0"/>
              </a:rPr>
              <a:t> VICH </a:t>
            </a:r>
            <a:r>
              <a:rPr lang="en-US" altLang="ja-JP" sz="1200" b="1" dirty="0">
                <a:solidFill>
                  <a:schemeClr val="bg1"/>
                </a:solidFill>
                <a:latin typeface="Arial" panose="020B0604020202020204" pitchFamily="34" charset="0"/>
                <a:cs typeface="Arial" panose="020B0604020202020204" pitchFamily="34" charset="0"/>
              </a:rPr>
              <a:t>Outreach Forum</a:t>
            </a:r>
            <a:r>
              <a:rPr kumimoji="1" lang="en-US" altLang="ja-JP" sz="1200" b="1" dirty="0">
                <a:solidFill>
                  <a:schemeClr val="bg1"/>
                </a:solidFill>
                <a:latin typeface="Arial" panose="020B0604020202020204" pitchFamily="34" charset="0"/>
                <a:cs typeface="Arial" panose="020B0604020202020204" pitchFamily="34" charset="0"/>
              </a:rPr>
              <a:t>, </a:t>
            </a:r>
            <a:r>
              <a:rPr lang="en-US" altLang="ja-JP" sz="1200" b="1" dirty="0">
                <a:solidFill>
                  <a:schemeClr val="bg1"/>
                </a:solidFill>
                <a:latin typeface="Arial" panose="020B0604020202020204" pitchFamily="34" charset="0"/>
                <a:cs typeface="Arial" panose="020B0604020202020204" pitchFamily="34" charset="0"/>
              </a:rPr>
              <a:t>November, 2017</a:t>
            </a:r>
            <a:endParaRPr kumimoji="1" lang="ja-JP" alt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302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400" y="449127"/>
            <a:ext cx="8229600" cy="1143000"/>
          </a:xfrm>
        </p:spPr>
        <p:txBody>
          <a:bodyPr/>
          <a:lstStyle/>
          <a:p>
            <a:r>
              <a:rPr kumimoji="1" lang="en-US" altLang="ja-JP" sz="3200" b="1" dirty="0">
                <a:solidFill>
                  <a:schemeClr val="bg1">
                    <a:lumMod val="95000"/>
                  </a:schemeClr>
                </a:solidFill>
                <a:latin typeface="Arial" panose="020B0604020202020204" pitchFamily="34" charset="0"/>
                <a:cs typeface="Arial" panose="020B0604020202020204" pitchFamily="34" charset="0"/>
              </a:rPr>
              <a:t>Distribution / Usage</a:t>
            </a:r>
            <a:endParaRPr kumimoji="1" lang="ja-JP" altLang="en-US" sz="3200" b="1" dirty="0">
              <a:latin typeface="Arial" panose="020B0604020202020204" pitchFamily="34" charset="0"/>
              <a:cs typeface="Arial" panose="020B0604020202020204" pitchFamily="34" charset="0"/>
            </a:endParaRPr>
          </a:p>
        </p:txBody>
      </p:sp>
      <p:sp>
        <p:nvSpPr>
          <p:cNvPr id="5" name="正方形/長方形 4"/>
          <p:cNvSpPr/>
          <p:nvPr/>
        </p:nvSpPr>
        <p:spPr>
          <a:xfrm>
            <a:off x="158496" y="1237127"/>
            <a:ext cx="8790432" cy="4955203"/>
          </a:xfrm>
          <a:prstGeom prst="rect">
            <a:avLst/>
          </a:prstGeom>
        </p:spPr>
        <p:txBody>
          <a:bodyPr wrap="square">
            <a:spAutoFit/>
          </a:bodyPr>
          <a:lstStyle/>
          <a:p>
            <a:pPr defTabSz="914400">
              <a:defRPr/>
            </a:pPr>
            <a:r>
              <a:rPr lang="en-US" altLang="ja-JP" sz="2400" b="1" dirty="0">
                <a:latin typeface="Arial" panose="020B0604020202020204" pitchFamily="34" charset="0"/>
                <a:cs typeface="Arial" panose="020B0604020202020204" pitchFamily="34" charset="0"/>
              </a:rPr>
              <a:t>Prescription system</a:t>
            </a:r>
          </a:p>
          <a:p>
            <a:pPr marL="914400" lvl="1" indent="-457200">
              <a:buFont typeface="Arial" panose="020B0604020202020204" pitchFamily="34" charset="0"/>
              <a:buChar char="•"/>
            </a:pPr>
            <a:r>
              <a:rPr lang="en-US" altLang="ja-JP" sz="2400" b="1" dirty="0">
                <a:solidFill>
                  <a:srgbClr val="0070C0"/>
                </a:solidFill>
                <a:latin typeface="Arial" panose="020B0604020202020204" pitchFamily="34" charset="0"/>
                <a:cs typeface="Arial" panose="020B0604020202020204" pitchFamily="34" charset="0"/>
              </a:rPr>
              <a:t>The Minister designates certain VMPs which require prescriptions issued by a veterinarian. </a:t>
            </a:r>
          </a:p>
          <a:p>
            <a:pPr marL="1263650" lvl="2" indent="-457200">
              <a:buFont typeface="Wingdings" panose="05000000000000000000" pitchFamily="2" charset="2"/>
              <a:buChar char="Ø"/>
            </a:pPr>
            <a:r>
              <a:rPr lang="en-US" altLang="ja-JP" sz="2400" b="1" dirty="0">
                <a:solidFill>
                  <a:srgbClr val="0070C0"/>
                </a:solidFill>
                <a:latin typeface="Arial" panose="020B0604020202020204" pitchFamily="34" charset="0"/>
                <a:cs typeface="Arial" panose="020B0604020202020204" pitchFamily="34" charset="0"/>
              </a:rPr>
              <a:t>Vaccines, antibiotics, hormones, etc. </a:t>
            </a:r>
          </a:p>
          <a:p>
            <a:pPr marL="1168400" lvl="2" indent="-457200">
              <a:buFont typeface="Wingdings" panose="05000000000000000000" pitchFamily="2" charset="2"/>
              <a:buChar char="Ø"/>
            </a:pPr>
            <a:endParaRPr lang="en-US" altLang="ja-JP" sz="2400" b="1" dirty="0">
              <a:solidFill>
                <a:srgbClr val="0070C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altLang="ja-JP" sz="2400" b="1" dirty="0">
                <a:solidFill>
                  <a:srgbClr val="0070C0"/>
                </a:solidFill>
                <a:latin typeface="Arial" panose="020B0604020202020204" pitchFamily="34" charset="0"/>
                <a:cs typeface="Arial" panose="020B0604020202020204" pitchFamily="34" charset="0"/>
              </a:rPr>
              <a:t>Veterinarian shall not issue a prescription without his/her own medical examination.  </a:t>
            </a:r>
          </a:p>
          <a:p>
            <a:pPr marL="1255713" lvl="2" indent="-450850">
              <a:buFont typeface="Wingdings" panose="05000000000000000000" pitchFamily="2" charset="2"/>
              <a:buChar char="Ø"/>
            </a:pPr>
            <a:r>
              <a:rPr lang="en-US" altLang="ja-JP" sz="2400" b="1" dirty="0">
                <a:solidFill>
                  <a:srgbClr val="0070C0"/>
                </a:solidFill>
                <a:latin typeface="Arial" panose="020B0604020202020204" pitchFamily="34" charset="0"/>
                <a:cs typeface="Arial" panose="020B0604020202020204" pitchFamily="34" charset="0"/>
              </a:rPr>
              <a:t>Fine &lt;$US 2,000, when violated.</a:t>
            </a:r>
            <a:endParaRPr lang="ja-JP" altLang="en-US" sz="2400" b="1" dirty="0">
              <a:solidFill>
                <a:srgbClr val="0070C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altLang="ja-JP" sz="2400" b="1" dirty="0">
              <a:solidFill>
                <a:srgbClr val="0070C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altLang="ja-JP" sz="2400" b="1" dirty="0">
                <a:solidFill>
                  <a:srgbClr val="0070C0"/>
                </a:solidFill>
                <a:latin typeface="Arial" panose="020B0604020202020204" pitchFamily="34" charset="0"/>
                <a:cs typeface="Arial" panose="020B0604020202020204" pitchFamily="34" charset="0"/>
              </a:rPr>
              <a:t>Retailer shall not sell the designated VMPs to a customer who does not have a prescription.</a:t>
            </a:r>
          </a:p>
          <a:p>
            <a:pPr marL="1263650" lvl="2" indent="-457200">
              <a:buFont typeface="Wingdings" panose="05000000000000000000" pitchFamily="2" charset="2"/>
              <a:buChar char="Ø"/>
            </a:pPr>
            <a:r>
              <a:rPr lang="en-US" altLang="ja-JP" sz="2400" b="1" dirty="0">
                <a:solidFill>
                  <a:srgbClr val="0070C0"/>
                </a:solidFill>
                <a:latin typeface="Arial" panose="020B0604020202020204" pitchFamily="34" charset="0"/>
                <a:cs typeface="Arial" panose="020B0604020202020204" pitchFamily="34" charset="0"/>
              </a:rPr>
              <a:t>&lt;3years of prison and/or fine &lt;$US 30,000, when violated.</a:t>
            </a:r>
            <a:endParaRPr lang="ja-JP" altLang="en-US" sz="2400" b="1" dirty="0">
              <a:solidFill>
                <a:srgbClr val="0070C0"/>
              </a:solidFill>
              <a:latin typeface="Arial" panose="020B0604020202020204" pitchFamily="34" charset="0"/>
              <a:cs typeface="Arial" panose="020B0604020202020204" pitchFamily="34" charset="0"/>
            </a:endParaRPr>
          </a:p>
        </p:txBody>
      </p:sp>
      <p:pic>
        <p:nvPicPr>
          <p:cNvPr id="6" name="Picture 31" descr="C:\Users\ken_noda\Pictures\20080116133658s.jpg"/>
          <p:cNvPicPr>
            <a:picLocks noChangeAspect="1" noChangeArrowheads="1"/>
          </p:cNvPicPr>
          <p:nvPr/>
        </p:nvPicPr>
        <p:blipFill>
          <a:blip r:embed="rId3">
            <a:extLst>
              <a:ext uri="{28A0092B-C50C-407E-A947-70E740481C1C}">
                <a14:useLocalDpi xmlns:a14="http://schemas.microsoft.com/office/drawing/2010/main" val="0"/>
              </a:ext>
            </a:extLst>
          </a:blip>
          <a:srcRect l="32619"/>
          <a:stretch>
            <a:fillRect/>
          </a:stretch>
        </p:blipFill>
        <p:spPr bwMode="auto">
          <a:xfrm>
            <a:off x="8186740" y="5749261"/>
            <a:ext cx="949324" cy="110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81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9431" y="436563"/>
            <a:ext cx="8229600" cy="1143000"/>
          </a:xfrm>
        </p:spPr>
        <p:txBody>
          <a:bodyPr/>
          <a:lstStyle/>
          <a:p>
            <a:r>
              <a:rPr kumimoji="1" lang="en-US" altLang="ja-JP" sz="3200" b="1" dirty="0">
                <a:solidFill>
                  <a:schemeClr val="bg1">
                    <a:lumMod val="95000"/>
                  </a:schemeClr>
                </a:solidFill>
                <a:latin typeface="Arial" panose="020B0604020202020204" pitchFamily="34" charset="0"/>
                <a:cs typeface="Arial" panose="020B0604020202020204" pitchFamily="34" charset="0"/>
              </a:rPr>
              <a:t>Usage</a:t>
            </a:r>
            <a:endParaRPr kumimoji="1" lang="ja-JP" altLang="en-US" sz="3200" b="1" dirty="0">
              <a:latin typeface="Arial" panose="020B0604020202020204" pitchFamily="34" charset="0"/>
              <a:cs typeface="Arial" panose="020B0604020202020204" pitchFamily="34" charset="0"/>
            </a:endParaRPr>
          </a:p>
        </p:txBody>
      </p:sp>
      <p:sp>
        <p:nvSpPr>
          <p:cNvPr id="3" name="正方形/長方形 2"/>
          <p:cNvSpPr/>
          <p:nvPr/>
        </p:nvSpPr>
        <p:spPr>
          <a:xfrm>
            <a:off x="6363" y="901660"/>
            <a:ext cx="8325137" cy="5570756"/>
          </a:xfrm>
          <a:prstGeom prst="rect">
            <a:avLst/>
          </a:prstGeom>
        </p:spPr>
        <p:txBody>
          <a:bodyPr wrap="square">
            <a:spAutoFit/>
          </a:bodyPr>
          <a:lstStyle/>
          <a:p>
            <a:pPr>
              <a:spcAft>
                <a:spcPts val="300"/>
              </a:spcAft>
            </a:pPr>
            <a:r>
              <a:rPr lang="en-US" altLang="ja-JP" sz="2400" b="1" dirty="0">
                <a:latin typeface="Arial" panose="020B0604020202020204" pitchFamily="34" charset="0"/>
                <a:cs typeface="Arial" panose="020B0604020202020204" pitchFamily="34" charset="0"/>
              </a:rPr>
              <a:t>Code of practice </a:t>
            </a:r>
          </a:p>
          <a:p>
            <a:pPr marL="723900" lvl="1" indent="-266700">
              <a:spcAft>
                <a:spcPts val="300"/>
              </a:spcAft>
              <a:buFont typeface="Arial" panose="020B0604020202020204" pitchFamily="34" charset="0"/>
              <a:buChar char="•"/>
            </a:pPr>
            <a:r>
              <a:rPr lang="en-US" altLang="ja-JP" sz="2400" b="1" dirty="0">
                <a:solidFill>
                  <a:srgbClr val="0070C0"/>
                </a:solidFill>
                <a:latin typeface="Arial" panose="020B0604020202020204" pitchFamily="34" charset="0"/>
                <a:cs typeface="Arial" panose="020B0604020202020204" pitchFamily="34" charset="0"/>
              </a:rPr>
              <a:t>Any veterinarian shall not provide vaccination to the animals without his/her own medical examination. </a:t>
            </a:r>
          </a:p>
          <a:p>
            <a:pPr>
              <a:spcAft>
                <a:spcPts val="300"/>
              </a:spcAft>
            </a:pPr>
            <a:r>
              <a:rPr lang="en-US" altLang="ja-JP" sz="2400" b="1" dirty="0">
                <a:latin typeface="Arial" panose="020B0604020202020204" pitchFamily="34" charset="0"/>
                <a:cs typeface="Arial" panose="020B0604020202020204" pitchFamily="34" charset="0"/>
              </a:rPr>
              <a:t>Responsive and proper use</a:t>
            </a:r>
            <a:endParaRPr lang="en-US" altLang="ja-JP" sz="2400" b="1" dirty="0">
              <a:solidFill>
                <a:srgbClr val="0070C0"/>
              </a:solidFill>
              <a:latin typeface="Arial" panose="020B0604020202020204" pitchFamily="34" charset="0"/>
              <a:cs typeface="Arial" panose="020B0604020202020204" pitchFamily="34" charset="0"/>
            </a:endParaRPr>
          </a:p>
          <a:p>
            <a:pPr marL="723900" lvl="1" indent="-266700">
              <a:spcAft>
                <a:spcPts val="300"/>
              </a:spcAft>
              <a:buFont typeface="Arial" panose="020B0604020202020204" pitchFamily="34" charset="0"/>
              <a:buChar char="•"/>
            </a:pPr>
            <a:r>
              <a:rPr lang="en-US" altLang="ja-JP" sz="2400" b="1" dirty="0">
                <a:solidFill>
                  <a:srgbClr val="0070C0"/>
                </a:solidFill>
                <a:latin typeface="Arial" panose="020B0604020202020204" pitchFamily="34" charset="0"/>
                <a:cs typeface="Arial" panose="020B0604020202020204" pitchFamily="34" charset="0"/>
              </a:rPr>
              <a:t>Follow the direction on the label</a:t>
            </a:r>
          </a:p>
          <a:p>
            <a:pPr marL="723900" lvl="1" indent="-266700">
              <a:spcAft>
                <a:spcPts val="300"/>
              </a:spcAft>
              <a:buFont typeface="Arial" panose="020B0604020202020204" pitchFamily="34" charset="0"/>
              <a:buChar char="•"/>
            </a:pPr>
            <a:r>
              <a:rPr lang="en-US" altLang="ja-JP" sz="2400" b="1" dirty="0">
                <a:solidFill>
                  <a:srgbClr val="0070C0"/>
                </a:solidFill>
                <a:latin typeface="Arial" panose="020B0604020202020204" pitchFamily="34" charset="0"/>
                <a:cs typeface="Arial" panose="020B0604020202020204" pitchFamily="34" charset="0"/>
              </a:rPr>
              <a:t>A vaccine product should not be mixed with other VMPs when administered to the animals</a:t>
            </a:r>
            <a:r>
              <a:rPr lang="ja-JP" altLang="en-US" sz="2400" b="1" dirty="0">
                <a:solidFill>
                  <a:srgbClr val="0070C0"/>
                </a:solidFill>
                <a:latin typeface="Arial" panose="020B0604020202020204" pitchFamily="34" charset="0"/>
                <a:cs typeface="Arial" panose="020B0604020202020204" pitchFamily="34" charset="0"/>
              </a:rPr>
              <a:t> </a:t>
            </a:r>
            <a:r>
              <a:rPr lang="en-US" altLang="ja-JP" sz="2400" b="1" dirty="0">
                <a:solidFill>
                  <a:srgbClr val="0070C0"/>
                </a:solidFill>
                <a:latin typeface="Arial" panose="020B0604020202020204" pitchFamily="34" charset="0"/>
                <a:cs typeface="Arial" panose="020B0604020202020204" pitchFamily="34" charset="0"/>
              </a:rPr>
              <a:t>to avoid,</a:t>
            </a:r>
          </a:p>
          <a:p>
            <a:pPr marL="1371600" lvl="2" indent="-457200">
              <a:spcAft>
                <a:spcPts val="300"/>
              </a:spcAft>
              <a:buFont typeface="Wingdings" panose="05000000000000000000" pitchFamily="2" charset="2"/>
              <a:buChar char="Ø"/>
            </a:pPr>
            <a:r>
              <a:rPr lang="en-US" altLang="ja-JP" sz="2400" b="1" dirty="0">
                <a:solidFill>
                  <a:srgbClr val="0070C0"/>
                </a:solidFill>
                <a:latin typeface="Arial" panose="020B0604020202020204" pitchFamily="34" charset="0"/>
                <a:cs typeface="Arial" panose="020B0604020202020204" pitchFamily="34" charset="0"/>
              </a:rPr>
              <a:t>Unpredictable adverse effects</a:t>
            </a:r>
          </a:p>
          <a:p>
            <a:pPr marL="1371600" lvl="2" indent="-457200">
              <a:spcAft>
                <a:spcPts val="300"/>
              </a:spcAft>
              <a:buFont typeface="Wingdings" panose="05000000000000000000" pitchFamily="2" charset="2"/>
              <a:buChar char="Ø"/>
            </a:pPr>
            <a:r>
              <a:rPr lang="en-US" altLang="ja-JP" sz="2400" b="1" dirty="0">
                <a:solidFill>
                  <a:srgbClr val="0070C0"/>
                </a:solidFill>
                <a:latin typeface="Arial" panose="020B0604020202020204" pitchFamily="34" charset="0"/>
                <a:cs typeface="Arial" panose="020B0604020202020204" pitchFamily="34" charset="0"/>
              </a:rPr>
              <a:t>Delay in residue depletion of mixed VMP</a:t>
            </a:r>
          </a:p>
          <a:p>
            <a:pPr marL="723900" lvl="1" indent="-266700">
              <a:spcAft>
                <a:spcPts val="300"/>
              </a:spcAft>
              <a:buFont typeface="Arial" panose="020B0604020202020204" pitchFamily="34" charset="0"/>
              <a:buChar char="•"/>
            </a:pPr>
            <a:r>
              <a:rPr lang="en-US" altLang="ja-JP" sz="2400" b="1" dirty="0">
                <a:solidFill>
                  <a:srgbClr val="0070C0"/>
                </a:solidFill>
                <a:latin typeface="Arial" panose="020B0604020202020204" pitchFamily="34" charset="0"/>
                <a:cs typeface="Arial" panose="020B0604020202020204" pitchFamily="34" charset="0"/>
              </a:rPr>
              <a:t>Keep the preservation temperature until the time of administration</a:t>
            </a:r>
          </a:p>
          <a:p>
            <a:pPr marL="1371600" lvl="2" indent="-457200">
              <a:spcAft>
                <a:spcPts val="300"/>
              </a:spcAft>
              <a:buFont typeface="Wingdings" panose="05000000000000000000" pitchFamily="2" charset="2"/>
              <a:buChar char="Ø"/>
            </a:pPr>
            <a:r>
              <a:rPr lang="en-US" altLang="ja-JP" sz="2400" b="1" dirty="0">
                <a:solidFill>
                  <a:srgbClr val="0070C0"/>
                </a:solidFill>
                <a:latin typeface="Arial" panose="020B0604020202020204" pitchFamily="34" charset="0"/>
                <a:cs typeface="Arial" panose="020B0604020202020204" pitchFamily="34" charset="0"/>
              </a:rPr>
              <a:t>Exposure to hot weather dramatically reduce the quality of vaccine.</a:t>
            </a:r>
          </a:p>
        </p:txBody>
      </p:sp>
      <p:pic>
        <p:nvPicPr>
          <p:cNvPr id="4" name="Picture 7" descr="C:\Users\ken_noda\AppData\Local\Microsoft\Windows\Temporary Internet Files\Content.IE5\DHY6MC4K\MC900441751[1].png"/>
          <p:cNvPicPr>
            <a:picLocks noChangeAspect="1" noChangeArrowheads="1"/>
          </p:cNvPicPr>
          <p:nvPr/>
        </p:nvPicPr>
        <p:blipFill rotWithShape="1">
          <a:blip r:embed="rId3">
            <a:extLst>
              <a:ext uri="{28A0092B-C50C-407E-A947-70E740481C1C}">
                <a14:useLocalDpi xmlns:a14="http://schemas.microsoft.com/office/drawing/2010/main" val="0"/>
              </a:ext>
            </a:extLst>
          </a:blip>
          <a:srcRect l="19402" r="17852"/>
          <a:stretch/>
        </p:blipFill>
        <p:spPr bwMode="auto">
          <a:xfrm>
            <a:off x="8179616" y="3878778"/>
            <a:ext cx="769974" cy="116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グループ化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9470" y="4078814"/>
            <a:ext cx="815930" cy="61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C:\Users\ken_noda560\AppData\Local\Microsoft\Windows\Temporary Internet Files\Content.IE5\C1U5LXUK\lgi01a2014032218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8755" y="5175501"/>
            <a:ext cx="944063" cy="9440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8394" y="1625809"/>
            <a:ext cx="1163401" cy="129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1" descr="C:\Program Files\Common Files\Microsoft Shared\Clipart\CagCat50\HM00163_.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8296808" y="1879380"/>
            <a:ext cx="535590" cy="39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クリックすると新しいウィンドウで開きます"/>
          <p:cNvPicPr>
            <a:picLocks noChangeAspect="1" noChangeArrowheads="1"/>
          </p:cNvPicPr>
          <p:nvPr/>
        </p:nvPicPr>
        <p:blipFill>
          <a:blip r:embed="rId8" cstate="print"/>
          <a:srcRect/>
          <a:stretch>
            <a:fillRect/>
          </a:stretch>
        </p:blipFill>
        <p:spPr bwMode="auto">
          <a:xfrm>
            <a:off x="7809191" y="5938360"/>
            <a:ext cx="543272" cy="880724"/>
          </a:xfrm>
          <a:prstGeom prst="rect">
            <a:avLst/>
          </a:prstGeom>
          <a:noFill/>
          <a:ln w="9525">
            <a:noFill/>
            <a:miter lim="800000"/>
            <a:headEnd/>
            <a:tailEnd/>
          </a:ln>
        </p:spPr>
      </p:pic>
    </p:spTree>
    <p:extLst>
      <p:ext uri="{BB962C8B-B14F-4D97-AF65-F5344CB8AC3E}">
        <p14:creationId xmlns:p14="http://schemas.microsoft.com/office/powerpoint/2010/main" val="422162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3060" y="445743"/>
            <a:ext cx="8229600" cy="1143000"/>
          </a:xfrm>
        </p:spPr>
        <p:txBody>
          <a:bodyPr/>
          <a:lstStyle/>
          <a:p>
            <a:r>
              <a:rPr kumimoji="1" lang="en-US" altLang="ja-JP" sz="3200" b="1" dirty="0">
                <a:solidFill>
                  <a:schemeClr val="bg1">
                    <a:lumMod val="95000"/>
                  </a:schemeClr>
                </a:solidFill>
                <a:latin typeface="Arial" panose="020B0604020202020204" pitchFamily="34" charset="0"/>
                <a:cs typeface="Arial" panose="020B0604020202020204" pitchFamily="34" charset="0"/>
              </a:rPr>
              <a:t>Monitoring</a:t>
            </a:r>
            <a:endParaRPr kumimoji="1" lang="ja-JP" altLang="en-US" sz="3200" b="1" dirty="0">
              <a:latin typeface="Arial" panose="020B0604020202020204" pitchFamily="34" charset="0"/>
              <a:cs typeface="Arial" panose="020B0604020202020204" pitchFamily="34" charset="0"/>
            </a:endParaRPr>
          </a:p>
        </p:txBody>
      </p:sp>
      <p:sp>
        <p:nvSpPr>
          <p:cNvPr id="3" name="正方形/長方形 2"/>
          <p:cNvSpPr/>
          <p:nvPr/>
        </p:nvSpPr>
        <p:spPr>
          <a:xfrm>
            <a:off x="383060" y="1196881"/>
            <a:ext cx="8371446" cy="4955203"/>
          </a:xfrm>
          <a:prstGeom prst="rect">
            <a:avLst/>
          </a:prstGeom>
        </p:spPr>
        <p:txBody>
          <a:bodyPr wrap="square">
            <a:spAutoFit/>
          </a:bodyPr>
          <a:lstStyle/>
          <a:p>
            <a:r>
              <a:rPr lang="en-US" altLang="ja-JP" sz="2800" b="1" dirty="0">
                <a:latin typeface="Arial" panose="020B0604020202020204" pitchFamily="34" charset="0"/>
                <a:cs typeface="Arial" panose="020B0604020202020204" pitchFamily="34" charset="0"/>
              </a:rPr>
              <a:t>Pharmacovigilance</a:t>
            </a:r>
          </a:p>
          <a:p>
            <a:pPr marL="800100" lvl="1" indent="-342900">
              <a:buFont typeface="Arial" panose="020B0604020202020204" pitchFamily="34" charset="0"/>
              <a:buChar char="•"/>
            </a:pPr>
            <a:r>
              <a:rPr lang="en-US" altLang="ja-JP" sz="2400" b="1" dirty="0">
                <a:solidFill>
                  <a:srgbClr val="0070C0"/>
                </a:solidFill>
                <a:latin typeface="Arial" panose="020B0604020202020204" pitchFamily="34" charset="0"/>
                <a:cs typeface="Arial" panose="020B0604020202020204" pitchFamily="34" charset="0"/>
              </a:rPr>
              <a:t>When marketing authorization holders of VMPs are informed of any adverse reactions, they must report them to the Minister. </a:t>
            </a:r>
          </a:p>
          <a:p>
            <a:pPr marL="800100" lvl="1" indent="-342900">
              <a:buFont typeface="Arial" panose="020B0604020202020204" pitchFamily="34" charset="0"/>
              <a:buChar char="•"/>
            </a:pPr>
            <a:endParaRPr lang="en-US" altLang="ja-JP" sz="2400" b="1" dirty="0">
              <a:solidFill>
                <a:srgbClr val="0070C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altLang="ja-JP" sz="2400" b="1" dirty="0">
                <a:solidFill>
                  <a:srgbClr val="0070C0"/>
                </a:solidFill>
                <a:latin typeface="Arial" panose="020B0604020202020204" pitchFamily="34" charset="0"/>
                <a:cs typeface="Arial" panose="020B0604020202020204" pitchFamily="34" charset="0"/>
              </a:rPr>
              <a:t>Veterinarians shall submit reports to the Minister when</a:t>
            </a:r>
            <a:r>
              <a:rPr lang="ja-JP" altLang="en-US" sz="2400" b="1" dirty="0">
                <a:solidFill>
                  <a:srgbClr val="0070C0"/>
                </a:solidFill>
                <a:latin typeface="Arial" panose="020B0604020202020204" pitchFamily="34" charset="0"/>
                <a:cs typeface="Arial" panose="020B0604020202020204" pitchFamily="34" charset="0"/>
              </a:rPr>
              <a:t> </a:t>
            </a:r>
            <a:r>
              <a:rPr lang="en-US" altLang="ja-JP" sz="2400" b="1" dirty="0">
                <a:solidFill>
                  <a:srgbClr val="0070C0"/>
                </a:solidFill>
                <a:latin typeface="Arial" panose="020B0604020202020204" pitchFamily="34" charset="0"/>
                <a:cs typeface="Arial" panose="020B0604020202020204" pitchFamily="34" charset="0"/>
              </a:rPr>
              <a:t>acknowledged the occurrence of ;</a:t>
            </a:r>
          </a:p>
          <a:p>
            <a:pPr marL="1257300" lvl="2" indent="-342900">
              <a:buFont typeface="Wingdings" panose="05000000000000000000" pitchFamily="2" charset="2"/>
              <a:buChar char="ü"/>
            </a:pPr>
            <a:r>
              <a:rPr lang="en-US" altLang="ja-JP" sz="2400" b="1" dirty="0">
                <a:solidFill>
                  <a:srgbClr val="0070C0"/>
                </a:solidFill>
                <a:latin typeface="Arial" panose="020B0604020202020204" pitchFamily="34" charset="0"/>
                <a:cs typeface="Arial" panose="020B0604020202020204" pitchFamily="34" charset="0"/>
              </a:rPr>
              <a:t>Any disability or death caused by adverse reactions of the product, or</a:t>
            </a:r>
          </a:p>
          <a:p>
            <a:pPr marL="1257300" lvl="2" indent="-342900">
              <a:buFont typeface="Wingdings" panose="05000000000000000000" pitchFamily="2" charset="2"/>
              <a:buChar char="ü"/>
            </a:pPr>
            <a:r>
              <a:rPr lang="en-US" altLang="ja-JP" sz="2400" b="1" dirty="0">
                <a:solidFill>
                  <a:srgbClr val="0070C0"/>
                </a:solidFill>
                <a:latin typeface="Arial" panose="020B0604020202020204" pitchFamily="34" charset="0"/>
                <a:cs typeface="Arial" panose="020B0604020202020204" pitchFamily="34" charset="0"/>
              </a:rPr>
              <a:t>Infectious disease that is hazardous to the animal and public health with respect to administration of vaccine.</a:t>
            </a:r>
          </a:p>
          <a:p>
            <a:pPr marL="800100" lvl="1" indent="-342900">
              <a:buFont typeface="Wingdings" panose="05000000000000000000" pitchFamily="2" charset="2"/>
              <a:buChar char="p"/>
            </a:pPr>
            <a:r>
              <a:rPr lang="en-US" altLang="ja-JP" sz="2400" b="1" dirty="0">
                <a:solidFill>
                  <a:srgbClr val="0070C0"/>
                </a:solidFill>
                <a:latin typeface="Arial" panose="020B0604020202020204" pitchFamily="34" charset="0"/>
                <a:cs typeface="Arial" panose="020B0604020202020204" pitchFamily="34" charset="0"/>
              </a:rPr>
              <a:t>(Sometimes help</a:t>
            </a:r>
            <a:r>
              <a:rPr lang="ja-JP" altLang="en-US" sz="2400" b="1" dirty="0">
                <a:solidFill>
                  <a:srgbClr val="0070C0"/>
                </a:solidFill>
                <a:latin typeface="Arial" panose="020B0604020202020204" pitchFamily="34" charset="0"/>
                <a:cs typeface="Arial" panose="020B0604020202020204" pitchFamily="34" charset="0"/>
              </a:rPr>
              <a:t> </a:t>
            </a:r>
            <a:r>
              <a:rPr lang="en-US" altLang="ja-JP" sz="2400" b="1" dirty="0">
                <a:solidFill>
                  <a:srgbClr val="0070C0"/>
                </a:solidFill>
                <a:latin typeface="Arial" panose="020B0604020202020204" pitchFamily="34" charset="0"/>
                <a:cs typeface="Arial" panose="020B0604020202020204" pitchFamily="34" charset="0"/>
              </a:rPr>
              <a:t>finding counterfeit drug)</a:t>
            </a:r>
            <a:endParaRPr lang="ja-JP" altLang="en-US" sz="2400" b="1" dirty="0">
              <a:solidFill>
                <a:srgbClr val="0070C0"/>
              </a:solidFill>
              <a:latin typeface="Arial" panose="020B0604020202020204" pitchFamily="34" charset="0"/>
              <a:cs typeface="Arial" panose="020B0604020202020204" pitchFamily="34" charset="0"/>
            </a:endParaRPr>
          </a:p>
        </p:txBody>
      </p:sp>
      <p:pic>
        <p:nvPicPr>
          <p:cNvPr id="4" name="Picture 46" descr="C:\Program Files\Common Files\Microsoft Shared\Clipart\CagCat50\BD07153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516" y="5782340"/>
            <a:ext cx="901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4528" y="5597303"/>
            <a:ext cx="706888" cy="7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Tree>
    <p:extLst>
      <p:ext uri="{BB962C8B-B14F-4D97-AF65-F5344CB8AC3E}">
        <p14:creationId xmlns:p14="http://schemas.microsoft.com/office/powerpoint/2010/main" val="137092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38539" y="1500808"/>
            <a:ext cx="8440132" cy="35085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defTabSz="914400">
              <a:buAutoNum type="arabicPeriod"/>
            </a:pPr>
            <a:r>
              <a:rPr lang="en-US" altLang="ja-JP" sz="3200" b="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 : Quality Control of Veterinary Biologicals (vaccine) in Japan</a:t>
            </a:r>
          </a:p>
          <a:p>
            <a:pPr marL="514350" indent="-514350" algn="ctr" defTabSz="914400">
              <a:buAutoNum type="arabicPeriod"/>
            </a:pPr>
            <a:endParaRPr lang="en-US" altLang="ja-JP"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defTabSz="914400">
              <a:buAutoNum type="arabicPeriod"/>
            </a:pPr>
            <a:r>
              <a:rPr lang="en-US" altLang="ja-JP" sz="3200" b="1" dirty="0">
                <a:solidFill>
                  <a:prstClr val="white"/>
                </a:solidFill>
                <a:latin typeface="Arial" panose="020B0604020202020204" pitchFamily="34" charset="0"/>
                <a:cs typeface="Arial" panose="020B0604020202020204" pitchFamily="34" charset="0"/>
              </a:rPr>
              <a:t>VICH guidelines for veterinary vaccines</a:t>
            </a:r>
            <a:endParaRPr lang="ja-JP" altLang="en-US" sz="3200" b="1" dirty="0">
              <a:solidFill>
                <a:prstClr val="white"/>
              </a:solidFill>
              <a:latin typeface="Arial" panose="020B0604020202020204" pitchFamily="34" charset="0"/>
              <a:cs typeface="Arial" panose="020B0604020202020204" pitchFamily="34" charset="0"/>
            </a:endParaRPr>
          </a:p>
          <a:p>
            <a:pPr algn="ctr" defTabSz="914400"/>
            <a:endParaRPr lang="en-US" altLang="ja-JP"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サブタイトル 2"/>
          <p:cNvSpPr txBox="1">
            <a:spLocks/>
          </p:cNvSpPr>
          <p:nvPr/>
        </p:nvSpPr>
        <p:spPr>
          <a:xfrm>
            <a:off x="701038" y="4847640"/>
            <a:ext cx="6629401" cy="1217880"/>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endParaRPr kumimoji="1" lang="en-US" altLang="ja-JP" sz="2000" dirty="0">
              <a:solidFill>
                <a:schemeClr val="bg1"/>
              </a:solidFill>
            </a:endParaRPr>
          </a:p>
        </p:txBody>
      </p:sp>
    </p:spTree>
    <p:extLst>
      <p:ext uri="{BB962C8B-B14F-4D97-AF65-F5344CB8AC3E}">
        <p14:creationId xmlns:p14="http://schemas.microsoft.com/office/powerpoint/2010/main" val="3831154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17601045"/>
              </p:ext>
            </p:extLst>
          </p:nvPr>
        </p:nvGraphicFramePr>
        <p:xfrm>
          <a:off x="406399" y="1103874"/>
          <a:ext cx="8355763" cy="4754316"/>
        </p:xfrm>
        <a:graphic>
          <a:graphicData uri="http://schemas.openxmlformats.org/drawingml/2006/table">
            <a:tbl>
              <a:tblPr firstRow="1">
                <a:tableStyleId>{3C2FFA5D-87B4-456A-9821-1D502468CF0F}</a:tableStyleId>
              </a:tblPr>
              <a:tblGrid>
                <a:gridCol w="8355763">
                  <a:extLst>
                    <a:ext uri="{9D8B030D-6E8A-4147-A177-3AD203B41FA5}">
                      <a16:colId xmlns:a16="http://schemas.microsoft.com/office/drawing/2014/main" val="20000"/>
                    </a:ext>
                  </a:extLst>
                </a:gridCol>
              </a:tblGrid>
              <a:tr h="5576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lt1"/>
                          </a:solidFill>
                          <a:effectLst/>
                          <a:latin typeface="Arial" panose="020B0604020202020204" pitchFamily="34" charset="0"/>
                          <a:ea typeface="+mn-ea"/>
                          <a:cs typeface="Arial" panose="020B0604020202020204" pitchFamily="34" charset="0"/>
                        </a:rPr>
                        <a:t>Guidelines  finalized by 2017</a:t>
                      </a:r>
                      <a:endParaRPr kumimoji="1" lang="ja-JP" altLang="en-US" sz="2000" b="1" i="0" u="none" strike="noStrike" cap="none" normalizeH="0" baseline="0" dirty="0">
                        <a:ln>
                          <a:noFill/>
                        </a:ln>
                        <a:solidFill>
                          <a:srgbClr val="FFFFFF"/>
                        </a:solidFill>
                        <a:effectLst/>
                        <a:latin typeface="Arial" panose="020B0604020202020204" pitchFamily="34" charset="0"/>
                        <a:ea typeface="ＭＳ Ｐゴシック" pitchFamily="50" charset="-128"/>
                        <a:cs typeface="Arial" panose="020B0604020202020204" pitchFamily="34" charset="0"/>
                      </a:endParaRPr>
                    </a:p>
                  </a:txBody>
                  <a:tcPr anchor="ctr" horzOverflow="overflow"/>
                </a:tc>
                <a:extLst>
                  <a:ext uri="{0D108BD9-81ED-4DB2-BD59-A6C34878D82A}">
                    <a16:rowId xmlns:a16="http://schemas.microsoft.com/office/drawing/2014/main" val="10000"/>
                  </a:ext>
                </a:extLst>
              </a:tr>
              <a:tr h="664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Moisture testing (VICH GL26)</a:t>
                      </a:r>
                      <a:endParaRPr kumimoji="1" lang="ja-JP" altLang="en-US" sz="20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anchor="ctr" horzOverflow="overflow">
                    <a:solidFill>
                      <a:schemeClr val="accent1">
                        <a:lumMod val="20000"/>
                        <a:lumOff val="80000"/>
                      </a:schemeClr>
                    </a:solidFill>
                  </a:tcPr>
                </a:tc>
                <a:extLst>
                  <a:ext uri="{0D108BD9-81ED-4DB2-BD59-A6C34878D82A}">
                    <a16:rowId xmlns:a16="http://schemas.microsoft.com/office/drawing/2014/main" val="10001"/>
                  </a:ext>
                </a:extLst>
              </a:tr>
              <a:tr h="664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rPr>
                        <a:t>Residual formaldehyde testing (VICH GL25)</a:t>
                      </a:r>
                      <a:endParaRPr kumimoji="1" lang="ja-JP" altLang="en-US" sz="20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anchor="ctr" horzOverflow="overflow">
                    <a:solidFill>
                      <a:schemeClr val="accent1">
                        <a:lumMod val="20000"/>
                        <a:lumOff val="80000"/>
                      </a:schemeClr>
                    </a:solidFill>
                  </a:tcPr>
                </a:tc>
                <a:extLst>
                  <a:ext uri="{0D108BD9-81ED-4DB2-BD59-A6C34878D82A}">
                    <a16:rowId xmlns:a16="http://schemas.microsoft.com/office/drawing/2014/main" val="10002"/>
                  </a:ext>
                </a:extLst>
              </a:tr>
              <a:tr h="664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u="none" strike="noStrike" cap="none" normalizeH="0" baseline="0" dirty="0">
                          <a:ln>
                            <a:noFill/>
                          </a:ln>
                          <a:solidFill>
                            <a:schemeClr val="tx1"/>
                          </a:solidFill>
                          <a:effectLst/>
                          <a:latin typeface="Arial" panose="020B0604020202020204" pitchFamily="34" charset="0"/>
                          <a:cs typeface="Arial" panose="020B0604020202020204" pitchFamily="34" charset="0"/>
                        </a:rPr>
                        <a:t>Mycoplasma contamination testing (VICH GL34)</a:t>
                      </a:r>
                      <a:endParaRPr kumimoji="1" lang="ja-JP" altLang="en-US" sz="20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anchor="ctr" horzOverflow="overflow">
                    <a:solidFill>
                      <a:schemeClr val="accent1">
                        <a:lumMod val="20000"/>
                        <a:lumOff val="80000"/>
                      </a:schemeClr>
                    </a:solidFill>
                  </a:tcPr>
                </a:tc>
                <a:extLst>
                  <a:ext uri="{0D108BD9-81ED-4DB2-BD59-A6C34878D82A}">
                    <a16:rowId xmlns:a16="http://schemas.microsoft.com/office/drawing/2014/main" val="10003"/>
                  </a:ext>
                </a:extLst>
              </a:tr>
              <a:tr h="664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u="none" strike="noStrike" cap="none" normalizeH="0" baseline="0" dirty="0">
                          <a:ln>
                            <a:noFill/>
                          </a:ln>
                          <a:solidFill>
                            <a:schemeClr val="tx1"/>
                          </a:solidFill>
                          <a:effectLst/>
                          <a:latin typeface="Arial" panose="020B0604020202020204" pitchFamily="34" charset="0"/>
                          <a:cs typeface="Arial" panose="020B0604020202020204" pitchFamily="34" charset="0"/>
                        </a:rPr>
                        <a:t>Target animal safety testing (VICH GL44) </a:t>
                      </a:r>
                      <a:endParaRPr kumimoji="1" lang="ja-JP" altLang="en-US" sz="2000" b="1" i="0" u="none" strike="noStrike" cap="none" normalizeH="0" baseline="0" dirty="0">
                        <a:ln>
                          <a:noFill/>
                        </a:ln>
                        <a:solidFill>
                          <a:schemeClr val="tx1"/>
                        </a:solidFill>
                        <a:effectLst/>
                        <a:latin typeface="Arial" panose="020B0604020202020204" pitchFamily="34" charset="0"/>
                        <a:ea typeface="ＭＳ Ｐゴシック" pitchFamily="50" charset="-128"/>
                        <a:cs typeface="Arial" panose="020B0604020202020204" pitchFamily="34" charset="0"/>
                      </a:endParaRPr>
                    </a:p>
                  </a:txBody>
                  <a:tcPr anchor="ctr" horzOverflow="overflow">
                    <a:solidFill>
                      <a:schemeClr val="accent1">
                        <a:lumMod val="20000"/>
                        <a:lumOff val="80000"/>
                      </a:schemeClr>
                    </a:solidFill>
                  </a:tcPr>
                </a:tc>
                <a:extLst>
                  <a:ext uri="{0D108BD9-81ED-4DB2-BD59-A6C34878D82A}">
                    <a16:rowId xmlns:a16="http://schemas.microsoft.com/office/drawing/2014/main" val="10004"/>
                  </a:ext>
                </a:extLst>
              </a:tr>
              <a:tr h="77023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u="none" strike="noStrike" cap="none" normalizeH="0" baseline="0" dirty="0">
                          <a:ln>
                            <a:noFill/>
                          </a:ln>
                          <a:solidFill>
                            <a:schemeClr val="tx1"/>
                          </a:solidFill>
                          <a:effectLst/>
                          <a:latin typeface="Arial" panose="020B0604020202020204" pitchFamily="34" charset="0"/>
                          <a:cs typeface="Arial" panose="020B0604020202020204" pitchFamily="34" charset="0"/>
                        </a:rPr>
                        <a:t>Waiver of Target animal batch safety testing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u="none" strike="noStrike" cap="none" normalizeH="0" baseline="0" dirty="0">
                          <a:ln>
                            <a:noFill/>
                          </a:ln>
                          <a:solidFill>
                            <a:schemeClr val="tx1"/>
                          </a:solidFill>
                          <a:effectLst/>
                          <a:latin typeface="Arial" panose="020B0604020202020204" pitchFamily="34" charset="0"/>
                          <a:cs typeface="Arial" panose="020B0604020202020204" pitchFamily="34" charset="0"/>
                        </a:rPr>
                        <a:t>(Inactivated vaccine: VICH GL50R)</a:t>
                      </a:r>
                    </a:p>
                  </a:txBody>
                  <a:tcPr anchor="ctr" horzOverflow="overflow">
                    <a:solidFill>
                      <a:schemeClr val="accent1">
                        <a:lumMod val="20000"/>
                        <a:lumOff val="80000"/>
                      </a:schemeClr>
                    </a:solidFill>
                  </a:tcPr>
                </a:tc>
                <a:extLst>
                  <a:ext uri="{0D108BD9-81ED-4DB2-BD59-A6C34878D82A}">
                    <a16:rowId xmlns:a16="http://schemas.microsoft.com/office/drawing/2014/main" val="10005"/>
                  </a:ext>
                </a:extLst>
              </a:tr>
              <a:tr h="77023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u="none" strike="noStrike" cap="none" normalizeH="0" baseline="0" dirty="0">
                          <a:ln>
                            <a:noFill/>
                          </a:ln>
                          <a:solidFill>
                            <a:schemeClr val="tx1"/>
                          </a:solidFill>
                          <a:effectLst/>
                          <a:latin typeface="Arial" panose="020B0604020202020204" pitchFamily="34" charset="0"/>
                          <a:cs typeface="Arial" panose="020B0604020202020204" pitchFamily="34" charset="0"/>
                        </a:rPr>
                        <a:t>Waiver of Target animal batch safety testing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1" u="none" strike="noStrike" cap="none" normalizeH="0" baseline="0" dirty="0">
                          <a:ln>
                            <a:noFill/>
                          </a:ln>
                          <a:solidFill>
                            <a:schemeClr val="tx1"/>
                          </a:solidFill>
                          <a:effectLst/>
                          <a:latin typeface="Arial" panose="020B0604020202020204" pitchFamily="34" charset="0"/>
                          <a:cs typeface="Arial" panose="020B0604020202020204" pitchFamily="34" charset="0"/>
                        </a:rPr>
                        <a:t>(live vaccine: VICH GL55)</a:t>
                      </a:r>
                    </a:p>
                  </a:txBody>
                  <a:tcPr anchor="ctr" horzOverflow="overflow">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6" name="テキスト プレースホルダー 5"/>
          <p:cNvSpPr txBox="1">
            <a:spLocks noGrp="1"/>
          </p:cNvSpPr>
          <p:nvPr>
            <p:ph type="body" sz="quarter" idx="10"/>
          </p:nvPr>
        </p:nvSpPr>
        <p:spPr bwMode="auto">
          <a:xfrm>
            <a:off x="406400" y="430166"/>
            <a:ext cx="8543984"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6575" indent="-536575">
              <a:defRPr>
                <a:solidFill>
                  <a:schemeClr val="tx1"/>
                </a:solidFill>
                <a:latin typeface="Calibri" charset="0"/>
                <a:ea typeface="ＭＳ Ｐゴシック" charset="0"/>
              </a:defRPr>
            </a:lvl1pPr>
            <a:lvl2pPr marL="685800" indent="-22860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defTabSz="914400" fontAlgn="base">
              <a:lnSpc>
                <a:spcPct val="90000"/>
              </a:lnSpc>
              <a:spcBef>
                <a:spcPts val="1000"/>
              </a:spcBef>
              <a:spcAft>
                <a:spcPct val="0"/>
              </a:spcAft>
              <a:buFont typeface="Arial" charset="0"/>
              <a:buNone/>
            </a:pPr>
            <a:r>
              <a:rPr lang="en-US" altLang="ja-JP" sz="3200" b="1" dirty="0">
                <a:solidFill>
                  <a:prstClr val="white"/>
                </a:solidFill>
                <a:latin typeface="Arial" panose="020B0604020202020204" pitchFamily="34" charset="0"/>
                <a:cs typeface="Arial" panose="020B0604020202020204" pitchFamily="34" charset="0"/>
              </a:rPr>
              <a:t>VICH guidelines for veterinary vaccines</a:t>
            </a:r>
            <a:endParaRPr lang="ja-JP" altLang="en-US" sz="32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43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5" y="1490381"/>
            <a:ext cx="8650285" cy="434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906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コンテンツ プレースホルダー 1"/>
          <p:cNvSpPr>
            <a:spLocks noGrp="1"/>
          </p:cNvSpPr>
          <p:nvPr>
            <p:ph type="body" sz="quarter" idx="10"/>
          </p:nvPr>
        </p:nvSpPr>
        <p:spPr>
          <a:xfrm>
            <a:off x="404066" y="1237131"/>
            <a:ext cx="8228946" cy="4101353"/>
          </a:xfrm>
        </p:spPr>
        <p:txBody>
          <a:bodyPr/>
          <a:lstStyle/>
          <a:p>
            <a:pPr marL="457200" indent="-457200">
              <a:buFont typeface="Arial" panose="020B0604020202020204" pitchFamily="34" charset="0"/>
              <a:buChar char="•"/>
            </a:pPr>
            <a:r>
              <a:rPr lang="en-GB" altLang="ja-JP" sz="2400" b="1" dirty="0">
                <a:solidFill>
                  <a:schemeClr val="tx1"/>
                </a:solidFill>
                <a:latin typeface="Arial" panose="020B0604020202020204" pitchFamily="34" charset="0"/>
                <a:ea typeface="ＭＳ 明朝" pitchFamily="49" charset="-128"/>
                <a:cs typeface="Arial" panose="020B0604020202020204" pitchFamily="34" charset="0"/>
              </a:rPr>
              <a:t>At its 19</a:t>
            </a:r>
            <a:r>
              <a:rPr lang="en-GB" altLang="ja-JP" sz="2400" b="1" baseline="30000" dirty="0">
                <a:solidFill>
                  <a:schemeClr val="tx1"/>
                </a:solidFill>
                <a:latin typeface="Arial" panose="020B0604020202020204" pitchFamily="34" charset="0"/>
                <a:ea typeface="ＭＳ 明朝" pitchFamily="49" charset="-128"/>
                <a:cs typeface="Arial" panose="020B0604020202020204" pitchFamily="34" charset="0"/>
              </a:rPr>
              <a:t>th</a:t>
            </a:r>
            <a:r>
              <a:rPr lang="en-GB" altLang="ja-JP" sz="2400" b="1" dirty="0">
                <a:solidFill>
                  <a:schemeClr val="tx1"/>
                </a:solidFill>
                <a:latin typeface="Arial" panose="020B0604020202020204" pitchFamily="34" charset="0"/>
                <a:ea typeface="ＭＳ 明朝" pitchFamily="49" charset="-128"/>
                <a:cs typeface="Arial" panose="020B0604020202020204" pitchFamily="34" charset="0"/>
              </a:rPr>
              <a:t> meeting in 2007 in USA, the SC reiterated its ambition to minimise animal testing</a:t>
            </a:r>
          </a:p>
          <a:p>
            <a:pPr marL="457200" indent="-457200">
              <a:buFont typeface="Arial" panose="020B0604020202020204" pitchFamily="34" charset="0"/>
              <a:buChar char="•"/>
            </a:pPr>
            <a:endParaRPr lang="en-GB" altLang="ja-JP" sz="2400" b="1" dirty="0">
              <a:solidFill>
                <a:schemeClr val="tx1"/>
              </a:solidFill>
              <a:latin typeface="Arial" panose="020B0604020202020204" pitchFamily="34" charset="0"/>
              <a:ea typeface="ＭＳ 明朝" pitchFamily="49" charset="-128"/>
              <a:cs typeface="Arial" panose="020B0604020202020204" pitchFamily="34" charset="0"/>
            </a:endParaRPr>
          </a:p>
          <a:p>
            <a:pPr marL="457200" indent="-457200">
              <a:buFont typeface="Arial" panose="020B0604020202020204" pitchFamily="34" charset="0"/>
              <a:buChar char="•"/>
            </a:pPr>
            <a:r>
              <a:rPr lang="en-GB" altLang="ja-JP" sz="2400" b="1" dirty="0">
                <a:solidFill>
                  <a:schemeClr val="tx1"/>
                </a:solidFill>
                <a:latin typeface="Arial" panose="020B0604020202020204" pitchFamily="34" charset="0"/>
                <a:ea typeface="ＭＳ 明朝" pitchFamily="49" charset="-128"/>
                <a:cs typeface="Arial" panose="020B0604020202020204" pitchFamily="34" charset="0"/>
              </a:rPr>
              <a:t>Support for the 3Rs principle</a:t>
            </a:r>
          </a:p>
          <a:p>
            <a:pPr lvl="1">
              <a:buFont typeface="Wingdings" panose="05000000000000000000" pitchFamily="2" charset="2"/>
              <a:buChar char="Ø"/>
            </a:pPr>
            <a:r>
              <a:rPr lang="en-GB" altLang="ja-JP" b="1" dirty="0">
                <a:solidFill>
                  <a:schemeClr val="tx1"/>
                </a:solidFill>
                <a:latin typeface="Arial" panose="020B0604020202020204" pitchFamily="34" charset="0"/>
                <a:ea typeface="ＭＳ 明朝" pitchFamily="49" charset="-128"/>
                <a:cs typeface="Arial" panose="020B0604020202020204" pitchFamily="34" charset="0"/>
              </a:rPr>
              <a:t>replacement, refinement and reduction</a:t>
            </a:r>
          </a:p>
          <a:p>
            <a:pPr lvl="1">
              <a:buFont typeface="Wingdings" panose="05000000000000000000" pitchFamily="2" charset="2"/>
              <a:buChar char="Ø"/>
            </a:pPr>
            <a:endParaRPr lang="ja-JP" altLang="ja-JP" b="1" dirty="0">
              <a:solidFill>
                <a:schemeClr val="tx1"/>
              </a:solidFill>
              <a:latin typeface="Arial" panose="020B0604020202020204" pitchFamily="34" charset="0"/>
              <a:ea typeface="ＭＳ 明朝" pitchFamily="49" charset="-128"/>
              <a:cs typeface="Arial" panose="020B0604020202020204" pitchFamily="34" charset="0"/>
            </a:endParaRPr>
          </a:p>
          <a:p>
            <a:pPr marL="801688" indent="-88900"/>
            <a:r>
              <a:rPr lang="en-US" altLang="ja-JP" sz="1800" b="1" dirty="0">
                <a:solidFill>
                  <a:schemeClr val="tx1"/>
                </a:solidFill>
                <a:latin typeface="Arial" panose="020B0604020202020204" pitchFamily="34" charset="0"/>
                <a:cs typeface="Arial" panose="020B0604020202020204" pitchFamily="34" charset="0"/>
              </a:rPr>
              <a:t>[Statement of Principle for VICH - Alternatives to   Animal Testing (VICH/07/038-Final; 18/09/2007)]</a:t>
            </a:r>
          </a:p>
        </p:txBody>
      </p:sp>
      <p:sp>
        <p:nvSpPr>
          <p:cNvPr id="3" name="タイトル 2"/>
          <p:cNvSpPr>
            <a:spLocks noGrp="1"/>
          </p:cNvSpPr>
          <p:nvPr>
            <p:ph type="title" idx="4294967295"/>
          </p:nvPr>
        </p:nvSpPr>
        <p:spPr>
          <a:xfrm>
            <a:off x="404066" y="447087"/>
            <a:ext cx="7086600" cy="714514"/>
          </a:xfrm>
          <a:prstGeom prst="rect">
            <a:avLst/>
          </a:prstGeom>
          <a:noFill/>
        </p:spPr>
        <p:txBody>
          <a:bodyPr rtlCol="0">
            <a:normAutofit/>
            <a:scene3d>
              <a:camera prst="orthographicFront"/>
              <a:lightRig rig="soft" dir="t"/>
            </a:scene3d>
          </a:bodyPr>
          <a:lstStyle/>
          <a:p>
            <a:pPr fontAlgn="auto">
              <a:spcAft>
                <a:spcPts val="0"/>
              </a:spcAft>
              <a:defRPr/>
            </a:pPr>
            <a:r>
              <a:rPr lang="en-US" altLang="ja-JP" sz="3200" b="1" dirty="0">
                <a:solidFill>
                  <a:schemeClr val="bg1"/>
                </a:solidFill>
                <a:latin typeface="Arial" panose="020B0604020202020204" pitchFamily="34" charset="0"/>
                <a:cs typeface="Arial" panose="020B0604020202020204" pitchFamily="34" charset="0"/>
              </a:rPr>
              <a:t>VICH 3Rs Statement</a:t>
            </a:r>
            <a:endParaRPr lang="ja-JP" alt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8433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コンテンツ プレースホルダー 1"/>
          <p:cNvSpPr>
            <a:spLocks noGrp="1"/>
          </p:cNvSpPr>
          <p:nvPr>
            <p:ph type="body" sz="quarter" idx="10"/>
          </p:nvPr>
        </p:nvSpPr>
        <p:spPr>
          <a:xfrm>
            <a:off x="457200" y="978387"/>
            <a:ext cx="8211763" cy="4347533"/>
          </a:xfrm>
        </p:spPr>
        <p:txBody>
          <a:bodyPr/>
          <a:lstStyle/>
          <a:p>
            <a:pPr>
              <a:lnSpc>
                <a:spcPct val="100000"/>
              </a:lnSpc>
            </a:pPr>
            <a:r>
              <a:rPr lang="en-US" altLang="ja-JP" b="1" dirty="0">
                <a:solidFill>
                  <a:schemeClr val="tx1"/>
                </a:solidFill>
                <a:latin typeface="Arial" panose="020B0604020202020204" pitchFamily="34" charset="0"/>
                <a:cs typeface="Arial" panose="020B0604020202020204" pitchFamily="34" charset="0"/>
              </a:rPr>
              <a:t>Tests in target and/or laboratory animals  </a:t>
            </a:r>
          </a:p>
          <a:p>
            <a:pPr lvl="1">
              <a:lnSpc>
                <a:spcPct val="100000"/>
              </a:lnSpc>
            </a:pPr>
            <a:r>
              <a:rPr lang="en-US" altLang="ja-JP" b="1" dirty="0">
                <a:latin typeface="Arial" panose="020B0604020202020204" pitchFamily="34" charset="0"/>
                <a:cs typeface="Arial" panose="020B0604020202020204" pitchFamily="34" charset="0"/>
              </a:rPr>
              <a:t>For Final product of broad group of vaccines</a:t>
            </a:r>
          </a:p>
          <a:p>
            <a:pPr>
              <a:lnSpc>
                <a:spcPct val="100000"/>
              </a:lnSpc>
            </a:pPr>
            <a:r>
              <a:rPr lang="en-US" altLang="ja-JP" b="1" dirty="0">
                <a:solidFill>
                  <a:schemeClr val="tx1"/>
                </a:solidFill>
                <a:latin typeface="Arial" panose="020B0604020202020204" pitchFamily="34" charset="0"/>
                <a:cs typeface="Arial" panose="020B0604020202020204" pitchFamily="34" charset="0"/>
              </a:rPr>
              <a:t>Considered as general safety tests</a:t>
            </a:r>
          </a:p>
          <a:p>
            <a:pPr lvl="1" indent="-174625">
              <a:lnSpc>
                <a:spcPct val="100000"/>
              </a:lnSpc>
            </a:pPr>
            <a:r>
              <a:rPr lang="en-US" altLang="ja-JP" b="1" dirty="0">
                <a:latin typeface="Arial" panose="020B0604020202020204" pitchFamily="34" charset="0"/>
                <a:cs typeface="Arial" panose="020B0604020202020204" pitchFamily="34" charset="0"/>
              </a:rPr>
              <a:t>Vaccines may change its safety/toxicity batch to batch</a:t>
            </a:r>
          </a:p>
          <a:p>
            <a:pPr lvl="1" indent="-174625">
              <a:lnSpc>
                <a:spcPct val="100000"/>
              </a:lnSpc>
            </a:pPr>
            <a:r>
              <a:rPr lang="en-US" altLang="ja-JP" b="1" dirty="0">
                <a:latin typeface="Arial" panose="020B0604020202020204" pitchFamily="34" charset="0"/>
                <a:cs typeface="Arial" panose="020B0604020202020204" pitchFamily="34" charset="0"/>
              </a:rPr>
              <a:t>Need assurance that a batch will be safe</a:t>
            </a:r>
          </a:p>
          <a:p>
            <a:pPr>
              <a:lnSpc>
                <a:spcPct val="100000"/>
              </a:lnSpc>
              <a:buClr>
                <a:srgbClr val="D34817"/>
              </a:buClr>
            </a:pPr>
            <a:r>
              <a:rPr lang="en-US" altLang="ja-JP" sz="2400" b="1" dirty="0">
                <a:solidFill>
                  <a:schemeClr val="tx1"/>
                </a:solidFill>
                <a:latin typeface="Arial" panose="020B0604020202020204" pitchFamily="34" charset="0"/>
                <a:cs typeface="Arial" panose="020B0604020202020204" pitchFamily="34" charset="0"/>
              </a:rPr>
              <a:t>BST should uncover; </a:t>
            </a:r>
          </a:p>
          <a:p>
            <a:pPr lvl="1">
              <a:lnSpc>
                <a:spcPct val="100000"/>
              </a:lnSpc>
              <a:buClr>
                <a:srgbClr val="D34817"/>
              </a:buClr>
            </a:pPr>
            <a:r>
              <a:rPr lang="en-US" altLang="ja-JP" b="1" dirty="0">
                <a:latin typeface="Arial" panose="020B0604020202020204" pitchFamily="34" charset="0"/>
                <a:cs typeface="Arial" panose="020B0604020202020204" pitchFamily="34" charset="0"/>
              </a:rPr>
              <a:t>Abnormal local or systemic reactions (EU)</a:t>
            </a:r>
          </a:p>
          <a:p>
            <a:pPr lvl="1">
              <a:lnSpc>
                <a:spcPct val="100000"/>
              </a:lnSpc>
              <a:buClr>
                <a:srgbClr val="D34817"/>
              </a:buClr>
            </a:pPr>
            <a:r>
              <a:rPr lang="en-US" altLang="ja-JP" b="1" dirty="0">
                <a:latin typeface="Arial" panose="020B0604020202020204" pitchFamily="34" charset="0"/>
                <a:cs typeface="Arial" panose="020B0604020202020204" pitchFamily="34" charset="0"/>
              </a:rPr>
              <a:t>Unfavorable reactions (US)</a:t>
            </a:r>
          </a:p>
          <a:p>
            <a:pPr lvl="1">
              <a:lnSpc>
                <a:spcPct val="100000"/>
              </a:lnSpc>
              <a:buClr>
                <a:srgbClr val="D34817"/>
              </a:buClr>
            </a:pPr>
            <a:r>
              <a:rPr lang="en-US" altLang="ja-JP" b="1" dirty="0">
                <a:latin typeface="Arial" panose="020B0604020202020204" pitchFamily="34" charset="0"/>
                <a:cs typeface="Arial" panose="020B0604020202020204" pitchFamily="34" charset="0"/>
              </a:rPr>
              <a:t>Abnormal changes (Japan)</a:t>
            </a:r>
          </a:p>
        </p:txBody>
      </p:sp>
      <p:sp>
        <p:nvSpPr>
          <p:cNvPr id="3" name="タイトル 2"/>
          <p:cNvSpPr>
            <a:spLocks noGrp="1"/>
          </p:cNvSpPr>
          <p:nvPr>
            <p:ph type="title" idx="4294967295"/>
          </p:nvPr>
        </p:nvSpPr>
        <p:spPr>
          <a:xfrm>
            <a:off x="406400" y="436563"/>
            <a:ext cx="7556500" cy="746685"/>
          </a:xfrm>
          <a:prstGeom prst="rect">
            <a:avLst/>
          </a:prstGeom>
          <a:noFill/>
        </p:spPr>
        <p:txBody>
          <a:bodyPr rtlCol="0">
            <a:normAutofit/>
            <a:scene3d>
              <a:camera prst="orthographicFront"/>
              <a:lightRig rig="soft" dir="t"/>
            </a:scene3d>
          </a:bodyPr>
          <a:lstStyle/>
          <a:p>
            <a:pPr fontAlgn="auto">
              <a:spcAft>
                <a:spcPts val="0"/>
              </a:spcAft>
              <a:defRPr/>
            </a:pPr>
            <a:r>
              <a:rPr lang="en-US" altLang="ja-JP" sz="3200" b="1" dirty="0">
                <a:solidFill>
                  <a:schemeClr val="bg1"/>
                </a:solidFill>
                <a:latin typeface="Arial" panose="020B0604020202020204" pitchFamily="34" charset="0"/>
                <a:cs typeface="Arial" panose="020B0604020202020204" pitchFamily="34" charset="0"/>
              </a:rPr>
              <a:t>What is batch safety test (BST) ?</a:t>
            </a:r>
            <a:endParaRPr lang="ja-JP" alt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4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コンテンツ プレースホルダー 1"/>
          <p:cNvSpPr>
            <a:spLocks noGrp="1"/>
          </p:cNvSpPr>
          <p:nvPr>
            <p:ph type="body" sz="quarter" idx="10"/>
          </p:nvPr>
        </p:nvSpPr>
        <p:spPr>
          <a:xfrm>
            <a:off x="296489" y="1324816"/>
            <a:ext cx="8269287" cy="555531"/>
          </a:xfrm>
          <a:noFill/>
        </p:spPr>
        <p:txBody>
          <a:bodyPr/>
          <a:lstStyle/>
          <a:p>
            <a:pPr marL="109538" indent="0">
              <a:buClr>
                <a:srgbClr val="D34817"/>
              </a:buClr>
              <a:buFont typeface="Wingdings 3" pitchFamily="18" charset="2"/>
              <a:buNone/>
            </a:pPr>
            <a:r>
              <a:rPr lang="en-US" altLang="ja-JP" sz="2400" b="1" dirty="0">
                <a:solidFill>
                  <a:schemeClr val="tx1"/>
                </a:solidFill>
                <a:latin typeface="Arial" panose="020B0604020202020204" pitchFamily="34" charset="0"/>
                <a:cs typeface="Arial" panose="020B0604020202020204" pitchFamily="34" charset="0"/>
              </a:rPr>
              <a:t>Decreased concern on adverse reactions of vaccines</a:t>
            </a:r>
          </a:p>
        </p:txBody>
      </p:sp>
      <p:sp>
        <p:nvSpPr>
          <p:cNvPr id="3" name="タイトル 2"/>
          <p:cNvSpPr>
            <a:spLocks noGrp="1"/>
          </p:cNvSpPr>
          <p:nvPr>
            <p:ph type="title" idx="4294967295"/>
          </p:nvPr>
        </p:nvSpPr>
        <p:spPr>
          <a:xfrm>
            <a:off x="406400" y="426958"/>
            <a:ext cx="7718612" cy="728289"/>
          </a:xfrm>
          <a:prstGeom prst="rect">
            <a:avLst/>
          </a:prstGeom>
          <a:noFill/>
        </p:spPr>
        <p:txBody>
          <a:bodyPr rtlCol="0">
            <a:normAutofit/>
            <a:scene3d>
              <a:camera prst="orthographicFront"/>
              <a:lightRig rig="soft" dir="t"/>
            </a:scene3d>
          </a:bodyPr>
          <a:lstStyle/>
          <a:p>
            <a:pPr fontAlgn="auto">
              <a:spcAft>
                <a:spcPts val="0"/>
              </a:spcAft>
              <a:defRPr/>
            </a:pPr>
            <a:r>
              <a:rPr lang="en-US" altLang="ja-JP" sz="3200" b="1" dirty="0">
                <a:solidFill>
                  <a:schemeClr val="bg1"/>
                </a:solidFill>
                <a:latin typeface="Arial" panose="020B0604020202020204" pitchFamily="34" charset="0"/>
                <a:cs typeface="Arial" panose="020B0604020202020204" pitchFamily="34" charset="0"/>
              </a:rPr>
              <a:t>Are BSTs for vaccines necessary?</a:t>
            </a:r>
            <a:endParaRPr lang="ja-JP" altLang="en-US" sz="3200" b="1" dirty="0">
              <a:solidFill>
                <a:schemeClr val="bg1"/>
              </a:solidFill>
              <a:latin typeface="Arial" panose="020B0604020202020204" pitchFamily="34" charset="0"/>
              <a:cs typeface="Arial" panose="020B0604020202020204" pitchFamily="34" charset="0"/>
            </a:endParaRPr>
          </a:p>
        </p:txBody>
      </p:sp>
      <p:sp>
        <p:nvSpPr>
          <p:cNvPr id="8" name="テキスト ボックス 7"/>
          <p:cNvSpPr txBox="1"/>
          <p:nvPr/>
        </p:nvSpPr>
        <p:spPr>
          <a:xfrm>
            <a:off x="954741" y="2041712"/>
            <a:ext cx="7032812" cy="2564805"/>
          </a:xfrm>
          <a:prstGeom prst="rect">
            <a:avLst/>
          </a:prstGeom>
          <a:noFill/>
          <a:ln>
            <a:solidFill>
              <a:schemeClr val="accent1"/>
            </a:solidFill>
          </a:ln>
        </p:spPr>
        <p:txBody>
          <a:bodyPr wrap="square">
            <a:spAutoFit/>
          </a:bodyPr>
          <a:lstStyle/>
          <a:p>
            <a:pPr marL="109728" eaLnBrk="1" fontAlgn="auto" hangingPunct="1">
              <a:spcBef>
                <a:spcPts val="400"/>
              </a:spcBef>
              <a:spcAft>
                <a:spcPts val="0"/>
              </a:spcAft>
              <a:buClr>
                <a:srgbClr val="D34817"/>
              </a:buClr>
              <a:buSzPct val="68000"/>
              <a:defRPr/>
            </a:pPr>
            <a:r>
              <a:rPr lang="en-US" altLang="ja-JP" sz="2400" b="1" dirty="0">
                <a:solidFill>
                  <a:srgbClr val="C00000"/>
                </a:solidFill>
                <a:latin typeface="Arial" panose="020B0604020202020204" pitchFamily="34" charset="0"/>
                <a:cs typeface="Arial" panose="020B0604020202020204" pitchFamily="34" charset="0"/>
              </a:rPr>
              <a:t>Due to the Improvements </a:t>
            </a:r>
            <a:r>
              <a:rPr lang="en-US" altLang="ja-JP" sz="2400" b="1" dirty="0">
                <a:solidFill>
                  <a:prstClr val="black"/>
                </a:solidFill>
                <a:latin typeface="Arial" panose="020B0604020202020204" pitchFamily="34" charset="0"/>
                <a:cs typeface="Arial" panose="020B0604020202020204" pitchFamily="34" charset="0"/>
              </a:rPr>
              <a:t>in</a:t>
            </a:r>
          </a:p>
          <a:p>
            <a:pPr marL="109538" indent="255588" eaLnBrk="1" fontAlgn="auto" hangingPunct="1">
              <a:spcBef>
                <a:spcPts val="400"/>
              </a:spcBef>
              <a:spcAft>
                <a:spcPts val="0"/>
              </a:spcAft>
              <a:buClr>
                <a:srgbClr val="D34817"/>
              </a:buClr>
              <a:buSzPct val="68000"/>
              <a:defRPr/>
            </a:pPr>
            <a:r>
              <a:rPr lang="en-US" altLang="ja-JP" sz="2400" b="1" dirty="0">
                <a:solidFill>
                  <a:prstClr val="black"/>
                </a:solidFill>
                <a:latin typeface="Arial" panose="020B0604020202020204" pitchFamily="34" charset="0"/>
                <a:cs typeface="Arial" panose="020B0604020202020204" pitchFamily="34" charset="0"/>
              </a:rPr>
              <a:t>-Quality of raw materials</a:t>
            </a:r>
          </a:p>
          <a:p>
            <a:pPr marL="109538" indent="255588" eaLnBrk="1" fontAlgn="auto" hangingPunct="1">
              <a:spcBef>
                <a:spcPts val="400"/>
              </a:spcBef>
              <a:spcAft>
                <a:spcPts val="0"/>
              </a:spcAft>
              <a:buClr>
                <a:srgbClr val="D34817"/>
              </a:buClr>
              <a:buSzPct val="68000"/>
              <a:defRPr/>
            </a:pPr>
            <a:r>
              <a:rPr lang="en-US" altLang="ja-JP" sz="2400" b="1" dirty="0">
                <a:solidFill>
                  <a:prstClr val="black"/>
                </a:solidFill>
                <a:latin typeface="Arial" panose="020B0604020202020204" pitchFamily="34" charset="0"/>
                <a:cs typeface="Arial" panose="020B0604020202020204" pitchFamily="34" charset="0"/>
              </a:rPr>
              <a:t>-Culture / Purification method</a:t>
            </a:r>
          </a:p>
          <a:p>
            <a:pPr marL="109538" indent="255588" eaLnBrk="1" fontAlgn="auto" hangingPunct="1">
              <a:spcBef>
                <a:spcPts val="400"/>
              </a:spcBef>
              <a:spcAft>
                <a:spcPts val="0"/>
              </a:spcAft>
              <a:buClr>
                <a:srgbClr val="D34817"/>
              </a:buClr>
              <a:buSzPct val="68000"/>
              <a:defRPr/>
            </a:pPr>
            <a:r>
              <a:rPr lang="en-US" altLang="ja-JP" sz="2400" b="1" dirty="0">
                <a:solidFill>
                  <a:prstClr val="black"/>
                </a:solidFill>
                <a:latin typeface="Arial" panose="020B0604020202020204" pitchFamily="34" charset="0"/>
                <a:cs typeface="Arial" panose="020B0604020202020204" pitchFamily="34" charset="0"/>
              </a:rPr>
              <a:t>-Assay method</a:t>
            </a:r>
          </a:p>
          <a:p>
            <a:pPr marL="109538" indent="255588" eaLnBrk="1" fontAlgn="auto" hangingPunct="1">
              <a:spcBef>
                <a:spcPts val="400"/>
              </a:spcBef>
              <a:spcAft>
                <a:spcPts val="0"/>
              </a:spcAft>
              <a:buClr>
                <a:srgbClr val="D34817"/>
              </a:buClr>
              <a:buSzPct val="68000"/>
              <a:defRPr/>
            </a:pPr>
            <a:r>
              <a:rPr lang="en-US" altLang="ja-JP" sz="2400" b="1" dirty="0">
                <a:solidFill>
                  <a:prstClr val="black"/>
                </a:solidFill>
                <a:latin typeface="Arial" panose="020B0604020202020204" pitchFamily="34" charset="0"/>
                <a:cs typeface="Arial" panose="020B0604020202020204" pitchFamily="34" charset="0"/>
              </a:rPr>
              <a:t>-Seed lot system / GMP standard</a:t>
            </a:r>
          </a:p>
          <a:p>
            <a:pPr marL="109538" indent="255588" eaLnBrk="1" fontAlgn="auto" hangingPunct="1">
              <a:spcBef>
                <a:spcPts val="400"/>
              </a:spcBef>
              <a:spcAft>
                <a:spcPts val="0"/>
              </a:spcAft>
              <a:buClr>
                <a:srgbClr val="D34817"/>
              </a:buClr>
              <a:buSzPct val="68000"/>
              <a:defRPr/>
            </a:pPr>
            <a:r>
              <a:rPr lang="en-US" altLang="ja-JP" sz="2400" b="1" dirty="0">
                <a:solidFill>
                  <a:prstClr val="black"/>
                </a:solidFill>
                <a:latin typeface="Arial" panose="020B0604020202020204" pitchFamily="34" charset="0"/>
                <a:cs typeface="Arial" panose="020B0604020202020204" pitchFamily="34" charset="0"/>
              </a:rPr>
              <a:t>-Safety testing under GLP standard</a:t>
            </a:r>
          </a:p>
        </p:txBody>
      </p:sp>
    </p:spTree>
    <p:extLst>
      <p:ext uri="{BB962C8B-B14F-4D97-AF65-F5344CB8AC3E}">
        <p14:creationId xmlns:p14="http://schemas.microsoft.com/office/powerpoint/2010/main" val="2546832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type="body" sz="quarter" idx="10"/>
          </p:nvPr>
        </p:nvSpPr>
        <p:spPr>
          <a:xfrm>
            <a:off x="201706" y="1246981"/>
            <a:ext cx="8817034" cy="4266313"/>
          </a:xfrm>
        </p:spPr>
        <p:txBody>
          <a:bodyPr rtlCol="0">
            <a:normAutofit lnSpcReduction="10000"/>
          </a:bodyPr>
          <a:lstStyle/>
          <a:p>
            <a:pPr marL="457200" indent="-457200">
              <a:buFont typeface="Arial" panose="020B0604020202020204" pitchFamily="34" charset="0"/>
              <a:buChar char="•"/>
              <a:defRPr/>
            </a:pPr>
            <a:r>
              <a:rPr lang="en-US" altLang="ja-JP" b="1" dirty="0">
                <a:solidFill>
                  <a:schemeClr val="tx1"/>
                </a:solidFill>
                <a:latin typeface="Arial" panose="020B0604020202020204" pitchFamily="34" charset="0"/>
                <a:cs typeface="Arial" panose="020B0604020202020204" pitchFamily="34" charset="0"/>
              </a:rPr>
              <a:t>Formal name:</a:t>
            </a:r>
          </a:p>
          <a:p>
            <a:pPr lvl="1" indent="0">
              <a:buNone/>
              <a:defRPr/>
            </a:pPr>
            <a:r>
              <a:rPr lang="en-GB" altLang="ja-JP" b="1" cap="small" dirty="0">
                <a:solidFill>
                  <a:schemeClr val="tx1"/>
                </a:solidFill>
                <a:latin typeface="Arial" panose="020B0604020202020204" pitchFamily="34" charset="0"/>
                <a:cs typeface="Arial" panose="020B0604020202020204" pitchFamily="34" charset="0"/>
              </a:rPr>
              <a:t>Harmonisation of criteria to waive target animal batch safety testing for inactivated vaccines for veterinary use</a:t>
            </a:r>
            <a:endParaRPr lang="en-US" altLang="ja-JP" b="1"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altLang="ja-JP" b="1" dirty="0">
                <a:solidFill>
                  <a:schemeClr val="tx1"/>
                </a:solidFill>
                <a:latin typeface="Arial" panose="020B0604020202020204" pitchFamily="34" charset="0"/>
                <a:cs typeface="Arial" panose="020B0604020202020204" pitchFamily="34" charset="0"/>
              </a:rPr>
              <a:t>Very exceptional in whole VICH GLs</a:t>
            </a:r>
          </a:p>
          <a:p>
            <a:pPr marL="901700" lvl="1" indent="-457200">
              <a:buFont typeface="Wingdings" panose="05000000000000000000" pitchFamily="2" charset="2"/>
              <a:buChar char="Ø"/>
              <a:defRPr/>
            </a:pPr>
            <a:r>
              <a:rPr lang="en-US" altLang="ja-JP" b="1" dirty="0">
                <a:solidFill>
                  <a:schemeClr val="tx1"/>
                </a:solidFill>
                <a:latin typeface="Arial" panose="020B0604020202020204" pitchFamily="34" charset="0"/>
                <a:cs typeface="Arial" panose="020B0604020202020204" pitchFamily="34" charset="0"/>
              </a:rPr>
              <a:t>Usual GLs are test requirement for registration</a:t>
            </a:r>
          </a:p>
          <a:p>
            <a:pPr marL="901700" lvl="1" indent="-457200">
              <a:buFont typeface="Wingdings" panose="05000000000000000000" pitchFamily="2" charset="2"/>
              <a:buChar char="Ø"/>
              <a:defRPr/>
            </a:pPr>
            <a:r>
              <a:rPr lang="en-US" altLang="ja-JP" b="1" dirty="0">
                <a:solidFill>
                  <a:schemeClr val="tx1"/>
                </a:solidFill>
                <a:latin typeface="Arial" panose="020B0604020202020204" pitchFamily="34" charset="0"/>
                <a:cs typeface="Arial" panose="020B0604020202020204" pitchFamily="34" charset="0"/>
              </a:rPr>
              <a:t>TABST GL is applied to </a:t>
            </a:r>
            <a:r>
              <a:rPr lang="en-US" altLang="ja-JP" b="1" dirty="0">
                <a:latin typeface="Arial" panose="020B0604020202020204" pitchFamily="34" charset="0"/>
                <a:cs typeface="Arial" panose="020B0604020202020204" pitchFamily="34" charset="0"/>
              </a:rPr>
              <a:t>vaccine already </a:t>
            </a:r>
            <a:r>
              <a:rPr lang="en-US" altLang="ja-JP" b="1" dirty="0">
                <a:solidFill>
                  <a:schemeClr val="tx1"/>
                </a:solidFill>
                <a:latin typeface="Arial" panose="020B0604020202020204" pitchFamily="34" charset="0"/>
                <a:cs typeface="Arial" panose="020B0604020202020204" pitchFamily="34" charset="0"/>
              </a:rPr>
              <a:t>registered in the past</a:t>
            </a:r>
          </a:p>
          <a:p>
            <a:pPr marL="457200" indent="-457200">
              <a:buFont typeface="Arial" panose="020B0604020202020204" pitchFamily="34" charset="0"/>
              <a:buChar char="•"/>
              <a:defRPr/>
            </a:pPr>
            <a:r>
              <a:rPr lang="en-US" altLang="ja-JP" b="1" dirty="0">
                <a:solidFill>
                  <a:schemeClr val="tx1"/>
                </a:solidFill>
                <a:latin typeface="Arial" panose="020B0604020202020204" pitchFamily="34" charset="0"/>
                <a:cs typeface="Arial" panose="020B0604020202020204" pitchFamily="34" charset="0"/>
              </a:rPr>
              <a:t>It shows how to discontinue TABST</a:t>
            </a:r>
          </a:p>
          <a:p>
            <a:pPr lvl="1">
              <a:buFont typeface="Wingdings" panose="05000000000000000000" pitchFamily="2" charset="2"/>
              <a:buChar char="Ø"/>
              <a:defRPr/>
            </a:pPr>
            <a:r>
              <a:rPr lang="en-US" altLang="ja-JP" b="1" dirty="0">
                <a:latin typeface="Arial" panose="020B0604020202020204" pitchFamily="34" charset="0"/>
                <a:cs typeface="Arial" panose="020B0604020202020204" pitchFamily="34" charset="0"/>
              </a:rPr>
              <a:t>   An a</a:t>
            </a:r>
            <a:r>
              <a:rPr lang="en-US" altLang="ja-JP" b="1" dirty="0">
                <a:solidFill>
                  <a:schemeClr val="tx1"/>
                </a:solidFill>
                <a:latin typeface="Arial" panose="020B0604020202020204" pitchFamily="34" charset="0"/>
                <a:cs typeface="Arial" panose="020B0604020202020204" pitchFamily="34" charset="0"/>
              </a:rPr>
              <a:t>dministrative guidance</a:t>
            </a:r>
          </a:p>
          <a:p>
            <a:pPr marL="901700" lvl="1" indent="-457200">
              <a:buFont typeface="Wingdings" panose="05000000000000000000" pitchFamily="2" charset="2"/>
              <a:buChar char="Ø"/>
              <a:defRPr/>
            </a:pPr>
            <a:r>
              <a:rPr lang="en-US" altLang="ja-JP" b="1" dirty="0">
                <a:solidFill>
                  <a:schemeClr val="tx1"/>
                </a:solidFill>
                <a:latin typeface="Arial" panose="020B0604020202020204" pitchFamily="34" charset="0"/>
                <a:cs typeface="Arial" panose="020B0604020202020204" pitchFamily="34" charset="0"/>
              </a:rPr>
              <a:t>The SC accepted this exception </a:t>
            </a:r>
            <a:r>
              <a:rPr lang="en-US" altLang="ja-JP" b="1" dirty="0">
                <a:latin typeface="Arial" panose="020B0604020202020204" pitchFamily="34" charset="0"/>
                <a:cs typeface="Arial" panose="020B0604020202020204" pitchFamily="34" charset="0"/>
              </a:rPr>
              <a:t>for the</a:t>
            </a:r>
            <a:r>
              <a:rPr lang="en-US" altLang="ja-JP" b="1" dirty="0">
                <a:solidFill>
                  <a:schemeClr val="tx1"/>
                </a:solidFill>
                <a:latin typeface="Arial" panose="020B0604020202020204" pitchFamily="34" charset="0"/>
                <a:cs typeface="Arial" panose="020B0604020202020204" pitchFamily="34" charset="0"/>
              </a:rPr>
              <a:t> 3Rs principle</a:t>
            </a:r>
            <a:endParaRPr lang="ja-JP" altLang="en-US" b="1" dirty="0">
              <a:solidFill>
                <a:schemeClr val="tx1"/>
              </a:solidFill>
              <a:latin typeface="Arial" panose="020B0604020202020204" pitchFamily="34" charset="0"/>
              <a:cs typeface="Arial" panose="020B0604020202020204" pitchFamily="34" charset="0"/>
            </a:endParaRPr>
          </a:p>
        </p:txBody>
      </p:sp>
      <p:sp>
        <p:nvSpPr>
          <p:cNvPr id="3" name="タイトル 2"/>
          <p:cNvSpPr>
            <a:spLocks noGrp="1"/>
          </p:cNvSpPr>
          <p:nvPr>
            <p:ph type="title" idx="4294967295"/>
          </p:nvPr>
        </p:nvSpPr>
        <p:spPr>
          <a:xfrm>
            <a:off x="406400" y="416100"/>
            <a:ext cx="5552981" cy="686454"/>
          </a:xfrm>
          <a:prstGeom prst="rect">
            <a:avLst/>
          </a:prstGeom>
          <a:noFill/>
        </p:spPr>
        <p:txBody>
          <a:bodyPr rtlCol="0">
            <a:normAutofit/>
            <a:scene3d>
              <a:camera prst="orthographicFront"/>
              <a:lightRig rig="soft" dir="t"/>
            </a:scene3d>
          </a:bodyPr>
          <a:lstStyle/>
          <a:p>
            <a:pPr fontAlgn="auto">
              <a:spcAft>
                <a:spcPts val="0"/>
              </a:spcAft>
              <a:defRPr/>
            </a:pPr>
            <a:r>
              <a:rPr lang="en-US" altLang="ja-JP" sz="3200" b="1" dirty="0">
                <a:solidFill>
                  <a:schemeClr val="bg1"/>
                </a:solidFill>
                <a:latin typeface="Arial" panose="020B0604020202020204" pitchFamily="34" charset="0"/>
                <a:cs typeface="Arial" panose="020B0604020202020204" pitchFamily="34" charset="0"/>
              </a:rPr>
              <a:t>What</a:t>
            </a:r>
            <a:r>
              <a:rPr lang="ja-JP" altLang="en-US" sz="3200" b="1" dirty="0">
                <a:solidFill>
                  <a:schemeClr val="bg1"/>
                </a:solidFill>
                <a:latin typeface="Arial" panose="020B0604020202020204" pitchFamily="34" charset="0"/>
                <a:cs typeface="Arial" panose="020B0604020202020204" pitchFamily="34" charset="0"/>
              </a:rPr>
              <a:t> </a:t>
            </a:r>
            <a:r>
              <a:rPr lang="en-US" altLang="ja-JP" sz="3200" b="1" dirty="0">
                <a:solidFill>
                  <a:schemeClr val="bg1"/>
                </a:solidFill>
                <a:latin typeface="Arial" panose="020B0604020202020204" pitchFamily="34" charset="0"/>
                <a:cs typeface="Arial" panose="020B0604020202020204" pitchFamily="34" charset="0"/>
              </a:rPr>
              <a:t>is TABST GL? </a:t>
            </a:r>
            <a:endParaRPr lang="ja-JP" alt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68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38539" y="1500808"/>
            <a:ext cx="8440132" cy="35085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defTabSz="914400">
              <a:buAutoNum type="arabicPeriod"/>
            </a:pPr>
            <a:r>
              <a:rPr lang="en-US" altLang="ja-JP"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 : Quality Control of Veterinary Biologicals (vaccine) in Japan</a:t>
            </a:r>
          </a:p>
          <a:p>
            <a:pPr marL="514350" indent="-514350" defTabSz="914400">
              <a:buAutoNum type="arabicPeriod"/>
            </a:pPr>
            <a:endParaRPr lang="en-US" altLang="ja-JP" sz="3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defTabSz="914400">
              <a:buAutoNum type="arabicPeriod"/>
            </a:pPr>
            <a:r>
              <a:rPr lang="en-US" altLang="ja-JP" sz="3200" b="1" dirty="0">
                <a:solidFill>
                  <a:prstClr val="white"/>
                </a:solidFill>
                <a:latin typeface="Arial" panose="020B0604020202020204" pitchFamily="34" charset="0"/>
                <a:cs typeface="Arial" panose="020B0604020202020204" pitchFamily="34" charset="0"/>
              </a:rPr>
              <a:t>VICH guidelines for veterinary vaccines</a:t>
            </a:r>
            <a:endParaRPr lang="ja-JP" altLang="en-US" sz="3200" b="1" dirty="0">
              <a:solidFill>
                <a:prstClr val="white"/>
              </a:solidFill>
              <a:latin typeface="Arial" panose="020B0604020202020204" pitchFamily="34" charset="0"/>
              <a:cs typeface="Arial" panose="020B0604020202020204" pitchFamily="34" charset="0"/>
            </a:endParaRPr>
          </a:p>
          <a:p>
            <a:pPr algn="ctr" defTabSz="914400"/>
            <a:endParaRPr lang="en-US" altLang="ja-JP"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サブタイトル 2"/>
          <p:cNvSpPr txBox="1">
            <a:spLocks/>
          </p:cNvSpPr>
          <p:nvPr/>
        </p:nvSpPr>
        <p:spPr>
          <a:xfrm>
            <a:off x="701038" y="4847640"/>
            <a:ext cx="6629401" cy="1217880"/>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endParaRPr kumimoji="1" lang="en-US" altLang="ja-JP" sz="2000" dirty="0">
              <a:solidFill>
                <a:schemeClr val="bg1"/>
              </a:solidFill>
            </a:endParaRPr>
          </a:p>
        </p:txBody>
      </p:sp>
    </p:spTree>
    <p:extLst>
      <p:ext uri="{BB962C8B-B14F-4D97-AF65-F5344CB8AC3E}">
        <p14:creationId xmlns:p14="http://schemas.microsoft.com/office/powerpoint/2010/main" val="621283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202360" y="457060"/>
            <a:ext cx="7193521" cy="519112"/>
          </a:xfrm>
        </p:spPr>
        <p:txBody>
          <a:bodyPr/>
          <a:lstStyle/>
          <a:p>
            <a:r>
              <a:rPr lang="en-US" altLang="ja-JP" sz="3200" b="1" dirty="0">
                <a:latin typeface="Arial" panose="020B0604020202020204" pitchFamily="34" charset="0"/>
                <a:cs typeface="Arial" panose="020B0604020202020204" pitchFamily="34" charset="0"/>
              </a:rPr>
              <a:t>Development of BST GLs: History</a:t>
            </a:r>
            <a:endParaRPr kumimoji="1" lang="ja-JP" altLang="en-US" sz="3200" b="1" dirty="0">
              <a:latin typeface="Arial" panose="020B0604020202020204" pitchFamily="34" charset="0"/>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3094243599"/>
              </p:ext>
            </p:extLst>
          </p:nvPr>
        </p:nvGraphicFramePr>
        <p:xfrm>
          <a:off x="417513" y="1031835"/>
          <a:ext cx="8349970" cy="4777295"/>
        </p:xfrm>
        <a:graphic>
          <a:graphicData uri="http://schemas.openxmlformats.org/drawingml/2006/table">
            <a:tbl>
              <a:tblPr firstRow="1" bandRow="1">
                <a:tableStyleId>{5940675A-B579-460E-94D1-54222C63F5DA}</a:tableStyleId>
              </a:tblPr>
              <a:tblGrid>
                <a:gridCol w="1128898">
                  <a:extLst>
                    <a:ext uri="{9D8B030D-6E8A-4147-A177-3AD203B41FA5}">
                      <a16:colId xmlns:a16="http://schemas.microsoft.com/office/drawing/2014/main" val="20000"/>
                    </a:ext>
                  </a:extLst>
                </a:gridCol>
                <a:gridCol w="7221072">
                  <a:extLst>
                    <a:ext uri="{9D8B030D-6E8A-4147-A177-3AD203B41FA5}">
                      <a16:colId xmlns:a16="http://schemas.microsoft.com/office/drawing/2014/main" val="20001"/>
                    </a:ext>
                  </a:extLst>
                </a:gridCol>
              </a:tblGrid>
              <a:tr h="1688951">
                <a:tc>
                  <a:txBody>
                    <a:bodyPr/>
                    <a:lstStyle/>
                    <a:p>
                      <a:r>
                        <a:rPr lang="en-US" altLang="ja-JP" sz="1800" b="1" dirty="0">
                          <a:latin typeface="Arial" panose="020B0604020202020204" pitchFamily="34" charset="0"/>
                          <a:cs typeface="Arial" panose="020B0604020202020204" pitchFamily="34" charset="0"/>
                        </a:rPr>
                        <a:t>2008</a:t>
                      </a:r>
                      <a:endParaRPr kumimoji="1" lang="ja-JP" altLang="en-US" b="1"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63538" indent="-363538">
                        <a:buNone/>
                      </a:pPr>
                      <a:r>
                        <a:rPr lang="en-US" altLang="ja-JP" sz="2000" b="1" dirty="0">
                          <a:latin typeface="Arial" panose="020B0604020202020204" pitchFamily="34" charset="0"/>
                          <a:cs typeface="Arial" panose="020B0604020202020204" pitchFamily="34" charset="0"/>
                        </a:rPr>
                        <a:t>EU proposed harmonization of BST</a:t>
                      </a:r>
                    </a:p>
                    <a:p>
                      <a:pPr marL="0" indent="0">
                        <a:buNone/>
                        <a:tabLst>
                          <a:tab pos="4935538" algn="l"/>
                        </a:tabLst>
                      </a:pPr>
                      <a:r>
                        <a:rPr lang="en-US" altLang="ja-JP" sz="2000" b="1" dirty="0">
                          <a:latin typeface="Arial" panose="020B0604020202020204" pitchFamily="34" charset="0"/>
                          <a:cs typeface="Arial" panose="020B0604020202020204" pitchFamily="34" charset="0"/>
                        </a:rPr>
                        <a:t>SC concluded to adopt a step-wise approach </a:t>
                      </a:r>
                    </a:p>
                    <a:p>
                      <a:pPr marL="363538" indent="0">
                        <a:buNone/>
                        <a:tabLst>
                          <a:tab pos="4935538" algn="l"/>
                        </a:tabLst>
                      </a:pPr>
                      <a:r>
                        <a:rPr lang="en-US" altLang="ja-JP" sz="2000" b="1" dirty="0">
                          <a:latin typeface="Arial" panose="020B0604020202020204" pitchFamily="34" charset="0"/>
                          <a:cs typeface="Arial" panose="020B0604020202020204" pitchFamily="34" charset="0"/>
                        </a:rPr>
                        <a:t>1</a:t>
                      </a:r>
                      <a:r>
                        <a:rPr lang="en-US" altLang="ja-JP" sz="2000" b="1" baseline="0" dirty="0">
                          <a:latin typeface="Arial" panose="020B0604020202020204" pitchFamily="34" charset="0"/>
                          <a:cs typeface="Arial" panose="020B0604020202020204" pitchFamily="34" charset="0"/>
                        </a:rPr>
                        <a:t> : </a:t>
                      </a:r>
                      <a:r>
                        <a:rPr lang="en-US" altLang="ja-JP" sz="2000" b="1" dirty="0">
                          <a:latin typeface="Arial" panose="020B0604020202020204" pitchFamily="34" charset="0"/>
                          <a:cs typeface="Arial" panose="020B0604020202020204" pitchFamily="34" charset="0"/>
                        </a:rPr>
                        <a:t>TABST for inactivated vaccines (GL50)</a:t>
                      </a:r>
                    </a:p>
                    <a:p>
                      <a:pPr marL="363538" marR="0" indent="0" algn="l" defTabSz="914400" rtl="0" eaLnBrk="1" fontAlgn="auto" latinLnBrk="0" hangingPunct="1">
                        <a:lnSpc>
                          <a:spcPct val="100000"/>
                        </a:lnSpc>
                        <a:spcBef>
                          <a:spcPts val="0"/>
                        </a:spcBef>
                        <a:spcAft>
                          <a:spcPts val="0"/>
                        </a:spcAft>
                        <a:buClrTx/>
                        <a:buSzTx/>
                        <a:buFontTx/>
                        <a:buNone/>
                        <a:tabLst>
                          <a:tab pos="4935538" algn="l"/>
                        </a:tabLst>
                        <a:defRPr/>
                      </a:pPr>
                      <a:r>
                        <a:rPr lang="en-US" altLang="ja-JP" sz="2000" b="1" dirty="0">
                          <a:latin typeface="Arial" panose="020B0604020202020204" pitchFamily="34" charset="0"/>
                          <a:cs typeface="Arial" panose="020B0604020202020204" pitchFamily="34" charset="0"/>
                        </a:rPr>
                        <a:t>2 : TABST for live</a:t>
                      </a:r>
                      <a:r>
                        <a:rPr lang="en-US" altLang="ja-JP" sz="2000" b="1" baseline="0"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vaccines (GL55)</a:t>
                      </a:r>
                    </a:p>
                    <a:p>
                      <a:pPr marL="363538" indent="0">
                        <a:buNone/>
                        <a:tabLst>
                          <a:tab pos="4935538" algn="l"/>
                        </a:tabLst>
                      </a:pPr>
                      <a:r>
                        <a:rPr lang="en-US" altLang="ja-JP" sz="2000" b="1" dirty="0">
                          <a:latin typeface="Arial" panose="020B0604020202020204" pitchFamily="34" charset="0"/>
                          <a:cs typeface="Arial" panose="020B0604020202020204" pitchFamily="34" charset="0"/>
                        </a:rPr>
                        <a:t>3</a:t>
                      </a:r>
                      <a:r>
                        <a:rPr lang="en-US" altLang="ja-JP" sz="2000" b="1" baseline="0" dirty="0">
                          <a:latin typeface="Arial" panose="020B0604020202020204" pitchFamily="34" charset="0"/>
                          <a:cs typeface="Arial" panose="020B0604020202020204" pitchFamily="34" charset="0"/>
                        </a:rPr>
                        <a:t> : </a:t>
                      </a:r>
                      <a:r>
                        <a:rPr lang="en-US" altLang="ja-JP" sz="2000" b="1" dirty="0">
                          <a:latin typeface="Arial" panose="020B0604020202020204" pitchFamily="34" charset="0"/>
                          <a:cs typeface="Arial" panose="020B0604020202020204" pitchFamily="34" charset="0"/>
                        </a:rPr>
                        <a:t>Laboratory Animal BST for</a:t>
                      </a:r>
                      <a:r>
                        <a:rPr lang="en-US" altLang="ja-JP" sz="2000" b="1" baseline="0" dirty="0">
                          <a:latin typeface="Arial" panose="020B0604020202020204" pitchFamily="34" charset="0"/>
                          <a:cs typeface="Arial" panose="020B0604020202020204" pitchFamily="34" charset="0"/>
                        </a:rPr>
                        <a:t> all vaccines </a:t>
                      </a:r>
                      <a:endParaRPr lang="ja-JP" alt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48684">
                <a:tc>
                  <a:txBody>
                    <a:bodyPr/>
                    <a:lstStyle/>
                    <a:p>
                      <a:r>
                        <a:rPr lang="en-US" altLang="ja-JP" sz="1800" b="1" dirty="0">
                          <a:latin typeface="Arial" panose="020B0604020202020204" pitchFamily="34" charset="0"/>
                          <a:cs typeface="Arial" panose="020B0604020202020204" pitchFamily="34" charset="0"/>
                        </a:rPr>
                        <a:t>2009 -12</a:t>
                      </a:r>
                      <a:endParaRPr kumimoji="1" lang="ja-JP" altLang="en-US" b="1"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2000" b="1" dirty="0">
                          <a:latin typeface="Arial" panose="020B0604020202020204" pitchFamily="34" charset="0"/>
                          <a:cs typeface="Arial" panose="020B0604020202020204" pitchFamily="34" charset="0"/>
                        </a:rPr>
                        <a:t>BQM EWG–TABST subgroup elaborated draft GL50</a:t>
                      </a:r>
                      <a:endParaRPr lang="ja-JP" alt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448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latin typeface="Arial" panose="020B0604020202020204" pitchFamily="34" charset="0"/>
                          <a:cs typeface="Arial" panose="020B0604020202020204" pitchFamily="34" charset="0"/>
                        </a:rPr>
                        <a:t>2012 </a:t>
                      </a:r>
                      <a:endParaRPr lang="ja-JP" altLang="en-US" sz="1800" b="1"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2000" b="1" dirty="0">
                          <a:latin typeface="Arial" panose="020B0604020202020204" pitchFamily="34" charset="0"/>
                          <a:cs typeface="Arial" panose="020B0604020202020204" pitchFamily="34" charset="0"/>
                        </a:rPr>
                        <a:t>SC</a:t>
                      </a:r>
                      <a:r>
                        <a:rPr lang="en-US" altLang="ja-JP" sz="2000" b="1" baseline="0"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approval</a:t>
                      </a:r>
                      <a:r>
                        <a:rPr lang="en-US" altLang="ja-JP" sz="2000" b="1" baseline="0"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draft GL50</a:t>
                      </a:r>
                      <a:r>
                        <a:rPr lang="ja-JP" altLang="en-US" sz="2000" b="1" baseline="0"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t>
                      </a:r>
                      <a:r>
                        <a:rPr lang="en-US" altLang="ja-JP" sz="2000" b="1" baseline="0"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Public consultation</a:t>
                      </a:r>
                      <a:endParaRPr lang="ja-JP" alt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448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latin typeface="Arial" panose="020B0604020202020204" pitchFamily="34" charset="0"/>
                          <a:cs typeface="Arial" panose="020B0604020202020204" pitchFamily="34" charset="0"/>
                        </a:rPr>
                        <a:t>2013 </a:t>
                      </a:r>
                      <a:endParaRPr lang="ja-JP" altLang="en-US" sz="1800" b="1"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2000" b="1" dirty="0">
                          <a:latin typeface="Arial" panose="020B0604020202020204" pitchFamily="34" charset="0"/>
                          <a:cs typeface="Arial" panose="020B0604020202020204" pitchFamily="34" charset="0"/>
                        </a:rPr>
                        <a:t>Final GL50 published, giving 1 year for implementation. </a:t>
                      </a:r>
                      <a:endParaRPr lang="ja-JP" alt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448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latin typeface="Arial" panose="020B0604020202020204" pitchFamily="34" charset="0"/>
                          <a:cs typeface="Arial" panose="020B0604020202020204" pitchFamily="34" charset="0"/>
                        </a:rPr>
                        <a:t>2014 </a:t>
                      </a:r>
                      <a:endParaRPr lang="ja-JP" altLang="en-US" sz="1800" b="1"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2000" b="1" dirty="0">
                          <a:latin typeface="Arial" panose="020B0604020202020204" pitchFamily="34" charset="0"/>
                          <a:cs typeface="Arial" panose="020B0604020202020204" pitchFamily="34" charset="0"/>
                        </a:rPr>
                        <a:t>VICH GL50 implemented</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448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latin typeface="Arial" panose="020B0604020202020204" pitchFamily="34" charset="0"/>
                          <a:cs typeface="Arial" panose="020B0604020202020204" pitchFamily="34" charset="0"/>
                        </a:rPr>
                        <a:t>2015</a:t>
                      </a:r>
                      <a:endParaRPr lang="ja-JP" altLang="en-US" sz="1800" b="1"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chemeClr val="tx1"/>
                          </a:solidFill>
                          <a:latin typeface="Arial" panose="020B0604020202020204" pitchFamily="34" charset="0"/>
                          <a:cs typeface="Arial" panose="020B0604020202020204" pitchFamily="34" charset="0"/>
                        </a:rPr>
                        <a:t>The subgroup elaborated draft GL55</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5"/>
                  </a:ext>
                </a:extLst>
              </a:tr>
              <a:tr h="448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latin typeface="Arial" panose="020B0604020202020204" pitchFamily="34" charset="0"/>
                          <a:cs typeface="Arial" panose="020B0604020202020204" pitchFamily="34" charset="0"/>
                        </a:rPr>
                        <a:t>2016</a:t>
                      </a:r>
                      <a:endParaRPr lang="ja-JP" altLang="en-US" sz="1800" b="1"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chemeClr val="tx1"/>
                          </a:solidFill>
                          <a:latin typeface="Arial" panose="020B0604020202020204" pitchFamily="34" charset="0"/>
                          <a:cs typeface="Arial" panose="020B0604020202020204" pitchFamily="34" charset="0"/>
                        </a:rPr>
                        <a:t>SC</a:t>
                      </a:r>
                      <a:r>
                        <a:rPr lang="en-US" altLang="ja-JP" sz="2000" b="1" baseline="0" dirty="0">
                          <a:solidFill>
                            <a:schemeClr val="tx1"/>
                          </a:solidFill>
                          <a:latin typeface="Arial" panose="020B0604020202020204" pitchFamily="34" charset="0"/>
                          <a:cs typeface="Arial" panose="020B0604020202020204" pitchFamily="34" charset="0"/>
                        </a:rPr>
                        <a:t> </a:t>
                      </a:r>
                      <a:r>
                        <a:rPr lang="en-US" altLang="ja-JP" sz="2000" b="1" dirty="0">
                          <a:solidFill>
                            <a:schemeClr val="tx1"/>
                          </a:solidFill>
                          <a:latin typeface="Arial" panose="020B0604020202020204" pitchFamily="34" charset="0"/>
                          <a:cs typeface="Arial" panose="020B0604020202020204" pitchFamily="34" charset="0"/>
                        </a:rPr>
                        <a:t>approval</a:t>
                      </a:r>
                      <a:r>
                        <a:rPr lang="en-US" altLang="ja-JP" sz="2000" b="1" baseline="0" dirty="0">
                          <a:solidFill>
                            <a:schemeClr val="tx1"/>
                          </a:solidFill>
                          <a:latin typeface="Arial" panose="020B0604020202020204" pitchFamily="34" charset="0"/>
                          <a:cs typeface="Arial" panose="020B0604020202020204" pitchFamily="34" charset="0"/>
                        </a:rPr>
                        <a:t> </a:t>
                      </a:r>
                      <a:r>
                        <a:rPr lang="en-US" altLang="ja-JP" sz="2000" b="1" dirty="0">
                          <a:solidFill>
                            <a:schemeClr val="tx1"/>
                          </a:solidFill>
                          <a:latin typeface="Arial" panose="020B0604020202020204" pitchFamily="34" charset="0"/>
                          <a:cs typeface="Arial" panose="020B0604020202020204" pitchFamily="34" charset="0"/>
                        </a:rPr>
                        <a:t>draft GL55 /</a:t>
                      </a:r>
                      <a:r>
                        <a:rPr lang="en-US" altLang="ja-JP" sz="2000" b="1" baseline="0" dirty="0">
                          <a:solidFill>
                            <a:schemeClr val="tx1"/>
                          </a:solidFill>
                          <a:latin typeface="Arial" panose="020B0604020202020204" pitchFamily="34" charset="0"/>
                          <a:cs typeface="Arial" panose="020B0604020202020204" pitchFamily="34" charset="0"/>
                        </a:rPr>
                        <a:t> </a:t>
                      </a:r>
                      <a:r>
                        <a:rPr lang="en-US" altLang="ja-JP" sz="2000" b="1" dirty="0">
                          <a:solidFill>
                            <a:schemeClr val="tx1"/>
                          </a:solidFill>
                          <a:latin typeface="Arial" panose="020B0604020202020204" pitchFamily="34" charset="0"/>
                          <a:cs typeface="Arial" panose="020B0604020202020204" pitchFamily="34" charset="0"/>
                        </a:rPr>
                        <a:t>Public consultation</a:t>
                      </a:r>
                      <a:endParaRPr lang="ja-JP" alt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6"/>
                  </a:ext>
                </a:extLst>
              </a:tr>
              <a:tr h="346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latin typeface="Arial" panose="020B0604020202020204" pitchFamily="34" charset="0"/>
                          <a:cs typeface="Arial" panose="020B0604020202020204" pitchFamily="34" charset="0"/>
                        </a:rPr>
                        <a:t>2017</a:t>
                      </a:r>
                      <a:endParaRPr lang="ja-JP" altLang="en-US" sz="1800" b="1"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chemeClr val="tx1"/>
                          </a:solidFill>
                          <a:latin typeface="Arial" panose="020B0604020202020204" pitchFamily="34" charset="0"/>
                          <a:cs typeface="Arial" panose="020B0604020202020204" pitchFamily="34" charset="0"/>
                        </a:rPr>
                        <a:t>Final GL55</a:t>
                      </a:r>
                      <a:r>
                        <a:rPr lang="en-US" altLang="ja-JP" sz="2000" b="1" baseline="0" dirty="0">
                          <a:solidFill>
                            <a:schemeClr val="tx1"/>
                          </a:solidFill>
                          <a:latin typeface="Arial" panose="020B0604020202020204" pitchFamily="34" charset="0"/>
                          <a:cs typeface="Arial" panose="020B0604020202020204" pitchFamily="34" charset="0"/>
                        </a:rPr>
                        <a:t> </a:t>
                      </a:r>
                      <a:r>
                        <a:rPr lang="en-US" altLang="ja-JP" sz="2000" b="1" dirty="0">
                          <a:solidFill>
                            <a:schemeClr val="tx1"/>
                          </a:solidFill>
                          <a:latin typeface="Arial" panose="020B0604020202020204" pitchFamily="34" charset="0"/>
                          <a:cs typeface="Arial" panose="020B0604020202020204" pitchFamily="34" charset="0"/>
                        </a:rPr>
                        <a:t>published soon </a:t>
                      </a:r>
                      <a:endParaRPr lang="ja-JP" alt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0741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406400" y="424002"/>
            <a:ext cx="7140388" cy="714468"/>
          </a:xfrm>
          <a:prstGeom prst="rect">
            <a:avLst/>
          </a:prstGeom>
          <a:noFill/>
        </p:spPr>
        <p:txBody>
          <a:bodyPr rtlCol="0">
            <a:normAutofit fontScale="90000"/>
            <a:scene3d>
              <a:camera prst="orthographicFront"/>
              <a:lightRig rig="soft" dir="t"/>
            </a:scene3d>
          </a:bodyPr>
          <a:lstStyle/>
          <a:p>
            <a:pPr fontAlgn="auto">
              <a:spcAft>
                <a:spcPts val="0"/>
              </a:spcAft>
              <a:defRPr/>
            </a:pPr>
            <a:r>
              <a:rPr lang="en-US" altLang="ja-JP" sz="3600" b="1" dirty="0">
                <a:solidFill>
                  <a:schemeClr val="bg1"/>
                </a:solidFill>
                <a:latin typeface="Arial" panose="020B0604020202020204" pitchFamily="34" charset="0"/>
                <a:cs typeface="Arial" panose="020B0604020202020204" pitchFamily="34" charset="0"/>
              </a:rPr>
              <a:t>Categorization of BST Waiver GLs:</a:t>
            </a:r>
            <a:endParaRPr lang="ja-JP" altLang="en-US" sz="3600" b="1" dirty="0">
              <a:solidFill>
                <a:schemeClr val="bg1"/>
              </a:solidFill>
              <a:latin typeface="Arial" panose="020B0604020202020204" pitchFamily="34" charset="0"/>
              <a:cs typeface="Arial" panose="020B0604020202020204" pitchFamily="34" charset="0"/>
            </a:endParaRPr>
          </a:p>
        </p:txBody>
      </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4203068395"/>
              </p:ext>
            </p:extLst>
          </p:nvPr>
        </p:nvGraphicFramePr>
        <p:xfrm>
          <a:off x="524435" y="1452281"/>
          <a:ext cx="8229600" cy="3677699"/>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3388659">
                  <a:extLst>
                    <a:ext uri="{9D8B030D-6E8A-4147-A177-3AD203B41FA5}">
                      <a16:colId xmlns:a16="http://schemas.microsoft.com/office/drawing/2014/main" val="20000"/>
                    </a:ext>
                  </a:extLst>
                </a:gridCol>
                <a:gridCol w="2407024">
                  <a:extLst>
                    <a:ext uri="{9D8B030D-6E8A-4147-A177-3AD203B41FA5}">
                      <a16:colId xmlns:a16="http://schemas.microsoft.com/office/drawing/2014/main" val="20001"/>
                    </a:ext>
                  </a:extLst>
                </a:gridCol>
                <a:gridCol w="2433917">
                  <a:extLst>
                    <a:ext uri="{9D8B030D-6E8A-4147-A177-3AD203B41FA5}">
                      <a16:colId xmlns:a16="http://schemas.microsoft.com/office/drawing/2014/main" val="20002"/>
                    </a:ext>
                  </a:extLst>
                </a:gridCol>
              </a:tblGrid>
              <a:tr h="1102659">
                <a:tc>
                  <a:txBody>
                    <a:bodyPr/>
                    <a:lstStyle/>
                    <a:p>
                      <a:pPr algn="ctr"/>
                      <a:r>
                        <a:rPr kumimoji="1" lang="en-US" altLang="ja-JP" sz="2800" b="1" dirty="0">
                          <a:latin typeface="Arial" panose="020B0604020202020204" pitchFamily="34" charset="0"/>
                          <a:cs typeface="Arial" panose="020B0604020202020204" pitchFamily="34" charset="0"/>
                        </a:rPr>
                        <a:t>Animal Species</a:t>
                      </a:r>
                      <a:endParaRPr kumimoji="1" lang="ja-JP" altLang="en-US" sz="2800" b="1" dirty="0">
                        <a:latin typeface="Arial" panose="020B0604020202020204" pitchFamily="34" charset="0"/>
                        <a:cs typeface="Arial" panose="020B0604020202020204" pitchFamily="34" charset="0"/>
                      </a:endParaRPr>
                    </a:p>
                  </a:txBody>
                  <a:tcPr anchor="ctr"/>
                </a:tc>
                <a:tc>
                  <a:txBody>
                    <a:bodyPr/>
                    <a:lstStyle/>
                    <a:p>
                      <a:pPr algn="ctr"/>
                      <a:r>
                        <a:rPr kumimoji="1" lang="en-US" altLang="ja-JP" sz="2800" b="1" dirty="0">
                          <a:latin typeface="Arial" panose="020B0604020202020204" pitchFamily="34" charset="0"/>
                          <a:cs typeface="Arial" panose="020B0604020202020204" pitchFamily="34" charset="0"/>
                        </a:rPr>
                        <a:t>Inactivated Vaccine</a:t>
                      </a:r>
                      <a:endParaRPr kumimoji="1" lang="ja-JP" altLang="en-US" sz="2800" b="1" dirty="0">
                        <a:latin typeface="Arial" panose="020B0604020202020204" pitchFamily="34" charset="0"/>
                        <a:cs typeface="Arial" panose="020B0604020202020204" pitchFamily="34" charset="0"/>
                      </a:endParaRPr>
                    </a:p>
                  </a:txBody>
                  <a:tcPr anchor="ctr"/>
                </a:tc>
                <a:tc>
                  <a:txBody>
                    <a:bodyPr/>
                    <a:lstStyle/>
                    <a:p>
                      <a:r>
                        <a:rPr kumimoji="1" lang="en-US" altLang="ja-JP" sz="2800" b="1" dirty="0">
                          <a:latin typeface="Arial" panose="020B0604020202020204" pitchFamily="34" charset="0"/>
                          <a:cs typeface="Arial" panose="020B0604020202020204" pitchFamily="34" charset="0"/>
                        </a:rPr>
                        <a:t>Live Vaccine</a:t>
                      </a:r>
                      <a:endParaRPr kumimoji="1" lang="ja-JP" altLang="en-US" sz="2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1183198">
                <a:tc>
                  <a:txBody>
                    <a:bodyPr/>
                    <a:lstStyle/>
                    <a:p>
                      <a:pPr algn="ctr"/>
                      <a:r>
                        <a:rPr kumimoji="1" lang="en-US" altLang="ja-JP" sz="2800" b="1" dirty="0">
                          <a:latin typeface="Arial" panose="020B0604020202020204" pitchFamily="34" charset="0"/>
                          <a:cs typeface="Arial" panose="020B0604020202020204" pitchFamily="34" charset="0"/>
                        </a:rPr>
                        <a:t>Target Animals</a:t>
                      </a:r>
                    </a:p>
                  </a:txBody>
                  <a:tcPr anchor="ctr"/>
                </a:tc>
                <a:tc>
                  <a:txBody>
                    <a:bodyPr/>
                    <a:lstStyle/>
                    <a:p>
                      <a:pPr algn="ctr"/>
                      <a:r>
                        <a:rPr kumimoji="1" lang="en-US" altLang="ja-JP" sz="3200" b="1" dirty="0">
                          <a:latin typeface="Arial" panose="020B0604020202020204" pitchFamily="34" charset="0"/>
                          <a:cs typeface="Arial" panose="020B0604020202020204" pitchFamily="34" charset="0"/>
                        </a:rPr>
                        <a:t>GL50R</a:t>
                      </a:r>
                      <a:endParaRPr kumimoji="1" lang="ja-JP" altLang="en-US" sz="3200" b="1" dirty="0">
                        <a:solidFill>
                          <a:srgbClr val="0070C0"/>
                        </a:solidFill>
                        <a:latin typeface="Arial" panose="020B0604020202020204" pitchFamily="34" charset="0"/>
                        <a:cs typeface="Arial" panose="020B0604020202020204" pitchFamily="34" charset="0"/>
                      </a:endParaRPr>
                    </a:p>
                  </a:txBody>
                  <a:tcPr anchor="ctr"/>
                </a:tc>
                <a:tc>
                  <a:txBody>
                    <a:bodyPr/>
                    <a:lstStyle/>
                    <a:p>
                      <a:pPr algn="ctr"/>
                      <a:r>
                        <a:rPr kumimoji="1" lang="en-US" altLang="ja-JP" sz="3200" b="1" baseline="0" dirty="0">
                          <a:latin typeface="Arial" panose="020B0604020202020204" pitchFamily="34" charset="0"/>
                          <a:cs typeface="Arial" panose="020B0604020202020204" pitchFamily="34" charset="0"/>
                        </a:rPr>
                        <a:t>GL55</a:t>
                      </a:r>
                      <a:endParaRPr kumimoji="1" lang="en-US" altLang="ja-JP" sz="3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1391842">
                <a:tc>
                  <a:txBody>
                    <a:bodyPr/>
                    <a:lstStyle/>
                    <a:p>
                      <a:pPr algn="ctr"/>
                      <a:r>
                        <a:rPr kumimoji="1" lang="en-US" altLang="ja-JP" sz="2800" b="1" dirty="0">
                          <a:latin typeface="Arial" panose="020B0604020202020204" pitchFamily="34" charset="0"/>
                          <a:cs typeface="Arial" panose="020B0604020202020204" pitchFamily="34" charset="0"/>
                        </a:rPr>
                        <a:t>Laboratory Animals</a:t>
                      </a:r>
                      <a:endParaRPr kumimoji="1" lang="ja-JP" altLang="en-US" sz="2800" b="1" dirty="0">
                        <a:latin typeface="Arial" panose="020B0604020202020204" pitchFamily="34" charset="0"/>
                        <a:cs typeface="Arial" panose="020B0604020202020204" pitchFamily="34" charset="0"/>
                      </a:endParaRPr>
                    </a:p>
                  </a:txBody>
                  <a:tcPr anchor="ctr"/>
                </a:tc>
                <a:tc gridSpan="2">
                  <a:txBody>
                    <a:bodyPr/>
                    <a:lstStyle/>
                    <a:p>
                      <a:pPr algn="ctr"/>
                      <a:r>
                        <a:rPr kumimoji="1" lang="en-US" altLang="ja-JP" sz="3200" b="1" dirty="0">
                          <a:latin typeface="Arial" panose="020B0604020202020204" pitchFamily="34" charset="0"/>
                          <a:cs typeface="Arial" panose="020B0604020202020204" pitchFamily="34" charset="0"/>
                        </a:rPr>
                        <a:t>On going</a:t>
                      </a:r>
                      <a:endParaRPr kumimoji="1" lang="ja-JP" altLang="en-US" sz="3200" b="1" dirty="0">
                        <a:latin typeface="Arial" panose="020B0604020202020204" pitchFamily="34" charset="0"/>
                        <a:cs typeface="Arial" panose="020B0604020202020204" pitchFamily="34" charset="0"/>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6049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テキスト プレースホルダー 5"/>
          <p:cNvSpPr txBox="1">
            <a:spLocks/>
          </p:cNvSpPr>
          <p:nvPr/>
        </p:nvSpPr>
        <p:spPr bwMode="auto">
          <a:xfrm>
            <a:off x="406400" y="445945"/>
            <a:ext cx="8025914"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6575" indent="-536575">
              <a:defRPr>
                <a:solidFill>
                  <a:schemeClr val="tx1"/>
                </a:solidFill>
                <a:latin typeface="Calibri" charset="0"/>
                <a:ea typeface="ＭＳ Ｐゴシック" charset="0"/>
              </a:defRPr>
            </a:lvl1pPr>
            <a:lvl2pPr marL="685800" indent="-22860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defTabSz="914400" fontAlgn="base">
              <a:lnSpc>
                <a:spcPct val="90000"/>
              </a:lnSpc>
              <a:spcBef>
                <a:spcPts val="1000"/>
              </a:spcBef>
              <a:spcAft>
                <a:spcPct val="0"/>
              </a:spcAft>
              <a:buFont typeface="Arial" charset="0"/>
              <a:buNone/>
            </a:pPr>
            <a:r>
              <a:rPr lang="en-US" altLang="ja-JP" sz="3200" b="1" dirty="0">
                <a:solidFill>
                  <a:prstClr val="white"/>
                </a:solidFill>
                <a:latin typeface="Arial" panose="020B0604020202020204" pitchFamily="34" charset="0"/>
                <a:cs typeface="Arial" panose="020B0604020202020204" pitchFamily="34" charset="0"/>
              </a:rPr>
              <a:t>VICH guidelines for veterinary vaccines</a:t>
            </a:r>
            <a:endParaRPr lang="ja-JP" altLang="en-US" sz="3200" b="1" dirty="0">
              <a:solidFill>
                <a:prstClr val="white"/>
              </a:solidFill>
              <a:latin typeface="Arial" panose="020B0604020202020204" pitchFamily="34" charset="0"/>
              <a:cs typeface="Arial" panose="020B0604020202020204" pitchFamily="34" charset="0"/>
            </a:endParaRPr>
          </a:p>
        </p:txBody>
      </p:sp>
      <p:sp>
        <p:nvSpPr>
          <p:cNvPr id="44036" name="テキスト プレースホルダー 10"/>
          <p:cNvSpPr txBox="1">
            <a:spLocks/>
          </p:cNvSpPr>
          <p:nvPr/>
        </p:nvSpPr>
        <p:spPr bwMode="auto">
          <a:xfrm>
            <a:off x="0" y="1205324"/>
            <a:ext cx="9144000" cy="501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charset="0"/>
                <a:ea typeface="ＭＳ Ｐゴシック" charset="0"/>
              </a:defRPr>
            </a:lvl1pPr>
            <a:lvl2pPr marL="461963" indent="-231775">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defTabSz="914400" eaLnBrk="0" fontAlgn="base" hangingPunct="0">
              <a:spcBef>
                <a:spcPts val="1000"/>
              </a:spcBef>
              <a:spcAft>
                <a:spcPts val="1200"/>
              </a:spcAft>
              <a:buClr>
                <a:srgbClr val="ED7D31"/>
              </a:buClr>
              <a:buFont typeface="Wingdings" charset="0"/>
              <a:buChar char="n"/>
            </a:pPr>
            <a:r>
              <a:rPr lang="en-US" altLang="ja-JP" sz="2400" b="1" dirty="0">
                <a:solidFill>
                  <a:srgbClr val="218BA7"/>
                </a:solidFill>
                <a:latin typeface="Arial" panose="020B0604020202020204" pitchFamily="34" charset="0"/>
                <a:cs typeface="Arial" panose="020B0604020202020204" pitchFamily="34" charset="0"/>
              </a:rPr>
              <a:t>Six guidelines have been developed</a:t>
            </a:r>
            <a:r>
              <a:rPr lang="en-US" altLang="en-US" sz="2400" b="1" dirty="0">
                <a:solidFill>
                  <a:srgbClr val="218BA7"/>
                </a:solidFill>
                <a:latin typeface="Arial" panose="020B0604020202020204" pitchFamily="34" charset="0"/>
                <a:cs typeface="Arial" panose="020B0604020202020204" pitchFamily="34" charset="0"/>
              </a:rPr>
              <a:t> exclusively </a:t>
            </a:r>
            <a:r>
              <a:rPr lang="en-US" altLang="ja-JP" sz="2400" b="1" dirty="0">
                <a:solidFill>
                  <a:srgbClr val="218BA7"/>
                </a:solidFill>
                <a:latin typeface="Arial" panose="020B0604020202020204" pitchFamily="34" charset="0"/>
                <a:cs typeface="Arial" panose="020B0604020202020204" pitchFamily="34" charset="0"/>
              </a:rPr>
              <a:t>for</a:t>
            </a:r>
            <a:r>
              <a:rPr lang="ja-JP" altLang="en-US" sz="2400" b="1" dirty="0">
                <a:solidFill>
                  <a:srgbClr val="218BA7"/>
                </a:solidFill>
                <a:latin typeface="Arial" panose="020B0604020202020204" pitchFamily="34" charset="0"/>
                <a:cs typeface="Arial" panose="020B0604020202020204" pitchFamily="34" charset="0"/>
              </a:rPr>
              <a:t> </a:t>
            </a:r>
            <a:r>
              <a:rPr lang="en-US" altLang="ja-JP" sz="2400" b="1" dirty="0">
                <a:solidFill>
                  <a:srgbClr val="218BA7"/>
                </a:solidFill>
                <a:latin typeface="Arial" panose="020B0604020202020204" pitchFamily="34" charset="0"/>
                <a:cs typeface="Arial" panose="020B0604020202020204" pitchFamily="34" charset="0"/>
              </a:rPr>
              <a:t>vaccines.</a:t>
            </a:r>
          </a:p>
          <a:p>
            <a:pPr defTabSz="914400" eaLnBrk="0" fontAlgn="base" hangingPunct="0">
              <a:spcBef>
                <a:spcPts val="1000"/>
              </a:spcBef>
              <a:spcAft>
                <a:spcPts val="1200"/>
              </a:spcAft>
              <a:buClr>
                <a:srgbClr val="ED7D31"/>
              </a:buClr>
              <a:buFont typeface="Wingdings" charset="0"/>
              <a:buChar char="n"/>
            </a:pPr>
            <a:r>
              <a:rPr lang="en-US" altLang="ja-JP" sz="2400" b="1" dirty="0">
                <a:solidFill>
                  <a:srgbClr val="218BA7"/>
                </a:solidFill>
                <a:latin typeface="Arial" panose="020B0604020202020204" pitchFamily="34" charset="0"/>
                <a:cs typeface="Arial" panose="020B0604020202020204" pitchFamily="34" charset="0"/>
              </a:rPr>
              <a:t>GCP and Pharmacovigilance GLs also cover vaccines.</a:t>
            </a:r>
          </a:p>
          <a:p>
            <a:pPr defTabSz="914400" eaLnBrk="0" fontAlgn="base" hangingPunct="0">
              <a:spcBef>
                <a:spcPts val="1000"/>
              </a:spcBef>
              <a:spcAft>
                <a:spcPts val="1200"/>
              </a:spcAft>
              <a:buClr>
                <a:srgbClr val="ED7D31"/>
              </a:buClr>
              <a:buFont typeface="Wingdings" charset="0"/>
              <a:buChar char="n"/>
            </a:pPr>
            <a:r>
              <a:rPr lang="en-US" altLang="ja-JP" sz="2400" b="1" dirty="0">
                <a:solidFill>
                  <a:srgbClr val="218BA7"/>
                </a:solidFill>
                <a:latin typeface="Arial" panose="020B0604020202020204" pitchFamily="34" charset="0"/>
                <a:cs typeface="Arial" panose="020B0604020202020204" pitchFamily="34" charset="0"/>
              </a:rPr>
              <a:t>Many of</a:t>
            </a:r>
            <a:r>
              <a:rPr lang="ja-JP" altLang="en-US" sz="2400" b="1" dirty="0">
                <a:solidFill>
                  <a:srgbClr val="218BA7"/>
                </a:solidFill>
                <a:latin typeface="Arial" panose="020B0604020202020204" pitchFamily="34" charset="0"/>
                <a:cs typeface="Arial" panose="020B0604020202020204" pitchFamily="34" charset="0"/>
              </a:rPr>
              <a:t> </a:t>
            </a:r>
            <a:r>
              <a:rPr lang="en-US" altLang="ja-JP" sz="2400" b="1" dirty="0">
                <a:solidFill>
                  <a:srgbClr val="218BA7"/>
                </a:solidFill>
                <a:latin typeface="Arial" panose="020B0604020202020204" pitchFamily="34" charset="0"/>
                <a:cs typeface="Arial" panose="020B0604020202020204" pitchFamily="34" charset="0"/>
              </a:rPr>
              <a:t>guidelines</a:t>
            </a:r>
            <a:r>
              <a:rPr lang="ja-JP" altLang="en-US" sz="2400" b="1" dirty="0">
                <a:solidFill>
                  <a:srgbClr val="218BA7"/>
                </a:solidFill>
                <a:latin typeface="Arial" panose="020B0604020202020204" pitchFamily="34" charset="0"/>
                <a:cs typeface="Arial" panose="020B0604020202020204" pitchFamily="34" charset="0"/>
              </a:rPr>
              <a:t> </a:t>
            </a:r>
            <a:r>
              <a:rPr lang="en-US" altLang="ja-JP" sz="2400" b="1" dirty="0">
                <a:solidFill>
                  <a:srgbClr val="218BA7"/>
                </a:solidFill>
                <a:latin typeface="Arial" panose="020B0604020202020204" pitchFamily="34" charset="0"/>
                <a:cs typeface="Arial" panose="020B0604020202020204" pitchFamily="34" charset="0"/>
              </a:rPr>
              <a:t>(e.g.</a:t>
            </a:r>
            <a:r>
              <a:rPr lang="ja-JP" altLang="en-US" sz="2400" b="1" dirty="0">
                <a:solidFill>
                  <a:srgbClr val="218BA7"/>
                </a:solidFill>
                <a:latin typeface="Arial" panose="020B0604020202020204" pitchFamily="34" charset="0"/>
                <a:cs typeface="Arial" panose="020B0604020202020204" pitchFamily="34" charset="0"/>
              </a:rPr>
              <a:t> </a:t>
            </a:r>
            <a:r>
              <a:rPr lang="en-US" altLang="ja-JP" sz="2400" b="1" dirty="0">
                <a:solidFill>
                  <a:srgbClr val="218BA7"/>
                </a:solidFill>
                <a:latin typeface="Arial" panose="020B0604020202020204" pitchFamily="34" charset="0"/>
                <a:cs typeface="Arial" panose="020B0604020202020204" pitchFamily="34" charset="0"/>
              </a:rPr>
              <a:t>quality)</a:t>
            </a:r>
            <a:r>
              <a:rPr lang="ja-JP" altLang="en-US" sz="2400" b="1" dirty="0">
                <a:solidFill>
                  <a:srgbClr val="218BA7"/>
                </a:solidFill>
                <a:latin typeface="Arial" panose="020B0604020202020204" pitchFamily="34" charset="0"/>
                <a:cs typeface="Arial" panose="020B0604020202020204" pitchFamily="34" charset="0"/>
              </a:rPr>
              <a:t> </a:t>
            </a:r>
            <a:r>
              <a:rPr lang="en-US" altLang="ja-JP" sz="2400" b="1" dirty="0">
                <a:solidFill>
                  <a:srgbClr val="218BA7"/>
                </a:solidFill>
                <a:latin typeface="Arial" panose="020B0604020202020204" pitchFamily="34" charset="0"/>
                <a:cs typeface="Arial" panose="020B0604020202020204" pitchFamily="34" charset="0"/>
              </a:rPr>
              <a:t>can</a:t>
            </a:r>
            <a:r>
              <a:rPr lang="ja-JP" altLang="en-US" sz="2400" b="1" dirty="0">
                <a:solidFill>
                  <a:srgbClr val="218BA7"/>
                </a:solidFill>
                <a:latin typeface="Arial" panose="020B0604020202020204" pitchFamily="34" charset="0"/>
                <a:cs typeface="Arial" panose="020B0604020202020204" pitchFamily="34" charset="0"/>
              </a:rPr>
              <a:t> </a:t>
            </a:r>
            <a:r>
              <a:rPr lang="en-US" altLang="ja-JP" sz="2400" b="1" dirty="0">
                <a:solidFill>
                  <a:srgbClr val="218BA7"/>
                </a:solidFill>
                <a:latin typeface="Arial" panose="020B0604020202020204" pitchFamily="34" charset="0"/>
                <a:cs typeface="Arial" panose="020B0604020202020204" pitchFamily="34" charset="0"/>
              </a:rPr>
              <a:t>be</a:t>
            </a:r>
            <a:r>
              <a:rPr lang="ja-JP" altLang="en-US" sz="2400" b="1" dirty="0">
                <a:solidFill>
                  <a:srgbClr val="218BA7"/>
                </a:solidFill>
                <a:latin typeface="Arial" panose="020B0604020202020204" pitchFamily="34" charset="0"/>
                <a:cs typeface="Arial" panose="020B0604020202020204" pitchFamily="34" charset="0"/>
              </a:rPr>
              <a:t> </a:t>
            </a:r>
            <a:r>
              <a:rPr lang="en-US" altLang="ja-JP" sz="2400" b="1" dirty="0">
                <a:solidFill>
                  <a:srgbClr val="218BA7"/>
                </a:solidFill>
                <a:latin typeface="Arial" panose="020B0604020202020204" pitchFamily="34" charset="0"/>
                <a:cs typeface="Arial" panose="020B0604020202020204" pitchFamily="34" charset="0"/>
              </a:rPr>
              <a:t>applied</a:t>
            </a:r>
            <a:r>
              <a:rPr lang="ja-JP" altLang="en-US" sz="2400" b="1" dirty="0">
                <a:solidFill>
                  <a:srgbClr val="218BA7"/>
                </a:solidFill>
                <a:latin typeface="Arial" panose="020B0604020202020204" pitchFamily="34" charset="0"/>
                <a:cs typeface="Arial" panose="020B0604020202020204" pitchFamily="34" charset="0"/>
              </a:rPr>
              <a:t> </a:t>
            </a:r>
            <a:r>
              <a:rPr lang="en-US" altLang="ja-JP" sz="2400" b="1" dirty="0">
                <a:solidFill>
                  <a:srgbClr val="218BA7"/>
                </a:solidFill>
                <a:latin typeface="Arial" panose="020B0604020202020204" pitchFamily="34" charset="0"/>
                <a:cs typeface="Arial" panose="020B0604020202020204" pitchFamily="34" charset="0"/>
              </a:rPr>
              <a:t>to</a:t>
            </a:r>
            <a:r>
              <a:rPr lang="ja-JP" altLang="en-US" sz="2400" b="1" dirty="0">
                <a:solidFill>
                  <a:srgbClr val="218BA7"/>
                </a:solidFill>
                <a:latin typeface="Arial" panose="020B0604020202020204" pitchFamily="34" charset="0"/>
                <a:cs typeface="Arial" panose="020B0604020202020204" pitchFamily="34" charset="0"/>
              </a:rPr>
              <a:t> </a:t>
            </a:r>
            <a:r>
              <a:rPr lang="en-US" altLang="ja-JP" sz="2400" b="1" dirty="0">
                <a:solidFill>
                  <a:srgbClr val="218BA7"/>
                </a:solidFill>
                <a:latin typeface="Arial" panose="020B0604020202020204" pitchFamily="34" charset="0"/>
                <a:cs typeface="Arial" panose="020B0604020202020204" pitchFamily="34" charset="0"/>
              </a:rPr>
              <a:t>vaccines.</a:t>
            </a:r>
          </a:p>
          <a:p>
            <a:pPr defTabSz="914400" eaLnBrk="0" fontAlgn="base" hangingPunct="0">
              <a:spcBef>
                <a:spcPts val="1000"/>
              </a:spcBef>
              <a:buClr>
                <a:srgbClr val="ED7D31"/>
              </a:buClr>
              <a:buFont typeface="Wingdings" charset="0"/>
              <a:buChar char="n"/>
            </a:pPr>
            <a:r>
              <a:rPr lang="en-US" altLang="ja-JP" sz="2400" b="1" dirty="0">
                <a:solidFill>
                  <a:srgbClr val="218BA7"/>
                </a:solidFill>
                <a:latin typeface="Arial" panose="020B0604020202020204" pitchFamily="34" charset="0"/>
                <a:cs typeface="Arial" panose="020B0604020202020204" pitchFamily="34" charset="0"/>
              </a:rPr>
              <a:t>VICH is currently working on; </a:t>
            </a:r>
          </a:p>
          <a:p>
            <a:pPr marL="573088" lvl="1" indent="-342900" defTabSz="914400" eaLnBrk="0" fontAlgn="base" hangingPunct="0">
              <a:buClr>
                <a:srgbClr val="ED7D31"/>
              </a:buClr>
              <a:buFont typeface="Wingdings" panose="05000000000000000000" pitchFamily="2" charset="2"/>
              <a:buChar char="Ø"/>
            </a:pPr>
            <a:r>
              <a:rPr lang="en-US" altLang="ja-JP" sz="2400" b="1" dirty="0">
                <a:solidFill>
                  <a:srgbClr val="218BA7"/>
                </a:solidFill>
                <a:latin typeface="Arial" panose="020B0604020202020204" pitchFamily="34" charset="0"/>
                <a:cs typeface="Arial" panose="020B0604020202020204" pitchFamily="34" charset="0"/>
              </a:rPr>
              <a:t>Waiver</a:t>
            </a:r>
            <a:r>
              <a:rPr lang="ja-JP" altLang="en-US" sz="2400" b="1" dirty="0">
                <a:solidFill>
                  <a:srgbClr val="218BA7"/>
                </a:solidFill>
                <a:latin typeface="Arial" panose="020B0604020202020204" pitchFamily="34" charset="0"/>
                <a:cs typeface="Arial" panose="020B0604020202020204" pitchFamily="34" charset="0"/>
              </a:rPr>
              <a:t> </a:t>
            </a:r>
            <a:r>
              <a:rPr lang="en-US" altLang="ja-JP" sz="2400" b="1" dirty="0">
                <a:solidFill>
                  <a:srgbClr val="218BA7"/>
                </a:solidFill>
                <a:latin typeface="Arial" panose="020B0604020202020204" pitchFamily="34" charset="0"/>
                <a:cs typeface="Arial" panose="020B0604020202020204" pitchFamily="34" charset="0"/>
              </a:rPr>
              <a:t>of</a:t>
            </a:r>
            <a:r>
              <a:rPr lang="ja-JP" altLang="en-US" sz="2400" b="1" dirty="0">
                <a:solidFill>
                  <a:srgbClr val="218BA7"/>
                </a:solidFill>
                <a:latin typeface="Arial" panose="020B0604020202020204" pitchFamily="34" charset="0"/>
                <a:cs typeface="Arial" panose="020B0604020202020204" pitchFamily="34" charset="0"/>
              </a:rPr>
              <a:t> </a:t>
            </a:r>
            <a:r>
              <a:rPr lang="en-US" altLang="ja-JP" sz="2400" b="1" dirty="0">
                <a:solidFill>
                  <a:srgbClr val="218BA7"/>
                </a:solidFill>
                <a:latin typeface="Arial" panose="020B0604020202020204" pitchFamily="34" charset="0"/>
                <a:cs typeface="Arial" panose="020B0604020202020204" pitchFamily="34" charset="0"/>
              </a:rPr>
              <a:t>Laboratory Animal Batch Safety Testing (LABST)</a:t>
            </a:r>
            <a:r>
              <a:rPr lang="ja-JP" altLang="en-US" sz="2400" b="1" dirty="0">
                <a:solidFill>
                  <a:srgbClr val="218BA7"/>
                </a:solidFill>
                <a:latin typeface="Arial" panose="020B0604020202020204" pitchFamily="34" charset="0"/>
                <a:cs typeface="Arial" panose="020B0604020202020204" pitchFamily="34" charset="0"/>
              </a:rPr>
              <a:t> </a:t>
            </a:r>
            <a:endParaRPr lang="en-US" altLang="ja-JP" sz="2400" b="1" dirty="0">
              <a:solidFill>
                <a:srgbClr val="218BA7"/>
              </a:solidFill>
              <a:latin typeface="Arial" panose="020B0604020202020204" pitchFamily="34" charset="0"/>
              <a:cs typeface="Arial" panose="020B0604020202020204" pitchFamily="34" charset="0"/>
            </a:endParaRPr>
          </a:p>
          <a:p>
            <a:pPr marL="573088" lvl="1" indent="-342900" defTabSz="914400" eaLnBrk="0" fontAlgn="base" hangingPunct="0">
              <a:buClr>
                <a:srgbClr val="ED7D31"/>
              </a:buClr>
              <a:buFont typeface="Wingdings" panose="05000000000000000000" pitchFamily="2" charset="2"/>
              <a:buChar char="Ø"/>
            </a:pPr>
            <a:r>
              <a:rPr lang="en-US" altLang="ja-JP" sz="2400" b="1" dirty="0">
                <a:solidFill>
                  <a:srgbClr val="218BA7"/>
                </a:solidFill>
                <a:latin typeface="Arial" panose="020B0604020202020204" pitchFamily="34" charset="0"/>
                <a:cs typeface="Arial" panose="020B0604020202020204" pitchFamily="34" charset="0"/>
              </a:rPr>
              <a:t>Extraneous virus testing</a:t>
            </a:r>
          </a:p>
          <a:p>
            <a:pPr defTabSz="914400" eaLnBrk="0" fontAlgn="base" hangingPunct="0">
              <a:spcBef>
                <a:spcPts val="1000"/>
              </a:spcBef>
              <a:spcAft>
                <a:spcPts val="1200"/>
              </a:spcAft>
              <a:buClr>
                <a:srgbClr val="ED7D31"/>
              </a:buClr>
              <a:buFont typeface="Wingdings" charset="0"/>
              <a:buChar char="n"/>
            </a:pPr>
            <a:r>
              <a:rPr lang="en-US" altLang="ja-JP" sz="2400" b="1" dirty="0">
                <a:solidFill>
                  <a:srgbClr val="218BA7"/>
                </a:solidFill>
                <a:latin typeface="Arial" panose="020B0604020202020204" pitchFamily="34" charset="0"/>
                <a:cs typeface="Arial" panose="020B0604020202020204" pitchFamily="34" charset="0"/>
              </a:rPr>
              <a:t>VOF members are kindly advised to implement VICH GLs by stepwise manner according to the situation.</a:t>
            </a:r>
          </a:p>
        </p:txBody>
      </p:sp>
    </p:spTree>
    <p:extLst>
      <p:ext uri="{BB962C8B-B14F-4D97-AF65-F5344CB8AC3E}">
        <p14:creationId xmlns:p14="http://schemas.microsoft.com/office/powerpoint/2010/main" val="2419184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5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6339" y="226428"/>
            <a:ext cx="4103243" cy="420269"/>
          </a:xfrm>
          <a:solidFill>
            <a:schemeClr val="bg1"/>
          </a:solidFill>
        </p:spPr>
        <p:txBody>
          <a:bodyPr>
            <a:noAutofit/>
          </a:bodyPr>
          <a:lstStyle/>
          <a:p>
            <a:pPr algn="ctr"/>
            <a:r>
              <a:rPr lang="en-US" altLang="ja-JP"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Taxonomy of “Biologics”</a:t>
            </a:r>
            <a:r>
              <a:rPr lang="ja-JP" alt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kumimoji="1" lang="ja-JP" alt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376470044"/>
              </p:ext>
            </p:extLst>
          </p:nvPr>
        </p:nvGraphicFramePr>
        <p:xfrm>
          <a:off x="300075" y="740734"/>
          <a:ext cx="8420986" cy="5894459"/>
        </p:xfrm>
        <a:graphic>
          <a:graphicData uri="http://schemas.openxmlformats.org/drawingml/2006/table">
            <a:tbl>
              <a:tblPr firstRow="1" bandRow="1">
                <a:tableStyleId>{B301B821-A1FF-4177-AEE7-76D212191A09}</a:tableStyleId>
              </a:tblPr>
              <a:tblGrid>
                <a:gridCol w="1011890">
                  <a:extLst>
                    <a:ext uri="{9D8B030D-6E8A-4147-A177-3AD203B41FA5}">
                      <a16:colId xmlns:a16="http://schemas.microsoft.com/office/drawing/2014/main" val="20000"/>
                    </a:ext>
                  </a:extLst>
                </a:gridCol>
                <a:gridCol w="1696278">
                  <a:extLst>
                    <a:ext uri="{9D8B030D-6E8A-4147-A177-3AD203B41FA5}">
                      <a16:colId xmlns:a16="http://schemas.microsoft.com/office/drawing/2014/main" val="20001"/>
                    </a:ext>
                  </a:extLst>
                </a:gridCol>
                <a:gridCol w="1348612">
                  <a:extLst>
                    <a:ext uri="{9D8B030D-6E8A-4147-A177-3AD203B41FA5}">
                      <a16:colId xmlns:a16="http://schemas.microsoft.com/office/drawing/2014/main" val="20002"/>
                    </a:ext>
                  </a:extLst>
                </a:gridCol>
                <a:gridCol w="1301823">
                  <a:extLst>
                    <a:ext uri="{9D8B030D-6E8A-4147-A177-3AD203B41FA5}">
                      <a16:colId xmlns:a16="http://schemas.microsoft.com/office/drawing/2014/main" val="20003"/>
                    </a:ext>
                  </a:extLst>
                </a:gridCol>
                <a:gridCol w="3062383">
                  <a:extLst>
                    <a:ext uri="{9D8B030D-6E8A-4147-A177-3AD203B41FA5}">
                      <a16:colId xmlns:a16="http://schemas.microsoft.com/office/drawing/2014/main" val="20004"/>
                    </a:ext>
                  </a:extLst>
                </a:gridCol>
              </a:tblGrid>
              <a:tr h="214420">
                <a:tc>
                  <a:txBody>
                    <a:bodyPr/>
                    <a:lstStyle/>
                    <a:p>
                      <a:pPr algn="ctr"/>
                      <a:r>
                        <a:rPr lang="en-US" altLang="ja-JP" sz="1400" b="1" dirty="0">
                          <a:latin typeface="Arial" panose="020B0604020202020204" pitchFamily="34" charset="0"/>
                          <a:cs typeface="Arial" panose="020B0604020202020204" pitchFamily="34" charset="0"/>
                        </a:rPr>
                        <a:t>Class</a:t>
                      </a:r>
                      <a:endParaRPr lang="ja-JP" altLang="en-US" sz="1400" b="1" dirty="0">
                        <a:solidFill>
                          <a:schemeClr val="bg1"/>
                        </a:solidFill>
                        <a:latin typeface="Arial" panose="020B0604020202020204" pitchFamily="34" charset="0"/>
                        <a:cs typeface="Arial" panose="020B0604020202020204" pitchFamily="34" charset="0"/>
                      </a:endParaRPr>
                    </a:p>
                  </a:txBody>
                  <a:tcPr anchor="ctr"/>
                </a:tc>
                <a:tc>
                  <a:txBody>
                    <a:bodyPr/>
                    <a:lstStyle/>
                    <a:p>
                      <a:pPr algn="ctr"/>
                      <a:r>
                        <a:rPr lang="en-US" altLang="ja-JP" sz="1400" b="1" dirty="0">
                          <a:latin typeface="Arial" panose="020B0604020202020204" pitchFamily="34" charset="0"/>
                          <a:cs typeface="Arial" panose="020B0604020202020204" pitchFamily="34" charset="0"/>
                        </a:rPr>
                        <a:t>Subclass</a:t>
                      </a:r>
                      <a:endParaRPr lang="ja-JP" altLang="en-US" sz="1400" b="1" dirty="0">
                        <a:solidFill>
                          <a:schemeClr val="bg1"/>
                        </a:solidFill>
                        <a:latin typeface="Arial" panose="020B0604020202020204" pitchFamily="34" charset="0"/>
                        <a:cs typeface="Arial" panose="020B0604020202020204" pitchFamily="34" charset="0"/>
                      </a:endParaRPr>
                    </a:p>
                  </a:txBody>
                  <a:tcPr anchor="ctr"/>
                </a:tc>
                <a:tc gridSpan="2">
                  <a:txBody>
                    <a:bodyPr/>
                    <a:lstStyle/>
                    <a:p>
                      <a:pPr algn="ctr" fontAlgn="ctr"/>
                      <a:r>
                        <a:rPr lang="en-US" sz="1400" b="1" u="none" strike="noStrike" dirty="0">
                          <a:effectLst/>
                          <a:latin typeface="Arial" panose="020B0604020202020204" pitchFamily="34" charset="0"/>
                          <a:cs typeface="Arial" panose="020B0604020202020204" pitchFamily="34" charset="0"/>
                        </a:rPr>
                        <a:t>Product type</a:t>
                      </a:r>
                      <a:endParaRPr lang="en-US"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hMerge="1">
                  <a:txBody>
                    <a:bodyPr/>
                    <a:lstStyle/>
                    <a:p>
                      <a:endParaRPr kumimoji="1" lang="ja-JP" altLang="en-US"/>
                    </a:p>
                  </a:txBody>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Example</a:t>
                      </a:r>
                      <a:endParaRPr lang="en-US"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397401">
                <a:tc rowSpan="17">
                  <a:txBody>
                    <a:bodyPr/>
                    <a:lstStyle/>
                    <a:p>
                      <a:r>
                        <a:rPr kumimoji="1" lang="en-US" altLang="ja-JP" sz="1400" b="1" dirty="0">
                          <a:latin typeface="Arial" panose="020B0604020202020204" pitchFamily="34" charset="0"/>
                          <a:cs typeface="Arial" panose="020B0604020202020204" pitchFamily="34" charset="0"/>
                        </a:rPr>
                        <a:t>Biologics</a:t>
                      </a:r>
                    </a:p>
                    <a:p>
                      <a:endParaRPr kumimoji="1" lang="en-US" altLang="ja-JP" sz="1400" b="1" dirty="0">
                        <a:latin typeface="Arial" panose="020B0604020202020204" pitchFamily="34" charset="0"/>
                        <a:cs typeface="Arial" panose="020B0604020202020204" pitchFamily="34" charset="0"/>
                      </a:endParaRPr>
                    </a:p>
                  </a:txBody>
                  <a:tcPr anchor="ctr"/>
                </a:tc>
                <a:tc rowSpan="4">
                  <a:txBody>
                    <a:bodyPr/>
                    <a:lstStyle/>
                    <a:p>
                      <a:r>
                        <a:rPr kumimoji="1" lang="en-US" altLang="ja-JP" sz="1400" b="1" dirty="0">
                          <a:latin typeface="Arial" panose="020B0604020202020204" pitchFamily="34" charset="0"/>
                          <a:cs typeface="Arial" panose="020B0604020202020204" pitchFamily="34" charset="0"/>
                        </a:rPr>
                        <a:t>Cell/Tissue Products</a:t>
                      </a:r>
                      <a:endParaRPr kumimoji="1" lang="ja-JP" altLang="en-US" sz="1400" b="1" dirty="0">
                        <a:solidFill>
                          <a:schemeClr val="bg1"/>
                        </a:solidFill>
                        <a:latin typeface="Arial" panose="020B0604020202020204" pitchFamily="34" charset="0"/>
                        <a:cs typeface="Arial" panose="020B0604020202020204" pitchFamily="34" charset="0"/>
                      </a:endParaRPr>
                    </a:p>
                  </a:txBody>
                  <a:tcPr anchor="ctr">
                    <a:solidFill>
                      <a:schemeClr val="bg1"/>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b="1" u="none" strike="noStrike" dirty="0">
                          <a:effectLst/>
                          <a:latin typeface="Arial" panose="020B0604020202020204" pitchFamily="34" charset="0"/>
                          <a:cs typeface="Arial" panose="020B0604020202020204" pitchFamily="34" charset="0"/>
                        </a:rPr>
                        <a:t>Blood Products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Erythrocytes</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T-Cells,</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Monocytes,</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Platelets,</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Plasma</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223990">
                <a:tc vMerge="1">
                  <a:txBody>
                    <a:bodyPr/>
                    <a:lstStyle/>
                    <a:p>
                      <a:endParaRPr kumimoji="1" lang="ja-JP" altLang="en-US" sz="1100" dirty="0"/>
                    </a:p>
                  </a:txBody>
                  <a:tcPr anchor="ctr"/>
                </a:tc>
                <a:tc vMerge="1">
                  <a:txBody>
                    <a:bodyPr/>
                    <a:lstStyle/>
                    <a:p>
                      <a:endParaRPr kumimoji="1" lang="ja-JP" altLang="en-US" sz="1100" dirty="0"/>
                    </a:p>
                  </a:txBody>
                  <a:tcPr anchor="ctr">
                    <a:lnB w="12700" cap="flat" cmpd="sng" algn="ctr">
                      <a:solidFill>
                        <a:schemeClr val="tx1"/>
                      </a:solidFill>
                      <a:prstDash val="solid"/>
                      <a:round/>
                      <a:headEnd type="none" w="med" len="med"/>
                      <a:tailEnd type="none" w="med" len="med"/>
                    </a:lnB>
                  </a:tcPr>
                </a:tc>
                <a:tc gridSpan="2">
                  <a:txBody>
                    <a:bodyPr/>
                    <a:lstStyle/>
                    <a:p>
                      <a:pPr marL="0" indent="0" algn="l" fontAlgn="ctr"/>
                      <a:r>
                        <a:rPr lang="en-US" sz="1400" b="1" u="none" strike="noStrike" dirty="0">
                          <a:effectLst/>
                          <a:latin typeface="Arial" panose="020B0604020202020204" pitchFamily="34" charset="0"/>
                          <a:cs typeface="Arial" panose="020B0604020202020204" pitchFamily="34" charset="0"/>
                        </a:rPr>
                        <a:t>Somatic cells</a:t>
                      </a:r>
                      <a:endParaRPr lang="en-US"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hMerge="1">
                  <a:txBody>
                    <a:bodyPr/>
                    <a:lstStyle/>
                    <a:p>
                      <a:endParaRPr kumimoji="1" lang="ja-JP" altLang="en-US"/>
                    </a:p>
                  </a:txBody>
                  <a:tcPr/>
                </a:tc>
                <a:tc>
                  <a:txBody>
                    <a:bodyPr/>
                    <a:lstStyle/>
                    <a:p>
                      <a:pPr marL="0" indent="0" algn="l" fontAlgn="ctr">
                        <a:buFont typeface="Arial" panose="020B0604020202020204" pitchFamily="34" charset="0"/>
                        <a:buNone/>
                      </a:pPr>
                      <a:r>
                        <a:rPr lang="en-US" altLang="ja-JP" sz="1400" b="1" u="none" strike="noStrike" dirty="0">
                          <a:effectLst/>
                          <a:latin typeface="Arial" panose="020B0604020202020204" pitchFamily="34" charset="0"/>
                          <a:cs typeface="Arial" panose="020B0604020202020204" pitchFamily="34" charset="0"/>
                        </a:rPr>
                        <a:t>Myocytes,</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Fibroblasts,</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Dendritic</a:t>
                      </a:r>
                      <a:r>
                        <a:rPr lang="en-US" altLang="ja-JP" sz="1400" b="1" u="none" strike="noStrike" baseline="0" dirty="0">
                          <a:effectLst/>
                          <a:latin typeface="Arial" panose="020B0604020202020204" pitchFamily="34" charset="0"/>
                          <a:cs typeface="Arial" panose="020B0604020202020204" pitchFamily="34" charset="0"/>
                        </a:rPr>
                        <a:t> cells</a:t>
                      </a:r>
                      <a:endParaRPr lang="en-US"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23990">
                <a:tc vMerge="1">
                  <a:txBody>
                    <a:bodyPr/>
                    <a:lstStyle/>
                    <a:p>
                      <a:endParaRPr kumimoji="1" lang="ja-JP" altLang="en-US"/>
                    </a:p>
                  </a:txBody>
                  <a:tcPr/>
                </a:tc>
                <a:tc vMerge="1">
                  <a:txBody>
                    <a:bodyPr/>
                    <a:lstStyle/>
                    <a:p>
                      <a:endParaRPr kumimoji="1" lang="ja-JP" altLang="en-US" sz="1050" dirty="0"/>
                    </a:p>
                  </a:txBody>
                  <a:tcPr/>
                </a:tc>
                <a:tc gridSpan="2">
                  <a:txBody>
                    <a:bodyPr/>
                    <a:lstStyle/>
                    <a:p>
                      <a:pPr lvl="0" algn="l" fontAlgn="ctr"/>
                      <a:r>
                        <a:rPr lang="en-US" sz="1400" b="1" u="none" strike="noStrike" dirty="0">
                          <a:effectLst/>
                          <a:latin typeface="Arial" panose="020B0604020202020204" pitchFamily="34" charset="0"/>
                          <a:cs typeface="Arial" panose="020B0604020202020204" pitchFamily="34" charset="0"/>
                        </a:rPr>
                        <a:t>Stem cells</a:t>
                      </a:r>
                      <a:endParaRPr lang="en-US"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hMerge="1">
                  <a:txBody>
                    <a:bodyPr/>
                    <a:lstStyle/>
                    <a:p>
                      <a:endParaRPr kumimoji="1" lang="ja-JP" altLang="en-US"/>
                    </a:p>
                  </a:txBody>
                  <a:tcPr/>
                </a:tc>
                <a:tc>
                  <a:txBody>
                    <a:bodyPr/>
                    <a:lstStyle/>
                    <a:p>
                      <a:pPr marL="0" indent="0" algn="l" fontAlgn="ctr">
                        <a:buFont typeface="Arial" panose="020B0604020202020204" pitchFamily="34" charset="0"/>
                        <a:buNone/>
                      </a:pPr>
                      <a:r>
                        <a:rPr lang="en-US" altLang="ja-JP" sz="1400" b="1" u="none" strike="noStrike" dirty="0" err="1">
                          <a:effectLst/>
                          <a:latin typeface="Arial" panose="020B0604020202020204" pitchFamily="34" charset="0"/>
                          <a:cs typeface="Arial" panose="020B0604020202020204" pitchFamily="34" charset="0"/>
                        </a:rPr>
                        <a:t>iPS</a:t>
                      </a:r>
                      <a:r>
                        <a:rPr lang="en-US" altLang="ja-JP" sz="1400" b="1" u="none" strike="noStrike" dirty="0">
                          <a:effectLst/>
                          <a:latin typeface="Arial" panose="020B0604020202020204" pitchFamily="34" charset="0"/>
                          <a:cs typeface="Arial" panose="020B0604020202020204" pitchFamily="34" charset="0"/>
                        </a:rPr>
                        <a:t> Cells,</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MSCs</a:t>
                      </a:r>
                      <a:endParaRPr lang="en-US"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438345">
                <a:tc vMerge="1">
                  <a:txBody>
                    <a:bodyPr/>
                    <a:lstStyle/>
                    <a:p>
                      <a:endParaRPr kumimoji="1" lang="ja-JP" altLang="en-US"/>
                    </a:p>
                  </a:txBody>
                  <a:tcPr/>
                </a:tc>
                <a:tc vMerge="1">
                  <a:txBody>
                    <a:bodyPr/>
                    <a:lstStyle/>
                    <a:p>
                      <a:endParaRPr lang="ja-JP" altLang="en-US" sz="1050" dirty="0"/>
                    </a:p>
                  </a:txBody>
                  <a:tcPr/>
                </a:tc>
                <a:tc gridSpan="2">
                  <a:txBody>
                    <a:bodyPr/>
                    <a:lstStyle/>
                    <a:p>
                      <a:pPr algn="l" fontAlgn="ctr"/>
                      <a:r>
                        <a:rPr lang="en-US" sz="1400" b="1" u="none" strike="noStrike" dirty="0">
                          <a:effectLst/>
                          <a:latin typeface="Arial" panose="020B0604020202020204" pitchFamily="34" charset="0"/>
                          <a:cs typeface="Arial" panose="020B0604020202020204" pitchFamily="34" charset="0"/>
                        </a:rPr>
                        <a:t>Tissues</a:t>
                      </a:r>
                      <a:endParaRPr lang="en-US"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Cartilages, Bones,</a:t>
                      </a:r>
                      <a:r>
                        <a:rPr lang="en-US" altLang="ja-JP" sz="1400" b="1" u="none" strike="noStrike" baseline="0" dirty="0">
                          <a:effectLst/>
                          <a:latin typeface="Arial" panose="020B0604020202020204" pitchFamily="34" charset="0"/>
                          <a:cs typeface="Arial" panose="020B0604020202020204" pitchFamily="34" charset="0"/>
                        </a:rPr>
                        <a:t> Skins, </a:t>
                      </a:r>
                      <a:r>
                        <a:rPr lang="en-US" altLang="ja-JP" sz="1400" b="1" u="none" strike="noStrike" dirty="0">
                          <a:effectLst/>
                          <a:latin typeface="Arial" panose="020B0604020202020204" pitchFamily="34" charset="0"/>
                          <a:cs typeface="Arial" panose="020B0604020202020204" pitchFamily="34" charset="0"/>
                        </a:rPr>
                        <a:t>Blood vessels,</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Tendons,</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Ligaments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2119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kern="1200" dirty="0">
                        <a:solidFill>
                          <a:schemeClr val="tx1"/>
                        </a:solidFill>
                        <a:latin typeface="+mn-lt"/>
                        <a:ea typeface="+mn-ea"/>
                        <a:cs typeface="+mn-cs"/>
                      </a:endParaRPr>
                    </a:p>
                  </a:txBody>
                  <a:tcPr anchor="ctr">
                    <a:lnT w="12700" cap="flat" cmpd="sng" algn="ctr">
                      <a:solidFill>
                        <a:schemeClr val="tx1"/>
                      </a:solidFill>
                      <a:prstDash val="solid"/>
                      <a:round/>
                      <a:headEnd type="none" w="med" len="med"/>
                      <a:tailEnd type="none" w="med" len="med"/>
                    </a:lnT>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kern="1200" dirty="0">
                          <a:latin typeface="Arial" panose="020B0604020202020204" pitchFamily="34" charset="0"/>
                          <a:cs typeface="Arial" panose="020B0604020202020204" pitchFamily="34" charset="0"/>
                        </a:rPr>
                        <a:t>Nucleotide Products</a:t>
                      </a:r>
                      <a:endParaRPr kumimoji="1" lang="ja-JP" altLang="en-US" sz="1400" b="1" kern="1200" dirty="0">
                        <a:solidFill>
                          <a:schemeClr val="bg1"/>
                        </a:solidFill>
                        <a:latin typeface="Arial" panose="020B0604020202020204" pitchFamily="34" charset="0"/>
                        <a:ea typeface="+mn-ea"/>
                        <a:cs typeface="Arial" panose="020B0604020202020204" pitchFamily="34" charset="0"/>
                      </a:endParaRPr>
                    </a:p>
                  </a:txBody>
                  <a:tcPr anchor="ctr">
                    <a:solidFill>
                      <a:schemeClr val="bg1"/>
                    </a:solidFill>
                  </a:tcPr>
                </a:tc>
                <a:tc gridSpan="2">
                  <a:txBody>
                    <a:bodyPr/>
                    <a:lstStyle/>
                    <a:p>
                      <a:pPr algn="l" fontAlgn="ctr"/>
                      <a:r>
                        <a:rPr lang="en-US" sz="1400" b="1" u="none" strike="noStrike" dirty="0">
                          <a:effectLst/>
                          <a:latin typeface="Arial" panose="020B0604020202020204" pitchFamily="34" charset="0"/>
                          <a:cs typeface="Arial" panose="020B0604020202020204" pitchFamily="34" charset="0"/>
                        </a:rPr>
                        <a:t>Gene therapeutics</a:t>
                      </a:r>
                      <a:endParaRPr lang="en-US"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0" marR="0" marT="0" marB="0" anchor="ct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Virus /Plasmid vector, DNA</a:t>
                      </a:r>
                      <a:r>
                        <a:rPr lang="en-US" altLang="ja-JP" sz="1400" b="1" u="none" strike="noStrike" baseline="0" dirty="0">
                          <a:effectLst/>
                          <a:latin typeface="Arial" panose="020B0604020202020204" pitchFamily="34" charset="0"/>
                          <a:cs typeface="Arial" panose="020B0604020202020204" pitchFamily="34" charset="0"/>
                        </a:rPr>
                        <a:t> Vaccine</a:t>
                      </a:r>
                      <a:endParaRPr lang="en-US" altLang="ja-JP" sz="1400" b="1" i="0" u="none" strike="noStrike" baseline="0"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0" marR="0" marT="0" marB="0" anchor="ctr"/>
                </a:tc>
                <a:extLst>
                  <a:ext uri="{0D108BD9-81ED-4DB2-BD59-A6C34878D82A}">
                    <a16:rowId xmlns:a16="http://schemas.microsoft.com/office/drawing/2014/main" val="10005"/>
                  </a:ext>
                </a:extLst>
              </a:tr>
              <a:tr h="423894">
                <a:tc vMerge="1">
                  <a:txBody>
                    <a:bodyPr/>
                    <a:lstStyle/>
                    <a:p>
                      <a:endParaRPr kumimoji="1" lang="ja-JP" altLang="en-US"/>
                    </a:p>
                  </a:txBody>
                  <a:tcPr/>
                </a:tc>
                <a:tc vMerge="1">
                  <a:txBody>
                    <a:bodyPr/>
                    <a:lstStyle/>
                    <a:p>
                      <a:endParaRPr kumimoji="1" lang="ja-JP" altLang="en-US" sz="1050"/>
                    </a:p>
                  </a:txBody>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u="none" strike="noStrike" dirty="0">
                          <a:effectLst/>
                          <a:latin typeface="Arial" panose="020B0604020202020204" pitchFamily="34" charset="0"/>
                          <a:cs typeface="Arial" panose="020B0604020202020204" pitchFamily="34" charset="0"/>
                        </a:rPr>
                        <a:t>Oligonucleotide </a:t>
                      </a:r>
                      <a:r>
                        <a:rPr lang="en-US" altLang="ja-JP" sz="1400" b="1" u="none" strike="noStrike" dirty="0">
                          <a:effectLst/>
                          <a:latin typeface="Arial" panose="020B0604020202020204" pitchFamily="34" charset="0"/>
                          <a:cs typeface="Arial" panose="020B0604020202020204" pitchFamily="34" charset="0"/>
                        </a:rPr>
                        <a:t>therapeutics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0" marR="0" marT="0" marB="0" anchor="ct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SiRNA ,</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err="1">
                          <a:effectLst/>
                          <a:latin typeface="Arial" panose="020B0604020202020204" pitchFamily="34" charset="0"/>
                          <a:cs typeface="Arial" panose="020B0604020202020204" pitchFamily="34" charset="0"/>
                        </a:rPr>
                        <a:t>CpG</a:t>
                      </a:r>
                      <a:r>
                        <a:rPr lang="en-US" altLang="ja-JP" sz="1400" b="1" u="none" strike="noStrike" dirty="0">
                          <a:effectLst/>
                          <a:latin typeface="Arial" panose="020B0604020202020204" pitchFamily="34" charset="0"/>
                          <a:cs typeface="Arial" panose="020B0604020202020204" pitchFamily="34" charset="0"/>
                        </a:rPr>
                        <a:t> </a:t>
                      </a:r>
                      <a:r>
                        <a:rPr lang="en-US" altLang="ja-JP" sz="1400" b="1" u="none" strike="noStrike" dirty="0" err="1">
                          <a:effectLst/>
                          <a:latin typeface="Arial" panose="020B0604020202020204" pitchFamily="34" charset="0"/>
                          <a:cs typeface="Arial" panose="020B0604020202020204" pitchFamily="34" charset="0"/>
                        </a:rPr>
                        <a:t>oligo</a:t>
                      </a:r>
                      <a:r>
                        <a:rPr lang="en-US" altLang="ja-JP" sz="1400" b="1" u="none" strike="noStrike" dirty="0">
                          <a:effectLst/>
                          <a:latin typeface="Arial" panose="020B0604020202020204" pitchFamily="34" charset="0"/>
                          <a:cs typeface="Arial" panose="020B0604020202020204" pitchFamily="34" charset="0"/>
                        </a:rPr>
                        <a:t>,</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Decoy,</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err="1">
                          <a:effectLst/>
                          <a:latin typeface="Arial" panose="020B0604020202020204" pitchFamily="34" charset="0"/>
                          <a:cs typeface="Arial" panose="020B0604020202020204" pitchFamily="34" charset="0"/>
                        </a:rPr>
                        <a:t>Aptamer</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0" marR="0" marT="0" marB="0" anchor="ctr"/>
                </a:tc>
                <a:extLst>
                  <a:ext uri="{0D108BD9-81ED-4DB2-BD59-A6C34878D82A}">
                    <a16:rowId xmlns:a16="http://schemas.microsoft.com/office/drawing/2014/main" val="10006"/>
                  </a:ext>
                </a:extLst>
              </a:tr>
              <a:tr h="223990">
                <a:tc vMerge="1">
                  <a:txBody>
                    <a:bodyPr/>
                    <a:lstStyle/>
                    <a:p>
                      <a:endParaRPr kumimoji="1" lang="ja-JP" altLang="en-US"/>
                    </a:p>
                  </a:txBody>
                  <a:tcPr/>
                </a:tc>
                <a:tc rowSpan="5">
                  <a:txBody>
                    <a:bodyPr/>
                    <a:lstStyle/>
                    <a:p>
                      <a:r>
                        <a:rPr kumimoji="1" lang="en-US" altLang="ja-JP" sz="1400" b="1" baseline="0" dirty="0" err="1">
                          <a:latin typeface="Arial" panose="020B0604020202020204" pitchFamily="34" charset="0"/>
                          <a:cs typeface="Arial" panose="020B0604020202020204" pitchFamily="34" charset="0"/>
                        </a:rPr>
                        <a:t>Immunologicals</a:t>
                      </a:r>
                      <a:endParaRPr kumimoji="1" lang="ja-JP" altLang="en-US" sz="1400" b="1" dirty="0">
                        <a:solidFill>
                          <a:schemeClr val="bg1"/>
                        </a:solidFill>
                        <a:latin typeface="Arial" panose="020B0604020202020204" pitchFamily="34" charset="0"/>
                        <a:cs typeface="Arial" panose="020B0604020202020204" pitchFamily="34" charset="0"/>
                      </a:endParaRPr>
                    </a:p>
                  </a:txBody>
                  <a:tcPr anchor="ctr">
                    <a:solidFill>
                      <a:schemeClr val="bg1"/>
                    </a:solidFill>
                  </a:tcPr>
                </a:tc>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b="1" u="none" strike="noStrike" dirty="0">
                          <a:effectLst/>
                          <a:latin typeface="Arial" panose="020B0604020202020204" pitchFamily="34" charset="0"/>
                          <a:cs typeface="Arial" panose="020B0604020202020204" pitchFamily="34" charset="0"/>
                        </a:rPr>
                        <a:t>Anti-bodies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b="1" u="none" strike="noStrike" dirty="0">
                          <a:effectLst/>
                          <a:latin typeface="Arial" panose="020B0604020202020204" pitchFamily="34" charset="0"/>
                          <a:cs typeface="Arial" panose="020B0604020202020204" pitchFamily="34" charset="0"/>
                        </a:rPr>
                        <a:t>Antisera</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Anti-tetanus</a:t>
                      </a:r>
                      <a:r>
                        <a:rPr lang="en-US" altLang="ja-JP" sz="1400" b="1" u="none" strike="noStrike" baseline="0" dirty="0">
                          <a:effectLst/>
                          <a:latin typeface="Arial" panose="020B0604020202020204" pitchFamily="34" charset="0"/>
                          <a:cs typeface="Arial" panose="020B0604020202020204" pitchFamily="34" charset="0"/>
                        </a:rPr>
                        <a:t> serum</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435937">
                <a:tc vMerge="1">
                  <a:txBody>
                    <a:bodyPr/>
                    <a:lstStyle/>
                    <a:p>
                      <a:endParaRPr kumimoji="1" lang="ja-JP" altLang="en-US"/>
                    </a:p>
                  </a:txBody>
                  <a:tcPr/>
                </a:tc>
                <a:tc vMerge="1">
                  <a:txBody>
                    <a:bodyPr/>
                    <a:lstStyle/>
                    <a:p>
                      <a:endParaRPr kumimoji="1" lang="ja-JP" altLang="en-US" sz="1050" dirty="0"/>
                    </a:p>
                  </a:txBody>
                  <a:tcPr/>
                </a:tc>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a:solidFill>
                          <a:srgbClr val="000000"/>
                        </a:solidFill>
                        <a:effectLst/>
                        <a:latin typeface="+mn-lt"/>
                        <a:ea typeface="Arial Unicode MS" panose="020B0604020202020204" pitchFamily="50" charset="-128"/>
                        <a:cs typeface="Arial Unicode MS" panose="020B0604020202020204" pitchFamily="50" charset="-128"/>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b="1" u="none" strike="noStrike" dirty="0">
                          <a:effectLst/>
                          <a:latin typeface="Arial" panose="020B0604020202020204" pitchFamily="34" charset="0"/>
                          <a:cs typeface="Arial" panose="020B0604020202020204" pitchFamily="34" charset="0"/>
                        </a:rPr>
                        <a:t>Immuno-globulins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Antivirus </a:t>
                      </a:r>
                      <a:r>
                        <a:rPr lang="en-US" altLang="ja-JP" sz="1400" b="1" u="none" strike="noStrike" dirty="0" err="1">
                          <a:effectLst/>
                          <a:latin typeface="Arial" panose="020B0604020202020204" pitchFamily="34" charset="0"/>
                          <a:cs typeface="Arial" panose="020B0604020202020204" pitchFamily="34" charset="0"/>
                        </a:rPr>
                        <a:t>MAb</a:t>
                      </a:r>
                      <a:r>
                        <a:rPr lang="en-US" altLang="ja-JP" sz="1400" b="1" u="none" strike="noStrike" dirty="0">
                          <a:effectLst/>
                          <a:latin typeface="Arial" panose="020B0604020202020204" pitchFamily="34" charset="0"/>
                          <a:cs typeface="Arial" panose="020B0604020202020204" pitchFamily="34" charset="0"/>
                        </a:rPr>
                        <a:t> </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r h="590081">
                <a:tc vMerge="1">
                  <a:txBody>
                    <a:bodyPr/>
                    <a:lstStyle/>
                    <a:p>
                      <a:endParaRPr kumimoji="1" lang="ja-JP" altLang="en-US"/>
                    </a:p>
                  </a:txBody>
                  <a:tcPr/>
                </a:tc>
                <a:tc vMerge="1">
                  <a:txBody>
                    <a:bodyPr/>
                    <a:lstStyle/>
                    <a:p>
                      <a:endParaRPr kumimoji="1" lang="ja-JP" altLang="en-US"/>
                    </a:p>
                  </a:txBody>
                  <a:tcPr/>
                </a:tc>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b="1" u="none" strike="noStrike" dirty="0">
                          <a:effectLst/>
                          <a:latin typeface="Arial" panose="020B0604020202020204" pitchFamily="34" charset="0"/>
                          <a:cs typeface="Arial" panose="020B0604020202020204" pitchFamily="34" charset="0"/>
                        </a:rPr>
                        <a:t>Immunogens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b="1" u="none" strike="noStrike" dirty="0">
                          <a:effectLst/>
                          <a:latin typeface="Arial" panose="020B0604020202020204" pitchFamily="34" charset="0"/>
                          <a:cs typeface="Arial" panose="020B0604020202020204" pitchFamily="34" charset="0"/>
                        </a:rPr>
                        <a:t>Vaccines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Organisms (Live,</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attenuated,</a:t>
                      </a:r>
                      <a:r>
                        <a:rPr lang="en-US" altLang="ja-JP" sz="1400" b="1" u="none" strike="noStrike" baseline="0" dirty="0">
                          <a:effectLst/>
                          <a:latin typeface="Arial" panose="020B0604020202020204" pitchFamily="34" charset="0"/>
                          <a:cs typeface="Arial" panose="020B0604020202020204" pitchFamily="34" charset="0"/>
                        </a:rPr>
                        <a:t> inactivated, vector), Toxoid</a:t>
                      </a: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baseline="0" dirty="0">
                          <a:effectLst/>
                          <a:latin typeface="Arial" panose="020B0604020202020204" pitchFamily="34" charset="0"/>
                          <a:cs typeface="Arial" panose="020B0604020202020204" pitchFamily="34" charset="0"/>
                        </a:rPr>
                        <a:t>Subunit/component, Peptide, DNA</a:t>
                      </a:r>
                      <a:endParaRPr lang="en-US" altLang="ja-JP" sz="1400" b="1" i="0" u="none" strike="noStrike" baseline="0"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09"/>
                  </a:ext>
                </a:extLst>
              </a:tr>
              <a:tr h="223990">
                <a:tc vMerge="1">
                  <a:txBody>
                    <a:bodyPr/>
                    <a:lstStyle/>
                    <a:p>
                      <a:endParaRPr kumimoji="1" lang="ja-JP" altLang="en-US"/>
                    </a:p>
                  </a:txBody>
                  <a:tcPr/>
                </a:tc>
                <a:tc vMerge="1">
                  <a:txBody>
                    <a:bodyPr/>
                    <a:lstStyle/>
                    <a:p>
                      <a:endParaRPr lang="ja-JP" altLang="en-US" sz="1050" dirty="0"/>
                    </a:p>
                  </a:txBody>
                  <a:tcPr/>
                </a:tc>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a:solidFill>
                          <a:srgbClr val="000000"/>
                        </a:solidFill>
                        <a:effectLst/>
                        <a:latin typeface="+mn-lt"/>
                        <a:ea typeface="Arial Unicode MS" panose="020B0604020202020204" pitchFamily="50" charset="-128"/>
                        <a:cs typeface="Arial Unicode MS" panose="020B0604020202020204" pitchFamily="50" charset="-128"/>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400" b="1" u="none" strike="noStrike" dirty="0" err="1">
                          <a:effectLst/>
                          <a:latin typeface="Arial" panose="020B0604020202020204" pitchFamily="34" charset="0"/>
                          <a:cs typeface="Arial" panose="020B0604020202020204" pitchFamily="34" charset="0"/>
                        </a:rPr>
                        <a:t>Allergenics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altLang="ja-JP" sz="1400" b="1" i="0" u="none" strike="noStrike" baseline="0"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10"/>
                  </a:ext>
                </a:extLst>
              </a:tr>
              <a:tr h="223990">
                <a:tc vMerge="1">
                  <a:txBody>
                    <a:bodyPr/>
                    <a:lstStyle/>
                    <a:p>
                      <a:endParaRPr kumimoji="1" lang="ja-JP" altLang="en-US"/>
                    </a:p>
                  </a:txBody>
                  <a:tcPr/>
                </a:tc>
                <a:tc vMerge="1">
                  <a:txBody>
                    <a:bodyPr/>
                    <a:lstStyle/>
                    <a:p>
                      <a:endParaRPr lang="ja-JP" altLang="en-US" sz="1050" dirty="0"/>
                    </a:p>
                  </a:txBody>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400" b="1" dirty="0" err="1">
                          <a:latin typeface="Arial" panose="020B0604020202020204" pitchFamily="34" charset="0"/>
                          <a:cs typeface="Arial" panose="020B0604020202020204" pitchFamily="34" charset="0"/>
                        </a:rPr>
                        <a:t>Immuno</a:t>
                      </a:r>
                      <a:r>
                        <a:rPr kumimoji="1" lang="en-US" altLang="ja-JP" sz="1400" b="1" baseline="0" dirty="0" err="1">
                          <a:latin typeface="Arial" panose="020B0604020202020204" pitchFamily="34" charset="0"/>
                          <a:cs typeface="Arial" panose="020B0604020202020204" pitchFamily="34" charset="0"/>
                        </a:rPr>
                        <a:t>modulators</a:t>
                      </a:r>
                      <a:endParaRPr kumimoji="1" lang="en-US" altLang="ja-JP" sz="1400" b="1" baseline="0" dirty="0">
                        <a:solidFill>
                          <a:schemeClr val="bg1"/>
                        </a:solidFill>
                        <a:latin typeface="Arial" panose="020B0604020202020204" pitchFamily="34" charset="0"/>
                        <a:cs typeface="Arial" panose="020B0604020202020204" pitchFamily="34" charset="0"/>
                      </a:endParaRPr>
                    </a:p>
                  </a:txBody>
                  <a:tcPr marL="9525" marR="9525" marT="9525" marB="0" anchor="ct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Interferons, Interleukins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11"/>
                  </a:ext>
                </a:extLst>
              </a:tr>
              <a:tr h="223990">
                <a:tc vMerge="1">
                  <a:txBody>
                    <a:bodyPr/>
                    <a:lstStyle/>
                    <a:p>
                      <a:endParaRPr lang="ja-JP" altLang="en-US" sz="1100" dirty="0"/>
                    </a:p>
                  </a:txBody>
                  <a:tcPr anchor="ctr">
                    <a:lnB w="12700" cap="flat" cmpd="sng" algn="ctr">
                      <a:solidFill>
                        <a:schemeClr val="tx1"/>
                      </a:solidFill>
                      <a:prstDash val="solid"/>
                      <a:round/>
                      <a:headEnd type="none" w="med" len="med"/>
                      <a:tailEnd type="none" w="med" len="med"/>
                    </a:lnB>
                  </a:tcPr>
                </a:tc>
                <a:tc rowSpan="3">
                  <a:txBody>
                    <a:bodyPr/>
                    <a:lstStyle/>
                    <a:p>
                      <a:r>
                        <a:rPr lang="en-US" altLang="ja-JP" sz="1400" b="1" dirty="0" err="1">
                          <a:latin typeface="Arial" panose="020B0604020202020204" pitchFamily="34" charset="0"/>
                          <a:cs typeface="Arial" panose="020B0604020202020204" pitchFamily="34" charset="0"/>
                        </a:rPr>
                        <a:t>Cytomodulators</a:t>
                      </a:r>
                      <a:endParaRPr lang="ja-JP" altLang="en-US" sz="1400" b="1" dirty="0">
                        <a:solidFill>
                          <a:schemeClr val="bg1"/>
                        </a:solidFill>
                        <a:latin typeface="Arial" panose="020B0604020202020204" pitchFamily="34" charset="0"/>
                        <a:cs typeface="Arial" panose="020B0604020202020204" pitchFamily="34" charset="0"/>
                      </a:endParaRP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u="none" strike="noStrike" dirty="0">
                          <a:effectLst/>
                          <a:latin typeface="Arial" panose="020B0604020202020204" pitchFamily="34" charset="0"/>
                          <a:cs typeface="Arial" panose="020B0604020202020204" pitchFamily="34" charset="0"/>
                        </a:rPr>
                        <a:t>Hematopoietic factors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Erythropoietin, G-CSF</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12"/>
                  </a:ext>
                </a:extLst>
              </a:tr>
              <a:tr h="223990">
                <a:tc vMerge="1">
                  <a:txBody>
                    <a:bodyPr/>
                    <a:lstStyle/>
                    <a:p>
                      <a:endParaRPr kumimoji="1" lang="ja-JP" altLang="en-US"/>
                    </a:p>
                  </a:txBody>
                  <a:tcPr/>
                </a:tc>
                <a:tc vMerge="1">
                  <a:txBody>
                    <a:bodyPr/>
                    <a:lstStyle/>
                    <a:p>
                      <a:endParaRPr lang="ja-JP" altLang="en-US" sz="1050"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u="none" strike="noStrike" dirty="0">
                          <a:effectLst/>
                          <a:latin typeface="Arial" panose="020B0604020202020204" pitchFamily="34" charset="0"/>
                          <a:cs typeface="Arial" panose="020B0604020202020204" pitchFamily="34" charset="0"/>
                        </a:rPr>
                        <a:t>Growth factors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FGF,</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HGF,</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VEGF,</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NGF</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13"/>
                  </a:ext>
                </a:extLst>
              </a:tr>
              <a:tr h="223990">
                <a:tc vMerge="1">
                  <a:txBody>
                    <a:bodyPr/>
                    <a:lstStyle/>
                    <a:p>
                      <a:endParaRPr kumimoji="1" lang="ja-JP" altLang="en-US"/>
                    </a:p>
                  </a:txBody>
                  <a:tcPr/>
                </a:tc>
                <a:tc vMerge="1">
                  <a:txBody>
                    <a:bodyPr/>
                    <a:lstStyle/>
                    <a:p>
                      <a:endParaRPr kumimoji="1" lang="ja-JP" altLang="en-US"/>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u="none" strike="noStrike" dirty="0">
                          <a:effectLst/>
                          <a:latin typeface="Arial" panose="020B0604020202020204" pitchFamily="34" charset="0"/>
                          <a:cs typeface="Arial" panose="020B0604020202020204" pitchFamily="34" charset="0"/>
                        </a:rPr>
                        <a:t>Hormones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Insulin,</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PMSG,</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CG,</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Oxytocin, Angiotensin</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14"/>
                  </a:ext>
                </a:extLst>
              </a:tr>
              <a:tr h="223990">
                <a:tc vMerge="1">
                  <a:txBody>
                    <a:bodyPr/>
                    <a:lstStyle/>
                    <a:p>
                      <a:endParaRPr lang="ja-JP" altLang="en-US" sz="1100" dirty="0"/>
                    </a:p>
                  </a:txBody>
                  <a:tcPr anchor="ctr">
                    <a:lnT w="12700" cap="flat" cmpd="sng" algn="ctr">
                      <a:solidFill>
                        <a:schemeClr val="tx1"/>
                      </a:solidFill>
                      <a:prstDash val="solid"/>
                      <a:round/>
                      <a:headEnd type="none" w="med" len="med"/>
                      <a:tailEnd type="none" w="med" len="med"/>
                    </a:lnT>
                  </a:tcPr>
                </a:tc>
                <a:tc rowSpan="2">
                  <a:txBody>
                    <a:bodyPr/>
                    <a:lstStyle/>
                    <a:p>
                      <a:r>
                        <a:rPr lang="en-US" altLang="ja-JP" sz="1400" b="1" dirty="0" err="1">
                          <a:latin typeface="Arial" panose="020B0604020202020204" pitchFamily="34" charset="0"/>
                          <a:cs typeface="Arial" panose="020B0604020202020204" pitchFamily="34" charset="0"/>
                        </a:rPr>
                        <a:t>Catlysers</a:t>
                      </a:r>
                      <a:endParaRPr lang="ja-JP" altLang="en-US" sz="1400" b="1" dirty="0">
                        <a:solidFill>
                          <a:schemeClr val="bg1"/>
                        </a:solidFill>
                        <a:latin typeface="Arial" panose="020B0604020202020204" pitchFamily="34" charset="0"/>
                        <a:cs typeface="Arial" panose="020B0604020202020204" pitchFamily="34" charset="0"/>
                      </a:endParaRPr>
                    </a:p>
                  </a:txBody>
                  <a:tcPr anchor="ctr">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u="none" strike="noStrike" dirty="0">
                          <a:effectLst/>
                          <a:latin typeface="Arial" panose="020B0604020202020204" pitchFamily="34" charset="0"/>
                          <a:cs typeface="Arial" panose="020B0604020202020204" pitchFamily="34" charset="0"/>
                        </a:rPr>
                        <a:t>Enzymes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400" b="1" u="none" strike="noStrike" dirty="0">
                          <a:effectLst/>
                          <a:latin typeface="Arial" panose="020B0604020202020204" pitchFamily="34" charset="0"/>
                          <a:cs typeface="Arial" panose="020B0604020202020204" pitchFamily="34" charset="0"/>
                        </a:rPr>
                        <a:t>TPA,</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lysozyme,</a:t>
                      </a:r>
                      <a:r>
                        <a:rPr lang="en-US" altLang="ja-JP" sz="1400" b="1" u="none" strike="noStrike" baseline="0" dirty="0">
                          <a:effectLst/>
                          <a:latin typeface="Arial" panose="020B0604020202020204" pitchFamily="34" charset="0"/>
                          <a:cs typeface="Arial" panose="020B0604020202020204" pitchFamily="34" charset="0"/>
                        </a:rPr>
                        <a:t> </a:t>
                      </a:r>
                      <a:r>
                        <a:rPr lang="en-US" altLang="ja-JP" sz="1400" b="1" u="none" strike="noStrike" dirty="0">
                          <a:effectLst/>
                          <a:latin typeface="Arial" panose="020B0604020202020204" pitchFamily="34" charset="0"/>
                          <a:cs typeface="Arial" panose="020B0604020202020204" pitchFamily="34" charset="0"/>
                        </a:rPr>
                        <a:t>Protease</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15"/>
                  </a:ext>
                </a:extLst>
              </a:tr>
              <a:tr h="223990">
                <a:tc vMerge="1">
                  <a:txBody>
                    <a:bodyPr/>
                    <a:lstStyle/>
                    <a:p>
                      <a:endParaRPr kumimoji="1" lang="ja-JP" altLang="en-US"/>
                    </a:p>
                  </a:txBody>
                  <a:tcPr/>
                </a:tc>
                <a:tc vMerge="1">
                  <a:txBody>
                    <a:bodyPr/>
                    <a:lstStyle/>
                    <a:p>
                      <a:endParaRPr lang="ja-JP" altLang="en-US" sz="11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u="none" strike="noStrike" dirty="0">
                          <a:effectLst/>
                          <a:latin typeface="Arial" panose="020B0604020202020204" pitchFamily="34" charset="0"/>
                          <a:cs typeface="Arial" panose="020B0604020202020204" pitchFamily="34" charset="0"/>
                        </a:rPr>
                        <a:t>Ribozymes</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extLst>
                  <a:ext uri="{0D108BD9-81ED-4DB2-BD59-A6C34878D82A}">
                    <a16:rowId xmlns:a16="http://schemas.microsoft.com/office/drawing/2014/main" val="10016"/>
                  </a:ext>
                </a:extLst>
              </a:tr>
              <a:tr h="327555">
                <a:tc vMerge="1">
                  <a:txBody>
                    <a:bodyPr/>
                    <a:lstStyle/>
                    <a:p>
                      <a:endParaRPr kumimoji="1" lang="ja-JP" altLang="en-US" sz="1100" dirty="0"/>
                    </a:p>
                  </a:txBody>
                  <a:tcPr anchor="ctr"/>
                </a:tc>
                <a:tc>
                  <a:txBody>
                    <a:bodyPr/>
                    <a:lstStyle/>
                    <a:p>
                      <a:r>
                        <a:rPr lang="en-US" altLang="ja-JP" sz="1400" b="1" dirty="0">
                          <a:latin typeface="Arial" panose="020B0604020202020204" pitchFamily="34" charset="0"/>
                          <a:cs typeface="Arial" panose="020B0604020202020204" pitchFamily="34" charset="0"/>
                        </a:rPr>
                        <a:t>Others</a:t>
                      </a:r>
                      <a:endParaRPr lang="ja-JP" altLang="en-US" sz="1400" b="1" dirty="0">
                        <a:solidFill>
                          <a:schemeClr val="bg1"/>
                        </a:solidFill>
                        <a:latin typeface="Arial" panose="020B0604020202020204" pitchFamily="34" charset="0"/>
                        <a:cs typeface="Arial" panose="020B0604020202020204" pitchFamily="34" charset="0"/>
                      </a:endParaRPr>
                    </a:p>
                  </a:txBody>
                  <a:tcPr anchor="ctr">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kern="1200" dirty="0">
                          <a:effectLst/>
                          <a:latin typeface="Arial" panose="020B0604020202020204" pitchFamily="34" charset="0"/>
                          <a:cs typeface="Arial" panose="020B0604020202020204" pitchFamily="34" charset="0"/>
                        </a:rPr>
                        <a:t>Bacteriophage, probiotics, colostrum, squalene, </a:t>
                      </a:r>
                      <a:r>
                        <a:rPr kumimoji="1" lang="en-US" altLang="ja-JP" sz="1400" b="1" kern="1200" dirty="0" err="1">
                          <a:effectLst/>
                          <a:latin typeface="Arial" panose="020B0604020202020204" pitchFamily="34" charset="0"/>
                          <a:cs typeface="Arial" panose="020B0604020202020204" pitchFamily="34" charset="0"/>
                        </a:rPr>
                        <a:t>saponin</a:t>
                      </a:r>
                      <a:endParaRPr lang="en-US" altLang="ja-JP" sz="1400" b="1" i="0" u="none" strike="noStrike" dirty="0">
                        <a:solidFill>
                          <a:schemeClr val="bg1"/>
                        </a:solidFill>
                        <a:effectLst/>
                        <a:latin typeface="Arial" panose="020B0604020202020204" pitchFamily="34" charset="0"/>
                        <a:ea typeface="Arial Unicode MS" panose="020B0604020202020204" pitchFamily="50" charset="-128"/>
                        <a:cs typeface="Arial" panose="020B0604020202020204" pitchFamily="34" charset="0"/>
                      </a:endParaRPr>
                    </a:p>
                  </a:txBody>
                  <a:tcPr marL="9525" marR="9525" marT="9525" marB="0" anchor="ctr"/>
                </a:tc>
                <a:tc hMerge="1">
                  <a:txBody>
                    <a:bodyPr/>
                    <a:lstStyle/>
                    <a:p>
                      <a:endParaRPr kumimoji="1" lang="ja-JP" alt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1000" b="0" i="0" u="none" strike="noStrike" dirty="0">
                        <a:solidFill>
                          <a:srgbClr val="000000"/>
                        </a:solidFill>
                        <a:effectLst/>
                        <a:latin typeface="+mn-lt"/>
                        <a:ea typeface="Arial Unicode MS" panose="020B0604020202020204" pitchFamily="50" charset="-128"/>
                        <a:cs typeface="Arial Unicode MS" panose="020B060402020202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102420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prstGeom prst="rect">
            <a:avLst/>
          </a:prstGeom>
          <a:noFill/>
        </p:spPr>
        <p:txBody>
          <a:bodyPr rtlCol="0">
            <a:normAutofit/>
            <a:scene3d>
              <a:camera prst="orthographicFront"/>
              <a:lightRig rig="soft" dir="t"/>
            </a:scene3d>
          </a:bodyPr>
          <a:lstStyle/>
          <a:p>
            <a:pPr fontAlgn="auto">
              <a:spcAft>
                <a:spcPts val="0"/>
              </a:spcAft>
              <a:defRPr/>
            </a:pPr>
            <a:r>
              <a:rPr lang="en-US" altLang="ja-JP" dirty="0">
                <a:solidFill>
                  <a:schemeClr val="bg1"/>
                </a:solidFill>
              </a:rPr>
              <a:t>                 VICH-GL50</a:t>
            </a:r>
            <a:endParaRPr lang="ja-JP" altLang="en-US" dirty="0">
              <a:solidFill>
                <a:schemeClr val="bg1"/>
              </a:solidFill>
            </a:endParaRPr>
          </a:p>
        </p:txBody>
      </p:sp>
      <p:sp>
        <p:nvSpPr>
          <p:cNvPr id="2" name="コンテンツ プレースホルダー 1"/>
          <p:cNvSpPr>
            <a:spLocks noGrp="1"/>
          </p:cNvSpPr>
          <p:nvPr>
            <p:ph idx="1"/>
          </p:nvPr>
        </p:nvSpPr>
        <p:spPr>
          <a:xfrm>
            <a:off x="457200" y="1164922"/>
            <a:ext cx="8229600" cy="5498926"/>
          </a:xfrm>
          <a:solidFill>
            <a:schemeClr val="bg1"/>
          </a:solidFill>
        </p:spPr>
        <p:txBody>
          <a:bodyPr rtlCol="0">
            <a:normAutofit/>
          </a:bodyPr>
          <a:lstStyle/>
          <a:p>
            <a:pPr marL="0" indent="0" fontAlgn="auto">
              <a:lnSpc>
                <a:spcPct val="90000"/>
              </a:lnSpc>
              <a:spcAft>
                <a:spcPts val="0"/>
              </a:spcAft>
              <a:buNone/>
              <a:defRPr/>
            </a:pPr>
            <a:r>
              <a:rPr lang="de-AT" altLang="ja-JP" sz="3300" b="1" dirty="0">
                <a:solidFill>
                  <a:srgbClr val="000000"/>
                </a:solidFill>
              </a:rPr>
              <a:t>2. GUIDELINE </a:t>
            </a:r>
            <a:endParaRPr lang="de-AT" altLang="ja-JP" sz="3300" b="1" i="1" dirty="0">
              <a:solidFill>
                <a:srgbClr val="000000"/>
              </a:solidFill>
            </a:endParaRPr>
          </a:p>
          <a:p>
            <a:pPr marL="0" indent="0" fontAlgn="auto">
              <a:spcAft>
                <a:spcPts val="0"/>
              </a:spcAft>
              <a:buNone/>
              <a:defRPr/>
            </a:pPr>
            <a:r>
              <a:rPr lang="de-AT" altLang="ja-JP" sz="3300" b="1" i="1" dirty="0"/>
              <a:t>2.1. Scope </a:t>
            </a:r>
            <a:endParaRPr lang="de-AT" altLang="ja-JP" sz="3300" dirty="0"/>
          </a:p>
          <a:p>
            <a:pPr marL="901700" lvl="2" indent="0" fontAlgn="auto">
              <a:spcAft>
                <a:spcPts val="0"/>
              </a:spcAft>
              <a:buNone/>
              <a:defRPr/>
            </a:pPr>
            <a:r>
              <a:rPr lang="en-US" altLang="ja-JP" sz="2500" dirty="0">
                <a:solidFill>
                  <a:srgbClr val="0070C0"/>
                </a:solidFill>
              </a:rPr>
              <a:t>This guideline is limited to the criteria on data requirements for waiving target animal batch safety tests (TABST) of inactivated veterinary vaccines. </a:t>
            </a:r>
          </a:p>
          <a:p>
            <a:pPr marL="0" indent="0" fontAlgn="auto">
              <a:lnSpc>
                <a:spcPct val="90000"/>
              </a:lnSpc>
              <a:spcAft>
                <a:spcPts val="0"/>
              </a:spcAft>
              <a:buNone/>
              <a:defRPr/>
            </a:pPr>
            <a:r>
              <a:rPr lang="de-AT" altLang="ja-JP" sz="3300" b="1" i="1" dirty="0">
                <a:solidFill>
                  <a:srgbClr val="000000"/>
                </a:solidFill>
              </a:rPr>
              <a:t>2.2. Regional Requirements </a:t>
            </a:r>
          </a:p>
          <a:p>
            <a:pPr marL="457200" lvl="1" indent="0" fontAlgn="auto">
              <a:spcAft>
                <a:spcPts val="0"/>
              </a:spcAft>
              <a:buNone/>
              <a:defRPr/>
            </a:pPr>
            <a:r>
              <a:rPr lang="en-US" altLang="ja-JP" sz="2900" b="1" i="1" dirty="0">
                <a:solidFill>
                  <a:srgbClr val="000000"/>
                </a:solidFill>
              </a:rPr>
              <a:t>2.2.1. General batch safety testing </a:t>
            </a:r>
          </a:p>
          <a:p>
            <a:pPr lvl="2" fontAlgn="auto">
              <a:spcAft>
                <a:spcPts val="0"/>
              </a:spcAft>
              <a:defRPr/>
            </a:pPr>
            <a:r>
              <a:rPr lang="en-GB" altLang="ja-JP" sz="2400" dirty="0">
                <a:solidFill>
                  <a:srgbClr val="0070C0"/>
                </a:solidFill>
              </a:rPr>
              <a:t>Current procedure for TABST in VICH region.</a:t>
            </a:r>
            <a:endParaRPr lang="en-US" altLang="ja-JP" sz="2400" b="1" i="1" dirty="0">
              <a:solidFill>
                <a:srgbClr val="0070C0"/>
              </a:solidFill>
            </a:endParaRPr>
          </a:p>
          <a:p>
            <a:pPr marL="457200" lvl="1" indent="0" fontAlgn="auto">
              <a:spcAft>
                <a:spcPts val="0"/>
              </a:spcAft>
              <a:buNone/>
              <a:defRPr/>
            </a:pPr>
            <a:r>
              <a:rPr lang="de-AT" altLang="ja-JP" sz="2900" b="1" i="1" dirty="0">
                <a:solidFill>
                  <a:srgbClr val="000000"/>
                </a:solidFill>
              </a:rPr>
              <a:t>2.2.2. Other relevant requirements </a:t>
            </a:r>
          </a:p>
          <a:p>
            <a:pPr lvl="2" fontAlgn="auto">
              <a:spcAft>
                <a:spcPts val="0"/>
              </a:spcAft>
              <a:defRPr/>
            </a:pPr>
            <a:r>
              <a:rPr lang="de-AT" altLang="ja-JP" sz="2500" dirty="0">
                <a:solidFill>
                  <a:srgbClr val="0070C0"/>
                </a:solidFill>
              </a:rPr>
              <a:t>Good Manufacturing Practice (GMP) </a:t>
            </a:r>
          </a:p>
          <a:p>
            <a:pPr lvl="2" fontAlgn="auto">
              <a:spcAft>
                <a:spcPts val="0"/>
              </a:spcAft>
              <a:defRPr/>
            </a:pPr>
            <a:r>
              <a:rPr lang="de-AT" altLang="ja-JP" sz="2500" dirty="0">
                <a:solidFill>
                  <a:srgbClr val="0070C0"/>
                </a:solidFill>
              </a:rPr>
              <a:t>Seed lot system</a:t>
            </a:r>
          </a:p>
          <a:p>
            <a:pPr lvl="2" fontAlgn="auto">
              <a:spcAft>
                <a:spcPts val="0"/>
              </a:spcAft>
              <a:defRPr/>
            </a:pPr>
            <a:r>
              <a:rPr lang="de-AT" altLang="ja-JP" sz="2500" dirty="0">
                <a:solidFill>
                  <a:srgbClr val="0070C0"/>
                </a:solidFill>
              </a:rPr>
              <a:t>Pharmacovigilance </a:t>
            </a:r>
          </a:p>
        </p:txBody>
      </p:sp>
    </p:spTree>
    <p:extLst>
      <p:ext uri="{BB962C8B-B14F-4D97-AF65-F5344CB8AC3E}">
        <p14:creationId xmlns:p14="http://schemas.microsoft.com/office/powerpoint/2010/main" val="183559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prstGeom prst="rect">
            <a:avLst/>
          </a:prstGeom>
          <a:noFill/>
        </p:spPr>
        <p:txBody>
          <a:bodyPr rtlCol="0">
            <a:normAutofit/>
            <a:scene3d>
              <a:camera prst="orthographicFront"/>
              <a:lightRig rig="soft" dir="t"/>
            </a:scene3d>
          </a:bodyPr>
          <a:lstStyle/>
          <a:p>
            <a:pPr fontAlgn="auto">
              <a:spcAft>
                <a:spcPts val="0"/>
              </a:spcAft>
              <a:defRPr/>
            </a:pPr>
            <a:r>
              <a:rPr lang="en-US" altLang="ja-JP" dirty="0">
                <a:solidFill>
                  <a:schemeClr val="bg1"/>
                </a:solidFill>
              </a:rPr>
              <a:t>                 VICH-GL50</a:t>
            </a:r>
            <a:endParaRPr lang="ja-JP" altLang="en-US" dirty="0">
              <a:solidFill>
                <a:schemeClr val="bg1"/>
              </a:solidFill>
            </a:endParaRPr>
          </a:p>
        </p:txBody>
      </p:sp>
      <p:sp>
        <p:nvSpPr>
          <p:cNvPr id="17411" name="コンテンツ プレースホルダー 1"/>
          <p:cNvSpPr>
            <a:spLocks noGrp="1"/>
          </p:cNvSpPr>
          <p:nvPr>
            <p:ph idx="1"/>
          </p:nvPr>
        </p:nvSpPr>
        <p:spPr>
          <a:xfrm>
            <a:off x="457200" y="1600200"/>
            <a:ext cx="8473858" cy="4525963"/>
          </a:xfrm>
          <a:solidFill>
            <a:schemeClr val="bg1"/>
          </a:solidFill>
        </p:spPr>
        <p:txBody>
          <a:bodyPr/>
          <a:lstStyle/>
          <a:p>
            <a:pPr marL="0" indent="0">
              <a:buNone/>
            </a:pPr>
            <a:r>
              <a:rPr lang="en-US" altLang="ja-JP" b="1" i="1" dirty="0">
                <a:solidFill>
                  <a:srgbClr val="000000"/>
                </a:solidFill>
              </a:rPr>
              <a:t>2.3. Data requirements for waiving of target animal batch safety tests </a:t>
            </a:r>
          </a:p>
          <a:p>
            <a:pPr marL="457200" lvl="1" indent="0">
              <a:buNone/>
            </a:pPr>
            <a:r>
              <a:rPr lang="de-AT" altLang="ja-JP" b="1" i="1" dirty="0">
                <a:solidFill>
                  <a:srgbClr val="000000"/>
                </a:solidFill>
              </a:rPr>
              <a:t>2.3.1. Introduction </a:t>
            </a:r>
          </a:p>
          <a:p>
            <a:pPr marL="457200" lvl="1" indent="0">
              <a:buNone/>
            </a:pPr>
            <a:r>
              <a:rPr lang="en-US" altLang="ja-JP" sz="2800" dirty="0">
                <a:solidFill>
                  <a:srgbClr val="0070C0"/>
                </a:solidFill>
              </a:rPr>
              <a:t>The TABST may be waived by the regulatory authority when;</a:t>
            </a:r>
          </a:p>
          <a:p>
            <a:pPr lvl="1"/>
            <a:r>
              <a:rPr lang="en-US" altLang="ja-JP" sz="2800" dirty="0">
                <a:solidFill>
                  <a:srgbClr val="0070C0"/>
                </a:solidFill>
              </a:rPr>
              <a:t>a sufficient number of consecutive production batches have been produced and</a:t>
            </a:r>
          </a:p>
          <a:p>
            <a:pPr lvl="1"/>
            <a:r>
              <a:rPr lang="en-US" altLang="ja-JP" sz="2800" dirty="0">
                <a:solidFill>
                  <a:srgbClr val="0070C0"/>
                </a:solidFill>
              </a:rPr>
              <a:t>comply with the tests (on specification), thus </a:t>
            </a:r>
          </a:p>
          <a:p>
            <a:pPr lvl="1"/>
            <a:r>
              <a:rPr lang="en-US" altLang="ja-JP" sz="2800" dirty="0">
                <a:solidFill>
                  <a:srgbClr val="0070C0"/>
                </a:solidFill>
              </a:rPr>
              <a:t>demonstrate consistency of the manufacturing process. </a:t>
            </a:r>
          </a:p>
          <a:p>
            <a:pPr>
              <a:buFont typeface="Wingdings 3" pitchFamily="18" charset="2"/>
              <a:buNone/>
            </a:pPr>
            <a:endParaRPr lang="ja-JP" altLang="en-US" dirty="0">
              <a:solidFill>
                <a:srgbClr val="0070C0"/>
              </a:solidFill>
            </a:endParaRPr>
          </a:p>
        </p:txBody>
      </p:sp>
    </p:spTree>
    <p:extLst>
      <p:ext uri="{BB962C8B-B14F-4D97-AF65-F5344CB8AC3E}">
        <p14:creationId xmlns:p14="http://schemas.microsoft.com/office/powerpoint/2010/main" val="1307944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prstGeom prst="rect">
            <a:avLst/>
          </a:prstGeom>
          <a:noFill/>
        </p:spPr>
        <p:txBody>
          <a:bodyPr rtlCol="0">
            <a:normAutofit/>
            <a:scene3d>
              <a:camera prst="orthographicFront"/>
              <a:lightRig rig="soft" dir="t"/>
            </a:scene3d>
          </a:bodyPr>
          <a:lstStyle/>
          <a:p>
            <a:pPr fontAlgn="auto">
              <a:spcAft>
                <a:spcPts val="0"/>
              </a:spcAft>
              <a:defRPr/>
            </a:pPr>
            <a:r>
              <a:rPr lang="en-US" altLang="ja-JP" dirty="0">
                <a:solidFill>
                  <a:schemeClr val="bg1"/>
                </a:solidFill>
              </a:rPr>
              <a:t>                 VICH-GL50</a:t>
            </a:r>
            <a:endParaRPr lang="ja-JP" altLang="en-US" dirty="0">
              <a:solidFill>
                <a:schemeClr val="bg1"/>
              </a:solidFill>
            </a:endParaRPr>
          </a:p>
        </p:txBody>
      </p:sp>
      <p:sp>
        <p:nvSpPr>
          <p:cNvPr id="18435" name="コンテンツ プレースホルダー 1"/>
          <p:cNvSpPr>
            <a:spLocks noGrp="1"/>
          </p:cNvSpPr>
          <p:nvPr>
            <p:ph idx="1"/>
          </p:nvPr>
        </p:nvSpPr>
        <p:spPr>
          <a:xfrm>
            <a:off x="457200" y="1600200"/>
            <a:ext cx="8229600" cy="4938386"/>
          </a:xfrm>
          <a:solidFill>
            <a:schemeClr val="bg1"/>
          </a:solidFill>
        </p:spPr>
        <p:txBody>
          <a:bodyPr/>
          <a:lstStyle/>
          <a:p>
            <a:pPr marL="0" indent="0">
              <a:buNone/>
            </a:pPr>
            <a:r>
              <a:rPr lang="en-US" altLang="ja-JP" b="1" i="1" dirty="0">
                <a:solidFill>
                  <a:srgbClr val="000000"/>
                </a:solidFill>
              </a:rPr>
              <a:t>2.3.1.1. The characteristics of the product and its manufacture </a:t>
            </a:r>
          </a:p>
          <a:p>
            <a:pPr marL="820738" indent="-457200"/>
            <a:r>
              <a:rPr lang="en-US" altLang="ja-JP" dirty="0">
                <a:solidFill>
                  <a:srgbClr val="0070C0"/>
                </a:solidFill>
              </a:rPr>
              <a:t>The manufacturer should demonstrate that the product is manufactured following the quality principles (e.g. seed lot system and GMP)</a:t>
            </a:r>
          </a:p>
          <a:p>
            <a:pPr marL="820738" indent="-457200"/>
            <a:endParaRPr lang="en-US" altLang="ja-JP" b="1" i="1" dirty="0">
              <a:solidFill>
                <a:srgbClr val="0606BA"/>
              </a:solidFill>
            </a:endParaRPr>
          </a:p>
          <a:p>
            <a:pPr marL="820738" indent="-457200"/>
            <a:r>
              <a:rPr lang="en-US" altLang="ja-JP" dirty="0">
                <a:solidFill>
                  <a:srgbClr val="0070C0"/>
                </a:solidFill>
              </a:rPr>
              <a:t>When other</a:t>
            </a:r>
            <a:r>
              <a:rPr lang="en-US" altLang="ja-JP" i="1" dirty="0">
                <a:solidFill>
                  <a:srgbClr val="0070C0"/>
                </a:solidFill>
              </a:rPr>
              <a:t> </a:t>
            </a:r>
            <a:r>
              <a:rPr lang="en-US" altLang="ja-JP" dirty="0">
                <a:solidFill>
                  <a:srgbClr val="0070C0"/>
                </a:solidFill>
              </a:rPr>
              <a:t>batch tests in target animals (e.g. potency tests) are conducted during the manufacturing process, it is recommended to gain additional safety data of the vaccine.</a:t>
            </a:r>
            <a:endParaRPr lang="ja-JP" altLang="en-US" dirty="0">
              <a:solidFill>
                <a:srgbClr val="0070C0"/>
              </a:solidFill>
            </a:endParaRPr>
          </a:p>
        </p:txBody>
      </p:sp>
    </p:spTree>
    <p:extLst>
      <p:ext uri="{BB962C8B-B14F-4D97-AF65-F5344CB8AC3E}">
        <p14:creationId xmlns:p14="http://schemas.microsoft.com/office/powerpoint/2010/main" val="2144654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prstGeom prst="rect">
            <a:avLst/>
          </a:prstGeom>
          <a:noFill/>
        </p:spPr>
        <p:txBody>
          <a:bodyPr rtlCol="0">
            <a:normAutofit/>
            <a:scene3d>
              <a:camera prst="orthographicFront"/>
              <a:lightRig rig="soft" dir="t"/>
            </a:scene3d>
          </a:bodyPr>
          <a:lstStyle/>
          <a:p>
            <a:pPr fontAlgn="auto">
              <a:spcAft>
                <a:spcPts val="0"/>
              </a:spcAft>
              <a:tabLst>
                <a:tab pos="4313238" algn="l"/>
              </a:tabLst>
              <a:defRPr/>
            </a:pPr>
            <a:r>
              <a:rPr lang="en-US" altLang="ja-JP" dirty="0"/>
              <a:t>                 </a:t>
            </a:r>
            <a:r>
              <a:rPr lang="en-US" altLang="ja-JP" dirty="0">
                <a:solidFill>
                  <a:schemeClr val="bg1"/>
                </a:solidFill>
              </a:rPr>
              <a:t>VICH-GL50</a:t>
            </a:r>
            <a:endParaRPr lang="ja-JP" altLang="en-US" dirty="0">
              <a:solidFill>
                <a:schemeClr val="bg1"/>
              </a:solidFill>
            </a:endParaRPr>
          </a:p>
        </p:txBody>
      </p:sp>
      <p:sp>
        <p:nvSpPr>
          <p:cNvPr id="19459" name="コンテンツ プレースホルダー 1"/>
          <p:cNvSpPr>
            <a:spLocks noGrp="1"/>
          </p:cNvSpPr>
          <p:nvPr>
            <p:ph idx="1"/>
          </p:nvPr>
        </p:nvSpPr>
        <p:spPr>
          <a:xfrm>
            <a:off x="457200" y="1600200"/>
            <a:ext cx="8229600" cy="5013542"/>
          </a:xfrm>
          <a:solidFill>
            <a:schemeClr val="bg1"/>
          </a:solidFill>
        </p:spPr>
        <p:txBody>
          <a:bodyPr/>
          <a:lstStyle/>
          <a:p>
            <a:pPr marL="0" indent="0">
              <a:lnSpc>
                <a:spcPct val="90000"/>
              </a:lnSpc>
              <a:buNone/>
            </a:pPr>
            <a:r>
              <a:rPr lang="en-US" altLang="ja-JP" b="1" i="1" dirty="0">
                <a:solidFill>
                  <a:srgbClr val="000000"/>
                </a:solidFill>
              </a:rPr>
              <a:t>2.3.1.2. Information available on the current batch safety test </a:t>
            </a:r>
            <a:endParaRPr lang="en-US" altLang="ja-JP" dirty="0">
              <a:solidFill>
                <a:srgbClr val="000000"/>
              </a:solidFill>
            </a:endParaRPr>
          </a:p>
          <a:p>
            <a:pPr lvl="1"/>
            <a:r>
              <a:rPr lang="en-US" altLang="ja-JP" sz="2800" dirty="0">
                <a:solidFill>
                  <a:srgbClr val="0070C0"/>
                </a:solidFill>
              </a:rPr>
              <a:t>The manufacturer should submit batch protocol data for a sufficient number of consecutive batches (Usually 10 batches) </a:t>
            </a:r>
          </a:p>
          <a:p>
            <a:pPr lvl="1"/>
            <a:r>
              <a:rPr lang="en-US" altLang="ja-JP" sz="2800" dirty="0">
                <a:solidFill>
                  <a:srgbClr val="0070C0"/>
                </a:solidFill>
              </a:rPr>
              <a:t>to demonstrate that safe and consistent production has been established. </a:t>
            </a:r>
          </a:p>
          <a:p>
            <a:pPr lvl="2">
              <a:buFont typeface="Wingdings" panose="05000000000000000000" pitchFamily="2" charset="2"/>
              <a:buChar char="Ø"/>
            </a:pPr>
            <a:r>
              <a:rPr lang="en-US" altLang="ja-JP" sz="2800" dirty="0">
                <a:solidFill>
                  <a:srgbClr val="0070C0"/>
                </a:solidFill>
              </a:rPr>
              <a:t>The conduct of the TABST shall be in accordance with the regional requirements. </a:t>
            </a:r>
          </a:p>
          <a:p>
            <a:pPr lvl="2">
              <a:buFont typeface="Wingdings" panose="05000000000000000000" pitchFamily="2" charset="2"/>
              <a:buChar char="Ø"/>
            </a:pPr>
            <a:r>
              <a:rPr lang="en-US" altLang="ja-JP" sz="2800" dirty="0">
                <a:solidFill>
                  <a:srgbClr val="0070C0"/>
                </a:solidFill>
              </a:rPr>
              <a:t>Variety of local and systemic reactions should be examined,</a:t>
            </a:r>
          </a:p>
          <a:p>
            <a:pPr lvl="2">
              <a:buFont typeface="Wingdings" panose="05000000000000000000" pitchFamily="2" charset="2"/>
              <a:buChar char="Ø"/>
            </a:pPr>
            <a:r>
              <a:rPr lang="en-US" altLang="ja-JP" sz="2800" dirty="0">
                <a:solidFill>
                  <a:srgbClr val="0070C0"/>
                </a:solidFill>
              </a:rPr>
              <a:t>Summary and discussion should be provided.</a:t>
            </a:r>
          </a:p>
          <a:p>
            <a:pPr lvl="1"/>
            <a:endParaRPr lang="ja-JP" altLang="en-US" dirty="0">
              <a:solidFill>
                <a:srgbClr val="0606BA"/>
              </a:solidFill>
            </a:endParaRPr>
          </a:p>
        </p:txBody>
      </p:sp>
    </p:spTree>
    <p:extLst>
      <p:ext uri="{BB962C8B-B14F-4D97-AF65-F5344CB8AC3E}">
        <p14:creationId xmlns:p14="http://schemas.microsoft.com/office/powerpoint/2010/main" val="3709400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prstGeom prst="rect">
            <a:avLst/>
          </a:prstGeom>
          <a:noFill/>
        </p:spPr>
        <p:txBody>
          <a:bodyPr rtlCol="0">
            <a:normAutofit/>
            <a:scene3d>
              <a:camera prst="orthographicFront"/>
              <a:lightRig rig="soft" dir="t"/>
            </a:scene3d>
          </a:bodyPr>
          <a:lstStyle/>
          <a:p>
            <a:pPr fontAlgn="auto">
              <a:spcAft>
                <a:spcPts val="0"/>
              </a:spcAft>
              <a:tabLst>
                <a:tab pos="4313238" algn="l"/>
              </a:tabLst>
              <a:defRPr/>
            </a:pPr>
            <a:r>
              <a:rPr lang="en-US" altLang="ja-JP" dirty="0">
                <a:solidFill>
                  <a:schemeClr val="bg1"/>
                </a:solidFill>
              </a:rPr>
              <a:t>                 VICH-GL50</a:t>
            </a:r>
            <a:endParaRPr lang="ja-JP" altLang="en-US" dirty="0">
              <a:solidFill>
                <a:schemeClr val="bg1"/>
              </a:solidFill>
            </a:endParaRPr>
          </a:p>
        </p:txBody>
      </p:sp>
      <p:sp>
        <p:nvSpPr>
          <p:cNvPr id="20483" name="コンテンツ プレースホルダー 1"/>
          <p:cNvSpPr>
            <a:spLocks noGrp="1"/>
          </p:cNvSpPr>
          <p:nvPr>
            <p:ph idx="1"/>
          </p:nvPr>
        </p:nvSpPr>
        <p:spPr>
          <a:solidFill>
            <a:schemeClr val="bg1"/>
          </a:solidFill>
        </p:spPr>
        <p:txBody>
          <a:bodyPr/>
          <a:lstStyle/>
          <a:p>
            <a:pPr marL="0" indent="0">
              <a:buNone/>
            </a:pPr>
            <a:r>
              <a:rPr lang="de-AT" altLang="ja-JP" b="1" i="1" dirty="0">
                <a:solidFill>
                  <a:srgbClr val="000000"/>
                </a:solidFill>
                <a:latin typeface="Calibri" panose="020F0502020204030204" pitchFamily="34" charset="0"/>
              </a:rPr>
              <a:t>2.3.1.3. Pharmacovigilance data </a:t>
            </a:r>
            <a:endParaRPr lang="de-AT" altLang="ja-JP" dirty="0">
              <a:solidFill>
                <a:srgbClr val="000000"/>
              </a:solidFill>
              <a:latin typeface="Calibri" panose="020F0502020204030204" pitchFamily="34" charset="0"/>
            </a:endParaRPr>
          </a:p>
          <a:p>
            <a:pPr marL="444500" indent="-269875"/>
            <a:r>
              <a:rPr lang="en-US" altLang="ja-JP" dirty="0">
                <a:solidFill>
                  <a:srgbClr val="0070C0"/>
                </a:solidFill>
                <a:latin typeface="Calibri" panose="020F0502020204030204" pitchFamily="34" charset="0"/>
              </a:rPr>
              <a:t>A pharmacovigilance system (in accordance with the VICH Guidelines) is </a:t>
            </a:r>
            <a:r>
              <a:rPr lang="en-US" altLang="ja-JP" sz="2800" dirty="0">
                <a:solidFill>
                  <a:srgbClr val="0070C0"/>
                </a:solidFill>
                <a:latin typeface="Calibri" panose="020F0502020204030204" pitchFamily="34" charset="0"/>
              </a:rPr>
              <a:t>in place during the consecutive batches were on the market. </a:t>
            </a:r>
          </a:p>
          <a:p>
            <a:pPr marL="901700" lvl="1" indent="-269875"/>
            <a:endParaRPr lang="en-US" altLang="ja-JP" sz="2800" dirty="0">
              <a:solidFill>
                <a:srgbClr val="0070C0"/>
              </a:solidFill>
              <a:latin typeface="Calibri" panose="020F0502020204030204" pitchFamily="34" charset="0"/>
            </a:endParaRPr>
          </a:p>
          <a:p>
            <a:pPr marL="444500" indent="-269875"/>
            <a:r>
              <a:rPr lang="en-US" altLang="ja-JP" dirty="0">
                <a:solidFill>
                  <a:srgbClr val="0070C0"/>
                </a:solidFill>
                <a:latin typeface="Calibri" panose="020F0502020204030204" pitchFamily="34" charset="0"/>
              </a:rPr>
              <a:t>The Data to demonstrating the consistent safe performance of the vaccine in the field should be provided.</a:t>
            </a:r>
          </a:p>
          <a:p>
            <a:endParaRPr lang="ja-JP" altLang="en-US"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71323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38539" y="1500808"/>
            <a:ext cx="8440132" cy="35085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defTabSz="914400">
              <a:buAutoNum type="arabicPeriod"/>
            </a:pPr>
            <a:r>
              <a:rPr lang="en-US" altLang="ja-JP"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 : Quality Control of Veterinary Biologicals (vaccine) in Japan</a:t>
            </a:r>
          </a:p>
          <a:p>
            <a:pPr marL="514350" indent="-514350" algn="ctr" defTabSz="914400">
              <a:buAutoNum type="arabicPeriod"/>
            </a:pPr>
            <a:endParaRPr lang="en-US" altLang="ja-JP"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defTabSz="914400">
              <a:buAutoNum type="arabicPeriod"/>
            </a:pPr>
            <a:r>
              <a:rPr lang="en-US" altLang="ja-JP" sz="3200" b="1" dirty="0">
                <a:solidFill>
                  <a:schemeClr val="bg1">
                    <a:lumMod val="50000"/>
                  </a:schemeClr>
                </a:solidFill>
                <a:latin typeface="Arial" panose="020B0604020202020204" pitchFamily="34" charset="0"/>
                <a:cs typeface="Arial" panose="020B0604020202020204" pitchFamily="34" charset="0"/>
              </a:rPr>
              <a:t>VICH guidelines for veterinary vaccines</a:t>
            </a:r>
            <a:endParaRPr lang="ja-JP" altLang="en-US" sz="3200" b="1" dirty="0">
              <a:solidFill>
                <a:schemeClr val="bg1">
                  <a:lumMod val="50000"/>
                </a:schemeClr>
              </a:solidFill>
              <a:latin typeface="Arial" panose="020B0604020202020204" pitchFamily="34" charset="0"/>
              <a:cs typeface="Arial" panose="020B0604020202020204" pitchFamily="34" charset="0"/>
            </a:endParaRPr>
          </a:p>
          <a:p>
            <a:pPr algn="ctr" defTabSz="914400"/>
            <a:endParaRPr lang="en-US" altLang="ja-JP"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サブタイトル 2"/>
          <p:cNvSpPr txBox="1">
            <a:spLocks/>
          </p:cNvSpPr>
          <p:nvPr/>
        </p:nvSpPr>
        <p:spPr>
          <a:xfrm>
            <a:off x="701038" y="4847640"/>
            <a:ext cx="6629401" cy="1217880"/>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endParaRPr kumimoji="1" lang="en-US" altLang="ja-JP" sz="2000" dirty="0">
              <a:solidFill>
                <a:schemeClr val="bg1"/>
              </a:solidFill>
            </a:endParaRPr>
          </a:p>
        </p:txBody>
      </p:sp>
    </p:spTree>
    <p:extLst>
      <p:ext uri="{BB962C8B-B14F-4D97-AF65-F5344CB8AC3E}">
        <p14:creationId xmlns:p14="http://schemas.microsoft.com/office/powerpoint/2010/main" val="2330418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prstGeom prst="rect">
            <a:avLst/>
          </a:prstGeom>
          <a:noFill/>
        </p:spPr>
        <p:txBody>
          <a:bodyPr rtlCol="0">
            <a:normAutofit/>
            <a:scene3d>
              <a:camera prst="orthographicFront"/>
              <a:lightRig rig="soft" dir="t"/>
            </a:scene3d>
          </a:bodyPr>
          <a:lstStyle/>
          <a:p>
            <a:pPr fontAlgn="auto">
              <a:spcAft>
                <a:spcPts val="0"/>
              </a:spcAft>
              <a:tabLst>
                <a:tab pos="4313238" algn="l"/>
              </a:tabLst>
              <a:defRPr/>
            </a:pPr>
            <a:r>
              <a:rPr lang="en-US" altLang="ja-JP" dirty="0">
                <a:solidFill>
                  <a:schemeClr val="bg1"/>
                </a:solidFill>
              </a:rPr>
              <a:t>                 VICH-GL50</a:t>
            </a:r>
            <a:endParaRPr lang="ja-JP" altLang="en-US" dirty="0">
              <a:solidFill>
                <a:schemeClr val="bg1"/>
              </a:solidFill>
            </a:endParaRPr>
          </a:p>
        </p:txBody>
      </p:sp>
      <p:sp>
        <p:nvSpPr>
          <p:cNvPr id="2" name="コンテンツ プレースホルダー 1"/>
          <p:cNvSpPr>
            <a:spLocks noGrp="1"/>
          </p:cNvSpPr>
          <p:nvPr>
            <p:ph idx="1"/>
          </p:nvPr>
        </p:nvSpPr>
        <p:spPr>
          <a:xfrm>
            <a:off x="250521" y="1600200"/>
            <a:ext cx="8768219" cy="4525963"/>
          </a:xfrm>
          <a:solidFill>
            <a:schemeClr val="bg1"/>
          </a:solidFill>
        </p:spPr>
        <p:txBody>
          <a:bodyPr rtlCol="0">
            <a:normAutofit/>
          </a:bodyPr>
          <a:lstStyle/>
          <a:p>
            <a:pPr fontAlgn="auto">
              <a:spcAft>
                <a:spcPts val="0"/>
              </a:spcAft>
              <a:buFont typeface="Arial" panose="020B0604020202020204" pitchFamily="34" charset="0"/>
              <a:buChar char="•"/>
              <a:defRPr/>
            </a:pPr>
            <a:r>
              <a:rPr lang="en-US" altLang="ja-JP" sz="3000" b="1" i="1" dirty="0">
                <a:solidFill>
                  <a:srgbClr val="000000"/>
                </a:solidFill>
              </a:rPr>
              <a:t>2.3.2. Procedure for waiving the target animal batch safety test </a:t>
            </a:r>
            <a:endParaRPr lang="en-US" altLang="ja-JP" sz="3000" dirty="0">
              <a:solidFill>
                <a:srgbClr val="000000"/>
              </a:solidFill>
            </a:endParaRPr>
          </a:p>
          <a:p>
            <a:pPr lvl="1" fontAlgn="auto">
              <a:spcAft>
                <a:spcPts val="0"/>
              </a:spcAft>
              <a:defRPr/>
            </a:pPr>
            <a:r>
              <a:rPr lang="en-US" altLang="ja-JP" sz="2600" dirty="0">
                <a:solidFill>
                  <a:srgbClr val="0070C0"/>
                </a:solidFill>
              </a:rPr>
              <a:t>A report should provide an overall assessment of the consistency of the product’s safety and </a:t>
            </a:r>
          </a:p>
          <a:p>
            <a:pPr lvl="1" fontAlgn="auto">
              <a:spcAft>
                <a:spcPts val="0"/>
              </a:spcAft>
              <a:defRPr/>
            </a:pPr>
            <a:r>
              <a:rPr lang="en-US" altLang="ja-JP" sz="2600" dirty="0">
                <a:solidFill>
                  <a:srgbClr val="0070C0"/>
                </a:solidFill>
              </a:rPr>
              <a:t>would include; </a:t>
            </a:r>
          </a:p>
          <a:p>
            <a:pPr lvl="2" fontAlgn="auto">
              <a:spcAft>
                <a:spcPts val="0"/>
              </a:spcAft>
              <a:defRPr/>
            </a:pPr>
            <a:r>
              <a:rPr lang="en-US" altLang="ja-JP" sz="2400" dirty="0">
                <a:solidFill>
                  <a:srgbClr val="0070C0"/>
                </a:solidFill>
              </a:rPr>
              <a:t>the number of batches manufactured, </a:t>
            </a:r>
          </a:p>
          <a:p>
            <a:pPr lvl="2" fontAlgn="auto">
              <a:spcAft>
                <a:spcPts val="0"/>
              </a:spcAft>
              <a:defRPr/>
            </a:pPr>
            <a:r>
              <a:rPr lang="en-US" altLang="ja-JP" sz="2400" dirty="0">
                <a:solidFill>
                  <a:srgbClr val="0070C0"/>
                </a:solidFill>
              </a:rPr>
              <a:t>the number of years the product has been on the market, </a:t>
            </a:r>
          </a:p>
          <a:p>
            <a:pPr lvl="2" fontAlgn="auto">
              <a:spcAft>
                <a:spcPts val="0"/>
              </a:spcAft>
              <a:defRPr/>
            </a:pPr>
            <a:r>
              <a:rPr lang="en-US" altLang="ja-JP" sz="2400" dirty="0">
                <a:solidFill>
                  <a:srgbClr val="0070C0"/>
                </a:solidFill>
              </a:rPr>
              <a:t>the number of doses sold, </a:t>
            </a:r>
          </a:p>
          <a:p>
            <a:pPr lvl="2" fontAlgn="auto">
              <a:spcAft>
                <a:spcPts val="0"/>
              </a:spcAft>
              <a:defRPr/>
            </a:pPr>
            <a:r>
              <a:rPr lang="en-US" altLang="ja-JP" sz="2400" dirty="0">
                <a:solidFill>
                  <a:srgbClr val="0070C0"/>
                </a:solidFill>
              </a:rPr>
              <a:t>the frequency and seriousness of any adverse reactions, </a:t>
            </a:r>
          </a:p>
          <a:p>
            <a:pPr lvl="2" fontAlgn="auto">
              <a:spcAft>
                <a:spcPts val="0"/>
              </a:spcAft>
              <a:defRPr/>
            </a:pPr>
            <a:r>
              <a:rPr lang="en-US" altLang="ja-JP" sz="2400" dirty="0">
                <a:solidFill>
                  <a:srgbClr val="0070C0"/>
                </a:solidFill>
              </a:rPr>
              <a:t>investigations into the causes of these adverse reactions. </a:t>
            </a:r>
            <a:endParaRPr lang="ja-JP" altLang="en-US" sz="2400" dirty="0">
              <a:solidFill>
                <a:srgbClr val="0070C0"/>
              </a:solidFill>
            </a:endParaRPr>
          </a:p>
        </p:txBody>
      </p:sp>
    </p:spTree>
    <p:extLst>
      <p:ext uri="{BB962C8B-B14F-4D97-AF65-F5344CB8AC3E}">
        <p14:creationId xmlns:p14="http://schemas.microsoft.com/office/powerpoint/2010/main" val="3241186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15152" y="274638"/>
            <a:ext cx="8229600" cy="1143000"/>
          </a:xfrm>
          <a:prstGeom prst="rect">
            <a:avLst/>
          </a:prstGeom>
          <a:noFill/>
        </p:spPr>
        <p:txBody>
          <a:bodyPr rtlCol="0">
            <a:normAutofit fontScale="90000"/>
            <a:scene3d>
              <a:camera prst="orthographicFront"/>
              <a:lightRig rig="soft" dir="t"/>
            </a:scene3d>
          </a:bodyPr>
          <a:lstStyle/>
          <a:p>
            <a:pPr fontAlgn="auto">
              <a:spcAft>
                <a:spcPts val="0"/>
              </a:spcAft>
              <a:defRPr/>
            </a:pPr>
            <a:r>
              <a:rPr lang="en-US" altLang="ja-JP" dirty="0">
                <a:solidFill>
                  <a:schemeClr val="bg1"/>
                </a:solidFill>
              </a:rPr>
              <a:t> How is GL50 implemented in Japan ?</a:t>
            </a:r>
            <a:endParaRPr lang="ja-JP" altLang="en-US" dirty="0">
              <a:solidFill>
                <a:schemeClr val="bg1"/>
              </a:solidFill>
            </a:endParaRPr>
          </a:p>
        </p:txBody>
      </p:sp>
      <p:sp>
        <p:nvSpPr>
          <p:cNvPr id="2" name="コンテンツ プレースホルダー 1"/>
          <p:cNvSpPr>
            <a:spLocks noGrp="1"/>
          </p:cNvSpPr>
          <p:nvPr>
            <p:ph idx="1"/>
          </p:nvPr>
        </p:nvSpPr>
        <p:spPr>
          <a:xfrm>
            <a:off x="190100" y="1600200"/>
            <a:ext cx="8766010" cy="4525963"/>
          </a:xfrm>
          <a:solidFill>
            <a:schemeClr val="bg1"/>
          </a:solidFill>
        </p:spPr>
        <p:txBody>
          <a:bodyPr rtlCol="0">
            <a:normAutofit fontScale="92500"/>
          </a:bodyPr>
          <a:lstStyle/>
          <a:p>
            <a:pPr marL="0" indent="0" fontAlgn="auto">
              <a:lnSpc>
                <a:spcPct val="90000"/>
              </a:lnSpc>
              <a:spcAft>
                <a:spcPts val="0"/>
              </a:spcAft>
              <a:buNone/>
              <a:defRPr/>
            </a:pPr>
            <a:r>
              <a:rPr lang="en-US" altLang="ja-JP" dirty="0"/>
              <a:t>GL50 has been implemented in Japan from Feb. 2014.</a:t>
            </a:r>
          </a:p>
          <a:p>
            <a:pPr marL="0" indent="0" fontAlgn="auto">
              <a:lnSpc>
                <a:spcPct val="90000"/>
              </a:lnSpc>
              <a:spcAft>
                <a:spcPts val="0"/>
              </a:spcAft>
              <a:buNone/>
              <a:defRPr/>
            </a:pPr>
            <a:endParaRPr lang="en-US" altLang="ja-JP" dirty="0"/>
          </a:p>
          <a:p>
            <a:pPr marL="0" indent="0" fontAlgn="auto">
              <a:lnSpc>
                <a:spcPct val="90000"/>
              </a:lnSpc>
              <a:spcAft>
                <a:spcPts val="0"/>
              </a:spcAft>
              <a:buNone/>
              <a:defRPr/>
            </a:pPr>
            <a:r>
              <a:rPr lang="en-US" altLang="ja-JP" dirty="0">
                <a:solidFill>
                  <a:srgbClr val="0606BA"/>
                </a:solidFill>
              </a:rPr>
              <a:t>1. Applicable vaccine</a:t>
            </a:r>
          </a:p>
          <a:p>
            <a:pPr marL="174625" indent="0" fontAlgn="auto">
              <a:lnSpc>
                <a:spcPct val="90000"/>
              </a:lnSpc>
              <a:spcAft>
                <a:spcPts val="0"/>
              </a:spcAft>
              <a:buNone/>
              <a:defRPr/>
            </a:pPr>
            <a:r>
              <a:rPr lang="en-US" altLang="ja-JP" dirty="0"/>
              <a:t>The vaccine which is fulfilled all of following requirements.</a:t>
            </a:r>
          </a:p>
          <a:p>
            <a:pPr marL="981075" indent="-442913" fontAlgn="auto">
              <a:lnSpc>
                <a:spcPct val="90000"/>
              </a:lnSpc>
              <a:spcAft>
                <a:spcPts val="0"/>
              </a:spcAft>
              <a:buFont typeface="Wingdings 3" pitchFamily="18" charset="2"/>
              <a:buNone/>
              <a:defRPr/>
            </a:pPr>
            <a:r>
              <a:rPr lang="en-US" altLang="ja-JP" dirty="0">
                <a:solidFill>
                  <a:srgbClr val="0070C0"/>
                </a:solidFill>
              </a:rPr>
              <a:t>(1) Inactivated vaccine for veterinary use.</a:t>
            </a:r>
          </a:p>
          <a:p>
            <a:pPr marL="981075" indent="-442913" fontAlgn="auto">
              <a:lnSpc>
                <a:spcPct val="90000"/>
              </a:lnSpc>
              <a:spcAft>
                <a:spcPts val="0"/>
              </a:spcAft>
              <a:buFont typeface="Wingdings 3" pitchFamily="18" charset="2"/>
              <a:buNone/>
              <a:defRPr/>
            </a:pPr>
            <a:r>
              <a:rPr lang="en-US" altLang="ja-JP" dirty="0">
                <a:solidFill>
                  <a:srgbClr val="0070C0"/>
                </a:solidFill>
              </a:rPr>
              <a:t>(2) More than the last 10 batches were passed the TABST.</a:t>
            </a:r>
          </a:p>
          <a:p>
            <a:pPr marL="981075" indent="-442913" fontAlgn="auto">
              <a:lnSpc>
                <a:spcPct val="90000"/>
              </a:lnSpc>
              <a:spcAft>
                <a:spcPts val="0"/>
              </a:spcAft>
              <a:buFont typeface="Wingdings 3" pitchFamily="18" charset="2"/>
              <a:buNone/>
              <a:defRPr/>
            </a:pPr>
            <a:r>
              <a:rPr lang="en-US" altLang="ja-JP" dirty="0">
                <a:solidFill>
                  <a:srgbClr val="0070C0"/>
                </a:solidFill>
              </a:rPr>
              <a:t>(3) Seed lot system-based product.</a:t>
            </a:r>
          </a:p>
          <a:p>
            <a:pPr marL="981075" indent="-442913" fontAlgn="auto">
              <a:spcAft>
                <a:spcPts val="0"/>
              </a:spcAft>
              <a:buNone/>
              <a:defRPr/>
            </a:pPr>
            <a:r>
              <a:rPr lang="en-US" altLang="ja-JP" dirty="0">
                <a:solidFill>
                  <a:srgbClr val="0070C0"/>
                </a:solidFill>
              </a:rPr>
              <a:t>(4) Product which is not within the re-examination period </a:t>
            </a:r>
          </a:p>
          <a:p>
            <a:pPr marL="981075" indent="-442913" fontAlgn="auto">
              <a:spcBef>
                <a:spcPts val="600"/>
              </a:spcBef>
              <a:spcAft>
                <a:spcPts val="0"/>
              </a:spcAft>
              <a:buNone/>
              <a:defRPr/>
            </a:pPr>
            <a:r>
              <a:rPr lang="en-US" altLang="ja-JP" dirty="0">
                <a:solidFill>
                  <a:srgbClr val="0070C0"/>
                </a:solidFill>
              </a:rPr>
              <a:t>       (6 years after the approval).   </a:t>
            </a:r>
            <a:endParaRPr lang="ja-JP" altLang="en-US" dirty="0">
              <a:solidFill>
                <a:srgbClr val="0070C0"/>
              </a:solidFill>
            </a:endParaRPr>
          </a:p>
        </p:txBody>
      </p:sp>
    </p:spTree>
    <p:extLst>
      <p:ext uri="{BB962C8B-B14F-4D97-AF65-F5344CB8AC3E}">
        <p14:creationId xmlns:p14="http://schemas.microsoft.com/office/powerpoint/2010/main" val="3490182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7683" y="174430"/>
            <a:ext cx="8229600" cy="1143000"/>
          </a:xfrm>
          <a:prstGeom prst="rect">
            <a:avLst/>
          </a:prstGeom>
          <a:noFill/>
        </p:spPr>
        <p:txBody>
          <a:bodyPr rtlCol="0">
            <a:normAutofit fontScale="90000"/>
            <a:scene3d>
              <a:camera prst="orthographicFront"/>
              <a:lightRig rig="soft" dir="t"/>
            </a:scene3d>
          </a:bodyPr>
          <a:lstStyle/>
          <a:p>
            <a:pPr fontAlgn="auto">
              <a:spcAft>
                <a:spcPts val="0"/>
              </a:spcAft>
              <a:defRPr/>
            </a:pPr>
            <a:r>
              <a:rPr lang="en-US" altLang="ja-JP" dirty="0">
                <a:solidFill>
                  <a:schemeClr val="bg1"/>
                </a:solidFill>
              </a:rPr>
              <a:t> How is GL50 implemented in Japan ?</a:t>
            </a:r>
            <a:endParaRPr lang="ja-JP" altLang="en-US" dirty="0">
              <a:solidFill>
                <a:schemeClr val="bg1"/>
              </a:solidFill>
            </a:endParaRPr>
          </a:p>
        </p:txBody>
      </p:sp>
      <p:sp>
        <p:nvSpPr>
          <p:cNvPr id="2" name="コンテンツ プレースホルダー 1"/>
          <p:cNvSpPr>
            <a:spLocks noGrp="1"/>
          </p:cNvSpPr>
          <p:nvPr>
            <p:ph idx="1"/>
          </p:nvPr>
        </p:nvSpPr>
        <p:spPr>
          <a:xfrm>
            <a:off x="87683" y="1600200"/>
            <a:ext cx="8956110" cy="4525963"/>
          </a:xfrm>
          <a:solidFill>
            <a:schemeClr val="bg1"/>
          </a:solidFill>
        </p:spPr>
        <p:txBody>
          <a:bodyPr rtlCol="0">
            <a:noAutofit/>
          </a:bodyPr>
          <a:lstStyle/>
          <a:p>
            <a:pPr marL="0" indent="0" fontAlgn="auto">
              <a:lnSpc>
                <a:spcPct val="90000"/>
              </a:lnSpc>
              <a:spcAft>
                <a:spcPts val="0"/>
              </a:spcAft>
              <a:buNone/>
              <a:defRPr/>
            </a:pPr>
            <a:r>
              <a:rPr lang="en-US" altLang="ja-JP" dirty="0">
                <a:solidFill>
                  <a:srgbClr val="0606BA"/>
                </a:solidFill>
              </a:rPr>
              <a:t>2. Application Documents</a:t>
            </a:r>
          </a:p>
          <a:p>
            <a:pPr marL="174625" indent="0" fontAlgn="auto">
              <a:lnSpc>
                <a:spcPct val="90000"/>
              </a:lnSpc>
              <a:spcAft>
                <a:spcPts val="0"/>
              </a:spcAft>
              <a:buNone/>
              <a:defRPr/>
            </a:pPr>
            <a:r>
              <a:rPr lang="en-US" altLang="ja-JP" dirty="0"/>
              <a:t>(1) Application for waiver of TABST</a:t>
            </a:r>
          </a:p>
          <a:p>
            <a:pPr marL="174625" indent="0" fontAlgn="auto">
              <a:lnSpc>
                <a:spcPct val="90000"/>
              </a:lnSpc>
              <a:spcAft>
                <a:spcPts val="0"/>
              </a:spcAft>
              <a:buNone/>
              <a:defRPr/>
            </a:pPr>
            <a:r>
              <a:rPr lang="en-US" altLang="ja-JP" dirty="0"/>
              <a:t>(2) Accompanying materials: </a:t>
            </a:r>
          </a:p>
          <a:p>
            <a:pPr marL="457200" lvl="1" indent="0" fontAlgn="auto">
              <a:spcAft>
                <a:spcPts val="0"/>
              </a:spcAft>
              <a:buNone/>
              <a:defRPr/>
            </a:pPr>
            <a:r>
              <a:rPr lang="en-US" altLang="ja-JP" dirty="0"/>
              <a:t>    </a:t>
            </a:r>
            <a:r>
              <a:rPr lang="en-US" altLang="ja-JP" dirty="0">
                <a:solidFill>
                  <a:srgbClr val="0070C0"/>
                </a:solidFill>
              </a:rPr>
              <a:t>A. Manufacturing records (last 10 batches)</a:t>
            </a:r>
          </a:p>
          <a:p>
            <a:pPr marL="457200" lvl="1" indent="0" fontAlgn="auto">
              <a:spcAft>
                <a:spcPts val="0"/>
              </a:spcAft>
              <a:buNone/>
              <a:defRPr/>
            </a:pPr>
            <a:r>
              <a:rPr lang="en-US" altLang="ja-JP" dirty="0">
                <a:solidFill>
                  <a:srgbClr val="0070C0"/>
                </a:solidFill>
              </a:rPr>
              <a:t>    B. Batch release test data (last 10 batches)</a:t>
            </a:r>
          </a:p>
          <a:p>
            <a:pPr marL="457200" lvl="1" indent="0" fontAlgn="auto">
              <a:spcAft>
                <a:spcPts val="0"/>
              </a:spcAft>
              <a:buNone/>
              <a:defRPr/>
            </a:pPr>
            <a:r>
              <a:rPr lang="en-US" altLang="ja-JP" dirty="0">
                <a:solidFill>
                  <a:srgbClr val="0070C0"/>
                </a:solidFill>
              </a:rPr>
              <a:t>    C. Information on a defect batch (if any)</a:t>
            </a:r>
          </a:p>
          <a:p>
            <a:pPr marL="457200" lvl="1" indent="0" fontAlgn="auto">
              <a:spcAft>
                <a:spcPts val="0"/>
              </a:spcAft>
              <a:buNone/>
              <a:defRPr/>
            </a:pPr>
            <a:r>
              <a:rPr lang="en-US" altLang="ja-JP" dirty="0">
                <a:solidFill>
                  <a:srgbClr val="0070C0"/>
                </a:solidFill>
              </a:rPr>
              <a:t>    D. Revision history of the dossier </a:t>
            </a:r>
          </a:p>
          <a:p>
            <a:pPr marL="457200" lvl="1" indent="0" fontAlgn="auto">
              <a:spcAft>
                <a:spcPts val="0"/>
              </a:spcAft>
              <a:buNone/>
              <a:defRPr/>
            </a:pPr>
            <a:r>
              <a:rPr lang="en-US" altLang="ja-JP" dirty="0">
                <a:solidFill>
                  <a:srgbClr val="0070C0"/>
                </a:solidFill>
              </a:rPr>
              <a:t>    E. Rational explanation for waiving TABST (on A to D above)</a:t>
            </a:r>
          </a:p>
          <a:p>
            <a:pPr marL="989013" lvl="1" indent="-531813" fontAlgn="auto">
              <a:spcAft>
                <a:spcPts val="0"/>
              </a:spcAft>
              <a:buNone/>
              <a:defRPr/>
            </a:pPr>
            <a:r>
              <a:rPr lang="en-US" altLang="ja-JP" dirty="0">
                <a:solidFill>
                  <a:srgbClr val="0070C0"/>
                </a:solidFill>
              </a:rPr>
              <a:t>    F. Overall safety assessment including  Pharmacovigilance data</a:t>
            </a:r>
          </a:p>
        </p:txBody>
      </p:sp>
    </p:spTree>
    <p:extLst>
      <p:ext uri="{BB962C8B-B14F-4D97-AF65-F5344CB8AC3E}">
        <p14:creationId xmlns:p14="http://schemas.microsoft.com/office/powerpoint/2010/main" val="3868734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台形 3"/>
          <p:cNvSpPr/>
          <p:nvPr/>
        </p:nvSpPr>
        <p:spPr>
          <a:xfrm>
            <a:off x="533898" y="1878676"/>
            <a:ext cx="2023568" cy="3374968"/>
          </a:xfrm>
          <a:prstGeom prst="trapezoid">
            <a:avLst>
              <a:gd name="adj" fmla="val 20892"/>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912203" y="1342663"/>
            <a:ext cx="7470773" cy="519366"/>
          </a:xfrm>
          <a:solidFill>
            <a:schemeClr val="accent1">
              <a:lumMod val="20000"/>
              <a:lumOff val="80000"/>
            </a:schemeClr>
          </a:solidFill>
          <a:ln>
            <a:noFill/>
          </a:ln>
        </p:spPr>
        <p:txBody>
          <a:bodyPr/>
          <a:lstStyle/>
          <a:p>
            <a:pPr algn="ctr"/>
            <a:r>
              <a:rPr kumimoji="1" lang="en-US" altLang="ja-JP" sz="2800" b="1" dirty="0">
                <a:latin typeface="Arial" panose="020B0604020202020204" pitchFamily="34" charset="0"/>
                <a:cs typeface="Arial" panose="020B0604020202020204" pitchFamily="34" charset="0"/>
              </a:rPr>
              <a:t>Quality in Vaccination Practice</a:t>
            </a:r>
            <a:endParaRPr kumimoji="1" lang="ja-JP" altLang="en-US" sz="2800" b="1" dirty="0">
              <a:latin typeface="Arial" panose="020B0604020202020204" pitchFamily="34" charset="0"/>
              <a:cs typeface="Arial" panose="020B0604020202020204" pitchFamily="34" charset="0"/>
            </a:endParaRPr>
          </a:p>
        </p:txBody>
      </p:sp>
      <p:sp>
        <p:nvSpPr>
          <p:cNvPr id="6" name="台形 5"/>
          <p:cNvSpPr/>
          <p:nvPr/>
        </p:nvSpPr>
        <p:spPr>
          <a:xfrm>
            <a:off x="2608505" y="1878676"/>
            <a:ext cx="2023568" cy="3374968"/>
          </a:xfrm>
          <a:prstGeom prst="trapezoid">
            <a:avLst>
              <a:gd name="adj" fmla="val 17606"/>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台形 6"/>
          <p:cNvSpPr/>
          <p:nvPr/>
        </p:nvSpPr>
        <p:spPr>
          <a:xfrm>
            <a:off x="4681951" y="1878676"/>
            <a:ext cx="2023568" cy="3374968"/>
          </a:xfrm>
          <a:prstGeom prst="trapezoid">
            <a:avLst>
              <a:gd name="adj" fmla="val 1842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台形 7"/>
          <p:cNvSpPr/>
          <p:nvPr/>
        </p:nvSpPr>
        <p:spPr>
          <a:xfrm>
            <a:off x="6741141" y="1878676"/>
            <a:ext cx="2023568" cy="3374968"/>
          </a:xfrm>
          <a:prstGeom prst="trapezoid">
            <a:avLst>
              <a:gd name="adj" fmla="val 1924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12203" y="4677645"/>
            <a:ext cx="7635820" cy="400110"/>
          </a:xfrm>
          <a:prstGeom prst="rect">
            <a:avLst/>
          </a:prstGeom>
        </p:spPr>
        <p:txBody>
          <a:bodyPr wrap="square">
            <a:spAutoFit/>
          </a:bodyPr>
          <a:lstStyle/>
          <a:p>
            <a:r>
              <a:rPr lang="en-US" altLang="ja-JP" sz="2000" b="1" dirty="0">
                <a:latin typeface="Arial" panose="020B0604020202020204" pitchFamily="34" charset="0"/>
                <a:cs typeface="Arial" panose="020B0604020202020204" pitchFamily="34" charset="0"/>
              </a:rPr>
              <a:t>Products            Distribution              Usage              Monitoring</a:t>
            </a:r>
            <a:endParaRPr lang="ja-JP" altLang="en-US" sz="2000" b="1" dirty="0">
              <a:latin typeface="Arial" panose="020B0604020202020204" pitchFamily="34" charset="0"/>
              <a:cs typeface="Arial" panose="020B0604020202020204" pitchFamily="34" charset="0"/>
            </a:endParaRPr>
          </a:p>
        </p:txBody>
      </p:sp>
      <p:sp>
        <p:nvSpPr>
          <p:cNvPr id="9" name="正方形/長方形 8"/>
          <p:cNvSpPr/>
          <p:nvPr/>
        </p:nvSpPr>
        <p:spPr>
          <a:xfrm>
            <a:off x="0" y="427153"/>
            <a:ext cx="8179358" cy="523220"/>
          </a:xfrm>
          <a:prstGeom prst="rect">
            <a:avLst/>
          </a:prstGeom>
        </p:spPr>
        <p:txBody>
          <a:bodyPr wrap="square">
            <a:spAutoFit/>
          </a:bodyPr>
          <a:lstStyle/>
          <a:p>
            <a:r>
              <a:rPr lang="en-US" altLang="ja-JP" sz="2800" b="1" dirty="0">
                <a:solidFill>
                  <a:schemeClr val="bg1">
                    <a:lumMod val="95000"/>
                  </a:schemeClr>
                </a:solidFill>
                <a:latin typeface="Arial" panose="020B0604020202020204" pitchFamily="34" charset="0"/>
                <a:cs typeface="Arial" panose="020B0604020202020204" pitchFamily="34" charset="0"/>
              </a:rPr>
              <a:t>Subjects to ensure quality of product/practice</a:t>
            </a:r>
            <a:endParaRPr lang="ja-JP" altLang="en-US" sz="2800" b="1" dirty="0">
              <a:solidFill>
                <a:schemeClr val="bg1">
                  <a:lumMod val="95000"/>
                </a:schemeClr>
              </a:solidFill>
              <a:latin typeface="Arial" panose="020B0604020202020204" pitchFamily="34" charset="0"/>
              <a:cs typeface="Arial" panose="020B0604020202020204" pitchFamily="34" charset="0"/>
            </a:endParaRPr>
          </a:p>
        </p:txBody>
      </p:sp>
      <p:pic>
        <p:nvPicPr>
          <p:cNvPr id="10" name="Picture 8" descr="クリックすると新しいウィンドウで開きます"/>
          <p:cNvPicPr>
            <a:picLocks noChangeAspect="1" noChangeArrowheads="1"/>
          </p:cNvPicPr>
          <p:nvPr/>
        </p:nvPicPr>
        <p:blipFill>
          <a:blip r:embed="rId3" cstate="print"/>
          <a:srcRect/>
          <a:stretch>
            <a:fillRect/>
          </a:stretch>
        </p:blipFill>
        <p:spPr bwMode="auto">
          <a:xfrm>
            <a:off x="1064871" y="2337944"/>
            <a:ext cx="700379" cy="1135418"/>
          </a:xfrm>
          <a:prstGeom prst="rect">
            <a:avLst/>
          </a:prstGeom>
          <a:noFill/>
          <a:ln w="9525">
            <a:noFill/>
            <a:miter lim="800000"/>
            <a:headEnd/>
            <a:tailEnd/>
          </a:ln>
        </p:spPr>
      </p:pic>
      <p:pic>
        <p:nvPicPr>
          <p:cNvPr id="11"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1980" y="3583966"/>
            <a:ext cx="109696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12" name="Picture 41" descr="C:\Program Files\Common Files\Microsoft Shared\Clipart\CagCat50\HM00163_.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0980" y="3982896"/>
            <a:ext cx="557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7030" y="2864227"/>
            <a:ext cx="8223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6" descr="C:\Program Files\Common Files\Microsoft Shared\Clipart\CagCat50\BD07153_.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3638" y="3522717"/>
            <a:ext cx="9017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0742" y="2693430"/>
            <a:ext cx="706888" cy="7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pic>
        <p:nvPicPr>
          <p:cNvPr id="1027" name="Picture 3" descr="C:\Users\ken_noda560\AppData\Local\Microsoft\Windows\Temporary Internet Files\Content.IE5\C1U5LXUK\lgi01a201401201200[1].jpg"/>
          <p:cNvPicPr>
            <a:picLocks noChangeAspect="1" noChangeArrowheads="1"/>
          </p:cNvPicPr>
          <p:nvPr/>
        </p:nvPicPr>
        <p:blipFill rotWithShape="1">
          <a:blip r:embed="rId9">
            <a:extLst>
              <a:ext uri="{28A0092B-C50C-407E-A947-70E740481C1C}">
                <a14:useLocalDpi xmlns:a14="http://schemas.microsoft.com/office/drawing/2010/main" val="0"/>
              </a:ext>
            </a:extLst>
          </a:blip>
          <a:srcRect r="14530"/>
          <a:stretch/>
        </p:blipFill>
        <p:spPr bwMode="auto">
          <a:xfrm>
            <a:off x="2986267" y="2783400"/>
            <a:ext cx="905249" cy="800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en_noda560\AppData\Local\Microsoft\Windows\Temporary Internet Files\Content.IE5\C1U5LXUK\yakkyoku_yakuzaishi[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6999" y="3674850"/>
            <a:ext cx="985656" cy="9068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rotWithShape="1">
          <a:blip r:embed="rId11" cstate="print"/>
          <a:srcRect l="9996" t="8001" r="8097" b="15037"/>
          <a:stretch/>
        </p:blipFill>
        <p:spPr bwMode="auto">
          <a:xfrm rot="10800000">
            <a:off x="912202" y="3802726"/>
            <a:ext cx="643465" cy="909615"/>
          </a:xfrm>
          <a:prstGeom prst="rect">
            <a:avLst/>
          </a:prstGeom>
          <a:noFill/>
          <a:ln w="9525">
            <a:noFill/>
            <a:miter lim="800000"/>
            <a:headEnd/>
            <a:tailEnd/>
          </a:ln>
          <a:effectLst/>
        </p:spPr>
      </p:pic>
      <p:pic>
        <p:nvPicPr>
          <p:cNvPr id="29" name="Picture 6" descr="クリックすると新しいウィンドウで開きます"/>
          <p:cNvPicPr>
            <a:picLocks noChangeAspect="1" noChangeArrowheads="1"/>
          </p:cNvPicPr>
          <p:nvPr/>
        </p:nvPicPr>
        <p:blipFill>
          <a:blip r:embed="rId12" cstate="print"/>
          <a:srcRect/>
          <a:stretch>
            <a:fillRect/>
          </a:stretch>
        </p:blipFill>
        <p:spPr bwMode="auto">
          <a:xfrm>
            <a:off x="1495010" y="3499289"/>
            <a:ext cx="503237" cy="720725"/>
          </a:xfrm>
          <a:prstGeom prst="rect">
            <a:avLst/>
          </a:prstGeom>
          <a:noFill/>
          <a:ln w="9525">
            <a:noFill/>
            <a:miter lim="800000"/>
            <a:headEnd/>
            <a:tailEnd/>
          </a:ln>
        </p:spPr>
      </p:pic>
      <p:sp>
        <p:nvSpPr>
          <p:cNvPr id="30" name="正方形/長方形 29"/>
          <p:cNvSpPr/>
          <p:nvPr/>
        </p:nvSpPr>
        <p:spPr>
          <a:xfrm>
            <a:off x="368135" y="5291061"/>
            <a:ext cx="8609610" cy="830997"/>
          </a:xfrm>
          <a:prstGeom prst="rect">
            <a:avLst/>
          </a:prstGeom>
          <a:ln w="19050">
            <a:solidFill>
              <a:schemeClr val="accent1"/>
            </a:solidFill>
          </a:ln>
        </p:spPr>
        <p:txBody>
          <a:bodyPr wrap="square">
            <a:spAutoFit/>
          </a:bodyPr>
          <a:lstStyle/>
          <a:p>
            <a:pPr algn="ctr"/>
            <a:r>
              <a:rPr lang="en-US" altLang="ja-JP" sz="2400" b="1" dirty="0">
                <a:latin typeface="Arial" panose="020B0604020202020204" pitchFamily="34" charset="0"/>
                <a:cs typeface="Arial" panose="020B0604020202020204" pitchFamily="34" charset="0"/>
              </a:rPr>
              <a:t>Four pillars of subject required to ensure the quality of </a:t>
            </a:r>
          </a:p>
          <a:p>
            <a:pPr algn="ctr"/>
            <a:r>
              <a:rPr lang="en-US" altLang="ja-JP" sz="2400" b="1" dirty="0">
                <a:latin typeface="Arial" panose="020B0604020202020204" pitchFamily="34" charset="0"/>
                <a:cs typeface="Arial" panose="020B0604020202020204" pitchFamily="34" charset="0"/>
              </a:rPr>
              <a:t>Vaccine products and relating veterinary practice</a:t>
            </a:r>
          </a:p>
        </p:txBody>
      </p:sp>
    </p:spTree>
    <p:extLst>
      <p:ext uri="{BB962C8B-B14F-4D97-AF65-F5344CB8AC3E}">
        <p14:creationId xmlns:p14="http://schemas.microsoft.com/office/powerpoint/2010/main" val="205167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400" y="443889"/>
            <a:ext cx="7366722" cy="540086"/>
          </a:xfrm>
        </p:spPr>
        <p:txBody>
          <a:bodyPr>
            <a:normAutofit/>
          </a:bodyPr>
          <a:lstStyle/>
          <a:p>
            <a:r>
              <a:rPr lang="en-US" altLang="ja-JP" sz="3200" b="1" dirty="0">
                <a:solidFill>
                  <a:schemeClr val="bg1">
                    <a:lumMod val="95000"/>
                  </a:schemeClr>
                </a:solidFill>
                <a:latin typeface="Arial" panose="020B0604020202020204" pitchFamily="34" charset="0"/>
                <a:cs typeface="Arial" panose="020B0604020202020204" pitchFamily="34" charset="0"/>
              </a:rPr>
              <a:t>Vaccine Quality Control Overview</a:t>
            </a:r>
            <a:endParaRPr kumimoji="1" lang="ja-JP" altLang="en-US" sz="3200" b="1" dirty="0">
              <a:solidFill>
                <a:schemeClr val="bg1">
                  <a:lumMod val="95000"/>
                </a:schemeClr>
              </a:solidFill>
              <a:latin typeface="Arial" panose="020B0604020202020204" pitchFamily="34" charset="0"/>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386416078"/>
              </p:ext>
            </p:extLst>
          </p:nvPr>
        </p:nvGraphicFramePr>
        <p:xfrm>
          <a:off x="110531" y="1119875"/>
          <a:ext cx="8920000" cy="5479266"/>
        </p:xfrm>
        <a:graphic>
          <a:graphicData uri="http://schemas.openxmlformats.org/drawingml/2006/table">
            <a:tbl>
              <a:tblPr firstRow="1" bandRow="1">
                <a:tableStyleId>{5C22544A-7EE6-4342-B048-85BDC9FD1C3A}</a:tableStyleId>
              </a:tblPr>
              <a:tblGrid>
                <a:gridCol w="1625015">
                  <a:extLst>
                    <a:ext uri="{9D8B030D-6E8A-4147-A177-3AD203B41FA5}">
                      <a16:colId xmlns:a16="http://schemas.microsoft.com/office/drawing/2014/main" val="20000"/>
                    </a:ext>
                  </a:extLst>
                </a:gridCol>
                <a:gridCol w="3519741">
                  <a:extLst>
                    <a:ext uri="{9D8B030D-6E8A-4147-A177-3AD203B41FA5}">
                      <a16:colId xmlns:a16="http://schemas.microsoft.com/office/drawing/2014/main" val="20001"/>
                    </a:ext>
                  </a:extLst>
                </a:gridCol>
                <a:gridCol w="3775244">
                  <a:extLst>
                    <a:ext uri="{9D8B030D-6E8A-4147-A177-3AD203B41FA5}">
                      <a16:colId xmlns:a16="http://schemas.microsoft.com/office/drawing/2014/main" val="20002"/>
                    </a:ext>
                  </a:extLst>
                </a:gridCol>
              </a:tblGrid>
              <a:tr h="462223">
                <a:tc>
                  <a:txBody>
                    <a:bodyPr/>
                    <a:lstStyle/>
                    <a:p>
                      <a:pPr algn="ctr"/>
                      <a:r>
                        <a:rPr kumimoji="1" lang="en-US" altLang="ja-JP" sz="2000" b="1" baseline="0" dirty="0">
                          <a:latin typeface="Arial" panose="020B0604020202020204" pitchFamily="34" charset="0"/>
                          <a:cs typeface="Arial" panose="020B0604020202020204" pitchFamily="34" charset="0"/>
                        </a:rPr>
                        <a:t>Subject</a:t>
                      </a:r>
                      <a:endParaRPr kumimoji="1" lang="ja-JP" altLang="en-US" sz="2000" b="1" dirty="0">
                        <a:latin typeface="Arial" panose="020B0604020202020204" pitchFamily="34" charset="0"/>
                        <a:cs typeface="Arial" panose="020B0604020202020204" pitchFamily="34" charset="0"/>
                      </a:endParaRPr>
                    </a:p>
                  </a:txBody>
                  <a:tcPr/>
                </a:tc>
                <a:tc>
                  <a:txBody>
                    <a:bodyPr/>
                    <a:lstStyle/>
                    <a:p>
                      <a:pPr algn="ctr"/>
                      <a:r>
                        <a:rPr kumimoji="1" lang="en-US" altLang="ja-JP" sz="2000" b="1" dirty="0">
                          <a:latin typeface="Arial" panose="020B0604020202020204" pitchFamily="34" charset="0"/>
                          <a:cs typeface="Arial" panose="020B0604020202020204" pitchFamily="34" charset="0"/>
                        </a:rPr>
                        <a:t>Purpose</a:t>
                      </a:r>
                      <a:endParaRPr kumimoji="1" lang="ja-JP" altLang="en-US" sz="2000" b="1" dirty="0">
                        <a:latin typeface="Arial" panose="020B0604020202020204" pitchFamily="34" charset="0"/>
                        <a:cs typeface="Arial" panose="020B0604020202020204" pitchFamily="34" charset="0"/>
                      </a:endParaRPr>
                    </a:p>
                  </a:txBody>
                  <a:tcPr/>
                </a:tc>
                <a:tc>
                  <a:txBody>
                    <a:bodyPr/>
                    <a:lstStyle/>
                    <a:p>
                      <a:pPr algn="ctr"/>
                      <a:r>
                        <a:rPr kumimoji="1" lang="en-US" altLang="ja-JP" sz="2000" b="1" dirty="0">
                          <a:latin typeface="Arial" panose="020B0604020202020204" pitchFamily="34" charset="0"/>
                          <a:cs typeface="Arial" panose="020B0604020202020204" pitchFamily="34" charset="0"/>
                        </a:rPr>
                        <a:t>Measure/System</a:t>
                      </a:r>
                      <a:endParaRPr kumimoji="1" lang="ja-JP" altLang="en-US"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21821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000" b="1" dirty="0">
                          <a:latin typeface="Arial" panose="020B0604020202020204" pitchFamily="34" charset="0"/>
                          <a:cs typeface="Arial" panose="020B0604020202020204" pitchFamily="34" charset="0"/>
                        </a:rPr>
                        <a:t>Products</a:t>
                      </a:r>
                    </a:p>
                  </a:txBody>
                  <a:tcPr anchor="ctr"/>
                </a:tc>
                <a:tc>
                  <a:txBody>
                    <a:bodyPr/>
                    <a:lstStyle/>
                    <a:p>
                      <a:pPr marL="342900" indent="-342900">
                        <a:buFont typeface="Wingdings" panose="05000000000000000000" pitchFamily="2" charset="2"/>
                        <a:buChar char="ü"/>
                      </a:pPr>
                      <a:r>
                        <a:rPr kumimoji="1" lang="en-US" altLang="ja-JP" sz="2000" b="1" dirty="0">
                          <a:latin typeface="Arial" panose="020B0604020202020204" pitchFamily="34" charset="0"/>
                          <a:cs typeface="Arial" panose="020B0604020202020204" pitchFamily="34" charset="0"/>
                        </a:rPr>
                        <a:t>Quality/Safety</a:t>
                      </a:r>
                      <a:r>
                        <a:rPr kumimoji="1" lang="en-US" altLang="ja-JP" sz="2000" b="1" baseline="0" dirty="0">
                          <a:latin typeface="Arial" panose="020B0604020202020204" pitchFamily="34" charset="0"/>
                          <a:cs typeface="Arial" panose="020B0604020202020204" pitchFamily="34" charset="0"/>
                        </a:rPr>
                        <a:t>/</a:t>
                      </a:r>
                      <a:r>
                        <a:rPr kumimoji="1" lang="en-US" altLang="ja-JP" sz="2000" b="1" dirty="0">
                          <a:latin typeface="Arial" panose="020B0604020202020204" pitchFamily="34" charset="0"/>
                          <a:cs typeface="Arial" panose="020B0604020202020204" pitchFamily="34" charset="0"/>
                        </a:rPr>
                        <a:t>Efficacy</a:t>
                      </a:r>
                      <a:endParaRPr kumimoji="1" lang="ja-JP" altLang="en-US" sz="2000" b="1" dirty="0">
                        <a:latin typeface="Arial" panose="020B0604020202020204" pitchFamily="34" charset="0"/>
                        <a:cs typeface="Arial" panose="020B0604020202020204" pitchFamily="34" charset="0"/>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1" dirty="0">
                          <a:latin typeface="Arial" panose="020B0604020202020204" pitchFamily="34" charset="0"/>
                          <a:cs typeface="Arial" panose="020B0604020202020204" pitchFamily="34" charset="0"/>
                        </a:rPr>
                        <a:t>License for Manufacturing</a:t>
                      </a:r>
                    </a:p>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1" dirty="0">
                          <a:latin typeface="Arial" panose="020B0604020202020204" pitchFamily="34" charset="0"/>
                          <a:cs typeface="Arial" panose="020B0604020202020204" pitchFamily="34" charset="0"/>
                        </a:rPr>
                        <a:t>License</a:t>
                      </a:r>
                      <a:r>
                        <a:rPr kumimoji="1" lang="en-US" altLang="ja-JP" sz="2000" b="1" baseline="0" dirty="0">
                          <a:latin typeface="Arial" panose="020B0604020202020204" pitchFamily="34" charset="0"/>
                          <a:cs typeface="Arial" panose="020B0604020202020204" pitchFamily="34" charset="0"/>
                        </a:rPr>
                        <a:t> for Marketing Authorization Holder (MAH)</a:t>
                      </a:r>
                    </a:p>
                    <a:p>
                      <a:pPr marL="182563" indent="-182563">
                        <a:buFont typeface="Arial" panose="020B0604020202020204" pitchFamily="34" charset="0"/>
                        <a:buChar char="•"/>
                      </a:pPr>
                      <a:r>
                        <a:rPr kumimoji="1" lang="en-US" altLang="ja-JP" sz="2000" b="1" dirty="0">
                          <a:latin typeface="Arial" panose="020B0604020202020204" pitchFamily="34" charset="0"/>
                          <a:cs typeface="Arial" panose="020B0604020202020204" pitchFamily="34" charset="0"/>
                        </a:rPr>
                        <a:t>Pre/Post-marketing evaluation</a:t>
                      </a:r>
                    </a:p>
                    <a:p>
                      <a:pPr marL="182563" indent="-182563">
                        <a:buFont typeface="Arial" panose="020B0604020202020204" pitchFamily="34" charset="0"/>
                        <a:buChar char="•"/>
                      </a:pPr>
                      <a:r>
                        <a:rPr kumimoji="1" lang="en-US" altLang="ja-JP" sz="2000" b="1" dirty="0">
                          <a:latin typeface="Arial" panose="020B0604020202020204" pitchFamily="34" charset="0"/>
                          <a:cs typeface="Arial" panose="020B0604020202020204" pitchFamily="34" charset="0"/>
                        </a:rPr>
                        <a:t>Seed</a:t>
                      </a:r>
                      <a:r>
                        <a:rPr kumimoji="1" lang="ja-JP" altLang="en-US" sz="2000" b="1" dirty="0">
                          <a:latin typeface="Arial" panose="020B0604020202020204" pitchFamily="34" charset="0"/>
                          <a:cs typeface="Arial" panose="020B0604020202020204" pitchFamily="34" charset="0"/>
                        </a:rPr>
                        <a:t>-</a:t>
                      </a:r>
                      <a:r>
                        <a:rPr kumimoji="1" lang="ja-JP" altLang="ja-JP" sz="2000" b="1" dirty="0" err="1">
                          <a:latin typeface="Arial" panose="020B0604020202020204" pitchFamily="34" charset="0"/>
                          <a:cs typeface="Arial" panose="020B0604020202020204" pitchFamily="34" charset="0"/>
                        </a:rPr>
                        <a:t>l</a:t>
                      </a:r>
                      <a:r>
                        <a:rPr kumimoji="1" lang="en-US" altLang="ja-JP" sz="2000" b="1" dirty="0" err="1">
                          <a:latin typeface="Arial" panose="020B0604020202020204" pitchFamily="34" charset="0"/>
                          <a:cs typeface="Arial" panose="020B0604020202020204" pitchFamily="34" charset="0"/>
                        </a:rPr>
                        <a:t>ot</a:t>
                      </a:r>
                      <a:r>
                        <a:rPr kumimoji="1" lang="en-US" altLang="ja-JP" sz="2000" b="1" dirty="0">
                          <a:latin typeface="Arial" panose="020B0604020202020204" pitchFamily="34" charset="0"/>
                          <a:cs typeface="Arial" panose="020B0604020202020204" pitchFamily="34" charset="0"/>
                        </a:rPr>
                        <a:t> system</a:t>
                      </a:r>
                      <a:r>
                        <a:rPr kumimoji="1"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a:t>
                      </a:r>
                      <a:r>
                        <a:rPr kumimoji="1" lang="en-US" altLang="ja-JP" sz="2000" b="1" baseline="0"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GMP</a:t>
                      </a:r>
                    </a:p>
                    <a:p>
                      <a:pPr marL="182563" indent="-182563">
                        <a:buFont typeface="Arial" panose="020B0604020202020204" pitchFamily="34" charset="0"/>
                        <a:buChar char="•"/>
                      </a:pPr>
                      <a:r>
                        <a:rPr kumimoji="1" lang="en-US" altLang="ja-JP" sz="2000" b="1" dirty="0">
                          <a:latin typeface="Arial" panose="020B0604020202020204" pitchFamily="34" charset="0"/>
                          <a:cs typeface="Arial" panose="020B0604020202020204" pitchFamily="34" charset="0"/>
                        </a:rPr>
                        <a:t>National Assay</a:t>
                      </a:r>
                    </a:p>
                  </a:txBody>
                  <a:tcPr anchor="ctr"/>
                </a:tc>
                <a:extLst>
                  <a:ext uri="{0D108BD9-81ED-4DB2-BD59-A6C34878D82A}">
                    <a16:rowId xmlns:a16="http://schemas.microsoft.com/office/drawing/2014/main" val="10001"/>
                  </a:ext>
                </a:extLst>
              </a:tr>
              <a:tr h="13489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000" b="1" dirty="0">
                          <a:latin typeface="Arial" panose="020B0604020202020204" pitchFamily="34" charset="0"/>
                          <a:cs typeface="Arial" panose="020B0604020202020204" pitchFamily="34" charset="0"/>
                        </a:rPr>
                        <a:t>Distribution</a:t>
                      </a:r>
                    </a:p>
                  </a:txBody>
                  <a:tcPr anchor="ctr"/>
                </a:tc>
                <a:tc>
                  <a:txBody>
                    <a:bodyPr/>
                    <a:lstStyle/>
                    <a:p>
                      <a:pPr marL="342900" marR="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2000" b="1" baseline="0" dirty="0">
                          <a:latin typeface="Arial" panose="020B0604020202020204" pitchFamily="34" charset="0"/>
                          <a:cs typeface="Arial" panose="020B0604020202020204" pitchFamily="34" charset="0"/>
                        </a:rPr>
                        <a:t>Proper storage/transport </a:t>
                      </a:r>
                    </a:p>
                    <a:p>
                      <a:pPr marL="0" marR="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2000" b="1" baseline="0" dirty="0">
                          <a:latin typeface="Arial" panose="020B0604020202020204" pitchFamily="34" charset="0"/>
                          <a:cs typeface="Arial" panose="020B0604020202020204" pitchFamily="34" charset="0"/>
                        </a:rPr>
                        <a:t>     (c</a:t>
                      </a:r>
                      <a:r>
                        <a:rPr kumimoji="1" lang="en-US" altLang="ja-JP" sz="2000" b="1" dirty="0">
                          <a:latin typeface="Arial" panose="020B0604020202020204" pitchFamily="34" charset="0"/>
                          <a:cs typeface="Arial" panose="020B0604020202020204" pitchFamily="34" charset="0"/>
                        </a:rPr>
                        <a:t>old</a:t>
                      </a:r>
                      <a:r>
                        <a:rPr kumimoji="1" lang="en-US" altLang="ja-JP" sz="2000" b="1" baseline="0" dirty="0">
                          <a:latin typeface="Arial" panose="020B0604020202020204" pitchFamily="34" charset="0"/>
                          <a:cs typeface="Arial" panose="020B0604020202020204" pitchFamily="34" charset="0"/>
                        </a:rPr>
                        <a:t> chain)</a:t>
                      </a:r>
                    </a:p>
                    <a:p>
                      <a:pPr marL="342900" marR="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2000" b="1" baseline="0" dirty="0">
                          <a:latin typeface="Arial" panose="020B0604020202020204" pitchFamily="34" charset="0"/>
                          <a:cs typeface="Arial" panose="020B0604020202020204" pitchFamily="34" charset="0"/>
                        </a:rPr>
                        <a:t>Proper retailing</a:t>
                      </a:r>
                    </a:p>
                    <a:p>
                      <a:pPr marL="342900" marR="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2000" b="1" baseline="0" dirty="0">
                          <a:latin typeface="Arial" panose="020B0604020202020204" pitchFamily="34" charset="0"/>
                          <a:cs typeface="Arial" panose="020B0604020202020204" pitchFamily="34" charset="0"/>
                        </a:rPr>
                        <a:t>Sales by vet. oversight </a:t>
                      </a:r>
                      <a:endParaRPr kumimoji="1" lang="ja-JP" altLang="en-US" sz="2000" b="1" dirty="0">
                        <a:latin typeface="Arial" panose="020B0604020202020204" pitchFamily="34" charset="0"/>
                        <a:cs typeface="Arial" panose="020B0604020202020204" pitchFamily="34" charset="0"/>
                      </a:endParaRP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1" baseline="0" dirty="0">
                          <a:latin typeface="Arial" panose="020B0604020202020204" pitchFamily="34" charset="0"/>
                          <a:cs typeface="Arial" panose="020B0604020202020204" pitchFamily="34" charset="0"/>
                        </a:rPr>
                        <a:t>License for Retailing</a:t>
                      </a:r>
                    </a:p>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1" dirty="0">
                          <a:latin typeface="Arial" panose="020B0604020202020204" pitchFamily="34" charset="0"/>
                          <a:cs typeface="Arial" panose="020B0604020202020204" pitchFamily="34" charset="0"/>
                        </a:rPr>
                        <a:t>Prescription</a:t>
                      </a:r>
                      <a:endParaRPr kumimoji="1" lang="ja-JP" altLang="en-US" sz="20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7215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2000" b="1" dirty="0">
                          <a:latin typeface="Arial" panose="020B0604020202020204" pitchFamily="34" charset="0"/>
                          <a:cs typeface="Arial" panose="020B0604020202020204" pitchFamily="34" charset="0"/>
                        </a:rPr>
                        <a:t>Usage</a:t>
                      </a:r>
                    </a:p>
                  </a:txBody>
                  <a:tcPr anchor="ctr"/>
                </a:tc>
                <a:tc>
                  <a:txBody>
                    <a:bodyPr/>
                    <a:lstStyle/>
                    <a:p>
                      <a:pPr marL="342900" indent="-342900">
                        <a:buFont typeface="Wingdings" panose="05000000000000000000" pitchFamily="2" charset="2"/>
                        <a:buChar char="ü"/>
                      </a:pPr>
                      <a:r>
                        <a:rPr kumimoji="1" lang="en-US" altLang="ja-JP" sz="2000" b="1" dirty="0">
                          <a:latin typeface="Arial" panose="020B0604020202020204" pitchFamily="34" charset="0"/>
                          <a:cs typeface="Arial" panose="020B0604020202020204" pitchFamily="34" charset="0"/>
                        </a:rPr>
                        <a:t>Vet.</a:t>
                      </a:r>
                      <a:r>
                        <a:rPr kumimoji="1" lang="en-US" altLang="ja-JP" sz="2000" b="1" baseline="0" dirty="0">
                          <a:latin typeface="Arial" panose="020B0604020202020204" pitchFamily="34" charset="0"/>
                          <a:cs typeface="Arial" panose="020B0604020202020204" pitchFamily="34" charset="0"/>
                        </a:rPr>
                        <a:t> consultation</a:t>
                      </a: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kumimoji="1" lang="en-US" altLang="ja-JP" sz="2000" b="1" dirty="0">
                          <a:latin typeface="Arial" panose="020B0604020202020204" pitchFamily="34" charset="0"/>
                          <a:cs typeface="Arial" panose="020B0604020202020204" pitchFamily="34" charset="0"/>
                        </a:rPr>
                        <a:t>Responsive</a:t>
                      </a:r>
                      <a:r>
                        <a:rPr kumimoji="1" lang="en-US" altLang="ja-JP" sz="2000" b="1" baseline="0" dirty="0">
                          <a:latin typeface="Arial" panose="020B0604020202020204" pitchFamily="34" charset="0"/>
                          <a:cs typeface="Arial" panose="020B0604020202020204" pitchFamily="34" charset="0"/>
                        </a:rPr>
                        <a:t> Use</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1" dirty="0">
                          <a:latin typeface="Arial" panose="020B0604020202020204" pitchFamily="34" charset="0"/>
                          <a:cs typeface="Arial" panose="020B0604020202020204" pitchFamily="34" charset="0"/>
                        </a:rPr>
                        <a:t>Prescription</a:t>
                      </a:r>
                      <a:endParaRPr kumimoji="1" lang="ja-JP" altLang="en-US" sz="2000" b="1" dirty="0">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kumimoji="1" lang="en-US" altLang="ja-JP" sz="2000" b="1" dirty="0">
                          <a:latin typeface="Arial" panose="020B0604020202020204" pitchFamily="34" charset="0"/>
                          <a:cs typeface="Arial" panose="020B0604020202020204" pitchFamily="34" charset="0"/>
                        </a:rPr>
                        <a:t>Code of practice</a:t>
                      </a:r>
                    </a:p>
                  </a:txBody>
                  <a:tcPr anchor="ctr"/>
                </a:tc>
                <a:extLst>
                  <a:ext uri="{0D108BD9-81ED-4DB2-BD59-A6C34878D82A}">
                    <a16:rowId xmlns:a16="http://schemas.microsoft.com/office/drawing/2014/main" val="10003"/>
                  </a:ext>
                </a:extLst>
              </a:tr>
              <a:tr h="7215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000" b="1" dirty="0">
                          <a:latin typeface="Arial" panose="020B0604020202020204" pitchFamily="34" charset="0"/>
                          <a:cs typeface="Arial" panose="020B0604020202020204" pitchFamily="34" charset="0"/>
                        </a:rPr>
                        <a:t>Monitoring</a:t>
                      </a:r>
                      <a:endParaRPr kumimoji="1" lang="ja-JP" altLang="en-US" sz="2000" b="1" dirty="0">
                        <a:latin typeface="Arial" panose="020B0604020202020204" pitchFamily="34" charset="0"/>
                        <a:cs typeface="Arial" panose="020B0604020202020204" pitchFamily="34" charset="0"/>
                      </a:endParaRPr>
                    </a:p>
                  </a:txBody>
                  <a:tcPr anchor="ctr"/>
                </a:tc>
                <a:tc>
                  <a:txBody>
                    <a:bodyPr/>
                    <a:lstStyle/>
                    <a:p>
                      <a:pPr marL="342900" indent="-342900">
                        <a:buFont typeface="Wingdings" panose="05000000000000000000" pitchFamily="2" charset="2"/>
                        <a:buChar char="ü"/>
                      </a:pPr>
                      <a:r>
                        <a:rPr kumimoji="1" lang="en-US" altLang="ja-JP" sz="2000" b="1" dirty="0">
                          <a:latin typeface="Arial" panose="020B0604020202020204" pitchFamily="34" charset="0"/>
                          <a:cs typeface="Arial" panose="020B0604020202020204" pitchFamily="34" charset="0"/>
                        </a:rPr>
                        <a:t>Adverse effect</a:t>
                      </a:r>
                    </a:p>
                    <a:p>
                      <a:pPr marL="342900" indent="-342900">
                        <a:buFont typeface="Wingdings" panose="05000000000000000000" pitchFamily="2" charset="2"/>
                        <a:buChar char="ü"/>
                      </a:pPr>
                      <a:r>
                        <a:rPr kumimoji="1" lang="en-US" altLang="ja-JP" sz="2000" b="1" dirty="0">
                          <a:latin typeface="Arial" panose="020B0604020202020204" pitchFamily="34" charset="0"/>
                          <a:cs typeface="Arial" panose="020B0604020202020204" pitchFamily="34" charset="0"/>
                        </a:rPr>
                        <a:t>Vaccine</a:t>
                      </a:r>
                      <a:r>
                        <a:rPr kumimoji="1" lang="en-US" altLang="ja-JP" sz="2000" b="1" baseline="0" dirty="0">
                          <a:latin typeface="Arial" panose="020B0604020202020204" pitchFamily="34" charset="0"/>
                          <a:cs typeface="Arial" panose="020B0604020202020204" pitchFamily="34" charset="0"/>
                        </a:rPr>
                        <a:t> break</a:t>
                      </a:r>
                      <a:endParaRPr kumimoji="1" lang="ja-JP" altLang="en-US" sz="2000" b="1" dirty="0">
                        <a:latin typeface="Arial" panose="020B0604020202020204" pitchFamily="34" charset="0"/>
                        <a:cs typeface="Arial" panose="020B0604020202020204" pitchFamily="34" charset="0"/>
                      </a:endParaRPr>
                    </a:p>
                  </a:txBody>
                  <a:tcPr anchor="ctr"/>
                </a:tc>
                <a:tc>
                  <a:txBody>
                    <a:bodyPr/>
                    <a:lstStyle/>
                    <a:p>
                      <a:pPr marL="182563" indent="-182563">
                        <a:buFont typeface="Arial" panose="020B0604020202020204" pitchFamily="34" charset="0"/>
                        <a:buChar char="•"/>
                      </a:pPr>
                      <a:r>
                        <a:rPr kumimoji="1" lang="en-US" altLang="ja-JP" sz="2000" b="1" dirty="0">
                          <a:latin typeface="Arial" panose="020B0604020202020204" pitchFamily="34" charset="0"/>
                          <a:cs typeface="Arial" panose="020B0604020202020204" pitchFamily="34" charset="0"/>
                        </a:rPr>
                        <a:t>Pharmacovigilance</a:t>
                      </a:r>
                      <a:endParaRPr kumimoji="1" lang="ja-JP" altLang="en-US" sz="20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111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400" y="435981"/>
            <a:ext cx="3720616" cy="732359"/>
          </a:xfrm>
        </p:spPr>
        <p:txBody>
          <a:bodyPr/>
          <a:lstStyle/>
          <a:p>
            <a:r>
              <a:rPr kumimoji="1" lang="en-US" altLang="ja-JP" sz="3200" b="1" dirty="0">
                <a:solidFill>
                  <a:schemeClr val="bg1">
                    <a:lumMod val="95000"/>
                  </a:schemeClr>
                </a:solidFill>
                <a:latin typeface="Arial" panose="020B0604020202020204" pitchFamily="34" charset="0"/>
                <a:cs typeface="Arial" panose="020B0604020202020204" pitchFamily="34" charset="0"/>
              </a:rPr>
              <a:t>Products</a:t>
            </a:r>
            <a:endParaRPr kumimoji="1" lang="ja-JP" altLang="en-US" sz="3200" b="1" dirty="0">
              <a:latin typeface="Arial" panose="020B0604020202020204" pitchFamily="34" charset="0"/>
              <a:cs typeface="Arial" panose="020B0604020202020204" pitchFamily="34" charset="0"/>
            </a:endParaRPr>
          </a:p>
        </p:txBody>
      </p:sp>
      <p:sp>
        <p:nvSpPr>
          <p:cNvPr id="6" name="正方形/長方形 5"/>
          <p:cNvSpPr/>
          <p:nvPr/>
        </p:nvSpPr>
        <p:spPr>
          <a:xfrm>
            <a:off x="158259" y="1240824"/>
            <a:ext cx="7783975" cy="5262979"/>
          </a:xfrm>
          <a:prstGeom prst="rect">
            <a:avLst/>
          </a:prstGeom>
        </p:spPr>
        <p:txBody>
          <a:bodyPr wrap="square">
            <a:spAutoFit/>
          </a:bodyPr>
          <a:lstStyle/>
          <a:p>
            <a:pPr marL="182563" indent="-182563" defTabSz="914400">
              <a:buFont typeface="Arial" panose="020B0604020202020204" pitchFamily="34" charset="0"/>
              <a:buChar char="•"/>
              <a:defRPr/>
            </a:pPr>
            <a:r>
              <a:rPr lang="en-US" altLang="ja-JP" sz="2400" b="1" dirty="0">
                <a:latin typeface="Arial" panose="020B0604020202020204" pitchFamily="34" charset="0"/>
                <a:cs typeface="Arial" panose="020B0604020202020204" pitchFamily="34" charset="0"/>
              </a:rPr>
              <a:t>License for Manufacturing</a:t>
            </a:r>
          </a:p>
          <a:p>
            <a:pPr marL="639763" lvl="1" indent="-182563" defTabSz="914400">
              <a:buFont typeface="Arial" panose="020B0604020202020204" pitchFamily="34" charset="0"/>
              <a:buChar char="•"/>
              <a:defRPr/>
            </a:pPr>
            <a:r>
              <a:rPr lang="en-US" altLang="ja-JP" sz="2400" b="1" dirty="0">
                <a:solidFill>
                  <a:srgbClr val="0070C0"/>
                </a:solidFill>
                <a:latin typeface="Arial" panose="020B0604020202020204" pitchFamily="34" charset="0"/>
                <a:cs typeface="Arial" panose="020B0604020202020204" pitchFamily="34" charset="0"/>
              </a:rPr>
              <a:t>Anyone who manufacture VMPs in business has to obtain the manufacturing license (renewal: 5 years).</a:t>
            </a:r>
          </a:p>
          <a:p>
            <a:pPr marL="639763" lvl="1" indent="-182563" defTabSz="914400">
              <a:buFont typeface="Arial" panose="020B0604020202020204" pitchFamily="34" charset="0"/>
              <a:buChar char="•"/>
              <a:defRPr/>
            </a:pPr>
            <a:r>
              <a:rPr lang="en-US" altLang="ja-JP" sz="2400" b="1" dirty="0">
                <a:solidFill>
                  <a:srgbClr val="0070C0"/>
                </a:solidFill>
                <a:latin typeface="Arial" panose="020B0604020202020204" pitchFamily="34" charset="0"/>
                <a:cs typeface="Arial" panose="020B0604020202020204" pitchFamily="34" charset="0"/>
              </a:rPr>
              <a:t>The license guarantees quality of facilities in which a VMP is manufactured, tested or stored. </a:t>
            </a:r>
          </a:p>
          <a:p>
            <a:pPr marL="639763" lvl="1" indent="-182563" defTabSz="914400">
              <a:buFont typeface="Arial" panose="020B0604020202020204" pitchFamily="34" charset="0"/>
              <a:buChar char="•"/>
              <a:defRPr/>
            </a:pPr>
            <a:endParaRPr lang="en-US" altLang="ja-JP" sz="2400" b="1" dirty="0">
              <a:latin typeface="Arial" panose="020B0604020202020204" pitchFamily="34" charset="0"/>
              <a:cs typeface="Arial" panose="020B0604020202020204" pitchFamily="34" charset="0"/>
            </a:endParaRPr>
          </a:p>
          <a:p>
            <a:pPr marL="182563" indent="-182563" defTabSz="914400">
              <a:buFont typeface="Arial" panose="020B0604020202020204" pitchFamily="34" charset="0"/>
              <a:buChar char="•"/>
              <a:defRPr/>
            </a:pPr>
            <a:r>
              <a:rPr lang="en-US" altLang="ja-JP" sz="2400" b="1" dirty="0">
                <a:latin typeface="Arial" panose="020B0604020202020204" pitchFamily="34" charset="0"/>
                <a:cs typeface="Arial" panose="020B0604020202020204" pitchFamily="34" charset="0"/>
              </a:rPr>
              <a:t>License for Marketing Authorization Holder (MAH)</a:t>
            </a:r>
          </a:p>
          <a:p>
            <a:pPr marL="639763" lvl="1" indent="-182563" defTabSz="914400">
              <a:buFont typeface="Arial" panose="020B0604020202020204" pitchFamily="34" charset="0"/>
              <a:buChar char="•"/>
              <a:defRPr/>
            </a:pPr>
            <a:r>
              <a:rPr lang="en-US" altLang="ja-JP" sz="2400" b="1" dirty="0">
                <a:solidFill>
                  <a:srgbClr val="0070C0"/>
                </a:solidFill>
                <a:latin typeface="Arial" panose="020B0604020202020204" pitchFamily="34" charset="0"/>
                <a:cs typeface="Arial" panose="020B0604020202020204" pitchFamily="34" charset="0"/>
              </a:rPr>
              <a:t>A person intended to market release of VMPs shall obtain the license for MAH</a:t>
            </a:r>
          </a:p>
          <a:p>
            <a:pPr lvl="1" defTabSz="914400">
              <a:defRPr/>
            </a:pPr>
            <a:r>
              <a:rPr lang="en-US" altLang="ja-JP" sz="2400" b="1" dirty="0">
                <a:solidFill>
                  <a:srgbClr val="0070C0"/>
                </a:solidFill>
                <a:latin typeface="Arial" panose="020B0604020202020204" pitchFamily="34" charset="0"/>
                <a:cs typeface="Arial" panose="020B0604020202020204" pitchFamily="34" charset="0"/>
              </a:rPr>
              <a:t>  (renewal: 5 years). </a:t>
            </a:r>
          </a:p>
          <a:p>
            <a:pPr marL="639763" lvl="1" indent="-182563" defTabSz="914400">
              <a:buFont typeface="Arial" panose="020B0604020202020204" pitchFamily="34" charset="0"/>
              <a:buChar char="•"/>
              <a:defRPr/>
            </a:pPr>
            <a:r>
              <a:rPr lang="en-US" altLang="ja-JP" sz="2400" b="1" dirty="0">
                <a:solidFill>
                  <a:srgbClr val="0070C0"/>
                </a:solidFill>
                <a:latin typeface="Arial" panose="020B0604020202020204" pitchFamily="34" charset="0"/>
                <a:cs typeface="Arial" panose="020B0604020202020204" pitchFamily="34" charset="0"/>
              </a:rPr>
              <a:t>Applicant shall comply with the standards of quality control of VMPs and the standards for post-marketing safety management.</a:t>
            </a:r>
          </a:p>
        </p:txBody>
      </p:sp>
      <p:pic>
        <p:nvPicPr>
          <p:cNvPr id="4" name="Picture 4" descr="C:\Users\ken_noda\AppData\Local\Microsoft\Windows\Temporary Internet Files\Content.IE5\LVT2ONTK\MC90023542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141" y="5421652"/>
            <a:ext cx="1234281" cy="123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製薬業界。ボトル工場生産ライン機械コンベア — ストック写真 #757209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047" y="4300677"/>
            <a:ext cx="1411487" cy="93785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医薬品の生産ラインで働く技術者 — ストック写真 #12450134"/>
          <p:cNvPicPr>
            <a:picLocks noChangeAspect="1" noChangeArrowheads="1"/>
          </p:cNvPicPr>
          <p:nvPr/>
        </p:nvPicPr>
        <p:blipFill rotWithShape="1">
          <a:blip r:embed="rId5">
            <a:extLst>
              <a:ext uri="{28A0092B-C50C-407E-A947-70E740481C1C}">
                <a14:useLocalDpi xmlns:a14="http://schemas.microsoft.com/office/drawing/2010/main" val="0"/>
              </a:ext>
            </a:extLst>
          </a:blip>
          <a:srcRect r="32556" b="19465"/>
          <a:stretch/>
        </p:blipFill>
        <p:spPr bwMode="auto">
          <a:xfrm>
            <a:off x="7736141" y="2501227"/>
            <a:ext cx="1341976" cy="106476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p:cNvPicPr>
            <a:picLocks noChangeAspect="1" noChangeArrowheads="1"/>
          </p:cNvPicPr>
          <p:nvPr/>
        </p:nvPicPr>
        <p:blipFill rotWithShape="1">
          <a:blip r:embed="rId6">
            <a:extLst>
              <a:ext uri="{28A0092B-C50C-407E-A947-70E740481C1C}">
                <a14:useLocalDpi xmlns:a14="http://schemas.microsoft.com/office/drawing/2010/main" val="0"/>
              </a:ext>
            </a:extLst>
          </a:blip>
          <a:srcRect r="10248"/>
          <a:stretch/>
        </p:blipFill>
        <p:spPr bwMode="auto">
          <a:xfrm>
            <a:off x="7300391" y="1168881"/>
            <a:ext cx="1793715" cy="1332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11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400" y="436563"/>
            <a:ext cx="8229600" cy="674486"/>
          </a:xfrm>
        </p:spPr>
        <p:txBody>
          <a:bodyPr/>
          <a:lstStyle/>
          <a:p>
            <a:r>
              <a:rPr kumimoji="1" lang="en-US" altLang="ja-JP" sz="3200" b="1" dirty="0">
                <a:solidFill>
                  <a:schemeClr val="bg1">
                    <a:lumMod val="95000"/>
                  </a:schemeClr>
                </a:solidFill>
                <a:latin typeface="Arial" panose="020B0604020202020204" pitchFamily="34" charset="0"/>
                <a:cs typeface="Arial" panose="020B0604020202020204" pitchFamily="34" charset="0"/>
              </a:rPr>
              <a:t>Products</a:t>
            </a:r>
            <a:endParaRPr kumimoji="1" lang="ja-JP" altLang="en-US" sz="3200" b="1" dirty="0">
              <a:solidFill>
                <a:schemeClr val="bg1">
                  <a:lumMod val="95000"/>
                </a:schemeClr>
              </a:solidFill>
              <a:latin typeface="Arial" panose="020B0604020202020204" pitchFamily="34" charset="0"/>
              <a:cs typeface="Arial" panose="020B0604020202020204" pitchFamily="34" charset="0"/>
            </a:endParaRPr>
          </a:p>
        </p:txBody>
      </p:sp>
      <p:sp>
        <p:nvSpPr>
          <p:cNvPr id="3" name="正方形/長方形 2"/>
          <p:cNvSpPr/>
          <p:nvPr/>
        </p:nvSpPr>
        <p:spPr>
          <a:xfrm>
            <a:off x="406400" y="901058"/>
            <a:ext cx="3861955" cy="461665"/>
          </a:xfrm>
          <a:prstGeom prst="rect">
            <a:avLst/>
          </a:prstGeom>
        </p:spPr>
        <p:txBody>
          <a:bodyPr wrap="none">
            <a:spAutoFit/>
          </a:bodyPr>
          <a:lstStyle/>
          <a:p>
            <a:r>
              <a:rPr lang="en-US" altLang="ja-JP" sz="2400" b="1" dirty="0">
                <a:latin typeface="Arial" panose="020B0604020202020204" pitchFamily="34" charset="0"/>
                <a:cs typeface="Arial" panose="020B0604020202020204" pitchFamily="34" charset="0"/>
              </a:rPr>
              <a:t>Pre-marketing evaluation</a:t>
            </a:r>
          </a:p>
        </p:txBody>
      </p:sp>
      <p:sp>
        <p:nvSpPr>
          <p:cNvPr id="5" name="コンテンツ プレースホルダ 6"/>
          <p:cNvSpPr txBox="1">
            <a:spLocks/>
          </p:cNvSpPr>
          <p:nvPr/>
        </p:nvSpPr>
        <p:spPr>
          <a:xfrm>
            <a:off x="802678" y="2504129"/>
            <a:ext cx="6856905" cy="2485314"/>
          </a:xfrm>
          <a:prstGeom prst="rect">
            <a:avLst/>
          </a:prstGeom>
          <a:effectLst>
            <a:outerShdw blurRad="50800" dist="38100" dir="18900000" algn="bl" rotWithShape="0">
              <a:prstClr val="black">
                <a:alpha val="40000"/>
              </a:prstClr>
            </a:outerShdw>
          </a:effectLst>
          <a:scene3d>
            <a:camera prst="orthographicFront"/>
            <a:lightRig rig="threePt" dir="t"/>
          </a:scene3d>
          <a:sp3d>
            <a:bevelT prst="angle"/>
          </a:sp3d>
        </p:spPr>
        <p:style>
          <a:lnRef idx="1">
            <a:schemeClr val="accent1"/>
          </a:lnRef>
          <a:fillRef idx="2">
            <a:schemeClr val="accent1"/>
          </a:fillRef>
          <a:effectRef idx="1">
            <a:schemeClr val="accent1"/>
          </a:effectRef>
          <a:fontRef idx="minor">
            <a:schemeClr val="dk1"/>
          </a:fontRef>
        </p:style>
        <p:txBody>
          <a:bodyPr/>
          <a:lstStyle/>
          <a:p>
            <a:pPr defTabSz="914400"/>
            <a:r>
              <a:rPr lang="en-US" altLang="ja-JP" b="1" dirty="0">
                <a:solidFill>
                  <a:prstClr val="black"/>
                </a:solidFill>
                <a:latin typeface="Arial" panose="020B0604020202020204" pitchFamily="34" charset="0"/>
                <a:cs typeface="Arial" panose="020B0604020202020204" pitchFamily="34" charset="0"/>
              </a:rPr>
              <a:t>Technical dossier Components</a:t>
            </a:r>
          </a:p>
          <a:p>
            <a:pPr marL="527050" indent="-342900" defTabSz="914400">
              <a:buFont typeface="Arial" panose="020B0604020202020204" pitchFamily="34" charset="0"/>
              <a:buChar char="•"/>
            </a:pPr>
            <a:r>
              <a:rPr lang="en-US" altLang="ja-JP" b="1" dirty="0">
                <a:solidFill>
                  <a:prstClr val="black"/>
                </a:solidFill>
                <a:latin typeface="Arial" panose="020B0604020202020204" pitchFamily="34" charset="0"/>
                <a:cs typeface="Arial" panose="020B0604020202020204" pitchFamily="34" charset="0"/>
              </a:rPr>
              <a:t>Origin and background</a:t>
            </a:r>
            <a:endParaRPr lang="ja-JP" altLang="en-US" b="1" dirty="0">
              <a:solidFill>
                <a:prstClr val="black"/>
              </a:solidFill>
              <a:latin typeface="Arial" panose="020B0604020202020204" pitchFamily="34" charset="0"/>
              <a:cs typeface="Arial" panose="020B0604020202020204" pitchFamily="34" charset="0"/>
            </a:endParaRPr>
          </a:p>
          <a:p>
            <a:pPr marL="527050" indent="-342900" defTabSz="914400">
              <a:buFont typeface="Arial" panose="020B0604020202020204" pitchFamily="34" charset="0"/>
              <a:buChar char="•"/>
            </a:pPr>
            <a:r>
              <a:rPr lang="en-US" altLang="ja-JP" b="1" dirty="0">
                <a:solidFill>
                  <a:prstClr val="black"/>
                </a:solidFill>
                <a:latin typeface="Arial" panose="020B0604020202020204" pitchFamily="34" charset="0"/>
                <a:cs typeface="Arial" panose="020B0604020202020204" pitchFamily="34" charset="0"/>
              </a:rPr>
              <a:t>Physicochemical and biological properties </a:t>
            </a:r>
            <a:endParaRPr lang="ja-JP" altLang="en-US" b="1" dirty="0">
              <a:solidFill>
                <a:prstClr val="black"/>
              </a:solidFill>
              <a:latin typeface="Arial" panose="020B0604020202020204" pitchFamily="34" charset="0"/>
              <a:cs typeface="Arial" panose="020B0604020202020204" pitchFamily="34" charset="0"/>
            </a:endParaRPr>
          </a:p>
          <a:p>
            <a:pPr marL="527050" indent="-342900" defTabSz="914400">
              <a:buFont typeface="Arial" panose="020B0604020202020204" pitchFamily="34" charset="0"/>
              <a:buChar char="•"/>
            </a:pPr>
            <a:r>
              <a:rPr lang="en-US" altLang="ja-JP" b="1" dirty="0">
                <a:solidFill>
                  <a:prstClr val="black"/>
                </a:solidFill>
                <a:latin typeface="Arial" panose="020B0604020202020204" pitchFamily="34" charset="0"/>
                <a:cs typeface="Arial" panose="020B0604020202020204" pitchFamily="34" charset="0"/>
              </a:rPr>
              <a:t>Production protocol</a:t>
            </a:r>
            <a:endParaRPr lang="ja-JP" altLang="en-US" b="1" dirty="0">
              <a:solidFill>
                <a:prstClr val="black"/>
              </a:solidFill>
              <a:latin typeface="Arial" panose="020B0604020202020204" pitchFamily="34" charset="0"/>
              <a:cs typeface="Arial" panose="020B0604020202020204" pitchFamily="34" charset="0"/>
            </a:endParaRPr>
          </a:p>
          <a:p>
            <a:pPr marL="527050" indent="-342900" defTabSz="914400">
              <a:buFont typeface="Arial" panose="020B0604020202020204" pitchFamily="34" charset="0"/>
              <a:buChar char="•"/>
            </a:pPr>
            <a:r>
              <a:rPr lang="en-US" altLang="ja-JP" b="1" dirty="0">
                <a:solidFill>
                  <a:prstClr val="black"/>
                </a:solidFill>
                <a:latin typeface="Arial" panose="020B0604020202020204" pitchFamily="34" charset="0"/>
                <a:cs typeface="Arial" panose="020B0604020202020204" pitchFamily="34" charset="0"/>
              </a:rPr>
              <a:t>Stability</a:t>
            </a:r>
          </a:p>
          <a:p>
            <a:pPr marL="527050" indent="-342900" defTabSz="914400">
              <a:buFont typeface="Arial" panose="020B0604020202020204" pitchFamily="34" charset="0"/>
              <a:buChar char="•"/>
            </a:pPr>
            <a:r>
              <a:rPr lang="en-US" altLang="ja-JP" b="1" dirty="0">
                <a:solidFill>
                  <a:prstClr val="black"/>
                </a:solidFill>
                <a:latin typeface="Arial" panose="020B0604020202020204" pitchFamily="34" charset="0"/>
                <a:cs typeface="Arial" panose="020B0604020202020204" pitchFamily="34" charset="0"/>
              </a:rPr>
              <a:t>Target Animal Safety</a:t>
            </a:r>
            <a:endParaRPr lang="ja-JP" altLang="en-US" b="1" dirty="0">
              <a:solidFill>
                <a:prstClr val="black"/>
              </a:solidFill>
              <a:latin typeface="Arial" panose="020B0604020202020204" pitchFamily="34" charset="0"/>
              <a:cs typeface="Arial" panose="020B0604020202020204" pitchFamily="34" charset="0"/>
            </a:endParaRPr>
          </a:p>
          <a:p>
            <a:pPr marL="527050" indent="-342900" defTabSz="914400">
              <a:buFont typeface="Arial" panose="020B0604020202020204" pitchFamily="34" charset="0"/>
              <a:buChar char="•"/>
            </a:pPr>
            <a:r>
              <a:rPr lang="en-US" altLang="ja-JP" b="1" dirty="0">
                <a:solidFill>
                  <a:prstClr val="black"/>
                </a:solidFill>
                <a:latin typeface="Arial" panose="020B0604020202020204" pitchFamily="34" charset="0"/>
                <a:cs typeface="Arial" panose="020B0604020202020204" pitchFamily="34" charset="0"/>
              </a:rPr>
              <a:t>Efficacy</a:t>
            </a:r>
          </a:p>
          <a:p>
            <a:pPr marL="527050" indent="-342900" defTabSz="914400">
              <a:buFont typeface="Arial" panose="020B0604020202020204" pitchFamily="34" charset="0"/>
              <a:buChar char="•"/>
            </a:pPr>
            <a:r>
              <a:rPr lang="en-US" altLang="ja-JP" b="1" dirty="0">
                <a:solidFill>
                  <a:prstClr val="black"/>
                </a:solidFill>
                <a:latin typeface="Arial" panose="020B0604020202020204" pitchFamily="34" charset="0"/>
                <a:cs typeface="Arial" panose="020B0604020202020204" pitchFamily="34" charset="0"/>
              </a:rPr>
              <a:t>Clinical trial</a:t>
            </a:r>
            <a:endParaRPr lang="ja-JP" altLang="en-US" b="1" dirty="0">
              <a:solidFill>
                <a:prstClr val="black"/>
              </a:solidFill>
              <a:latin typeface="Arial" panose="020B0604020202020204" pitchFamily="34" charset="0"/>
              <a:cs typeface="Arial" panose="020B0604020202020204" pitchFamily="34" charset="0"/>
            </a:endParaRPr>
          </a:p>
          <a:p>
            <a:pPr marL="457200" indent="-457200" defTabSz="914400">
              <a:spcBef>
                <a:spcPct val="20000"/>
              </a:spcBef>
              <a:buFont typeface="Arial" pitchFamily="34" charset="0"/>
              <a:buNone/>
              <a:defRPr/>
            </a:pPr>
            <a:endParaRPr lang="en-US" altLang="ja-JP" b="1" dirty="0">
              <a:solidFill>
                <a:prstClr val="black"/>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6220757" y="2743498"/>
            <a:ext cx="1337649" cy="2005493"/>
          </a:xfrm>
          <a:prstGeom prst="rect">
            <a:avLst/>
          </a:prstGeom>
          <a:ln>
            <a:noFill/>
          </a:ln>
          <a:effectLst>
            <a:softEdge rad="112500"/>
          </a:effectLst>
        </p:spPr>
      </p:pic>
      <p:sp>
        <p:nvSpPr>
          <p:cNvPr id="7" name="正方形/長方形 6"/>
          <p:cNvSpPr/>
          <p:nvPr/>
        </p:nvSpPr>
        <p:spPr>
          <a:xfrm>
            <a:off x="641269" y="1262648"/>
            <a:ext cx="8265226" cy="1200329"/>
          </a:xfrm>
          <a:prstGeom prst="rect">
            <a:avLst/>
          </a:prstGeom>
        </p:spPr>
        <p:txBody>
          <a:bodyPr wrap="square">
            <a:spAutoFit/>
          </a:bodyPr>
          <a:lstStyle/>
          <a:p>
            <a:r>
              <a:rPr lang="en-US" altLang="ja-JP" sz="2400" b="1" dirty="0">
                <a:solidFill>
                  <a:srgbClr val="0070C0"/>
                </a:solidFill>
                <a:latin typeface="Arial" panose="020B0604020202020204" pitchFamily="34" charset="0"/>
                <a:cs typeface="Arial" panose="020B0604020202020204" pitchFamily="34" charset="0"/>
              </a:rPr>
              <a:t>A person intended to market a biological product for veterinary use shall obtain marketing approval of Minister of Agriculture, Forestry and Fisheries</a:t>
            </a:r>
          </a:p>
        </p:txBody>
      </p:sp>
      <p:sp>
        <p:nvSpPr>
          <p:cNvPr id="8" name="正方形/長方形 7"/>
          <p:cNvSpPr/>
          <p:nvPr/>
        </p:nvSpPr>
        <p:spPr>
          <a:xfrm>
            <a:off x="406400" y="5135643"/>
            <a:ext cx="4031873" cy="461665"/>
          </a:xfrm>
          <a:prstGeom prst="rect">
            <a:avLst/>
          </a:prstGeom>
        </p:spPr>
        <p:txBody>
          <a:bodyPr wrap="none">
            <a:spAutoFit/>
          </a:bodyPr>
          <a:lstStyle/>
          <a:p>
            <a:r>
              <a:rPr lang="en-US" altLang="ja-JP" sz="2400" b="1" dirty="0">
                <a:latin typeface="Arial" panose="020B0604020202020204" pitchFamily="34" charset="0"/>
                <a:cs typeface="Arial" panose="020B0604020202020204" pitchFamily="34" charset="0"/>
              </a:rPr>
              <a:t>Post-marketing evaluation</a:t>
            </a:r>
          </a:p>
        </p:txBody>
      </p:sp>
      <p:sp>
        <p:nvSpPr>
          <p:cNvPr id="9" name="正方形/長方形 8"/>
          <p:cNvSpPr/>
          <p:nvPr/>
        </p:nvSpPr>
        <p:spPr>
          <a:xfrm>
            <a:off x="802679" y="5579008"/>
            <a:ext cx="8103815" cy="1200329"/>
          </a:xfrm>
          <a:prstGeom prst="rect">
            <a:avLst/>
          </a:prstGeom>
        </p:spPr>
        <p:txBody>
          <a:bodyPr wrap="square">
            <a:spAutoFit/>
          </a:bodyPr>
          <a:lstStyle/>
          <a:p>
            <a:r>
              <a:rPr lang="en-US" altLang="ja-JP" sz="2400" b="1" dirty="0">
                <a:solidFill>
                  <a:srgbClr val="0070C0"/>
                </a:solidFill>
                <a:latin typeface="Arial" panose="020B0604020202020204" pitchFamily="34" charset="0"/>
                <a:cs typeface="Arial" panose="020B0604020202020204" pitchFamily="34" charset="0"/>
              </a:rPr>
              <a:t>Efficacy and safety of a new VMPs are reviewed on the basis of field investigations that conducted by MAH within 6 years after the approval of a VMP. </a:t>
            </a:r>
            <a:endParaRPr lang="ja-JP" alt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46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下矢印 133"/>
          <p:cNvSpPr/>
          <p:nvPr/>
        </p:nvSpPr>
        <p:spPr>
          <a:xfrm>
            <a:off x="3432047" y="1958312"/>
            <a:ext cx="213361" cy="38256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Arial" panose="020B0604020202020204" pitchFamily="34" charset="0"/>
              <a:cs typeface="Arial" panose="020B0604020202020204" pitchFamily="34" charset="0"/>
            </a:endParaRPr>
          </a:p>
        </p:txBody>
      </p:sp>
      <p:sp>
        <p:nvSpPr>
          <p:cNvPr id="2" name="タイトル 1"/>
          <p:cNvSpPr>
            <a:spLocks noGrp="1"/>
          </p:cNvSpPr>
          <p:nvPr>
            <p:ph type="title"/>
          </p:nvPr>
        </p:nvSpPr>
        <p:spPr>
          <a:xfrm>
            <a:off x="401510" y="482066"/>
            <a:ext cx="2470890" cy="669907"/>
          </a:xfrm>
        </p:spPr>
        <p:txBody>
          <a:bodyPr/>
          <a:lstStyle/>
          <a:p>
            <a:r>
              <a:rPr kumimoji="1" lang="en-US" altLang="ja-JP" sz="3200" b="1" dirty="0">
                <a:solidFill>
                  <a:schemeClr val="bg1">
                    <a:lumMod val="95000"/>
                  </a:schemeClr>
                </a:solidFill>
                <a:latin typeface="Arial" panose="020B0604020202020204" pitchFamily="34" charset="0"/>
                <a:cs typeface="Arial" panose="020B0604020202020204" pitchFamily="34" charset="0"/>
              </a:rPr>
              <a:t>Products</a:t>
            </a:r>
            <a:endParaRPr kumimoji="1" lang="ja-JP" altLang="en-US" sz="3200" b="1" dirty="0">
              <a:latin typeface="Arial" panose="020B0604020202020204" pitchFamily="34" charset="0"/>
              <a:cs typeface="Arial" panose="020B0604020202020204" pitchFamily="34" charset="0"/>
            </a:endParaRPr>
          </a:p>
        </p:txBody>
      </p:sp>
      <p:sp>
        <p:nvSpPr>
          <p:cNvPr id="3" name="正方形/長方形 2"/>
          <p:cNvSpPr/>
          <p:nvPr/>
        </p:nvSpPr>
        <p:spPr>
          <a:xfrm>
            <a:off x="23962" y="921140"/>
            <a:ext cx="4345591" cy="461665"/>
          </a:xfrm>
          <a:prstGeom prst="rect">
            <a:avLst/>
          </a:prstGeom>
          <a:noFill/>
        </p:spPr>
        <p:txBody>
          <a:bodyPr wrap="square">
            <a:spAutoFit/>
          </a:bodyPr>
          <a:lstStyle/>
          <a:p>
            <a:r>
              <a:rPr lang="en-US" altLang="ja-JP" sz="2400" b="1" dirty="0">
                <a:latin typeface="Arial" panose="020B0604020202020204" pitchFamily="34" charset="0"/>
                <a:cs typeface="Arial" panose="020B0604020202020204" pitchFamily="34" charset="0"/>
              </a:rPr>
              <a:t>Seed</a:t>
            </a:r>
            <a:r>
              <a:rPr lang="ja-JP" altLang="en-US" sz="2400" b="1" dirty="0">
                <a:latin typeface="Arial" panose="020B0604020202020204" pitchFamily="34" charset="0"/>
                <a:cs typeface="Arial" panose="020B0604020202020204" pitchFamily="34" charset="0"/>
              </a:rPr>
              <a:t>-</a:t>
            </a:r>
            <a:r>
              <a:rPr lang="ja-JP" altLang="ja-JP" sz="2400" b="1" dirty="0" err="1">
                <a:latin typeface="Arial" panose="020B0604020202020204" pitchFamily="34" charset="0"/>
                <a:cs typeface="Arial" panose="020B0604020202020204" pitchFamily="34" charset="0"/>
              </a:rPr>
              <a:t>l</a:t>
            </a:r>
            <a:r>
              <a:rPr lang="en-US" altLang="ja-JP" sz="2400" b="1" dirty="0" err="1">
                <a:latin typeface="Arial" panose="020B0604020202020204" pitchFamily="34" charset="0"/>
                <a:cs typeface="Arial" panose="020B0604020202020204" pitchFamily="34" charset="0"/>
              </a:rPr>
              <a:t>ot</a:t>
            </a:r>
            <a:r>
              <a:rPr lang="en-US" altLang="ja-JP" sz="2400" b="1" dirty="0">
                <a:latin typeface="Arial" panose="020B0604020202020204" pitchFamily="34" charset="0"/>
                <a:cs typeface="Arial" panose="020B0604020202020204" pitchFamily="34" charset="0"/>
              </a:rPr>
              <a:t> system with GMP</a:t>
            </a:r>
          </a:p>
        </p:txBody>
      </p:sp>
      <p:grpSp>
        <p:nvGrpSpPr>
          <p:cNvPr id="4" name="Group 7"/>
          <p:cNvGrpSpPr>
            <a:grpSpLocks/>
          </p:cNvGrpSpPr>
          <p:nvPr/>
        </p:nvGrpSpPr>
        <p:grpSpPr bwMode="auto">
          <a:xfrm>
            <a:off x="320548" y="5858290"/>
            <a:ext cx="1666875" cy="504825"/>
            <a:chOff x="450" y="2432"/>
            <a:chExt cx="1050" cy="318"/>
          </a:xfrm>
        </p:grpSpPr>
        <p:pic>
          <p:nvPicPr>
            <p:cNvPr id="5" name="Picture 8" descr="j02909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 y="2432"/>
              <a:ext cx="162" cy="3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j02909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 y="2441"/>
              <a:ext cx="162" cy="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j02909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 y="2432"/>
              <a:ext cx="162" cy="3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j02909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 y="2432"/>
              <a:ext cx="162" cy="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j02909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 y="2441"/>
              <a:ext cx="162" cy="3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45"/>
          <p:cNvGrpSpPr>
            <a:grpSpLocks/>
          </p:cNvGrpSpPr>
          <p:nvPr/>
        </p:nvGrpSpPr>
        <p:grpSpPr bwMode="auto">
          <a:xfrm>
            <a:off x="74486" y="5355053"/>
            <a:ext cx="2016125" cy="431800"/>
            <a:chOff x="295" y="981"/>
            <a:chExt cx="1270" cy="272"/>
          </a:xfrm>
        </p:grpSpPr>
        <p:sp>
          <p:nvSpPr>
            <p:cNvPr id="13" name="Line 46"/>
            <p:cNvSpPr>
              <a:spLocks noChangeShapeType="1"/>
            </p:cNvSpPr>
            <p:nvPr/>
          </p:nvSpPr>
          <p:spPr bwMode="auto">
            <a:xfrm flipH="1">
              <a:off x="884" y="981"/>
              <a:ext cx="46"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14" name="Line 47"/>
            <p:cNvSpPr>
              <a:spLocks noChangeShapeType="1"/>
            </p:cNvSpPr>
            <p:nvPr/>
          </p:nvSpPr>
          <p:spPr bwMode="auto">
            <a:xfrm flipH="1">
              <a:off x="703" y="981"/>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15" name="Line 48"/>
            <p:cNvSpPr>
              <a:spLocks noChangeShapeType="1"/>
            </p:cNvSpPr>
            <p:nvPr/>
          </p:nvSpPr>
          <p:spPr bwMode="auto">
            <a:xfrm flipH="1">
              <a:off x="567" y="981"/>
              <a:ext cx="363"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16" name="Line 49"/>
            <p:cNvSpPr>
              <a:spLocks noChangeShapeType="1"/>
            </p:cNvSpPr>
            <p:nvPr/>
          </p:nvSpPr>
          <p:spPr bwMode="auto">
            <a:xfrm flipH="1">
              <a:off x="431" y="981"/>
              <a:ext cx="499"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grpSp>
          <p:nvGrpSpPr>
            <p:cNvPr id="17" name="Group 50"/>
            <p:cNvGrpSpPr>
              <a:grpSpLocks/>
            </p:cNvGrpSpPr>
            <p:nvPr/>
          </p:nvGrpSpPr>
          <p:grpSpPr bwMode="auto">
            <a:xfrm>
              <a:off x="930" y="981"/>
              <a:ext cx="635" cy="272"/>
              <a:chOff x="1020" y="981"/>
              <a:chExt cx="635" cy="272"/>
            </a:xfrm>
          </p:grpSpPr>
          <p:sp>
            <p:nvSpPr>
              <p:cNvPr id="19" name="Line 51"/>
              <p:cNvSpPr>
                <a:spLocks noChangeShapeType="1"/>
              </p:cNvSpPr>
              <p:nvPr/>
            </p:nvSpPr>
            <p:spPr bwMode="auto">
              <a:xfrm>
                <a:off x="1020" y="981"/>
                <a:ext cx="13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20" name="Line 52"/>
              <p:cNvSpPr>
                <a:spLocks noChangeShapeType="1"/>
              </p:cNvSpPr>
              <p:nvPr/>
            </p:nvSpPr>
            <p:spPr bwMode="auto">
              <a:xfrm>
                <a:off x="1020" y="981"/>
                <a:ext cx="272"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21" name="Line 53"/>
              <p:cNvSpPr>
                <a:spLocks noChangeShapeType="1"/>
              </p:cNvSpPr>
              <p:nvPr/>
            </p:nvSpPr>
            <p:spPr bwMode="auto">
              <a:xfrm>
                <a:off x="1020" y="981"/>
                <a:ext cx="409"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22" name="Line 54"/>
              <p:cNvSpPr>
                <a:spLocks noChangeShapeType="1"/>
              </p:cNvSpPr>
              <p:nvPr/>
            </p:nvSpPr>
            <p:spPr bwMode="auto">
              <a:xfrm>
                <a:off x="1020" y="981"/>
                <a:ext cx="635"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23" name="Line 55"/>
              <p:cNvSpPr>
                <a:spLocks noChangeShapeType="1"/>
              </p:cNvSpPr>
              <p:nvPr/>
            </p:nvSpPr>
            <p:spPr bwMode="auto">
              <a:xfrm>
                <a:off x="1020" y="981"/>
                <a:ext cx="46"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grpSp>
        <p:sp>
          <p:nvSpPr>
            <p:cNvPr id="18" name="Line 56"/>
            <p:cNvSpPr>
              <a:spLocks noChangeShapeType="1"/>
            </p:cNvSpPr>
            <p:nvPr/>
          </p:nvSpPr>
          <p:spPr bwMode="auto">
            <a:xfrm flipH="1">
              <a:off x="295" y="981"/>
              <a:ext cx="635"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grpSp>
      <p:pic>
        <p:nvPicPr>
          <p:cNvPr id="33" name="Picture 62" descr="j029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11" y="4418428"/>
            <a:ext cx="671512" cy="863600"/>
          </a:xfrm>
          <a:prstGeom prst="rect">
            <a:avLst/>
          </a:prstGeom>
          <a:noFill/>
          <a:extLst>
            <a:ext uri="{909E8E84-426E-40DD-AFC4-6F175D3DCCD1}">
              <a14:hiddenFill xmlns:a14="http://schemas.microsoft.com/office/drawing/2010/main">
                <a:solidFill>
                  <a:srgbClr val="FFFFFF"/>
                </a:solidFill>
              </a14:hiddenFill>
            </a:ext>
          </a:extLst>
        </p:spPr>
      </p:pic>
      <p:sp>
        <p:nvSpPr>
          <p:cNvPr id="45" name="AutoShape 182"/>
          <p:cNvSpPr>
            <a:spLocks noChangeArrowheads="1"/>
          </p:cNvSpPr>
          <p:nvPr/>
        </p:nvSpPr>
        <p:spPr bwMode="auto">
          <a:xfrm flipH="1">
            <a:off x="1987421" y="3758535"/>
            <a:ext cx="2137315" cy="659893"/>
          </a:xfrm>
          <a:prstGeom prst="homePlate">
            <a:avLst>
              <a:gd name="adj" fmla="val 38960"/>
            </a:avLst>
          </a:prstGeom>
          <a:solidFill>
            <a:schemeClr val="bg1"/>
          </a:solidFill>
          <a:ln w="28575">
            <a:solidFill>
              <a:schemeClr val="hlink"/>
            </a:solidFill>
            <a:miter lim="800000"/>
            <a:headEnd/>
            <a:tailEnd/>
          </a:ln>
          <a:effectLst/>
        </p:spPr>
        <p:txBody>
          <a:bodyPr wrap="none" anchor="ctr"/>
          <a:lstStyle/>
          <a:p>
            <a:pPr algn="r"/>
            <a:r>
              <a:rPr lang="en-US" altLang="ja-JP" b="1" dirty="0">
                <a:latin typeface="Arial" panose="020B0604020202020204" pitchFamily="34" charset="0"/>
                <a:cs typeface="Arial" panose="020B0604020202020204" pitchFamily="34" charset="0"/>
              </a:rPr>
              <a:t>Production Seed</a:t>
            </a:r>
          </a:p>
          <a:p>
            <a:pPr algn="r"/>
            <a:r>
              <a:rPr lang="en-US" altLang="ja-JP" b="1" dirty="0">
                <a:latin typeface="Arial" panose="020B0604020202020204" pitchFamily="34" charset="0"/>
                <a:cs typeface="Arial" panose="020B0604020202020204" pitchFamily="34" charset="0"/>
              </a:rPr>
              <a:t>[PassX+4]</a:t>
            </a:r>
            <a:endParaRPr lang="ja-JP" altLang="en-US" b="1" dirty="0">
              <a:latin typeface="Arial" panose="020B0604020202020204" pitchFamily="34" charset="0"/>
              <a:cs typeface="Arial" panose="020B0604020202020204" pitchFamily="34" charset="0"/>
            </a:endParaRPr>
          </a:p>
        </p:txBody>
      </p:sp>
      <p:grpSp>
        <p:nvGrpSpPr>
          <p:cNvPr id="55" name="Group 33"/>
          <p:cNvGrpSpPr>
            <a:grpSpLocks/>
          </p:cNvGrpSpPr>
          <p:nvPr/>
        </p:nvGrpSpPr>
        <p:grpSpPr bwMode="auto">
          <a:xfrm>
            <a:off x="72898" y="2245650"/>
            <a:ext cx="2016125" cy="431800"/>
            <a:chOff x="295" y="981"/>
            <a:chExt cx="1270" cy="272"/>
          </a:xfrm>
        </p:grpSpPr>
        <p:sp>
          <p:nvSpPr>
            <p:cNvPr id="59" name="Line 34"/>
            <p:cNvSpPr>
              <a:spLocks noChangeShapeType="1"/>
            </p:cNvSpPr>
            <p:nvPr/>
          </p:nvSpPr>
          <p:spPr bwMode="auto">
            <a:xfrm flipH="1">
              <a:off x="884" y="981"/>
              <a:ext cx="46"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60" name="Line 35"/>
            <p:cNvSpPr>
              <a:spLocks noChangeShapeType="1"/>
            </p:cNvSpPr>
            <p:nvPr/>
          </p:nvSpPr>
          <p:spPr bwMode="auto">
            <a:xfrm flipH="1">
              <a:off x="703" y="981"/>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61" name="Line 36"/>
            <p:cNvSpPr>
              <a:spLocks noChangeShapeType="1"/>
            </p:cNvSpPr>
            <p:nvPr/>
          </p:nvSpPr>
          <p:spPr bwMode="auto">
            <a:xfrm flipH="1">
              <a:off x="567" y="981"/>
              <a:ext cx="363"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62" name="Line 37"/>
            <p:cNvSpPr>
              <a:spLocks noChangeShapeType="1"/>
            </p:cNvSpPr>
            <p:nvPr/>
          </p:nvSpPr>
          <p:spPr bwMode="auto">
            <a:xfrm flipH="1">
              <a:off x="431" y="981"/>
              <a:ext cx="499"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grpSp>
          <p:nvGrpSpPr>
            <p:cNvPr id="63" name="Group 38"/>
            <p:cNvGrpSpPr>
              <a:grpSpLocks/>
            </p:cNvGrpSpPr>
            <p:nvPr/>
          </p:nvGrpSpPr>
          <p:grpSpPr bwMode="auto">
            <a:xfrm>
              <a:off x="930" y="981"/>
              <a:ext cx="635" cy="272"/>
              <a:chOff x="1020" y="981"/>
              <a:chExt cx="635" cy="272"/>
            </a:xfrm>
          </p:grpSpPr>
          <p:sp>
            <p:nvSpPr>
              <p:cNvPr id="65" name="Line 39"/>
              <p:cNvSpPr>
                <a:spLocks noChangeShapeType="1"/>
              </p:cNvSpPr>
              <p:nvPr/>
            </p:nvSpPr>
            <p:spPr bwMode="auto">
              <a:xfrm>
                <a:off x="1020" y="981"/>
                <a:ext cx="13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66" name="Line 40"/>
              <p:cNvSpPr>
                <a:spLocks noChangeShapeType="1"/>
              </p:cNvSpPr>
              <p:nvPr/>
            </p:nvSpPr>
            <p:spPr bwMode="auto">
              <a:xfrm>
                <a:off x="1020" y="981"/>
                <a:ext cx="272"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67" name="Line 41"/>
              <p:cNvSpPr>
                <a:spLocks noChangeShapeType="1"/>
              </p:cNvSpPr>
              <p:nvPr/>
            </p:nvSpPr>
            <p:spPr bwMode="auto">
              <a:xfrm>
                <a:off x="1020" y="981"/>
                <a:ext cx="409"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68" name="Line 42"/>
              <p:cNvSpPr>
                <a:spLocks noChangeShapeType="1"/>
              </p:cNvSpPr>
              <p:nvPr/>
            </p:nvSpPr>
            <p:spPr bwMode="auto">
              <a:xfrm>
                <a:off x="1020" y="981"/>
                <a:ext cx="635"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69" name="Line 43"/>
              <p:cNvSpPr>
                <a:spLocks noChangeShapeType="1"/>
              </p:cNvSpPr>
              <p:nvPr/>
            </p:nvSpPr>
            <p:spPr bwMode="auto">
              <a:xfrm>
                <a:off x="1020" y="981"/>
                <a:ext cx="46"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grpSp>
        <p:sp>
          <p:nvSpPr>
            <p:cNvPr id="64" name="Line 44"/>
            <p:cNvSpPr>
              <a:spLocks noChangeShapeType="1"/>
            </p:cNvSpPr>
            <p:nvPr/>
          </p:nvSpPr>
          <p:spPr bwMode="auto">
            <a:xfrm flipH="1">
              <a:off x="295" y="981"/>
              <a:ext cx="635"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grpSp>
      <p:sp>
        <p:nvSpPr>
          <p:cNvPr id="58" name="Text Box 223"/>
          <p:cNvSpPr txBox="1">
            <a:spLocks noChangeArrowheads="1"/>
          </p:cNvSpPr>
          <p:nvPr/>
        </p:nvSpPr>
        <p:spPr bwMode="auto">
          <a:xfrm>
            <a:off x="630111" y="1948264"/>
            <a:ext cx="124906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latin typeface="Arial" panose="020B0604020202020204" pitchFamily="34" charset="0"/>
                <a:cs typeface="Arial" panose="020B0604020202020204" pitchFamily="34" charset="0"/>
              </a:rPr>
              <a:t>Passages</a:t>
            </a:r>
            <a:endParaRPr lang="ja-JP" altLang="en-US" b="1" dirty="0">
              <a:latin typeface="Arial" panose="020B0604020202020204" pitchFamily="34" charset="0"/>
              <a:cs typeface="Arial" panose="020B0604020202020204" pitchFamily="34" charset="0"/>
            </a:endParaRPr>
          </a:p>
        </p:txBody>
      </p:sp>
      <p:grpSp>
        <p:nvGrpSpPr>
          <p:cNvPr id="71" name="Group 228"/>
          <p:cNvGrpSpPr>
            <a:grpSpLocks/>
          </p:cNvGrpSpPr>
          <p:nvPr/>
        </p:nvGrpSpPr>
        <p:grpSpPr bwMode="auto">
          <a:xfrm>
            <a:off x="72898" y="3437990"/>
            <a:ext cx="2016125" cy="431800"/>
            <a:chOff x="295" y="981"/>
            <a:chExt cx="1270" cy="272"/>
          </a:xfrm>
        </p:grpSpPr>
        <p:sp>
          <p:nvSpPr>
            <p:cNvPr id="75" name="Line 229"/>
            <p:cNvSpPr>
              <a:spLocks noChangeShapeType="1"/>
            </p:cNvSpPr>
            <p:nvPr/>
          </p:nvSpPr>
          <p:spPr bwMode="auto">
            <a:xfrm flipH="1">
              <a:off x="884" y="981"/>
              <a:ext cx="46"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76" name="Line 230"/>
            <p:cNvSpPr>
              <a:spLocks noChangeShapeType="1"/>
            </p:cNvSpPr>
            <p:nvPr/>
          </p:nvSpPr>
          <p:spPr bwMode="auto">
            <a:xfrm flipH="1">
              <a:off x="703" y="981"/>
              <a:ext cx="22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77" name="Line 231"/>
            <p:cNvSpPr>
              <a:spLocks noChangeShapeType="1"/>
            </p:cNvSpPr>
            <p:nvPr/>
          </p:nvSpPr>
          <p:spPr bwMode="auto">
            <a:xfrm flipH="1">
              <a:off x="567" y="981"/>
              <a:ext cx="363"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78" name="Line 232"/>
            <p:cNvSpPr>
              <a:spLocks noChangeShapeType="1"/>
            </p:cNvSpPr>
            <p:nvPr/>
          </p:nvSpPr>
          <p:spPr bwMode="auto">
            <a:xfrm flipH="1">
              <a:off x="431" y="981"/>
              <a:ext cx="499"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grpSp>
          <p:nvGrpSpPr>
            <p:cNvPr id="79" name="Group 233"/>
            <p:cNvGrpSpPr>
              <a:grpSpLocks/>
            </p:cNvGrpSpPr>
            <p:nvPr/>
          </p:nvGrpSpPr>
          <p:grpSpPr bwMode="auto">
            <a:xfrm>
              <a:off x="930" y="981"/>
              <a:ext cx="635" cy="272"/>
              <a:chOff x="1020" y="981"/>
              <a:chExt cx="635" cy="272"/>
            </a:xfrm>
          </p:grpSpPr>
          <p:sp>
            <p:nvSpPr>
              <p:cNvPr id="81" name="Line 234"/>
              <p:cNvSpPr>
                <a:spLocks noChangeShapeType="1"/>
              </p:cNvSpPr>
              <p:nvPr/>
            </p:nvSpPr>
            <p:spPr bwMode="auto">
              <a:xfrm>
                <a:off x="1020" y="981"/>
                <a:ext cx="13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82" name="Line 235"/>
              <p:cNvSpPr>
                <a:spLocks noChangeShapeType="1"/>
              </p:cNvSpPr>
              <p:nvPr/>
            </p:nvSpPr>
            <p:spPr bwMode="auto">
              <a:xfrm>
                <a:off x="1020" y="981"/>
                <a:ext cx="272"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83" name="Line 236"/>
              <p:cNvSpPr>
                <a:spLocks noChangeShapeType="1"/>
              </p:cNvSpPr>
              <p:nvPr/>
            </p:nvSpPr>
            <p:spPr bwMode="auto">
              <a:xfrm>
                <a:off x="1020" y="981"/>
                <a:ext cx="409"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84" name="Line 237"/>
              <p:cNvSpPr>
                <a:spLocks noChangeShapeType="1"/>
              </p:cNvSpPr>
              <p:nvPr/>
            </p:nvSpPr>
            <p:spPr bwMode="auto">
              <a:xfrm>
                <a:off x="1020" y="981"/>
                <a:ext cx="635"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85" name="Line 238"/>
              <p:cNvSpPr>
                <a:spLocks noChangeShapeType="1"/>
              </p:cNvSpPr>
              <p:nvPr/>
            </p:nvSpPr>
            <p:spPr bwMode="auto">
              <a:xfrm>
                <a:off x="1020" y="981"/>
                <a:ext cx="46"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grpSp>
        <p:sp>
          <p:nvSpPr>
            <p:cNvPr id="80" name="Line 239"/>
            <p:cNvSpPr>
              <a:spLocks noChangeShapeType="1"/>
            </p:cNvSpPr>
            <p:nvPr/>
          </p:nvSpPr>
          <p:spPr bwMode="auto">
            <a:xfrm flipH="1">
              <a:off x="295" y="981"/>
              <a:ext cx="635"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grpSp>
      <p:sp>
        <p:nvSpPr>
          <p:cNvPr id="86" name="Line 244"/>
          <p:cNvSpPr>
            <a:spLocks noChangeShapeType="1"/>
          </p:cNvSpPr>
          <p:nvPr/>
        </p:nvSpPr>
        <p:spPr bwMode="auto">
          <a:xfrm flipH="1">
            <a:off x="1088865" y="1830507"/>
            <a:ext cx="0" cy="218295"/>
          </a:xfrm>
          <a:prstGeom prst="line">
            <a:avLst/>
          </a:prstGeom>
          <a:noFill/>
          <a:ln w="1905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sp>
        <p:nvSpPr>
          <p:cNvPr id="87" name="Text Box 223"/>
          <p:cNvSpPr txBox="1">
            <a:spLocks noChangeArrowheads="1"/>
          </p:cNvSpPr>
          <p:nvPr/>
        </p:nvSpPr>
        <p:spPr bwMode="auto">
          <a:xfrm>
            <a:off x="532905" y="3117860"/>
            <a:ext cx="124906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dirty="0">
                <a:latin typeface="Arial" panose="020B0604020202020204" pitchFamily="34" charset="0"/>
                <a:cs typeface="Arial" panose="020B0604020202020204" pitchFamily="34" charset="0"/>
              </a:rPr>
              <a:t>Passages</a:t>
            </a:r>
            <a:endParaRPr lang="ja-JP" altLang="en-US" b="1" dirty="0">
              <a:latin typeface="Arial" panose="020B0604020202020204" pitchFamily="34" charset="0"/>
              <a:cs typeface="Arial" panose="020B0604020202020204" pitchFamily="34" charset="0"/>
            </a:endParaRPr>
          </a:p>
        </p:txBody>
      </p:sp>
      <p:sp>
        <p:nvSpPr>
          <p:cNvPr id="88" name="AutoShape 182"/>
          <p:cNvSpPr>
            <a:spLocks noChangeArrowheads="1"/>
          </p:cNvSpPr>
          <p:nvPr/>
        </p:nvSpPr>
        <p:spPr bwMode="auto">
          <a:xfrm flipH="1">
            <a:off x="1512761" y="4763304"/>
            <a:ext cx="798512" cy="420688"/>
          </a:xfrm>
          <a:prstGeom prst="homePlate">
            <a:avLst>
              <a:gd name="adj" fmla="val 69306"/>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b="1" dirty="0">
                <a:latin typeface="Arial" panose="020B0604020202020204" pitchFamily="34" charset="0"/>
                <a:cs typeface="Arial" panose="020B0604020202020204" pitchFamily="34" charset="0"/>
              </a:rPr>
              <a:t>Bulk</a:t>
            </a:r>
            <a:endParaRPr lang="ja-JP" altLang="en-US" b="1" dirty="0">
              <a:latin typeface="Arial" panose="020B0604020202020204" pitchFamily="34" charset="0"/>
              <a:cs typeface="Arial" panose="020B0604020202020204" pitchFamily="34" charset="0"/>
            </a:endParaRPr>
          </a:p>
        </p:txBody>
      </p:sp>
      <p:sp>
        <p:nvSpPr>
          <p:cNvPr id="90" name="AutoShape 182"/>
          <p:cNvSpPr>
            <a:spLocks noChangeArrowheads="1"/>
          </p:cNvSpPr>
          <p:nvPr/>
        </p:nvSpPr>
        <p:spPr bwMode="auto">
          <a:xfrm flipH="1">
            <a:off x="2240057" y="2675355"/>
            <a:ext cx="1884676" cy="667267"/>
          </a:xfrm>
          <a:prstGeom prst="homePlate">
            <a:avLst>
              <a:gd name="adj" fmla="val 43784"/>
            </a:avLst>
          </a:prstGeom>
          <a:solidFill>
            <a:schemeClr val="bg1"/>
          </a:solidFill>
          <a:ln w="28575">
            <a:solidFill>
              <a:schemeClr val="hlink"/>
            </a:solidFill>
            <a:miter lim="800000"/>
            <a:headEnd/>
            <a:tailEnd/>
          </a:ln>
          <a:effectLst/>
        </p:spPr>
        <p:txBody>
          <a:bodyPr wrap="none" anchor="ctr"/>
          <a:lstStyle/>
          <a:p>
            <a:pPr algn="r"/>
            <a:r>
              <a:rPr lang="en-US" altLang="ja-JP" b="1" dirty="0">
                <a:latin typeface="Arial" panose="020B0604020202020204" pitchFamily="34" charset="0"/>
                <a:cs typeface="Arial" panose="020B0604020202020204" pitchFamily="34" charset="0"/>
              </a:rPr>
              <a:t>Working Seed</a:t>
            </a:r>
          </a:p>
          <a:p>
            <a:pPr algn="r"/>
            <a:r>
              <a:rPr lang="en-US" altLang="ja-JP" b="1" dirty="0">
                <a:latin typeface="Arial" panose="020B0604020202020204" pitchFamily="34" charset="0"/>
                <a:cs typeface="Arial" panose="020B0604020202020204" pitchFamily="34" charset="0"/>
              </a:rPr>
              <a:t>[PassX+3]</a:t>
            </a:r>
            <a:endParaRPr lang="ja-JP" altLang="en-US" b="1" dirty="0">
              <a:latin typeface="Arial" panose="020B0604020202020204" pitchFamily="34" charset="0"/>
              <a:cs typeface="Arial" panose="020B0604020202020204" pitchFamily="34" charset="0"/>
            </a:endParaRPr>
          </a:p>
        </p:txBody>
      </p:sp>
      <p:sp>
        <p:nvSpPr>
          <p:cNvPr id="91" name="AutoShape 182"/>
          <p:cNvSpPr>
            <a:spLocks noChangeArrowheads="1"/>
          </p:cNvSpPr>
          <p:nvPr/>
        </p:nvSpPr>
        <p:spPr bwMode="auto">
          <a:xfrm flipH="1">
            <a:off x="2311273" y="5783931"/>
            <a:ext cx="1813462" cy="736139"/>
          </a:xfrm>
          <a:prstGeom prst="homePlate">
            <a:avLst>
              <a:gd name="adj" fmla="val 36266"/>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ja-JP" b="1" dirty="0">
                <a:latin typeface="Arial" panose="020B0604020202020204" pitchFamily="34" charset="0"/>
                <a:cs typeface="Arial" panose="020B0604020202020204" pitchFamily="34" charset="0"/>
              </a:rPr>
              <a:t>Final Product</a:t>
            </a:r>
          </a:p>
          <a:p>
            <a:pPr algn="r"/>
            <a:r>
              <a:rPr lang="en-US" altLang="ja-JP" b="1" dirty="0">
                <a:latin typeface="Arial" panose="020B0604020202020204" pitchFamily="34" charset="0"/>
                <a:cs typeface="Arial" panose="020B0604020202020204" pitchFamily="34" charset="0"/>
              </a:rPr>
              <a:t>   [Pass X+5]</a:t>
            </a:r>
            <a:endParaRPr lang="ja-JP" altLang="en-US" b="1" dirty="0">
              <a:latin typeface="Arial" panose="020B0604020202020204" pitchFamily="34" charset="0"/>
              <a:cs typeface="Arial" panose="020B0604020202020204" pitchFamily="34" charset="0"/>
            </a:endParaRPr>
          </a:p>
        </p:txBody>
      </p:sp>
      <p:sp>
        <p:nvSpPr>
          <p:cNvPr id="92" name="AutoShape 182"/>
          <p:cNvSpPr>
            <a:spLocks noChangeArrowheads="1"/>
          </p:cNvSpPr>
          <p:nvPr/>
        </p:nvSpPr>
        <p:spPr bwMode="auto">
          <a:xfrm flipH="1">
            <a:off x="1442909" y="1556699"/>
            <a:ext cx="2681825" cy="420688"/>
          </a:xfrm>
          <a:prstGeom prst="homePlate">
            <a:avLst>
              <a:gd name="adj" fmla="val 72204"/>
            </a:avLst>
          </a:prstGeom>
          <a:solidFill>
            <a:schemeClr val="bg1"/>
          </a:solidFill>
          <a:ln w="28575">
            <a:solidFill>
              <a:schemeClr val="hlink"/>
            </a:solidFill>
            <a:miter lim="800000"/>
            <a:headEnd/>
            <a:tailEnd/>
          </a:ln>
          <a:effectLst/>
        </p:spPr>
        <p:txBody>
          <a:bodyPr wrap="none" anchor="ctr"/>
          <a:lstStyle/>
          <a:p>
            <a:pPr algn="r"/>
            <a:r>
              <a:rPr lang="en-US" altLang="ja-JP" b="1" dirty="0">
                <a:latin typeface="Arial" panose="020B0604020202020204" pitchFamily="34" charset="0"/>
                <a:cs typeface="Arial" panose="020B0604020202020204" pitchFamily="34" charset="0"/>
              </a:rPr>
              <a:t>Master Seed [</a:t>
            </a:r>
            <a:r>
              <a:rPr lang="en-US" altLang="ja-JP" b="1" dirty="0" err="1">
                <a:latin typeface="Arial" panose="020B0604020202020204" pitchFamily="34" charset="0"/>
                <a:cs typeface="Arial" panose="020B0604020202020204" pitchFamily="34" charset="0"/>
              </a:rPr>
              <a:t>PassX</a:t>
            </a:r>
            <a:r>
              <a:rPr lang="en-US" altLang="ja-JP" b="1" dirty="0">
                <a:latin typeface="Arial" panose="020B0604020202020204" pitchFamily="34" charset="0"/>
                <a:cs typeface="Arial" panose="020B0604020202020204" pitchFamily="34" charset="0"/>
              </a:rPr>
              <a:t>]</a:t>
            </a:r>
            <a:endParaRPr lang="ja-JP" altLang="en-US" b="1" dirty="0">
              <a:latin typeface="Arial" panose="020B0604020202020204" pitchFamily="34" charset="0"/>
              <a:cs typeface="Arial" panose="020B0604020202020204" pitchFamily="34" charset="0"/>
            </a:endParaRPr>
          </a:p>
        </p:txBody>
      </p:sp>
      <p:sp>
        <p:nvSpPr>
          <p:cNvPr id="93" name="Text Box 131"/>
          <p:cNvSpPr txBox="1">
            <a:spLocks noChangeArrowheads="1"/>
          </p:cNvSpPr>
          <p:nvPr/>
        </p:nvSpPr>
        <p:spPr bwMode="auto">
          <a:xfrm>
            <a:off x="4742823" y="1081923"/>
            <a:ext cx="4310742" cy="1754326"/>
          </a:xfrm>
          <a:prstGeom prst="rect">
            <a:avLst/>
          </a:prstGeom>
          <a:noFill/>
          <a:ln w="2857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2563" indent="-182563">
              <a:buFont typeface="Arial" panose="020B0604020202020204" pitchFamily="34" charset="0"/>
              <a:buChar char="•"/>
            </a:pPr>
            <a:r>
              <a:rPr lang="en-US" altLang="ja-JP" b="1" dirty="0">
                <a:latin typeface="Arial" panose="020B0604020202020204" pitchFamily="34" charset="0"/>
                <a:cs typeface="Arial" panose="020B0604020202020204" pitchFamily="34" charset="0"/>
              </a:rPr>
              <a:t>Definitive specification </a:t>
            </a:r>
          </a:p>
          <a:p>
            <a:pPr marL="182563" indent="-182563">
              <a:buFont typeface="Arial" panose="020B0604020202020204" pitchFamily="34" charset="0"/>
              <a:buChar char="•"/>
            </a:pPr>
            <a:r>
              <a:rPr lang="en-US" altLang="ja-JP" b="1" dirty="0">
                <a:latin typeface="Arial" panose="020B0604020202020204" pitchFamily="34" charset="0"/>
                <a:cs typeface="Arial" panose="020B0604020202020204" pitchFamily="34" charset="0"/>
              </a:rPr>
              <a:t>Full testing data</a:t>
            </a:r>
          </a:p>
          <a:p>
            <a:pPr marL="800100" lvl="1"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Extraneous virus</a:t>
            </a:r>
          </a:p>
          <a:p>
            <a:pPr marL="800100" lvl="1"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Target animal safety</a:t>
            </a:r>
          </a:p>
          <a:p>
            <a:pPr marL="800100" lvl="1"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Pathogenicity reversion </a:t>
            </a:r>
          </a:p>
          <a:p>
            <a:pPr marL="800100" lvl="1" indent="-34290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Sterility, Mycoplasma …etc.</a:t>
            </a:r>
          </a:p>
        </p:txBody>
      </p:sp>
      <p:cxnSp>
        <p:nvCxnSpPr>
          <p:cNvPr id="96" name="直線コネクタ 95"/>
          <p:cNvCxnSpPr/>
          <p:nvPr/>
        </p:nvCxnSpPr>
        <p:spPr>
          <a:xfrm>
            <a:off x="1663637" y="4051956"/>
            <a:ext cx="323786"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113204" y="4051956"/>
            <a:ext cx="344853"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1663637" y="2942484"/>
            <a:ext cx="323786"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113204" y="2942484"/>
            <a:ext cx="344853"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1957589" y="6142677"/>
            <a:ext cx="323786"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99474" y="6132629"/>
            <a:ext cx="226409"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1" name="曲線コネクタ 110"/>
          <p:cNvCxnSpPr>
            <a:stCxn id="93" idx="1"/>
            <a:endCxn id="92" idx="1"/>
          </p:cNvCxnSpPr>
          <p:nvPr/>
        </p:nvCxnSpPr>
        <p:spPr>
          <a:xfrm rot="10800000">
            <a:off x="4124735" y="1767044"/>
            <a:ext cx="618089" cy="192043"/>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5" name="正方形/長方形 114"/>
          <p:cNvSpPr/>
          <p:nvPr/>
        </p:nvSpPr>
        <p:spPr>
          <a:xfrm>
            <a:off x="4742823" y="2903562"/>
            <a:ext cx="4310741" cy="646331"/>
          </a:xfrm>
          <a:prstGeom prst="rect">
            <a:avLst/>
          </a:prstGeom>
          <a:ln w="28575">
            <a:solidFill>
              <a:srgbClr val="0070C0"/>
            </a:solidFill>
          </a:ln>
        </p:spPr>
        <p:txBody>
          <a:bodyPr wrap="square">
            <a:spAutoFit/>
          </a:bodyPr>
          <a:lstStyle/>
          <a:p>
            <a:r>
              <a:rPr lang="en-US" altLang="ja-JP" b="1" dirty="0">
                <a:latin typeface="Arial" panose="020B0604020202020204" pitchFamily="34" charset="0"/>
                <a:cs typeface="Arial" panose="020B0604020202020204" pitchFamily="34" charset="0"/>
              </a:rPr>
              <a:t>Minimum specification with limited testing, e.g., Sterility, Mycoplasma…</a:t>
            </a:r>
          </a:p>
        </p:txBody>
      </p:sp>
      <p:cxnSp>
        <p:nvCxnSpPr>
          <p:cNvPr id="120" name="曲線コネクタ 119"/>
          <p:cNvCxnSpPr>
            <a:stCxn id="115" idx="1"/>
            <a:endCxn id="90" idx="1"/>
          </p:cNvCxnSpPr>
          <p:nvPr/>
        </p:nvCxnSpPr>
        <p:spPr>
          <a:xfrm rot="10800000">
            <a:off x="4124733" y="3008990"/>
            <a:ext cx="618090" cy="217739"/>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1" name="曲線コネクタ 120"/>
          <p:cNvCxnSpPr>
            <a:stCxn id="115" idx="1"/>
            <a:endCxn id="45" idx="1"/>
          </p:cNvCxnSpPr>
          <p:nvPr/>
        </p:nvCxnSpPr>
        <p:spPr>
          <a:xfrm rot="10800000" flipV="1">
            <a:off x="4124737" y="3226728"/>
            <a:ext cx="618087" cy="861754"/>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a:xfrm>
            <a:off x="4742824" y="3642859"/>
            <a:ext cx="4310739" cy="923330"/>
          </a:xfrm>
          <a:prstGeom prst="rect">
            <a:avLst/>
          </a:prstGeom>
          <a:ln w="28575">
            <a:solidFill>
              <a:srgbClr val="C00000"/>
            </a:solidFill>
          </a:ln>
        </p:spPr>
        <p:txBody>
          <a:bodyPr wrap="square">
            <a:spAutoFit/>
          </a:bodyPr>
          <a:lstStyle/>
          <a:p>
            <a:r>
              <a:rPr lang="en-US" altLang="ja-JP" b="1" dirty="0">
                <a:latin typeface="Arial" panose="020B0604020202020204" pitchFamily="34" charset="0"/>
                <a:cs typeface="Arial" panose="020B0604020202020204" pitchFamily="34" charset="0"/>
              </a:rPr>
              <a:t>Limited passage number from </a:t>
            </a:r>
          </a:p>
          <a:p>
            <a:r>
              <a:rPr lang="en-US" altLang="ja-JP" b="1" dirty="0">
                <a:latin typeface="Arial" panose="020B0604020202020204" pitchFamily="34" charset="0"/>
                <a:cs typeface="Arial" panose="020B0604020202020204" pitchFamily="34" charset="0"/>
              </a:rPr>
              <a:t>Master Seed to Final Product, </a:t>
            </a:r>
          </a:p>
          <a:p>
            <a:r>
              <a:rPr lang="en-US" altLang="ja-JP" b="1" dirty="0">
                <a:latin typeface="Arial" panose="020B0604020202020204" pitchFamily="34" charset="0"/>
                <a:cs typeface="Arial" panose="020B0604020202020204" pitchFamily="34" charset="0"/>
              </a:rPr>
              <a:t>e.g., Pass X+5</a:t>
            </a:r>
          </a:p>
        </p:txBody>
      </p:sp>
      <p:cxnSp>
        <p:nvCxnSpPr>
          <p:cNvPr id="135" name="曲線コネクタ 134"/>
          <p:cNvCxnSpPr>
            <a:stCxn id="129" idx="1"/>
            <a:endCxn id="91" idx="1"/>
          </p:cNvCxnSpPr>
          <p:nvPr/>
        </p:nvCxnSpPr>
        <p:spPr>
          <a:xfrm rot="10800000" flipV="1">
            <a:off x="4124736" y="4104523"/>
            <a:ext cx="618089" cy="2047477"/>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1" name="正方形/長方形 140"/>
          <p:cNvSpPr/>
          <p:nvPr/>
        </p:nvSpPr>
        <p:spPr>
          <a:xfrm>
            <a:off x="4742825" y="4674022"/>
            <a:ext cx="4310737" cy="2031325"/>
          </a:xfrm>
          <a:prstGeom prst="rect">
            <a:avLst/>
          </a:prstGeom>
          <a:ln w="28575">
            <a:solidFill>
              <a:srgbClr val="0070C0"/>
            </a:solidFill>
          </a:ln>
        </p:spPr>
        <p:txBody>
          <a:bodyPr wrap="square">
            <a:spAutoFit/>
          </a:bodyPr>
          <a:lstStyle/>
          <a:p>
            <a:r>
              <a:rPr lang="en-US" altLang="ja-JP" b="1" dirty="0">
                <a:latin typeface="Arial" panose="020B0604020202020204" pitchFamily="34" charset="0"/>
                <a:cs typeface="Arial" panose="020B0604020202020204" pitchFamily="34" charset="0"/>
              </a:rPr>
              <a:t>National Assay </a:t>
            </a:r>
          </a:p>
          <a:p>
            <a:pPr marL="285750" indent="-28575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Final product shall be assayed by JMAFF</a:t>
            </a:r>
            <a:r>
              <a:rPr lang="ja-JP" altLang="en-US" b="1" dirty="0">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before market release.</a:t>
            </a:r>
          </a:p>
          <a:p>
            <a:pPr marL="285750" indent="-285750">
              <a:buFont typeface="Wingdings" panose="05000000000000000000" pitchFamily="2" charset="2"/>
              <a:buChar char="Ø"/>
            </a:pPr>
            <a:r>
              <a:rPr lang="en-US" altLang="ja-JP" b="1" dirty="0">
                <a:latin typeface="Arial" panose="020B0604020202020204" pitchFamily="34" charset="0"/>
                <a:cs typeface="Arial" panose="020B0604020202020204" pitchFamily="34" charset="0"/>
              </a:rPr>
              <a:t>National assay can be exempted when the production process conform to the seed-lot system and GMP standards .</a:t>
            </a:r>
          </a:p>
        </p:txBody>
      </p:sp>
      <p:cxnSp>
        <p:nvCxnSpPr>
          <p:cNvPr id="148" name="カギ線コネクタ 147"/>
          <p:cNvCxnSpPr>
            <a:stCxn id="141" idx="1"/>
            <a:endCxn id="91" idx="1"/>
          </p:cNvCxnSpPr>
          <p:nvPr/>
        </p:nvCxnSpPr>
        <p:spPr>
          <a:xfrm rot="10800000" flipV="1">
            <a:off x="4124735" y="5689685"/>
            <a:ext cx="618090" cy="462316"/>
          </a:xfrm>
          <a:prstGeom prst="bentConnector3">
            <a:avLst>
              <a:gd name="adj1" fmla="val 32117"/>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3" name="Line 244"/>
          <p:cNvSpPr>
            <a:spLocks noChangeShapeType="1"/>
          </p:cNvSpPr>
          <p:nvPr/>
        </p:nvSpPr>
        <p:spPr bwMode="auto">
          <a:xfrm flipH="1">
            <a:off x="1092867" y="2979406"/>
            <a:ext cx="0" cy="218295"/>
          </a:xfrm>
          <a:prstGeom prst="line">
            <a:avLst/>
          </a:prstGeom>
          <a:noFill/>
          <a:ln w="1905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grpSp>
        <p:nvGrpSpPr>
          <p:cNvPr id="26" name="Group 216"/>
          <p:cNvGrpSpPr>
            <a:grpSpLocks/>
          </p:cNvGrpSpPr>
          <p:nvPr/>
        </p:nvGrpSpPr>
        <p:grpSpPr bwMode="auto">
          <a:xfrm>
            <a:off x="576136" y="2776826"/>
            <a:ext cx="1009650" cy="288925"/>
            <a:chOff x="2335" y="1943"/>
            <a:chExt cx="636" cy="182"/>
          </a:xfrm>
        </p:grpSpPr>
        <p:sp>
          <p:nvSpPr>
            <p:cNvPr id="27" name="AutoShape 17"/>
            <p:cNvSpPr>
              <a:spLocks noChangeArrowheads="1"/>
            </p:cNvSpPr>
            <p:nvPr/>
          </p:nvSpPr>
          <p:spPr bwMode="auto">
            <a:xfrm>
              <a:off x="2563" y="1943"/>
              <a:ext cx="182" cy="182"/>
            </a:xfrm>
            <a:prstGeom prst="star8">
              <a:avLst>
                <a:gd name="adj" fmla="val 38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Arial" panose="020B0604020202020204" pitchFamily="34" charset="0"/>
                <a:cs typeface="Arial" panose="020B0604020202020204" pitchFamily="34" charset="0"/>
              </a:endParaRPr>
            </a:p>
          </p:txBody>
        </p:sp>
        <p:sp>
          <p:nvSpPr>
            <p:cNvPr id="28" name="AutoShape 57"/>
            <p:cNvSpPr>
              <a:spLocks noChangeArrowheads="1"/>
            </p:cNvSpPr>
            <p:nvPr/>
          </p:nvSpPr>
          <p:spPr bwMode="auto">
            <a:xfrm>
              <a:off x="2789" y="1943"/>
              <a:ext cx="182" cy="182"/>
            </a:xfrm>
            <a:prstGeom prst="star8">
              <a:avLst>
                <a:gd name="adj" fmla="val 38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Arial" panose="020B0604020202020204" pitchFamily="34" charset="0"/>
                <a:cs typeface="Arial" panose="020B0604020202020204" pitchFamily="34" charset="0"/>
              </a:endParaRPr>
            </a:p>
          </p:txBody>
        </p:sp>
        <p:sp>
          <p:nvSpPr>
            <p:cNvPr id="29" name="AutoShape 58"/>
            <p:cNvSpPr>
              <a:spLocks noChangeArrowheads="1"/>
            </p:cNvSpPr>
            <p:nvPr/>
          </p:nvSpPr>
          <p:spPr bwMode="auto">
            <a:xfrm>
              <a:off x="2335" y="1943"/>
              <a:ext cx="182" cy="182"/>
            </a:xfrm>
            <a:prstGeom prst="star8">
              <a:avLst>
                <a:gd name="adj" fmla="val 38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Arial" panose="020B0604020202020204" pitchFamily="34" charset="0"/>
                <a:cs typeface="Arial" panose="020B0604020202020204" pitchFamily="34" charset="0"/>
              </a:endParaRPr>
            </a:p>
          </p:txBody>
        </p:sp>
      </p:grpSp>
      <p:sp>
        <p:nvSpPr>
          <p:cNvPr id="49" name="AutoShape 215"/>
          <p:cNvSpPr>
            <a:spLocks noChangeArrowheads="1"/>
          </p:cNvSpPr>
          <p:nvPr/>
        </p:nvSpPr>
        <p:spPr bwMode="auto">
          <a:xfrm>
            <a:off x="928561" y="1581774"/>
            <a:ext cx="288925" cy="288925"/>
          </a:xfrm>
          <a:prstGeom prst="star8">
            <a:avLst>
              <a:gd name="adj" fmla="val 38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Arial" panose="020B0604020202020204" pitchFamily="34" charset="0"/>
              <a:cs typeface="Arial" panose="020B0604020202020204" pitchFamily="34" charset="0"/>
            </a:endParaRPr>
          </a:p>
        </p:txBody>
      </p:sp>
      <p:sp>
        <p:nvSpPr>
          <p:cNvPr id="124" name="Line 244"/>
          <p:cNvSpPr>
            <a:spLocks noChangeShapeType="1"/>
          </p:cNvSpPr>
          <p:nvPr/>
        </p:nvSpPr>
        <p:spPr bwMode="auto">
          <a:xfrm flipH="1">
            <a:off x="1080961" y="4122292"/>
            <a:ext cx="0" cy="218295"/>
          </a:xfrm>
          <a:prstGeom prst="line">
            <a:avLst/>
          </a:prstGeom>
          <a:noFill/>
          <a:ln w="19050">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b="1">
              <a:latin typeface="Arial" panose="020B0604020202020204" pitchFamily="34" charset="0"/>
              <a:cs typeface="Arial" panose="020B0604020202020204" pitchFamily="34" charset="0"/>
            </a:endParaRPr>
          </a:p>
        </p:txBody>
      </p:sp>
      <p:grpSp>
        <p:nvGrpSpPr>
          <p:cNvPr id="50" name="Group 217"/>
          <p:cNvGrpSpPr>
            <a:grpSpLocks/>
          </p:cNvGrpSpPr>
          <p:nvPr/>
        </p:nvGrpSpPr>
        <p:grpSpPr bwMode="auto">
          <a:xfrm>
            <a:off x="577723" y="3903125"/>
            <a:ext cx="1009650" cy="288925"/>
            <a:chOff x="2335" y="1943"/>
            <a:chExt cx="636" cy="182"/>
          </a:xfrm>
        </p:grpSpPr>
        <p:sp>
          <p:nvSpPr>
            <p:cNvPr id="51" name="AutoShape 218"/>
            <p:cNvSpPr>
              <a:spLocks noChangeArrowheads="1"/>
            </p:cNvSpPr>
            <p:nvPr/>
          </p:nvSpPr>
          <p:spPr bwMode="auto">
            <a:xfrm>
              <a:off x="2563" y="1943"/>
              <a:ext cx="182" cy="182"/>
            </a:xfrm>
            <a:prstGeom prst="star8">
              <a:avLst>
                <a:gd name="adj" fmla="val 38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Arial" panose="020B0604020202020204" pitchFamily="34" charset="0"/>
                <a:cs typeface="Arial" panose="020B0604020202020204" pitchFamily="34" charset="0"/>
              </a:endParaRPr>
            </a:p>
          </p:txBody>
        </p:sp>
        <p:sp>
          <p:nvSpPr>
            <p:cNvPr id="52" name="AutoShape 219"/>
            <p:cNvSpPr>
              <a:spLocks noChangeArrowheads="1"/>
            </p:cNvSpPr>
            <p:nvPr/>
          </p:nvSpPr>
          <p:spPr bwMode="auto">
            <a:xfrm>
              <a:off x="2789" y="1943"/>
              <a:ext cx="182" cy="182"/>
            </a:xfrm>
            <a:prstGeom prst="star8">
              <a:avLst>
                <a:gd name="adj" fmla="val 38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Arial" panose="020B0604020202020204" pitchFamily="34" charset="0"/>
                <a:cs typeface="Arial" panose="020B0604020202020204" pitchFamily="34" charset="0"/>
              </a:endParaRPr>
            </a:p>
          </p:txBody>
        </p:sp>
        <p:sp>
          <p:nvSpPr>
            <p:cNvPr id="53" name="AutoShape 220"/>
            <p:cNvSpPr>
              <a:spLocks noChangeArrowheads="1"/>
            </p:cNvSpPr>
            <p:nvPr/>
          </p:nvSpPr>
          <p:spPr bwMode="auto">
            <a:xfrm>
              <a:off x="2335" y="1943"/>
              <a:ext cx="182" cy="182"/>
            </a:xfrm>
            <a:prstGeom prst="star8">
              <a:avLst>
                <a:gd name="adj" fmla="val 38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0760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400" y="436340"/>
            <a:ext cx="8229600" cy="1143000"/>
          </a:xfrm>
        </p:spPr>
        <p:txBody>
          <a:bodyPr/>
          <a:lstStyle/>
          <a:p>
            <a:r>
              <a:rPr kumimoji="1" lang="en-US" altLang="ja-JP" sz="3200" b="1" dirty="0">
                <a:solidFill>
                  <a:schemeClr val="bg1">
                    <a:lumMod val="95000"/>
                  </a:schemeClr>
                </a:solidFill>
                <a:latin typeface="Arial" panose="020B0604020202020204" pitchFamily="34" charset="0"/>
                <a:cs typeface="Arial" panose="020B0604020202020204" pitchFamily="34" charset="0"/>
              </a:rPr>
              <a:t>Distribution</a:t>
            </a:r>
            <a:endParaRPr kumimoji="1" lang="ja-JP" altLang="en-US" sz="3200" b="1" dirty="0">
              <a:latin typeface="Arial" panose="020B0604020202020204" pitchFamily="34" charset="0"/>
              <a:cs typeface="Arial" panose="020B0604020202020204" pitchFamily="34" charset="0"/>
            </a:endParaRPr>
          </a:p>
        </p:txBody>
      </p:sp>
      <p:sp>
        <p:nvSpPr>
          <p:cNvPr id="3" name="正方形/長方形 2"/>
          <p:cNvSpPr/>
          <p:nvPr/>
        </p:nvSpPr>
        <p:spPr>
          <a:xfrm>
            <a:off x="248476" y="1083562"/>
            <a:ext cx="8696739" cy="4893647"/>
          </a:xfrm>
          <a:prstGeom prst="rect">
            <a:avLst/>
          </a:prstGeom>
        </p:spPr>
        <p:txBody>
          <a:bodyPr wrap="square">
            <a:spAutoFit/>
          </a:bodyPr>
          <a:lstStyle/>
          <a:p>
            <a:pPr defTabSz="914400">
              <a:defRPr/>
            </a:pPr>
            <a:r>
              <a:rPr lang="en-US" altLang="ja-JP" sz="2400" b="1" dirty="0">
                <a:latin typeface="Arial" panose="020B0604020202020204" pitchFamily="34" charset="0"/>
                <a:cs typeface="Arial" panose="020B0604020202020204" pitchFamily="34" charset="0"/>
              </a:rPr>
              <a:t>License for Retailing</a:t>
            </a:r>
          </a:p>
          <a:p>
            <a:pPr marL="355600" indent="-355600" defTabSz="914400">
              <a:buFont typeface="Arial" panose="020B0604020202020204" pitchFamily="34" charset="0"/>
              <a:buChar char="•"/>
              <a:defRPr/>
            </a:pPr>
            <a:r>
              <a:rPr lang="en-US" altLang="ja-JP" sz="2400" b="1" dirty="0">
                <a:solidFill>
                  <a:srgbClr val="0070C0"/>
                </a:solidFill>
                <a:latin typeface="Arial" panose="020B0604020202020204" pitchFamily="34" charset="0"/>
                <a:cs typeface="Arial" panose="020B0604020202020204" pitchFamily="34" charset="0"/>
              </a:rPr>
              <a:t>Anyone shall not retail VMPs without a license for VMP retailer.</a:t>
            </a:r>
          </a:p>
          <a:p>
            <a:pPr marL="355600" indent="-355600" defTabSz="914400">
              <a:buFont typeface="Arial" panose="020B0604020202020204" pitchFamily="34" charset="0"/>
              <a:buChar char="•"/>
              <a:defRPr/>
            </a:pPr>
            <a:r>
              <a:rPr lang="en-US" altLang="ja-JP" sz="2400" b="1" dirty="0">
                <a:solidFill>
                  <a:srgbClr val="0070C0"/>
                </a:solidFill>
                <a:latin typeface="Arial" panose="020B0604020202020204" pitchFamily="34" charset="0"/>
                <a:cs typeface="Arial" panose="020B0604020202020204" pitchFamily="34" charset="0"/>
              </a:rPr>
              <a:t>A prefectural governor grants the license (renewal:6 years). </a:t>
            </a:r>
          </a:p>
          <a:p>
            <a:pPr marL="342900" indent="-342900">
              <a:buFont typeface="Arial" panose="020B0604020202020204" pitchFamily="34" charset="0"/>
              <a:buChar char="•"/>
            </a:pPr>
            <a:r>
              <a:rPr lang="en-US" altLang="ja-JP" sz="2400" b="1" dirty="0">
                <a:solidFill>
                  <a:srgbClr val="0070C0"/>
                </a:solidFill>
                <a:latin typeface="Arial" panose="020B0604020202020204" pitchFamily="34" charset="0"/>
                <a:cs typeface="Arial" panose="020B0604020202020204" pitchFamily="34" charset="0"/>
              </a:rPr>
              <a:t>2,000 veterinary pharmaceutical inspectors are stationed throughout the nation to make on-site inspection;</a:t>
            </a:r>
          </a:p>
          <a:p>
            <a:pPr marL="985838" lvl="1" indent="-350838">
              <a:buFont typeface="Wingdings" panose="05000000000000000000" pitchFamily="2" charset="2"/>
              <a:buChar char="Ø"/>
            </a:pPr>
            <a:r>
              <a:rPr lang="en-US" altLang="ja-JP" sz="2400" b="1" dirty="0">
                <a:solidFill>
                  <a:srgbClr val="0070C0"/>
                </a:solidFill>
                <a:latin typeface="Arial" panose="020B0604020202020204" pitchFamily="34" charset="0"/>
                <a:cs typeface="Arial" panose="020B0604020202020204" pitchFamily="34" charset="0"/>
              </a:rPr>
              <a:t>To confirm compliance with the law and standards</a:t>
            </a:r>
          </a:p>
          <a:p>
            <a:pPr marL="985838" lvl="1" indent="-350838">
              <a:buFont typeface="Wingdings" panose="05000000000000000000" pitchFamily="2" charset="2"/>
              <a:buChar char="Ø"/>
            </a:pPr>
            <a:r>
              <a:rPr lang="en-US" altLang="ja-JP" sz="2400" b="1" dirty="0">
                <a:solidFill>
                  <a:srgbClr val="0070C0"/>
                </a:solidFill>
                <a:latin typeface="Arial" panose="020B0604020202020204" pitchFamily="34" charset="0"/>
                <a:cs typeface="Arial" panose="020B0604020202020204" pitchFamily="34" charset="0"/>
              </a:rPr>
              <a:t>To find unapproved, defective or illegally labeled VMPs.</a:t>
            </a:r>
          </a:p>
          <a:p>
            <a:pPr marL="985838" lvl="1" indent="-350838">
              <a:buFont typeface="Wingdings" panose="05000000000000000000" pitchFamily="2" charset="2"/>
              <a:buChar char="Ø"/>
            </a:pPr>
            <a:r>
              <a:rPr lang="en-US" altLang="ja-JP" sz="2400" b="1" dirty="0">
                <a:solidFill>
                  <a:srgbClr val="0070C0"/>
                </a:solidFill>
                <a:latin typeface="Arial" panose="020B0604020202020204" pitchFamily="34" charset="0"/>
                <a:cs typeface="Arial" panose="020B0604020202020204" pitchFamily="34" charset="0"/>
              </a:rPr>
              <a:t>To uncover false, exaggerated advertisement or non-licensed retailer. </a:t>
            </a:r>
          </a:p>
        </p:txBody>
      </p:sp>
      <p:pic>
        <p:nvPicPr>
          <p:cNvPr id="7" name="Picture 3" descr="C:\Users\ken_noda560\AppData\Local\Microsoft\Windows\Temporary Internet Files\Content.IE5\C1U5LXUK\lgi01a201401201200[1].jpg"/>
          <p:cNvPicPr>
            <a:picLocks noChangeAspect="1" noChangeArrowheads="1"/>
          </p:cNvPicPr>
          <p:nvPr/>
        </p:nvPicPr>
        <p:blipFill rotWithShape="1">
          <a:blip r:embed="rId3">
            <a:extLst>
              <a:ext uri="{28A0092B-C50C-407E-A947-70E740481C1C}">
                <a14:useLocalDpi xmlns:a14="http://schemas.microsoft.com/office/drawing/2010/main" val="0"/>
              </a:ext>
            </a:extLst>
          </a:blip>
          <a:srcRect r="16224"/>
          <a:stretch/>
        </p:blipFill>
        <p:spPr bwMode="auto">
          <a:xfrm>
            <a:off x="5988155" y="5527315"/>
            <a:ext cx="1339708" cy="12087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ken_noda\AppData\Local\Microsoft\Windows\Temporary Internet Files\Content.IE5\LVT2ONTK\MC900235425[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289" y="5552281"/>
            <a:ext cx="1234281" cy="123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945924"/>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2921</TotalTime>
  <Words>3521</Words>
  <Application>Microsoft Office PowerPoint</Application>
  <PresentationFormat>On-screen Show (4:3)</PresentationFormat>
  <Paragraphs>448</Paragraphs>
  <Slides>33</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 Unicode MS</vt:lpstr>
      <vt:lpstr>ＭＳ 明朝</vt:lpstr>
      <vt:lpstr>MS PGothic</vt:lpstr>
      <vt:lpstr>Arial</vt:lpstr>
      <vt:lpstr>Calibri</vt:lpstr>
      <vt:lpstr>Calibri Light</vt:lpstr>
      <vt:lpstr>Wingdings</vt:lpstr>
      <vt:lpstr>Wingdings 3</vt:lpstr>
      <vt:lpstr>Cover slide</vt:lpstr>
      <vt:lpstr>Table of contents</vt:lpstr>
      <vt:lpstr>Closing slide</vt:lpstr>
      <vt:lpstr>PowerPoint Presentation</vt:lpstr>
      <vt:lpstr>PowerPoint Presentation</vt:lpstr>
      <vt:lpstr>PowerPoint Presentation</vt:lpstr>
      <vt:lpstr>Quality in Vaccination Practice</vt:lpstr>
      <vt:lpstr>Vaccine Quality Control Overview</vt:lpstr>
      <vt:lpstr>Products</vt:lpstr>
      <vt:lpstr>Products</vt:lpstr>
      <vt:lpstr>Products</vt:lpstr>
      <vt:lpstr>Distribution</vt:lpstr>
      <vt:lpstr>Distribution / Usage</vt:lpstr>
      <vt:lpstr>Usage</vt:lpstr>
      <vt:lpstr>Monitoring</vt:lpstr>
      <vt:lpstr>PowerPoint Presentation</vt:lpstr>
      <vt:lpstr>PowerPoint Presentation</vt:lpstr>
      <vt:lpstr>PowerPoint Presentation</vt:lpstr>
      <vt:lpstr>VICH 3Rs Statement</vt:lpstr>
      <vt:lpstr>What is batch safety test (BST) ?</vt:lpstr>
      <vt:lpstr>Are BSTs for vaccines necessary?</vt:lpstr>
      <vt:lpstr>What is TABST GL? </vt:lpstr>
      <vt:lpstr>PowerPoint Presentation</vt:lpstr>
      <vt:lpstr>Categorization of BST Waiver GLs:</vt:lpstr>
      <vt:lpstr>PowerPoint Presentation</vt:lpstr>
      <vt:lpstr>PowerPoint Presentation</vt:lpstr>
      <vt:lpstr>Taxonomy of “Biologics” </vt:lpstr>
      <vt:lpstr>                 VICH-GL50</vt:lpstr>
      <vt:lpstr>                 VICH-GL50</vt:lpstr>
      <vt:lpstr>                 VICH-GL50</vt:lpstr>
      <vt:lpstr>                 VICH-GL50</vt:lpstr>
      <vt:lpstr>                 VICH-GL50</vt:lpstr>
      <vt:lpstr>                 VICH-GL50</vt:lpstr>
      <vt:lpstr> How is GL50 implemented in Japan ?</vt:lpstr>
      <vt:lpstr> How is GL50 implemented in Japan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on pestiviruses</dc:title>
  <dc:creator>Kozasa Takashi</dc:creator>
  <cp:lastModifiedBy>CEESA Office</cp:lastModifiedBy>
  <cp:revision>375</cp:revision>
  <cp:lastPrinted>2017-11-10T00:58:56Z</cp:lastPrinted>
  <dcterms:created xsi:type="dcterms:W3CDTF">2016-10-08T01:14:55Z</dcterms:created>
  <dcterms:modified xsi:type="dcterms:W3CDTF">2017-11-15T00:00:37Z</dcterms:modified>
</cp:coreProperties>
</file>