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9" r:id="rId3"/>
    <p:sldId id="263" r:id="rId4"/>
    <p:sldId id="262" r:id="rId5"/>
    <p:sldId id="257" r:id="rId6"/>
    <p:sldId id="258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EDA2D9C-4A62-48BC-BFC2-85AFA21CE004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16177B-E6A7-4F68-8E29-5E6A742AE4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983B71-33FD-45C5-9042-8C1A9851077A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"/>
            <a:ext cx="3078163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773488" y="63547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28F6-39BE-48E2-A1D1-DB9C255FD276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9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62800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DC92874-A0C5-4A44-B224-8700E82FECA6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665788"/>
            <a:ext cx="7620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500438" y="63547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6D1F8-095D-4567-9386-357A4D0B5168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4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2446338"/>
            <a:ext cx="42084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88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BF3A6FE-8283-4C29-B12A-CEF8511C7C11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609975" y="6350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CFA98-8268-4E6A-BA01-5738906511B3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CD750B0-E8C9-4510-9EBE-CC3A5EABC23D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1023679"/>
            <a:ext cx="8509103" cy="9260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2" y="2009776"/>
            <a:ext cx="8509103" cy="42860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50" y="63754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8EDABB0-9021-4757-8EF7-7BFD9970786D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0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EF23177-8CDC-439D-A8FE-9A124DBC416B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514725" y="63801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8CA43-8ED2-4D84-856D-E5B4987A5F15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4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BC7E86F-9A60-4DB6-B422-5AC6934BD079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3886200" y="63849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F396A-D25A-44E1-8124-436E3D859FE8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9BF7800-DDC2-47EE-A481-0304DEE83CF6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3595688" y="63912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C2B4-B8F9-414D-B1CC-89CE72C41319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6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3EE4226-8A73-4645-9C2C-752FCAE75C22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513" y="6350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FEC4-B5D4-455F-83FE-A4CAA1999E2A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3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48688" y="6410325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12D9B95-6A3F-47A2-8578-C33BE9D675E1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63" y="177800"/>
            <a:ext cx="636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719513" y="63849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099FD-452D-4E30-85B1-BDDA96CEAF00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8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 rot="5400000">
            <a:off x="117475" y="6376988"/>
            <a:ext cx="371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8C28E90-0DE0-4BDD-B61B-387266829DBA}" type="slidenum">
              <a:rPr lang="en-US" altLang="en-US" sz="1200">
                <a:solidFill>
                  <a:srgbClr val="558ED5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558ED5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665788"/>
            <a:ext cx="7620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5560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35A49-C7D2-46A6-9C13-7E97BDF29820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162049" y="14509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344E5AC3-C581-49D2-AF88-DA95768BDB0F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3E08A78-EC9A-4102-B230-EB804644CF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walter-grimm@fda.hhs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Veterinary Pharmacovigilance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/>
              <a:t>Veterinary Outreach Forum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/>
              <a:t>February 2017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6400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/>
              <a:t>Linda Walter-Grimm, DVM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/>
              <a:t>Center for Veterinary Medicine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/>
              <a:t>Office of Surveillance and Compliance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>
                <a:hlinkClick r:id="rId2"/>
              </a:rPr>
              <a:t>linda.walter-grimm@fda.hhs.gov</a:t>
            </a:r>
            <a:endParaRPr lang="en-US" sz="6400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6400" dirty="0"/>
              <a:t>240-402-5762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509000" cy="838200"/>
          </a:xfrm>
        </p:spPr>
        <p:txBody>
          <a:bodyPr/>
          <a:lstStyle/>
          <a:p>
            <a:pPr eaLnBrk="1" hangingPunct="1"/>
            <a:r>
              <a:rPr lang="en-US" altLang="en-US"/>
              <a:t>Veterinary Pharmacovigilance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Pharmacovigilance (PV) is defined by the World Health Organization as the science and activities related to the detection, assessment, understanding and prevention of adverse effects or any other drug-related problem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3338" y="990600"/>
            <a:ext cx="8509000" cy="9255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Veterinary Pharmacovigilance:</a:t>
            </a:r>
            <a:br>
              <a:rPr lang="en-US" altLang="en-US" dirty="0"/>
            </a:br>
            <a:r>
              <a:rPr lang="en-US" altLang="en-US" dirty="0"/>
              <a:t>Historical Scope of Harmonization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EMA – drugs and biologics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Japan MAFF – drugs and biologics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FDA CVM – drugs and product problems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USDA CVB – biologics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Canada VDD – drugs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Canada CCVB - biologics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466850"/>
          </a:xfrm>
        </p:spPr>
        <p:txBody>
          <a:bodyPr/>
          <a:lstStyle/>
          <a:p>
            <a:pPr eaLnBrk="1" hangingPunct="1"/>
            <a:r>
              <a:rPr lang="en-US" altLang="en-US" sz="4000"/>
              <a:t>VICH Pharmacovigilance Harmonization Achievements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848600" cy="3962400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en-US" sz="2800" dirty="0"/>
              <a:t>International Harmonization of Reporting Veterinary Adverse Events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en-US" sz="28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800" dirty="0"/>
              <a:t>GL24 AE Terms, Definitions, Management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800" dirty="0"/>
              <a:t>GL29 PSUR Standardization, Management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800" dirty="0"/>
              <a:t>GL42 Data Elements for Submission of AE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800" dirty="0"/>
              <a:t>GL30 Controlled Lists of Terms (24 lists!)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800" dirty="0"/>
              <a:t>GL35 Electronic Standards (Data Transfer)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altLang="en-US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b="1" dirty="0"/>
              <a:t>  http://www.vichsec.org/guidelines/pharmacovigilance.html</a:t>
            </a:r>
            <a:endParaRPr lang="en-US" alt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077200" cy="925513"/>
          </a:xfrm>
        </p:spPr>
        <p:txBody>
          <a:bodyPr/>
          <a:lstStyle/>
          <a:p>
            <a:pPr eaLnBrk="1" hangingPunct="1"/>
            <a:r>
              <a:rPr lang="en-US" altLang="en-US" sz="3600"/>
              <a:t>Pharmacovigilance Group Discussion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2400" dirty="0"/>
              <a:t>Please describe or give a brief overview of your country’s pharmacovigilance process. 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altLang="en-US" sz="2400" dirty="0"/>
              <a:t>Does your country have a single, centralized pharmacovigilance reporting site?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altLang="en-US" sz="2400" dirty="0"/>
              <a:t>Is adverse drug event reporting mandatory (by regulation) or voluntary?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altLang="en-US" sz="2400" dirty="0"/>
              <a:t>How do reporters submit ADE reports and to whom? Do they predominantly utilize paper forms, or is there an electronic reporting option (computer form or phone app?)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altLang="en-US" sz="2400" dirty="0"/>
              <a:t>What challenges does your country experience in either obtaining information or utilizing the information you receive?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00950" cy="925513"/>
          </a:xfrm>
        </p:spPr>
        <p:txBody>
          <a:bodyPr/>
          <a:lstStyle/>
          <a:p>
            <a:pPr eaLnBrk="1" hangingPunct="1"/>
            <a:r>
              <a:rPr lang="en-US" altLang="en-US" sz="3600"/>
              <a:t>Pharmacovigilance Group Discussion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23850" y="2009775"/>
            <a:ext cx="8509000" cy="4286250"/>
          </a:xfrm>
        </p:spPr>
        <p:txBody>
          <a:bodyPr/>
          <a:lstStyle/>
          <a:p>
            <a:pPr eaLnBrk="1" hangingPunct="1"/>
            <a:r>
              <a:rPr lang="en-US" altLang="en-US" sz="2600"/>
              <a:t>What processes/systems are in place for reviewing and analyzing ADE data?</a:t>
            </a:r>
          </a:p>
          <a:p>
            <a:pPr eaLnBrk="1" hangingPunct="1"/>
            <a:r>
              <a:rPr lang="en-US" altLang="en-US" sz="2600"/>
              <a:t>Do you have an information sharing platform to communicate adverse event concerns or counterfeiting?</a:t>
            </a:r>
          </a:p>
          <a:p>
            <a:pPr eaLnBrk="1" hangingPunct="1"/>
            <a:r>
              <a:rPr lang="en-US" altLang="en-US" sz="2600"/>
              <a:t>Are there opportunities for regional cooperation?  If so, how is this being achieved?</a:t>
            </a:r>
          </a:p>
          <a:p>
            <a:pPr eaLnBrk="1" hangingPunct="1"/>
            <a:r>
              <a:rPr lang="en-US" altLang="en-US" sz="2600"/>
              <a:t>Promoting pharmacovigilance – how is this being accomplished?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23850" y="1023938"/>
            <a:ext cx="8509000" cy="925512"/>
          </a:xfrm>
        </p:spPr>
        <p:txBody>
          <a:bodyPr/>
          <a:lstStyle/>
          <a:p>
            <a:pPr eaLnBrk="1" hangingPunct="1"/>
            <a:r>
              <a:rPr lang="en-US" altLang="en-US"/>
              <a:t>Thank you!</a:t>
            </a:r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5388" y="2009775"/>
            <a:ext cx="4225925" cy="42862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DA VISUAL IDENT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FDA VISUAL IDENTITY</Template>
  <TotalTime>4953</TotalTime>
  <Words>310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FDA VISUAL IDENTITY</vt:lpstr>
      <vt:lpstr>Veterinary Pharmacovigilance Discussion</vt:lpstr>
      <vt:lpstr>Veterinary Pharmacovigilance</vt:lpstr>
      <vt:lpstr>Veterinary Pharmacovigilance: Historical Scope of Harmonization Efforts</vt:lpstr>
      <vt:lpstr>VICH Pharmacovigilance Harmonization Achievements</vt:lpstr>
      <vt:lpstr>Pharmacovigilance Group Discussion</vt:lpstr>
      <vt:lpstr>Pharmacovigilance Group Discussion</vt:lpstr>
      <vt:lpstr>Thank you!</vt:lpstr>
    </vt:vector>
  </TitlesOfParts>
  <Company>US FDA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Pharmacovigilance Group Discussion</dc:title>
  <dc:creator>Walters, Bettye</dc:creator>
  <cp:lastModifiedBy>Herve Marion</cp:lastModifiedBy>
  <cp:revision>19</cp:revision>
  <dcterms:created xsi:type="dcterms:W3CDTF">2017-02-02T23:06:34Z</dcterms:created>
  <dcterms:modified xsi:type="dcterms:W3CDTF">2017-03-26T11:32:04Z</dcterms:modified>
</cp:coreProperties>
</file>