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 snapToGrid="0">
      <p:cViewPr varScale="1">
        <p:scale>
          <a:sx n="65" d="100"/>
          <a:sy n="65" d="100"/>
        </p:scale>
        <p:origin x="3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4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4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5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6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2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9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2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9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3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0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Veterinary drug collaboration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Discussion of steps to take</a:t>
            </a:r>
          </a:p>
        </p:txBody>
      </p:sp>
    </p:spTree>
    <p:extLst>
      <p:ext uri="{BB962C8B-B14F-4D97-AF65-F5344CB8AC3E}">
        <p14:creationId xmlns:p14="http://schemas.microsoft.com/office/powerpoint/2010/main" val="239995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642" y="618517"/>
            <a:ext cx="10421769" cy="5849659"/>
          </a:xfrm>
        </p:spPr>
        <p:txBody>
          <a:bodyPr>
            <a:normAutofit fontScale="90000"/>
          </a:bodyPr>
          <a:lstStyle/>
          <a:p>
            <a:br>
              <a:rPr lang="en-CA" dirty="0"/>
            </a:br>
            <a:br>
              <a:rPr lang="en-CA" dirty="0"/>
            </a:br>
            <a:r>
              <a:rPr lang="en-CA" dirty="0"/>
              <a:t>Steps to be taken</a:t>
            </a:r>
            <a:br>
              <a:rPr lang="en-CA" dirty="0"/>
            </a:br>
            <a:br>
              <a:rPr lang="en-CA" dirty="0"/>
            </a:br>
            <a:r>
              <a:rPr lang="en-CA" sz="2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° </a:t>
            </a:r>
            <a:r>
              <a:rPr lang="en-CA" sz="3100" dirty="0"/>
              <a:t>Political agreement to work together to encourage adoption of </a:t>
            </a:r>
            <a:br>
              <a:rPr lang="en-CA" sz="3100" dirty="0"/>
            </a:br>
            <a:r>
              <a:rPr lang="en-CA" sz="3100" dirty="0"/>
              <a:t>   standards and establishment of </a:t>
            </a:r>
            <a:r>
              <a:rPr lang="en-CA" sz="3100"/>
              <a:t>legal framework</a:t>
            </a:r>
            <a:br>
              <a:rPr lang="en-CA" sz="3100" dirty="0"/>
            </a:br>
            <a:br>
              <a:rPr lang="en-CA" sz="3100" dirty="0"/>
            </a:br>
            <a:r>
              <a:rPr lang="en-CA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° </a:t>
            </a:r>
            <a:r>
              <a:rPr lang="en-CA" sz="3100" dirty="0"/>
              <a:t>Similarity in technical standards </a:t>
            </a:r>
            <a:r>
              <a:rPr lang="en-CA" sz="3100" dirty="0" err="1"/>
              <a:t>Eg</a:t>
            </a:r>
            <a:r>
              <a:rPr lang="en-CA" sz="3100" dirty="0"/>
              <a:t>. Recognition of PICs for GMP</a:t>
            </a:r>
            <a:br>
              <a:rPr lang="en-CA" sz="3100" dirty="0"/>
            </a:br>
            <a:r>
              <a:rPr lang="en-CA" sz="3100" dirty="0"/>
              <a:t>   requirements that are appropriate to veterinary drug needs and </a:t>
            </a:r>
            <a:br>
              <a:rPr lang="en-CA" sz="3100" dirty="0"/>
            </a:br>
            <a:r>
              <a:rPr lang="en-CA" sz="3100" dirty="0"/>
              <a:t>   reduce inspections</a:t>
            </a:r>
            <a:br>
              <a:rPr lang="en-CA" sz="3100" dirty="0"/>
            </a:br>
            <a:br>
              <a:rPr lang="en-CA" sz="3100" dirty="0"/>
            </a:br>
            <a:r>
              <a:rPr lang="en-CA" sz="31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° Flexibility in choice of reference state – do not reassess VICH </a:t>
            </a:r>
            <a:br>
              <a:rPr lang="en-CA" sz="31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</a:br>
            <a:r>
              <a:rPr lang="en-CA" sz="31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  member to better manage resources (brand and generic); equivalency</a:t>
            </a:r>
            <a:br>
              <a:rPr lang="en-CA" sz="31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</a:br>
            <a:r>
              <a:rPr lang="en-CA" sz="31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  of standards becomes closer over time with sharing of reports etc.</a:t>
            </a:r>
            <a:br>
              <a:rPr lang="en-CA" sz="31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</a:br>
            <a:br>
              <a:rPr lang="en-CA" sz="31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</a:br>
            <a:r>
              <a:rPr lang="en-CA" sz="31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° Training of regional authorities  on technical standards and on</a:t>
            </a:r>
            <a:br>
              <a:rPr lang="en-CA" sz="31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</a:br>
            <a:r>
              <a:rPr lang="en-CA" sz="31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    review process</a:t>
            </a:r>
            <a:br>
              <a:rPr lang="en-CA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887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8898" y="1155032"/>
            <a:ext cx="104626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° </a:t>
            </a:r>
            <a:r>
              <a:rPr lang="en-CA" sz="2800" dirty="0">
                <a:latin typeface="+mj-lt"/>
              </a:rPr>
              <a:t>Need for a Resource with Common Guidelines </a:t>
            </a:r>
          </a:p>
          <a:p>
            <a:endParaRPr lang="en-CA" sz="2800" dirty="0">
              <a:latin typeface="+mj-lt"/>
            </a:endParaRPr>
          </a:p>
          <a:p>
            <a:r>
              <a:rPr lang="en-CA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°</a:t>
            </a:r>
            <a:r>
              <a:rPr lang="en-CA" sz="2800" dirty="0">
                <a:latin typeface="+mj-lt"/>
              </a:rPr>
              <a:t> Balance between level of requirements and cost to development and </a:t>
            </a:r>
          </a:p>
          <a:p>
            <a:r>
              <a:rPr lang="en-CA" sz="2800" dirty="0">
                <a:latin typeface="+mj-lt"/>
              </a:rPr>
              <a:t>   availability of products</a:t>
            </a:r>
          </a:p>
          <a:p>
            <a:endParaRPr lang="en-CA" sz="2800" dirty="0">
              <a:latin typeface="+mj-lt"/>
            </a:endParaRPr>
          </a:p>
          <a:p>
            <a:r>
              <a:rPr lang="en-CA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Trust building,…</a:t>
            </a:r>
          </a:p>
          <a:p>
            <a:endParaRPr lang="en-CA" sz="2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C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° </a:t>
            </a:r>
            <a:r>
              <a:rPr lang="en-CA" sz="28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Publish assessment reports for public information</a:t>
            </a:r>
          </a:p>
          <a:p>
            <a:r>
              <a:rPr lang="en-CA" sz="28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° Regional list of accredited experts</a:t>
            </a:r>
          </a:p>
          <a:p>
            <a:r>
              <a:rPr lang="en-CA" sz="28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° Joint or shared reviews</a:t>
            </a:r>
          </a:p>
          <a:p>
            <a:r>
              <a:rPr lang="en-CA" sz="28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° Training by other authorities </a:t>
            </a:r>
          </a:p>
          <a:p>
            <a:r>
              <a:rPr lang="en-CA" sz="2800" dirty="0"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° Sufficient resources</a:t>
            </a:r>
          </a:p>
          <a:p>
            <a:endParaRPr lang="en-CA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CA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6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414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55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60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Office Theme</vt:lpstr>
      <vt:lpstr>Veterinary drug collaboration </vt:lpstr>
      <vt:lpstr>  Steps to be taken  ° Political agreement to work together to encourage adoption of     standards and establishment of legal framework  ° Similarity in technical standards Eg. Recognition of PICs for GMP    requirements that are appropriate to veterinary drug needs and     reduce inspections  ° Flexibility in choice of reference state – do not reassess VICH     member to better manage resources (brand and generic); equivalency    of standards becomes closer over time with sharing of reports etc.  ° Training of regional authorities  on technical standards and on     review process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Veterinary drug collaboration</dc:title>
  <dc:creator>jszk</dc:creator>
  <cp:lastModifiedBy>CEESA Office</cp:lastModifiedBy>
  <cp:revision>11</cp:revision>
  <dcterms:created xsi:type="dcterms:W3CDTF">2017-11-14T07:28:29Z</dcterms:created>
  <dcterms:modified xsi:type="dcterms:W3CDTF">2017-11-14T08:58:45Z</dcterms:modified>
</cp:coreProperties>
</file>