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2" r:id="rId2"/>
    <p:sldMasterId id="2147483668" r:id="rId3"/>
    <p:sldMasterId id="2147483670" r:id="rId4"/>
    <p:sldMasterId id="2147483672" r:id="rId5"/>
  </p:sldMasterIdLst>
  <p:notesMasterIdLst>
    <p:notesMasterId r:id="rId35"/>
  </p:notesMasterIdLst>
  <p:handoutMasterIdLst>
    <p:handoutMasterId r:id="rId36"/>
  </p:handoutMasterIdLst>
  <p:sldIdLst>
    <p:sldId id="271" r:id="rId6"/>
    <p:sldId id="315" r:id="rId7"/>
    <p:sldId id="316" r:id="rId8"/>
    <p:sldId id="280" r:id="rId9"/>
    <p:sldId id="330" r:id="rId10"/>
    <p:sldId id="331" r:id="rId11"/>
    <p:sldId id="334" r:id="rId12"/>
    <p:sldId id="326" r:id="rId13"/>
    <p:sldId id="336" r:id="rId14"/>
    <p:sldId id="317" r:id="rId15"/>
    <p:sldId id="341" r:id="rId16"/>
    <p:sldId id="332" r:id="rId17"/>
    <p:sldId id="337" r:id="rId18"/>
    <p:sldId id="335" r:id="rId19"/>
    <p:sldId id="340" r:id="rId20"/>
    <p:sldId id="338" r:id="rId21"/>
    <p:sldId id="318" r:id="rId22"/>
    <p:sldId id="333" r:id="rId23"/>
    <p:sldId id="287" r:id="rId24"/>
    <p:sldId id="290" r:id="rId25"/>
    <p:sldId id="291" r:id="rId26"/>
    <p:sldId id="319" r:id="rId27"/>
    <p:sldId id="312" r:id="rId28"/>
    <p:sldId id="313" r:id="rId29"/>
    <p:sldId id="314" r:id="rId30"/>
    <p:sldId id="339" r:id="rId31"/>
    <p:sldId id="300" r:id="rId32"/>
    <p:sldId id="302" r:id="rId33"/>
    <p:sldId id="304" r:id="rId34"/>
  </p:sldIdLst>
  <p:sldSz cx="9144000" cy="6858000" type="screen4x3"/>
  <p:notesSz cx="6864350" cy="9996488"/>
  <p:defaultTextStyle>
    <a:defPPr>
      <a:defRPr lang="nl-NL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8B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24" autoAdjust="0"/>
    <p:restoredTop sz="94675" autoAdjust="0"/>
  </p:normalViewPr>
  <p:slideViewPr>
    <p:cSldViewPr snapToGrid="0" snapToObjects="1">
      <p:cViewPr varScale="1">
        <p:scale>
          <a:sx n="105" d="100"/>
          <a:sy n="105" d="100"/>
        </p:scale>
        <p:origin x="138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1177AF6-F37B-474C-8DB0-8F22E35C702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1650"/>
          </a:xfrm>
          <a:prstGeom prst="rect">
            <a:avLst/>
          </a:prstGeom>
        </p:spPr>
        <p:txBody>
          <a:bodyPr vert="horz" lIns="92181" tIns="46090" rIns="92181" bIns="4609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77A75D-CB51-44FB-B905-23DA4DDA721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7788" y="0"/>
            <a:ext cx="2974975" cy="501650"/>
          </a:xfrm>
          <a:prstGeom prst="rect">
            <a:avLst/>
          </a:prstGeom>
        </p:spPr>
        <p:txBody>
          <a:bodyPr vert="horz" lIns="92181" tIns="46090" rIns="92181" bIns="4609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329E039-A857-467D-876D-B24ABC44D3C5}" type="datetimeFigureOut">
              <a:rPr lang="en-GB"/>
              <a:pPr>
                <a:defRPr/>
              </a:pPr>
              <a:t>06/02/2019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A15DB8-93B5-4BC0-9AB7-77F36C8693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94838"/>
            <a:ext cx="2974975" cy="501650"/>
          </a:xfrm>
          <a:prstGeom prst="rect">
            <a:avLst/>
          </a:prstGeom>
        </p:spPr>
        <p:txBody>
          <a:bodyPr vert="horz" lIns="92181" tIns="46090" rIns="92181" bIns="4609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7765B8-D17A-4749-B060-C4294F85983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7788" y="9494838"/>
            <a:ext cx="2974975" cy="501650"/>
          </a:xfrm>
          <a:prstGeom prst="rect">
            <a:avLst/>
          </a:prstGeom>
        </p:spPr>
        <p:txBody>
          <a:bodyPr vert="horz" lIns="92181" tIns="46090" rIns="92181" bIns="4609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F663ED2-A84A-4759-8362-1B2558A7C1B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C83A5FF5-EFED-4E0D-9378-97E29D69278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0063"/>
          </a:xfrm>
          <a:prstGeom prst="rect">
            <a:avLst/>
          </a:prstGeom>
        </p:spPr>
        <p:txBody>
          <a:bodyPr vert="horz" lIns="92181" tIns="46090" rIns="92181" bIns="4609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4FF23D9-6D78-4807-B460-29222B076F8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7788" y="0"/>
            <a:ext cx="2974975" cy="500063"/>
          </a:xfrm>
          <a:prstGeom prst="rect">
            <a:avLst/>
          </a:prstGeom>
        </p:spPr>
        <p:txBody>
          <a:bodyPr vert="horz" lIns="92181" tIns="46090" rIns="92181" bIns="4609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CA77AF5-CF07-4F4B-B3EC-9A6D76B61734}" type="datetimeFigureOut">
              <a:rPr lang="nl-NL"/>
              <a:pPr>
                <a:defRPr/>
              </a:pPr>
              <a:t>6-2-2019</a:t>
            </a:fld>
            <a:endParaRPr lang="nl-NL"/>
          </a:p>
        </p:txBody>
      </p:sp>
      <p:sp>
        <p:nvSpPr>
          <p:cNvPr id="4" name="Tijdelijke aanduiding voor dia-afbeelding 3">
            <a:extLst>
              <a:ext uri="{FF2B5EF4-FFF2-40B4-BE49-F238E27FC236}">
                <a16:creationId xmlns:a16="http://schemas.microsoft.com/office/drawing/2014/main" id="{1968F588-39B1-4E83-8056-991A27A704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9300"/>
            <a:ext cx="5000625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81" tIns="46090" rIns="92181" bIns="46090" rtlCol="0" anchor="ctr"/>
          <a:lstStyle/>
          <a:p>
            <a:pPr lvl="0"/>
            <a:endParaRPr lang="nl-NL" noProof="0"/>
          </a:p>
        </p:txBody>
      </p:sp>
      <p:sp>
        <p:nvSpPr>
          <p:cNvPr id="5" name="Tijdelijke aanduiding voor notities 4">
            <a:extLst>
              <a:ext uri="{FF2B5EF4-FFF2-40B4-BE49-F238E27FC236}">
                <a16:creationId xmlns:a16="http://schemas.microsoft.com/office/drawing/2014/main" id="{C46C3FC7-4F6F-4511-A76D-4336558665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748213"/>
            <a:ext cx="5492750" cy="4498975"/>
          </a:xfrm>
          <a:prstGeom prst="rect">
            <a:avLst/>
          </a:prstGeom>
        </p:spPr>
        <p:txBody>
          <a:bodyPr vert="horz" lIns="92181" tIns="46090" rIns="92181" bIns="46090" rtlCol="0"/>
          <a:lstStyle/>
          <a:p>
            <a:pPr lvl="0"/>
            <a:r>
              <a:rPr lang="nl-BE" noProof="0"/>
              <a:t>Klik om de tekststijl van het model te bewerken</a:t>
            </a:r>
          </a:p>
          <a:p>
            <a:pPr lvl="1"/>
            <a:r>
              <a:rPr lang="nl-BE" noProof="0"/>
              <a:t>Tweede niveau</a:t>
            </a:r>
          </a:p>
          <a:p>
            <a:pPr lvl="2"/>
            <a:r>
              <a:rPr lang="nl-BE" noProof="0"/>
              <a:t>Derde niveau</a:t>
            </a:r>
          </a:p>
          <a:p>
            <a:pPr lvl="3"/>
            <a:r>
              <a:rPr lang="nl-BE" noProof="0"/>
              <a:t>Vierde niveau</a:t>
            </a:r>
          </a:p>
          <a:p>
            <a:pPr lvl="4"/>
            <a:r>
              <a:rPr lang="nl-BE" noProof="0"/>
              <a:t>Vijfde niveau</a:t>
            </a:r>
            <a:endParaRPr lang="nl-NL" noProof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09F971E-4FEF-47DA-BEF9-A369A576CDF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94838"/>
            <a:ext cx="2974975" cy="500062"/>
          </a:xfrm>
          <a:prstGeom prst="rect">
            <a:avLst/>
          </a:prstGeom>
        </p:spPr>
        <p:txBody>
          <a:bodyPr vert="horz" lIns="92181" tIns="46090" rIns="92181" bIns="4609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814EA28-8640-4ED4-ABFB-10952B735F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7788" y="9494838"/>
            <a:ext cx="2974975" cy="500062"/>
          </a:xfrm>
          <a:prstGeom prst="rect">
            <a:avLst/>
          </a:prstGeom>
        </p:spPr>
        <p:txBody>
          <a:bodyPr vert="horz" lIns="92181" tIns="46090" rIns="92181" bIns="4609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C56D92F-7188-4B0A-BAC5-4B55F919BCB6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3E5AEEDD-E028-4473-9399-23E98BA1C66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CD26346C-550B-429C-9311-6F6897F0E32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C194AD-9B6C-47EF-9258-26FFE22ECE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684A17-C8A2-4BCE-BE0D-912B84ED2F2A}" type="slidenum">
              <a:rPr lang="nl-NL" smtClean="0"/>
              <a:pPr>
                <a:defRPr/>
              </a:pPr>
              <a:t>1</a:t>
            </a:fld>
            <a:endParaRPr lang="nl-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スライド イメージ プレースホルダー 1">
            <a:extLst>
              <a:ext uri="{FF2B5EF4-FFF2-40B4-BE49-F238E27FC236}">
                <a16:creationId xmlns:a16="http://schemas.microsoft.com/office/drawing/2014/main" id="{586AEDB4-2F04-4A97-A41C-9370B4CF71A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ノート プレースホルダー 2">
            <a:extLst>
              <a:ext uri="{FF2B5EF4-FFF2-40B4-BE49-F238E27FC236}">
                <a16:creationId xmlns:a16="http://schemas.microsoft.com/office/drawing/2014/main" id="{C5103FDF-BFAD-43AB-8C31-28086489EF5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E123B62-DCD8-4E44-BB3D-5FA12F8D01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6FE2DE8-5EDA-4FDF-9A9B-546FE4BC4AF0}" type="slidenum">
              <a:rPr kumimoji="1" lang="ja-JP" altLang="en-US" smtClean="0"/>
              <a:pPr>
                <a:defRPr/>
              </a:pPr>
              <a:t>5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56D92F-7188-4B0A-BAC5-4B55F919BCB6}" type="slidenum">
              <a:rPr lang="nl-NL" smtClean="0"/>
              <a:pPr>
                <a:defRPr/>
              </a:pPr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367608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83CDF8E9-BB54-4DF2-9AC0-574B56F38E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9731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7713" indent="-287338" defTabSz="9731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50938" indent="-230188" defTabSz="9731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2900" indent="-230188" defTabSz="9731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3275" indent="-230188" defTabSz="9731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30475" indent="-230188" defTabSz="9731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7675" indent="-230188" defTabSz="9731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4875" indent="-230188" defTabSz="9731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2075" indent="-230188" defTabSz="9731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73C6B26-222F-465D-A916-93CAA86BE63F}" type="slidenum">
              <a:rPr lang="en-GB" altLang="en-US" sz="1300" smtClean="0">
                <a:latin typeface="Times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GB" altLang="en-US" sz="1300">
              <a:latin typeface="Times" panose="02020603050405020304" pitchFamily="18" charset="0"/>
            </a:endParaRPr>
          </a:p>
        </p:txBody>
      </p:sp>
      <p:sp>
        <p:nvSpPr>
          <p:cNvPr id="45059" name="Rectangle 7">
            <a:extLst>
              <a:ext uri="{FF2B5EF4-FFF2-40B4-BE49-F238E27FC236}">
                <a16:creationId xmlns:a16="http://schemas.microsoft.com/office/drawing/2014/main" id="{D45ECC11-88A8-4B22-B8EB-27A15C70E8B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21113" y="11196638"/>
            <a:ext cx="29225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7444" tIns="48722" rIns="97444" bIns="48722" anchor="b"/>
          <a:lstStyle>
            <a:lvl1pPr defTabSz="9667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fld id="{2D4F3194-F777-4C67-B780-6C518875E554}" type="slidenum">
              <a:rPr lang="en-GB" altLang="en-US" sz="1300">
                <a:latin typeface="Times" panose="02020603050405020304" pitchFamily="18" charset="0"/>
              </a:rPr>
              <a:pPr algn="r" eaLnBrk="1" hangingPunct="1"/>
              <a:t>25</a:t>
            </a:fld>
            <a:endParaRPr lang="en-GB" altLang="en-US" sz="1300">
              <a:latin typeface="Times" panose="02020603050405020304" pitchFamily="18" charset="0"/>
            </a:endParaRPr>
          </a:p>
        </p:txBody>
      </p:sp>
      <p:sp>
        <p:nvSpPr>
          <p:cNvPr id="45060" name="Rectangle 2">
            <a:extLst>
              <a:ext uri="{FF2B5EF4-FFF2-40B4-BE49-F238E27FC236}">
                <a16:creationId xmlns:a16="http://schemas.microsoft.com/office/drawing/2014/main" id="{B955E840-5643-4957-A1DB-DA5E3E606E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61" name="Rectangle 3">
            <a:extLst>
              <a:ext uri="{FF2B5EF4-FFF2-40B4-BE49-F238E27FC236}">
                <a16:creationId xmlns:a16="http://schemas.microsoft.com/office/drawing/2014/main" id="{F0BE35B3-0E53-44F7-B640-7C37BD8BE6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DEC9CC93-9C74-42AB-8F36-7457C2D032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9175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6125" indent="-285750" defTabSz="9175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9350" indent="-228600" defTabSz="9175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8138" indent="-228600" defTabSz="9175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8513" indent="-228600" defTabSz="9175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5713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2913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0113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97313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EDE7746-E27A-467C-A840-B3A9E6EDD220}" type="slidenum">
              <a:rPr lang="en-GB" altLang="en-US" smtClean="0">
                <a:latin typeface="Times New Roman" panose="02020603050405020304" pitchFamily="18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GB" altLang="en-US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04EB01B3-610E-4D11-888C-90308059A0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50913" y="755650"/>
            <a:ext cx="5016500" cy="37623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5BAFD9F3-8172-43E8-9FCA-3F575BBA68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22338" y="4772025"/>
            <a:ext cx="5072062" cy="4514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DED498CA-3263-437F-A544-1C61C3752B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2475" indent="-2889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58875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25600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89150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46350" indent="-231775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03550" indent="-231775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60750" indent="-231775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7950" indent="-231775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D9A915A-74F6-4FCE-9212-6E3010F045D7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13F4E946-41A9-4210-857A-A6D1E5BD4B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87B6A9A4-B225-4394-88F4-5E0600D71E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454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29184" y="4562542"/>
            <a:ext cx="5486400" cy="5207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28625" y="5316538"/>
            <a:ext cx="5486400" cy="3939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2FE849F-A6ED-4245-9013-4FFDDA88363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682D43-CD70-4AEE-8CA8-4845C70DC7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75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out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4" descr="triangle_VICH.png">
            <a:extLst>
              <a:ext uri="{FF2B5EF4-FFF2-40B4-BE49-F238E27FC236}">
                <a16:creationId xmlns:a16="http://schemas.microsoft.com/office/drawing/2014/main" id="{9D059EE6-FB77-4820-9A6B-9E9370FADB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3600"/>
            <a:ext cx="31877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5E55BD9-02A3-4AA5-8205-D96473488682}"/>
              </a:ext>
            </a:extLst>
          </p:cNvPr>
          <p:cNvSpPr txBox="1">
            <a:spLocks/>
          </p:cNvSpPr>
          <p:nvPr userDrawn="1"/>
        </p:nvSpPr>
        <p:spPr>
          <a:xfrm>
            <a:off x="0" y="6383338"/>
            <a:ext cx="465138" cy="365125"/>
          </a:xfrm>
          <a:prstGeom prst="rect">
            <a:avLst/>
          </a:prstGeom>
        </p:spPr>
        <p:txBody>
          <a:bodyPr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C132E304-741E-4BE2-BACA-E2C5ED979FC9}" type="slidenum">
              <a:rPr lang="en-US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176680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 cow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5">
            <a:extLst>
              <a:ext uri="{FF2B5EF4-FFF2-40B4-BE49-F238E27FC236}">
                <a16:creationId xmlns:a16="http://schemas.microsoft.com/office/drawing/2014/main" id="{E8DB2240-3F34-43EA-B553-52574DA55D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5675"/>
            <a:ext cx="9144000" cy="590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4" descr="triangle_VICH.png">
            <a:extLst>
              <a:ext uri="{FF2B5EF4-FFF2-40B4-BE49-F238E27FC236}">
                <a16:creationId xmlns:a16="http://schemas.microsoft.com/office/drawing/2014/main" id="{5AF43D18-BA92-4BE6-91B8-4C2E9359B7A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3600"/>
            <a:ext cx="31877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41E-C6BA-40DD-AEB1-A3047612397B}"/>
              </a:ext>
            </a:extLst>
          </p:cNvPr>
          <p:cNvSpPr txBox="1">
            <a:spLocks/>
          </p:cNvSpPr>
          <p:nvPr userDrawn="1"/>
        </p:nvSpPr>
        <p:spPr>
          <a:xfrm>
            <a:off x="0" y="6383338"/>
            <a:ext cx="465138" cy="365125"/>
          </a:xfrm>
          <a:prstGeom prst="rect">
            <a:avLst/>
          </a:prstGeom>
        </p:spPr>
        <p:txBody>
          <a:bodyPr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69CEC585-1CF2-4B95-882A-FC86981486BF}" type="slidenum">
              <a:rPr lang="en-US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590560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 pig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5" descr="image_1_TDM.jpg">
            <a:extLst>
              <a:ext uri="{FF2B5EF4-FFF2-40B4-BE49-F238E27FC236}">
                <a16:creationId xmlns:a16="http://schemas.microsoft.com/office/drawing/2014/main" id="{BC00567F-EEA6-4644-8152-AE21603443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5675"/>
            <a:ext cx="9144000" cy="591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4" descr="triangle_VICH.png">
            <a:extLst>
              <a:ext uri="{FF2B5EF4-FFF2-40B4-BE49-F238E27FC236}">
                <a16:creationId xmlns:a16="http://schemas.microsoft.com/office/drawing/2014/main" id="{473DB808-15E7-42B0-BE78-EDC7F0A379C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3600"/>
            <a:ext cx="31877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87F6F-E7B6-4B41-9587-0A055BA5F076}"/>
              </a:ext>
            </a:extLst>
          </p:cNvPr>
          <p:cNvSpPr txBox="1">
            <a:spLocks/>
          </p:cNvSpPr>
          <p:nvPr userDrawn="1"/>
        </p:nvSpPr>
        <p:spPr>
          <a:xfrm>
            <a:off x="0" y="6383338"/>
            <a:ext cx="465138" cy="365125"/>
          </a:xfrm>
          <a:prstGeom prst="rect">
            <a:avLst/>
          </a:prstGeom>
        </p:spPr>
        <p:txBody>
          <a:bodyPr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24BCFD32-779D-4148-8EF0-6A657C5874DE}" type="slidenum">
              <a:rPr lang="en-US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184003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 landscap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5">
            <a:extLst>
              <a:ext uri="{FF2B5EF4-FFF2-40B4-BE49-F238E27FC236}">
                <a16:creationId xmlns:a16="http://schemas.microsoft.com/office/drawing/2014/main" id="{2FE2DA20-FEC9-4548-B77E-44363A56EF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68375"/>
            <a:ext cx="9144000" cy="589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4" descr="triangle_VICH.png">
            <a:extLst>
              <a:ext uri="{FF2B5EF4-FFF2-40B4-BE49-F238E27FC236}">
                <a16:creationId xmlns:a16="http://schemas.microsoft.com/office/drawing/2014/main" id="{1BAC80D1-C0B9-426F-A369-9E2747663C3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3600"/>
            <a:ext cx="31877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BA5FB5-8A88-4C98-AA90-0F1A3857FBB5}"/>
              </a:ext>
            </a:extLst>
          </p:cNvPr>
          <p:cNvSpPr txBox="1">
            <a:spLocks/>
          </p:cNvSpPr>
          <p:nvPr userDrawn="1"/>
        </p:nvSpPr>
        <p:spPr>
          <a:xfrm>
            <a:off x="0" y="6383338"/>
            <a:ext cx="465138" cy="365125"/>
          </a:xfrm>
          <a:prstGeom prst="rect">
            <a:avLst/>
          </a:prstGeom>
        </p:spPr>
        <p:txBody>
          <a:bodyPr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5F10CAEE-34F4-4D1F-87B2-9616EAB93DA2}" type="slidenum">
              <a:rPr lang="en-US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616407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 dog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5">
            <a:extLst>
              <a:ext uri="{FF2B5EF4-FFF2-40B4-BE49-F238E27FC236}">
                <a16:creationId xmlns:a16="http://schemas.microsoft.com/office/drawing/2014/main" id="{46AF9AB8-E834-4A95-8EB2-B85F183355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5675"/>
            <a:ext cx="9144000" cy="590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4" descr="triangle_VICH.png">
            <a:extLst>
              <a:ext uri="{FF2B5EF4-FFF2-40B4-BE49-F238E27FC236}">
                <a16:creationId xmlns:a16="http://schemas.microsoft.com/office/drawing/2014/main" id="{A18BB7F1-D33E-47C3-9A97-16BF37B7A2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3600"/>
            <a:ext cx="31877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F53656-21BD-428D-90B3-FEDF3D86200E}"/>
              </a:ext>
            </a:extLst>
          </p:cNvPr>
          <p:cNvSpPr txBox="1">
            <a:spLocks/>
          </p:cNvSpPr>
          <p:nvPr userDrawn="1"/>
        </p:nvSpPr>
        <p:spPr>
          <a:xfrm>
            <a:off x="0" y="6383338"/>
            <a:ext cx="465138" cy="365125"/>
          </a:xfrm>
          <a:prstGeom prst="rect">
            <a:avLst/>
          </a:prstGeom>
        </p:spPr>
        <p:txBody>
          <a:bodyPr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A8585A33-C73F-480B-B327-D68A38FE9402}" type="slidenum">
              <a:rPr lang="en-US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 baseline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70712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643640" y="3093604"/>
            <a:ext cx="6576723" cy="98886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380362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71488" y="221095"/>
            <a:ext cx="7175500" cy="5365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rgbClr val="218BA7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471488" y="1366838"/>
            <a:ext cx="8358187" cy="47196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34306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VICH header and footer-02">
            <a:extLst>
              <a:ext uri="{FF2B5EF4-FFF2-40B4-BE49-F238E27FC236}">
                <a16:creationId xmlns:a16="http://schemas.microsoft.com/office/drawing/2014/main" id="{6E4B9910-4A28-41AC-90EB-F8A8824C2E6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3" y="6356350"/>
            <a:ext cx="2160587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BADE7FC-A189-4FF5-9FDB-FD127F1324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5000" y="12623800"/>
            <a:ext cx="163513" cy="223838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111A8A7-A842-4285-ABAF-BFF5E060E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11897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94179D3-C981-49E1-A086-FEEB2A419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6F628C7-0287-4AF7-84EA-143F644E7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C1657E7-2270-404C-A3BE-9228C8889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ED16D91-B0D0-43CC-A724-E91D310B3BE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791869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2986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png"/><Relationship Id="rId5" Type="http://schemas.openxmlformats.org/officeDocument/2006/relationships/image" Target="../media/image9.jpe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68D7EC-C8A6-446D-9D8F-1645FC9D9B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383338"/>
            <a:ext cx="4651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F93878B0-ED8D-46FB-AA3F-835178748A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27" name="Picture 1">
            <a:extLst>
              <a:ext uri="{FF2B5EF4-FFF2-40B4-BE49-F238E27FC236}">
                <a16:creationId xmlns:a16="http://schemas.microsoft.com/office/drawing/2014/main" id="{39E2F7E2-DBBD-4BAA-A39C-7645F6D2E5E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9144000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Afbeelding 3">
            <a:extLst>
              <a:ext uri="{FF2B5EF4-FFF2-40B4-BE49-F238E27FC236}">
                <a16:creationId xmlns:a16="http://schemas.microsoft.com/office/drawing/2014/main" id="{CDCBABC6-AD87-47C7-A091-ADCC24FEA41A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>
            <a:extLst>
              <a:ext uri="{FF2B5EF4-FFF2-40B4-BE49-F238E27FC236}">
                <a16:creationId xmlns:a16="http://schemas.microsoft.com/office/drawing/2014/main" id="{668F54E6-D5C7-4E49-8FA9-DB7DA5C42B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9144000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AB3B1D7-7649-4947-B2E1-893478B38901}"/>
              </a:ext>
            </a:extLst>
          </p:cNvPr>
          <p:cNvSpPr txBox="1">
            <a:spLocks/>
          </p:cNvSpPr>
          <p:nvPr userDrawn="1"/>
        </p:nvSpPr>
        <p:spPr>
          <a:xfrm>
            <a:off x="0" y="6383338"/>
            <a:ext cx="465138" cy="365125"/>
          </a:xfrm>
          <a:prstGeom prst="rect">
            <a:avLst/>
          </a:prstGeom>
        </p:spPr>
        <p:txBody>
          <a:bodyPr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F7C8B7B9-B98E-41B8-BE46-19FBB40C2EEE}" type="slidenum">
              <a:rPr lang="en-US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Afbeelding 3">
            <a:extLst>
              <a:ext uri="{FF2B5EF4-FFF2-40B4-BE49-F238E27FC236}">
                <a16:creationId xmlns:a16="http://schemas.microsoft.com/office/drawing/2014/main" id="{6804BFE7-8CD5-4097-9C54-9ED24A9F638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65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Afbeelding 5" descr="triangle_VICH.png">
            <a:extLst>
              <a:ext uri="{FF2B5EF4-FFF2-40B4-BE49-F238E27FC236}">
                <a16:creationId xmlns:a16="http://schemas.microsoft.com/office/drawing/2014/main" id="{4CCB7428-1EA1-4733-BD01-DAEDD889F7D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61063"/>
            <a:ext cx="31877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B3FFE98-E73F-448F-8161-BCBC39800221}"/>
              </a:ext>
            </a:extLst>
          </p:cNvPr>
          <p:cNvSpPr txBox="1">
            <a:spLocks/>
          </p:cNvSpPr>
          <p:nvPr userDrawn="1"/>
        </p:nvSpPr>
        <p:spPr>
          <a:xfrm>
            <a:off x="0" y="6383338"/>
            <a:ext cx="465138" cy="365125"/>
          </a:xfrm>
          <a:prstGeom prst="rect">
            <a:avLst/>
          </a:prstGeom>
        </p:spPr>
        <p:txBody>
          <a:bodyPr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4757EB88-ACFE-4CDF-8C11-AE68E15AB288}" type="slidenum">
              <a:rPr lang="en-US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73" r:id="rId2"/>
    <p:sldLayoutId id="2147483874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>
            <a:extLst>
              <a:ext uri="{FF2B5EF4-FFF2-40B4-BE49-F238E27FC236}">
                <a16:creationId xmlns:a16="http://schemas.microsoft.com/office/drawing/2014/main" id="{4F1BE95F-1EEC-4AE3-88E1-4DDD2A64240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9144000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F6370C5-F66C-4169-B821-34433B946633}"/>
              </a:ext>
            </a:extLst>
          </p:cNvPr>
          <p:cNvSpPr txBox="1">
            <a:spLocks/>
          </p:cNvSpPr>
          <p:nvPr userDrawn="1"/>
        </p:nvSpPr>
        <p:spPr>
          <a:xfrm>
            <a:off x="0" y="6383338"/>
            <a:ext cx="465138" cy="365125"/>
          </a:xfrm>
          <a:prstGeom prst="rect">
            <a:avLst/>
          </a:prstGeom>
        </p:spPr>
        <p:txBody>
          <a:bodyPr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E4526C54-C3F9-4FE9-97FF-F092626F5875}" type="slidenum">
              <a:rPr lang="en-US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chsec.org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Placeholder 1">
            <a:extLst>
              <a:ext uri="{FF2B5EF4-FFF2-40B4-BE49-F238E27FC236}">
                <a16:creationId xmlns:a16="http://schemas.microsoft.com/office/drawing/2014/main" id="{248FCFE3-1A8A-4CAF-B6C1-C4115B0457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auto">
          <a:xfrm>
            <a:off x="1685925" y="2728913"/>
            <a:ext cx="5486400" cy="520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Aft>
                <a:spcPct val="0"/>
              </a:spcAft>
            </a:pPr>
            <a:r>
              <a:rPr lang="en-GB" altLang="en-US" sz="3200"/>
              <a:t>-	What is VICH, History and Objectives</a:t>
            </a:r>
            <a:endParaRPr lang="en-US" altLang="en-US" sz="3200"/>
          </a:p>
        </p:txBody>
      </p:sp>
      <p:sp>
        <p:nvSpPr>
          <p:cNvPr id="15363" name="Text Placeholder 2">
            <a:extLst>
              <a:ext uri="{FF2B5EF4-FFF2-40B4-BE49-F238E27FC236}">
                <a16:creationId xmlns:a16="http://schemas.microsoft.com/office/drawing/2014/main" id="{39656722-2036-45D8-911E-1B91BEAFD2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 bwMode="auto">
          <a:xfrm>
            <a:off x="136525" y="4978400"/>
            <a:ext cx="5486400" cy="393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Aft>
                <a:spcPct val="0"/>
              </a:spcAft>
            </a:pPr>
            <a:r>
              <a:rPr lang="en-US" altLang="en-US"/>
              <a:t>Hervé MARION, DVM</a:t>
            </a:r>
            <a:br>
              <a:rPr lang="en-US" altLang="en-US"/>
            </a:br>
            <a:r>
              <a:rPr lang="en-US" altLang="en-US"/>
              <a:t>VICH Secretariat</a:t>
            </a:r>
          </a:p>
          <a:p>
            <a:pPr fontAlgn="base">
              <a:spcAft>
                <a:spcPct val="0"/>
              </a:spcAft>
            </a:pPr>
            <a:endParaRPr lang="en-US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FD24D1-6B70-47FF-9C12-AF97231887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571500" indent="-571500" eaLnBrk="1" fontAlgn="auto" hangingPunct="1">
              <a:lnSpc>
                <a:spcPct val="75000"/>
              </a:lnSpc>
              <a:spcBef>
                <a:spcPts val="600"/>
              </a:spcBef>
              <a:spcAft>
                <a:spcPts val="600"/>
              </a:spcAft>
              <a:buFontTx/>
              <a:buAutoNum type="romanUcPeriod"/>
              <a:defRPr/>
            </a:pPr>
            <a:r>
              <a:rPr lang="en-GB" altLang="ja-JP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What is VICH</a:t>
            </a:r>
          </a:p>
          <a:p>
            <a:pPr marL="571500" indent="-571500" eaLnBrk="1" fontAlgn="auto" hangingPunct="1">
              <a:lnSpc>
                <a:spcPct val="75000"/>
              </a:lnSpc>
              <a:spcBef>
                <a:spcPts val="600"/>
              </a:spcBef>
              <a:spcAft>
                <a:spcPts val="600"/>
              </a:spcAft>
              <a:buFontTx/>
              <a:buAutoNum type="romanUcPeriod"/>
              <a:defRPr/>
            </a:pPr>
            <a:r>
              <a:rPr lang="en-GB" altLang="ja-JP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VICH – the History</a:t>
            </a:r>
          </a:p>
          <a:p>
            <a:pPr marL="571500" indent="-571500" eaLnBrk="1" fontAlgn="auto" hangingPunct="1">
              <a:lnSpc>
                <a:spcPct val="75000"/>
              </a:lnSpc>
              <a:spcBef>
                <a:spcPts val="600"/>
              </a:spcBef>
              <a:spcAft>
                <a:spcPts val="600"/>
              </a:spcAft>
              <a:buFontTx/>
              <a:buAutoNum type="romanUcPeriod"/>
              <a:defRPr/>
            </a:pPr>
            <a:r>
              <a:rPr lang="en-GB" altLang="ja-JP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Role &amp; Objectives</a:t>
            </a:r>
          </a:p>
          <a:p>
            <a:pPr marL="571500" indent="-571500" eaLnBrk="1" fontAlgn="auto" hangingPunct="1">
              <a:lnSpc>
                <a:spcPct val="75000"/>
              </a:lnSpc>
              <a:spcBef>
                <a:spcPts val="600"/>
              </a:spcBef>
              <a:spcAft>
                <a:spcPts val="600"/>
              </a:spcAft>
              <a:buFontTx/>
              <a:buAutoNum type="romanUcPeriod"/>
              <a:defRPr/>
            </a:pPr>
            <a:r>
              <a:rPr lang="en-GB" altLang="ja-JP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Conclusion</a:t>
            </a:r>
            <a:endParaRPr lang="en-GB" altLang="ja-JP" sz="28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B51E149-1FD0-4B0F-91D1-18AB5839F0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50900" y="3094038"/>
            <a:ext cx="6577013" cy="989012"/>
          </a:xfrm>
        </p:spPr>
        <p:txBody>
          <a:bodyPr/>
          <a:lstStyle/>
          <a:p>
            <a:pPr algn="ctr">
              <a:defRPr/>
            </a:pP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I.  What is VICH ?</a:t>
            </a:r>
          </a:p>
          <a:p>
            <a:pPr>
              <a:defRPr/>
            </a:pPr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5">
            <a:extLst>
              <a:ext uri="{FF2B5EF4-FFF2-40B4-BE49-F238E27FC236}">
                <a16:creationId xmlns:a16="http://schemas.microsoft.com/office/drawing/2014/main" id="{D39F5007-6412-428D-BAC2-FC92F682E0E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74663" y="198438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3200">
                <a:solidFill>
                  <a:srgbClr val="0070C0"/>
                </a:solidFill>
              </a:rPr>
              <a:t>What is VICH?</a:t>
            </a:r>
            <a:endParaRPr lang="fr-BE" altLang="en-US" sz="3200">
              <a:solidFill>
                <a:srgbClr val="0070C0"/>
              </a:solidFill>
            </a:endParaRPr>
          </a:p>
        </p:txBody>
      </p:sp>
      <p:sp>
        <p:nvSpPr>
          <p:cNvPr id="154627" name="Rectangle 3">
            <a:extLst>
              <a:ext uri="{FF2B5EF4-FFF2-40B4-BE49-F238E27FC236}">
                <a16:creationId xmlns:a16="http://schemas.microsoft.com/office/drawing/2014/main" id="{08F6C9A2-B16A-4DB4-810D-387407548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603375"/>
            <a:ext cx="8201025" cy="461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1" fontAlgn="auto" hangingPunct="1">
              <a:lnSpc>
                <a:spcPct val="90000"/>
              </a:lnSpc>
              <a:spcBef>
                <a:spcPct val="23000"/>
              </a:spcBef>
              <a:spcAft>
                <a:spcPts val="0"/>
              </a:spcAft>
              <a:buClr>
                <a:srgbClr val="0E2C8A"/>
              </a:buClr>
              <a:defRPr/>
            </a:pPr>
            <a:r>
              <a:rPr lang="en-GB" sz="32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VICH = International Cooperation on Harmonisation of Technical Requirements for Registration of Veterinary Medicinal Products</a:t>
            </a:r>
          </a:p>
          <a:p>
            <a:pPr marL="342900" indent="-342900" eaLnBrk="1" fontAlgn="auto" hangingPunct="1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Clr>
                <a:srgbClr val="0070C0"/>
              </a:buClr>
              <a:buSzPct val="80000"/>
              <a:buFont typeface="Wingdings" pitchFamily="2" charset="2"/>
              <a:buChar char="Ø"/>
              <a:defRPr/>
            </a:pPr>
            <a:r>
              <a:rPr lang="en-GB" sz="2800" dirty="0">
                <a:latin typeface="+mn-lt"/>
              </a:rPr>
              <a:t>International cooperation	programme</a:t>
            </a:r>
          </a:p>
          <a:p>
            <a:pPr marL="342900" indent="-342900" eaLnBrk="1" fontAlgn="auto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070C0"/>
              </a:buClr>
              <a:buSzPct val="80000"/>
              <a:buFont typeface="Wingdings" pitchFamily="2" charset="2"/>
              <a:buChar char="Ø"/>
              <a:defRPr/>
            </a:pPr>
            <a:r>
              <a:rPr lang="en-GB" sz="2800" dirty="0">
                <a:latin typeface="+mn-lt"/>
              </a:rPr>
              <a:t>US - JAPAN - EU (+ AUS - NZ - Canada - South Africa as observers)</a:t>
            </a:r>
          </a:p>
          <a:p>
            <a:pPr marL="342900" indent="-342900" eaLnBrk="1" fontAlgn="auto" hangingPunct="1">
              <a:lnSpc>
                <a:spcPct val="90000"/>
              </a:lnSpc>
              <a:spcBef>
                <a:spcPct val="23000"/>
              </a:spcBef>
              <a:spcAft>
                <a:spcPts val="0"/>
              </a:spcAft>
              <a:buClr>
                <a:srgbClr val="0070C0"/>
              </a:buClr>
              <a:buSzPct val="80000"/>
              <a:buFont typeface="Wingdings" pitchFamily="2" charset="2"/>
              <a:buChar char="Ø"/>
              <a:defRPr/>
            </a:pPr>
            <a:r>
              <a:rPr lang="fr-BE" sz="2800" dirty="0">
                <a:latin typeface="+mn-lt"/>
              </a:rPr>
              <a:t>Discussion Fo</a:t>
            </a:r>
            <a:r>
              <a:rPr lang="en-GB" sz="2800" dirty="0">
                <a:latin typeface="+mn-lt"/>
              </a:rPr>
              <a:t>rum for Regulatory Authorities </a:t>
            </a:r>
            <a:r>
              <a:rPr lang="fr-BE" sz="2800" dirty="0">
                <a:latin typeface="+mn-lt"/>
              </a:rPr>
              <a:t>and</a:t>
            </a:r>
            <a:r>
              <a:rPr lang="en-GB" sz="2800" dirty="0">
                <a:latin typeface="+mn-lt"/>
              </a:rPr>
              <a:t> Industry</a:t>
            </a:r>
          </a:p>
          <a:p>
            <a:pPr marL="342900" indent="-342900" eaLnBrk="1" fontAlgn="auto" hangingPunct="1">
              <a:lnSpc>
                <a:spcPct val="90000"/>
              </a:lnSpc>
              <a:spcBef>
                <a:spcPct val="23000"/>
              </a:spcBef>
              <a:spcAft>
                <a:spcPts val="0"/>
              </a:spcAft>
              <a:buClr>
                <a:srgbClr val="0070C0"/>
              </a:buClr>
              <a:buSzPct val="80000"/>
              <a:buFont typeface="Wingdings" pitchFamily="2" charset="2"/>
              <a:buChar char="Ø"/>
              <a:defRPr/>
            </a:pPr>
            <a:endParaRPr lang="en-GB" sz="2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graphicFrame>
        <p:nvGraphicFramePr>
          <p:cNvPr id="19460" name="Object 4">
            <a:extLst>
              <a:ext uri="{FF2B5EF4-FFF2-40B4-BE49-F238E27FC236}">
                <a16:creationId xmlns:a16="http://schemas.microsoft.com/office/drawing/2014/main" id="{852877F9-B18E-41FF-9E16-3A766627EA3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80288" y="5135563"/>
          <a:ext cx="1647825" cy="163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6" name="Clip" r:id="rId3" imgW="1433779" imgH="1432865" progId="MS_ClipArt_Gallery.5">
                  <p:embed/>
                </p:oleObj>
              </mc:Choice>
              <mc:Fallback>
                <p:oleObj name="Clip" r:id="rId3" imgW="1433779" imgH="1432865" progId="MS_ClipArt_Gallery.5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0288" y="5135563"/>
                        <a:ext cx="1647825" cy="1633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1" descr="C:\Users\Public\Pictures\Sample Pictures\195.png">
            <a:extLst>
              <a:ext uri="{FF2B5EF4-FFF2-40B4-BE49-F238E27FC236}">
                <a16:creationId xmlns:a16="http://schemas.microsoft.com/office/drawing/2014/main" id="{D7DD5BC2-0FE0-4E1B-B6FE-739B2356F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47" y="2131772"/>
            <a:ext cx="8640763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204F3F25-519D-42A8-9C91-0FE9C586F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8" y="188913"/>
            <a:ext cx="2447925" cy="6477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GB" altLang="ja-JP" b="1" dirty="0">
                <a:solidFill>
                  <a:srgbClr val="59595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VICH =</a:t>
            </a:r>
            <a:endParaRPr kumimoji="1" lang="ja-JP" altLang="en-US" dirty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E4D0AE0C-E2DF-43D5-8CE1-0D51DD12F1A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84213" y="801688"/>
            <a:ext cx="7896225" cy="1152525"/>
          </a:xfrm>
          <a:ln>
            <a:miter lim="800000"/>
            <a:headEnd/>
            <a:tailEnd/>
          </a:ln>
        </p:spPr>
        <p:txBody>
          <a:bodyPr>
            <a:no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>
              <a:spcBef>
                <a:spcPct val="23000"/>
              </a:spcBef>
              <a:buClr>
                <a:srgbClr val="0E2C8A"/>
              </a:buClr>
              <a:buFont typeface="Arial" panose="020B0604020202020204" pitchFamily="34" charset="0"/>
              <a:buNone/>
              <a:defRPr/>
            </a:pPr>
            <a:r>
              <a:rPr lang="en-GB" altLang="ja-JP" sz="2400" dirty="0">
                <a:solidFill>
                  <a:srgbClr val="5959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International Cooperation </a:t>
            </a:r>
          </a:p>
          <a:p>
            <a:pPr marL="0" indent="0">
              <a:spcBef>
                <a:spcPct val="23000"/>
              </a:spcBef>
              <a:buClr>
                <a:srgbClr val="0E2C8A"/>
              </a:buClr>
              <a:buFont typeface="Arial" panose="020B0604020202020204" pitchFamily="34" charset="0"/>
              <a:buNone/>
              <a:defRPr/>
            </a:pPr>
            <a:r>
              <a:rPr lang="en-GB" altLang="ja-JP" sz="2400" dirty="0">
                <a:solidFill>
                  <a:srgbClr val="5959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on Harmonisation of Technical Requirements </a:t>
            </a:r>
          </a:p>
          <a:p>
            <a:pPr marL="0" indent="0">
              <a:spcBef>
                <a:spcPct val="23000"/>
              </a:spcBef>
              <a:buClr>
                <a:srgbClr val="0E2C8A"/>
              </a:buClr>
              <a:buFont typeface="Arial" panose="020B0604020202020204" pitchFamily="34" charset="0"/>
              <a:buNone/>
              <a:defRPr/>
            </a:pPr>
            <a:r>
              <a:rPr lang="en-GB" altLang="ja-JP" sz="2400" dirty="0">
                <a:solidFill>
                  <a:srgbClr val="5959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for Registration of Veterinary Medicinal Products (VMPs)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18369C0A-3514-4657-BA85-A36176E230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7775" y="4852988"/>
            <a:ext cx="1841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fr-FR" altLang="en-US" sz="2800">
              <a:latin typeface="Arial" panose="020B0604020202020204" pitchFamily="34" charset="0"/>
            </a:endParaRPr>
          </a:p>
        </p:txBody>
      </p:sp>
      <p:sp>
        <p:nvSpPr>
          <p:cNvPr id="11" name="Text Box 13">
            <a:extLst>
              <a:ext uri="{FF2B5EF4-FFF2-40B4-BE49-F238E27FC236}">
                <a16:creationId xmlns:a16="http://schemas.microsoft.com/office/drawing/2014/main" id="{48BE1DE8-3AAF-4438-AB8F-536F1AEFF7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0007" y="3515722"/>
            <a:ext cx="864096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24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FF0000"/>
                </a:solidFill>
                <a:latin typeface="Tahoma" pitchFamily="34" charset="0"/>
              </a:rPr>
              <a:t>USA</a:t>
            </a:r>
            <a:endParaRPr lang="fr-FR" altLang="en-US" sz="2400" dirty="0">
              <a:ln>
                <a:solidFill>
                  <a:schemeClr val="bg1">
                    <a:lumMod val="85000"/>
                  </a:schemeClr>
                </a:solidFill>
              </a:ln>
              <a:latin typeface="Tahoma" pitchFamily="34" charset="0"/>
            </a:endParaRPr>
          </a:p>
        </p:txBody>
      </p:sp>
      <p:sp>
        <p:nvSpPr>
          <p:cNvPr id="12" name="Text Box 9">
            <a:extLst>
              <a:ext uri="{FF2B5EF4-FFF2-40B4-BE49-F238E27FC236}">
                <a16:creationId xmlns:a16="http://schemas.microsoft.com/office/drawing/2014/main" id="{06DE09D9-FB74-44E7-9899-9FEFE2F62D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600" y="3364308"/>
            <a:ext cx="648071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24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FF0000"/>
                </a:solidFill>
                <a:latin typeface="Tahoma" pitchFamily="34" charset="0"/>
              </a:rPr>
              <a:t>EU</a:t>
            </a:r>
            <a:endParaRPr lang="fr-FR" altLang="en-US" sz="2400" dirty="0">
              <a:ln>
                <a:solidFill>
                  <a:schemeClr val="bg1">
                    <a:lumMod val="85000"/>
                  </a:schemeClr>
                </a:solidFill>
              </a:ln>
              <a:latin typeface="Tahoma" pitchFamily="34" charset="0"/>
            </a:endParaRPr>
          </a:p>
        </p:txBody>
      </p:sp>
      <p:sp>
        <p:nvSpPr>
          <p:cNvPr id="13" name="Text Box 8">
            <a:extLst>
              <a:ext uri="{FF2B5EF4-FFF2-40B4-BE49-F238E27FC236}">
                <a16:creationId xmlns:a16="http://schemas.microsoft.com/office/drawing/2014/main" id="{9B778A47-3FA7-48DA-B319-82B7302208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2893" y="3645024"/>
            <a:ext cx="1271195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24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FF0000"/>
                </a:solidFill>
                <a:latin typeface="Tahoma" pitchFamily="34" charset="0"/>
              </a:rPr>
              <a:t>Japan</a:t>
            </a:r>
            <a:endParaRPr lang="fr-FR" altLang="en-US" sz="2400" dirty="0">
              <a:ln>
                <a:solidFill>
                  <a:schemeClr val="bg1">
                    <a:lumMod val="85000"/>
                  </a:schemeClr>
                </a:solidFill>
              </a:ln>
              <a:latin typeface="Tahoma" pitchFamily="34" charset="0"/>
            </a:endParaRPr>
          </a:p>
        </p:txBody>
      </p:sp>
      <p:sp>
        <p:nvSpPr>
          <p:cNvPr id="14" name="Text Box 7">
            <a:extLst>
              <a:ext uri="{FF2B5EF4-FFF2-40B4-BE49-F238E27FC236}">
                <a16:creationId xmlns:a16="http://schemas.microsoft.com/office/drawing/2014/main" id="{DC749776-F8BF-41D8-B572-1B760813A2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7904" y="4942909"/>
            <a:ext cx="2016224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 typeface="Arial" charset="0"/>
              <a:buNone/>
              <a:defRPr/>
            </a:pPr>
            <a:r>
              <a:rPr lang="nl-BE" altLang="en-US" sz="20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70C0"/>
                </a:solidFill>
                <a:latin typeface="Tahoma" pitchFamily="34" charset="0"/>
              </a:rPr>
              <a:t>Australia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Font typeface="Arial" charset="0"/>
              <a:buNone/>
              <a:defRPr/>
            </a:pPr>
            <a:endParaRPr lang="nl-BE" altLang="en-US" sz="800" b="1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70C0"/>
              </a:solidFill>
              <a:latin typeface="Tahoma" pitchFamily="34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buFont typeface="Arial" charset="0"/>
              <a:buNone/>
              <a:defRPr/>
            </a:pPr>
            <a:r>
              <a:rPr lang="nl-BE" altLang="en-US" sz="20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70C0"/>
                </a:solidFill>
                <a:latin typeface="Tahoma" pitchFamily="34" charset="0"/>
              </a:rPr>
              <a:t>New Zealand</a:t>
            </a:r>
            <a:endParaRPr lang="fr-FR" altLang="en-US" sz="20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70C0"/>
              </a:solidFill>
              <a:latin typeface="Tahoma" pitchFamily="34" charset="0"/>
            </a:endParaRPr>
          </a:p>
        </p:txBody>
      </p:sp>
      <p:sp>
        <p:nvSpPr>
          <p:cNvPr id="16" name="Text Box 14">
            <a:extLst>
              <a:ext uri="{FF2B5EF4-FFF2-40B4-BE49-F238E27FC236}">
                <a16:creationId xmlns:a16="http://schemas.microsoft.com/office/drawing/2014/main" id="{55EAAD83-6AF6-4879-AE49-32CB4440A2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0232" y="3212976"/>
            <a:ext cx="13758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2000" b="1" dirty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latin typeface="Tahoma" pitchFamily="34" charset="0"/>
              </a:rPr>
              <a:t>Canada</a:t>
            </a:r>
            <a:endParaRPr lang="fr-FR" altLang="en-US" sz="2000" dirty="0">
              <a:ln>
                <a:solidFill>
                  <a:schemeClr val="bg1"/>
                </a:solidFill>
              </a:ln>
              <a:solidFill>
                <a:srgbClr val="0070C0"/>
              </a:solidFill>
              <a:latin typeface="Tahoma" pitchFamily="34" charset="0"/>
            </a:endParaRPr>
          </a:p>
        </p:txBody>
      </p:sp>
      <p:sp>
        <p:nvSpPr>
          <p:cNvPr id="18" name="Text Box 10">
            <a:extLst>
              <a:ext uri="{FF2B5EF4-FFF2-40B4-BE49-F238E27FC236}">
                <a16:creationId xmlns:a16="http://schemas.microsoft.com/office/drawing/2014/main" id="{27885EB2-17DF-400A-9DD7-FD5B3E65F8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5158933"/>
            <a:ext cx="121957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20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70C0"/>
                </a:solidFill>
                <a:latin typeface="Tahoma" pitchFamily="34" charset="0"/>
              </a:rPr>
              <a:t>South </a:t>
            </a:r>
            <a:br>
              <a:rPr lang="nl-BE" altLang="en-US" sz="20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70C0"/>
                </a:solidFill>
                <a:latin typeface="Tahoma" pitchFamily="34" charset="0"/>
              </a:rPr>
            </a:br>
            <a:r>
              <a:rPr lang="nl-BE" altLang="en-US" sz="20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70C0"/>
                </a:solidFill>
                <a:latin typeface="Tahoma" pitchFamily="34" charset="0"/>
              </a:rPr>
              <a:t>Africa</a:t>
            </a:r>
            <a:endParaRPr lang="fr-FR" altLang="en-US" sz="20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70C0"/>
              </a:solidFill>
              <a:latin typeface="Tahoma" pitchFamily="34" charset="0"/>
            </a:endParaRPr>
          </a:p>
        </p:txBody>
      </p:sp>
      <p:sp>
        <p:nvSpPr>
          <p:cNvPr id="19" name="Text Box 10">
            <a:extLst>
              <a:ext uri="{FF2B5EF4-FFF2-40B4-BE49-F238E27FC236}">
                <a16:creationId xmlns:a16="http://schemas.microsoft.com/office/drawing/2014/main" id="{C33087F4-DAE8-4686-ABAE-628F374C12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5732463"/>
            <a:ext cx="1354138" cy="3429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ja-JP" sz="1800" b="1" dirty="0">
                <a:solidFill>
                  <a:schemeClr val="bg1"/>
                </a:solidFill>
                <a:latin typeface="Tahoma" pitchFamily="34" charset="0"/>
              </a:rPr>
              <a:t>Observers</a:t>
            </a:r>
            <a:endParaRPr lang="fr-FR" altLang="ja-JP" sz="2100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20" name="Text Box 10">
            <a:extLst>
              <a:ext uri="{FF2B5EF4-FFF2-40B4-BE49-F238E27FC236}">
                <a16:creationId xmlns:a16="http://schemas.microsoft.com/office/drawing/2014/main" id="{AD8B9274-C9F2-4728-96B5-B14E830E14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2420938"/>
            <a:ext cx="1736725" cy="341312"/>
          </a:xfrm>
          <a:prstGeom prst="rect">
            <a:avLst/>
          </a:prstGeom>
          <a:solidFill>
            <a:srgbClr val="FF0000"/>
          </a:solidFill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ja-JP" sz="1800" b="1" dirty="0">
                <a:solidFill>
                  <a:schemeClr val="bg1"/>
                </a:solidFill>
                <a:latin typeface="Tahoma" pitchFamily="34" charset="0"/>
              </a:rPr>
              <a:t>Full Members</a:t>
            </a:r>
            <a:endParaRPr lang="fr-FR" altLang="ja-JP" sz="2100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9142C42B-D9EC-4FF7-89A5-8D2982E96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7775" y="6326188"/>
            <a:ext cx="6492875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00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fr-FR" sz="2000" b="1" kern="0" dirty="0">
                <a:solidFill>
                  <a:srgbClr val="002060"/>
                </a:solidFill>
                <a:ea typeface="Verdana" pitchFamily="34" charset="0"/>
                <a:cs typeface="Verdana" pitchFamily="34" charset="0"/>
              </a:rPr>
              <a:t>OIE : Associate Member,    </a:t>
            </a:r>
            <a:r>
              <a:rPr lang="fr-FR" altLang="ja-JP" sz="2000" b="1" kern="0" dirty="0">
                <a:solidFill>
                  <a:srgbClr val="002060"/>
                </a:solidFill>
                <a:ea typeface="Verdana" pitchFamily="34" charset="0"/>
                <a:cs typeface="Verdana" pitchFamily="34" charset="0"/>
              </a:rPr>
              <a:t>HealthforAnimals: Secretariat</a:t>
            </a:r>
          </a:p>
          <a:p>
            <a:pPr marL="0" indent="0" eaLnBrk="1" hangingPunct="1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endParaRPr lang="fr-FR" sz="2000" b="1" kern="0" dirty="0">
              <a:solidFill>
                <a:srgbClr val="002060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Text Box 10">
            <a:extLst>
              <a:ext uri="{FF2B5EF4-FFF2-40B4-BE49-F238E27FC236}">
                <a16:creationId xmlns:a16="http://schemas.microsoft.com/office/drawing/2014/main" id="{795805E1-932F-4893-9A9D-0CCC558B9E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2320" y="4941168"/>
            <a:ext cx="1285928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8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CAMEVET</a:t>
            </a:r>
            <a:endParaRPr lang="fr-FR" altLang="en-US" sz="21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CBC5D023-74CC-42AD-AE28-95DD7B1A44EB}"/>
              </a:ext>
            </a:extLst>
          </p:cNvPr>
          <p:cNvCxnSpPr>
            <a:stCxn id="19" idx="0"/>
            <a:endCxn id="16" idx="2"/>
          </p:cNvCxnSpPr>
          <p:nvPr/>
        </p:nvCxnSpPr>
        <p:spPr>
          <a:xfrm flipV="1">
            <a:off x="6545263" y="3582988"/>
            <a:ext cx="803275" cy="2149475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8612ED02-D751-459B-8A5A-450D70D0B50A}"/>
              </a:ext>
            </a:extLst>
          </p:cNvPr>
          <p:cNvCxnSpPr>
            <a:stCxn id="19" idx="1"/>
            <a:endCxn id="18" idx="3"/>
          </p:cNvCxnSpPr>
          <p:nvPr/>
        </p:nvCxnSpPr>
        <p:spPr>
          <a:xfrm flipH="1" flipV="1">
            <a:off x="2047875" y="5481638"/>
            <a:ext cx="3819525" cy="422275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714F3CFD-E8C8-4ED4-90B1-8C88FE5A46BA}"/>
              </a:ext>
            </a:extLst>
          </p:cNvPr>
          <p:cNvCxnSpPr>
            <a:stCxn id="20" idx="2"/>
            <a:endCxn id="13" idx="0"/>
          </p:cNvCxnSpPr>
          <p:nvPr/>
        </p:nvCxnSpPr>
        <p:spPr>
          <a:xfrm>
            <a:off x="4360863" y="2762250"/>
            <a:ext cx="368300" cy="8826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E7D21E06-41DB-46AB-B18B-A373966CF3C9}"/>
              </a:ext>
            </a:extLst>
          </p:cNvPr>
          <p:cNvCxnSpPr>
            <a:stCxn id="20" idx="2"/>
            <a:endCxn id="12" idx="3"/>
          </p:cNvCxnSpPr>
          <p:nvPr/>
        </p:nvCxnSpPr>
        <p:spPr>
          <a:xfrm flipH="1">
            <a:off x="1619250" y="2762250"/>
            <a:ext cx="2741613" cy="8143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4C8264B0-0170-47A4-8030-A47C7A199B55}"/>
              </a:ext>
            </a:extLst>
          </p:cNvPr>
          <p:cNvCxnSpPr>
            <a:stCxn id="20" idx="2"/>
            <a:endCxn id="11" idx="1"/>
          </p:cNvCxnSpPr>
          <p:nvPr/>
        </p:nvCxnSpPr>
        <p:spPr>
          <a:xfrm>
            <a:off x="4360863" y="2762250"/>
            <a:ext cx="2309144" cy="9658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Box 10">
            <a:extLst>
              <a:ext uri="{FF2B5EF4-FFF2-40B4-BE49-F238E27FC236}">
                <a16:creationId xmlns:a16="http://schemas.microsoft.com/office/drawing/2014/main" id="{549DA7E3-E75E-4DFB-BDA8-2F7CCFAF12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4450" y="4176713"/>
            <a:ext cx="1317625" cy="590550"/>
          </a:xfrm>
          <a:prstGeom prst="rect">
            <a:avLst/>
          </a:prstGeom>
          <a:solidFill>
            <a:srgbClr val="00B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nl-BE" altLang="ja-JP" b="1">
                <a:solidFill>
                  <a:schemeClr val="bg1"/>
                </a:solidFill>
                <a:latin typeface="Tahoma" panose="020B0604030504040204" pitchFamily="34" charset="0"/>
              </a:rPr>
              <a:t>Outreach </a:t>
            </a:r>
          </a:p>
          <a:p>
            <a:pPr algn="ctr">
              <a:lnSpc>
                <a:spcPct val="90000"/>
              </a:lnSpc>
            </a:pPr>
            <a:r>
              <a:rPr lang="nl-BE" altLang="ja-JP" b="1">
                <a:solidFill>
                  <a:schemeClr val="bg1"/>
                </a:solidFill>
                <a:latin typeface="Tahoma" panose="020B0604030504040204" pitchFamily="34" charset="0"/>
              </a:rPr>
              <a:t>Forum</a:t>
            </a:r>
            <a:endParaRPr lang="fr-FR" altLang="ja-JP" sz="210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37" name="Text Box 10">
            <a:extLst>
              <a:ext uri="{FF2B5EF4-FFF2-40B4-BE49-F238E27FC236}">
                <a16:creationId xmlns:a16="http://schemas.microsoft.com/office/drawing/2014/main" id="{A68898DF-9584-41B7-87D9-9DD21C43BA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1009" y="5373216"/>
            <a:ext cx="1200971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6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Argentina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38" name="Text Box 10">
            <a:extLst>
              <a:ext uri="{FF2B5EF4-FFF2-40B4-BE49-F238E27FC236}">
                <a16:creationId xmlns:a16="http://schemas.microsoft.com/office/drawing/2014/main" id="{62A40464-BD91-4D3E-9517-48DEE56835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5491" y="4509120"/>
            <a:ext cx="771366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6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Brazil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39" name="Text Box 10">
            <a:extLst>
              <a:ext uri="{FF2B5EF4-FFF2-40B4-BE49-F238E27FC236}">
                <a16:creationId xmlns:a16="http://schemas.microsoft.com/office/drawing/2014/main" id="{99C7696F-BD25-47B8-BA99-52BE3D1DC7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441" y="4222888"/>
            <a:ext cx="910827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6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Mexico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40" name="Text Box 10">
            <a:extLst>
              <a:ext uri="{FF2B5EF4-FFF2-40B4-BE49-F238E27FC236}">
                <a16:creationId xmlns:a16="http://schemas.microsoft.com/office/drawing/2014/main" id="{6A9C55E9-764E-460D-B105-2839EEE8CF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9235" y="4005064"/>
            <a:ext cx="840294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4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Taiwan</a:t>
            </a:r>
            <a:endParaRPr lang="fr-FR" altLang="en-US" sz="14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41" name="Text Box 10">
            <a:extLst>
              <a:ext uri="{FF2B5EF4-FFF2-40B4-BE49-F238E27FC236}">
                <a16:creationId xmlns:a16="http://schemas.microsoft.com/office/drawing/2014/main" id="{08D64B3B-F76C-4695-BBD4-76E6ED4669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2411" y="3717032"/>
            <a:ext cx="553357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4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PRC</a:t>
            </a:r>
            <a:endParaRPr lang="fr-FR" altLang="en-US" sz="14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42" name="Text Box 10">
            <a:extLst>
              <a:ext uri="{FF2B5EF4-FFF2-40B4-BE49-F238E27FC236}">
                <a16:creationId xmlns:a16="http://schemas.microsoft.com/office/drawing/2014/main" id="{487BBA10-EA0B-4DEA-B569-296DFEE4B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872" y="3573016"/>
            <a:ext cx="713657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4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Korea</a:t>
            </a:r>
            <a:endParaRPr lang="fr-FR" altLang="en-US" sz="14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43" name="Text Box 10">
            <a:extLst>
              <a:ext uri="{FF2B5EF4-FFF2-40B4-BE49-F238E27FC236}">
                <a16:creationId xmlns:a16="http://schemas.microsoft.com/office/drawing/2014/main" id="{6545EB0B-9D58-42D4-AB59-C012FF96B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6599" y="3946676"/>
            <a:ext cx="881972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6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ASEAN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49" name="Text Box 10">
            <a:extLst>
              <a:ext uri="{FF2B5EF4-FFF2-40B4-BE49-F238E27FC236}">
                <a16:creationId xmlns:a16="http://schemas.microsoft.com/office/drawing/2014/main" id="{B281738A-5167-4EF3-9C21-AB08386222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0562" y="4147897"/>
            <a:ext cx="962123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4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Thailand</a:t>
            </a:r>
            <a:endParaRPr lang="fr-FR" altLang="en-US" sz="14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50" name="Text Box 10">
            <a:extLst>
              <a:ext uri="{FF2B5EF4-FFF2-40B4-BE49-F238E27FC236}">
                <a16:creationId xmlns:a16="http://schemas.microsoft.com/office/drawing/2014/main" id="{EBB46BA9-3661-4DFE-8319-57AD6559A4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3524" y="4509120"/>
            <a:ext cx="971740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4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Malaysia</a:t>
            </a:r>
            <a:endParaRPr lang="fr-FR" altLang="en-US" sz="14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55" name="Text Box 10">
            <a:extLst>
              <a:ext uri="{FF2B5EF4-FFF2-40B4-BE49-F238E27FC236}">
                <a16:creationId xmlns:a16="http://schemas.microsoft.com/office/drawing/2014/main" id="{9266509F-5B7E-4154-BAE4-E355E4B999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2148" y="4094233"/>
            <a:ext cx="660758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4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India</a:t>
            </a:r>
            <a:endParaRPr lang="fr-FR" altLang="en-US" sz="14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56" name="Text Box 10">
            <a:extLst>
              <a:ext uri="{FF2B5EF4-FFF2-40B4-BE49-F238E27FC236}">
                <a16:creationId xmlns:a16="http://schemas.microsoft.com/office/drawing/2014/main" id="{D07C6B07-A18E-4D06-A94E-FECBE19529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893" y="4534035"/>
            <a:ext cx="872355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4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Uganda</a:t>
            </a:r>
            <a:endParaRPr lang="fr-FR" altLang="en-US" sz="14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57" name="Text Box 10">
            <a:extLst>
              <a:ext uri="{FF2B5EF4-FFF2-40B4-BE49-F238E27FC236}">
                <a16:creationId xmlns:a16="http://schemas.microsoft.com/office/drawing/2014/main" id="{4A21AA54-B337-4389-B08E-7F9DD91905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712" y="2924944"/>
            <a:ext cx="862737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6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Russia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58" name="Text Box 10">
            <a:extLst>
              <a:ext uri="{FF2B5EF4-FFF2-40B4-BE49-F238E27FC236}">
                <a16:creationId xmlns:a16="http://schemas.microsoft.com/office/drawing/2014/main" id="{CF3207F8-51F5-4C60-B2B1-78AFCB3006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6897" y="3573016"/>
            <a:ext cx="989374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6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Ukraine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59" name="Text Box 10">
            <a:extLst>
              <a:ext uri="{FF2B5EF4-FFF2-40B4-BE49-F238E27FC236}">
                <a16:creationId xmlns:a16="http://schemas.microsoft.com/office/drawing/2014/main" id="{8D15F4AF-E95D-4A18-A513-B7599B26D9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9669" y="4140688"/>
            <a:ext cx="1040670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8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UEMOA</a:t>
            </a:r>
            <a:endParaRPr lang="fr-FR" altLang="en-US" sz="21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cxnSp>
        <p:nvCxnSpPr>
          <p:cNvPr id="1094" name="直線コネクタ 1093">
            <a:extLst>
              <a:ext uri="{FF2B5EF4-FFF2-40B4-BE49-F238E27FC236}">
                <a16:creationId xmlns:a16="http://schemas.microsoft.com/office/drawing/2014/main" id="{67EE6AEA-48F9-4A3A-9590-6B269D142E11}"/>
              </a:ext>
            </a:extLst>
          </p:cNvPr>
          <p:cNvCxnSpPr>
            <a:stCxn id="19" idx="1"/>
          </p:cNvCxnSpPr>
          <p:nvPr/>
        </p:nvCxnSpPr>
        <p:spPr>
          <a:xfrm flipH="1" flipV="1">
            <a:off x="5219700" y="5516563"/>
            <a:ext cx="647700" cy="38735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Box 10">
            <a:extLst>
              <a:ext uri="{FF2B5EF4-FFF2-40B4-BE49-F238E27FC236}">
                <a16:creationId xmlns:a16="http://schemas.microsoft.com/office/drawing/2014/main" id="{3DC3DE17-FFA6-4C16-B7FB-8B912568EC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7342" y="4971207"/>
            <a:ext cx="1125628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4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Zimbabwe</a:t>
            </a:r>
            <a:endParaRPr lang="fr-FR" altLang="en-US" sz="14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45" name="Text Box 10">
            <a:extLst>
              <a:ext uri="{FF2B5EF4-FFF2-40B4-BE49-F238E27FC236}">
                <a16:creationId xmlns:a16="http://schemas.microsoft.com/office/drawing/2014/main" id="{7FE538CB-F2AC-440E-B28B-23273F2BFF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9174" y="4767102"/>
            <a:ext cx="851515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4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Zambia</a:t>
            </a:r>
            <a:endParaRPr lang="fr-FR" altLang="en-US" sz="14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46" name="Text Box 10">
            <a:extLst>
              <a:ext uri="{FF2B5EF4-FFF2-40B4-BE49-F238E27FC236}">
                <a16:creationId xmlns:a16="http://schemas.microsoft.com/office/drawing/2014/main" id="{8A7621AE-6F00-491D-AE40-A0B12FD784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7033" y="3929772"/>
            <a:ext cx="944489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4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Morocco</a:t>
            </a:r>
            <a:endParaRPr lang="fr-FR" altLang="en-US" sz="14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47" name="Text Box 10">
            <a:extLst>
              <a:ext uri="{FF2B5EF4-FFF2-40B4-BE49-F238E27FC236}">
                <a16:creationId xmlns:a16="http://schemas.microsoft.com/office/drawing/2014/main" id="{6B51955D-B40E-4B0D-8A73-6935609796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9698" y="4306046"/>
            <a:ext cx="1326004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4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Saudi Arabia</a:t>
            </a:r>
            <a:endParaRPr lang="fr-FR" altLang="en-US" sz="14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51" name="Text Box 10">
            <a:extLst>
              <a:ext uri="{FF2B5EF4-FFF2-40B4-BE49-F238E27FC236}">
                <a16:creationId xmlns:a16="http://schemas.microsoft.com/office/drawing/2014/main" id="{952DC35C-4A9B-466A-A1E9-C7AE4455B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014" y="4358198"/>
            <a:ext cx="596637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4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Nige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4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ria</a:t>
            </a:r>
            <a:endParaRPr lang="fr-FR" altLang="en-US" sz="14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9" grpId="0" animBg="1"/>
      <p:bldP spid="3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116A77E5-E4B7-43C0-94BE-00AA24714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115888"/>
            <a:ext cx="7329487" cy="649287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GB" altLang="en-US" dirty="0">
                <a:solidFill>
                  <a:srgbClr val="0070C0"/>
                </a:solidFill>
              </a:rPr>
              <a:t>VICH Structure</a:t>
            </a:r>
            <a:endParaRPr kumimoji="1" lang="ja-JP" altLang="en-US" dirty="0"/>
          </a:p>
        </p:txBody>
      </p:sp>
      <p:grpSp>
        <p:nvGrpSpPr>
          <p:cNvPr id="22531" name="グループ化 5">
            <a:extLst>
              <a:ext uri="{FF2B5EF4-FFF2-40B4-BE49-F238E27FC236}">
                <a16:creationId xmlns:a16="http://schemas.microsoft.com/office/drawing/2014/main" id="{4A0BB45F-DC94-4F84-A0C3-6F1106D58E7C}"/>
              </a:ext>
            </a:extLst>
          </p:cNvPr>
          <p:cNvGrpSpPr>
            <a:grpSpLocks/>
          </p:cNvGrpSpPr>
          <p:nvPr/>
        </p:nvGrpSpPr>
        <p:grpSpPr bwMode="auto">
          <a:xfrm>
            <a:off x="708025" y="1350963"/>
            <a:ext cx="7364413" cy="4402137"/>
            <a:chOff x="707556" y="1350315"/>
            <a:chExt cx="7364477" cy="4403121"/>
          </a:xfrm>
        </p:grpSpPr>
        <p:cxnSp>
          <p:nvCxnSpPr>
            <p:cNvPr id="16" name="直線コネクタ 15">
              <a:extLst>
                <a:ext uri="{FF2B5EF4-FFF2-40B4-BE49-F238E27FC236}">
                  <a16:creationId xmlns:a16="http://schemas.microsoft.com/office/drawing/2014/main" id="{573513A1-9EE8-4630-B70B-AD89BFCFC783}"/>
                </a:ext>
              </a:extLst>
            </p:cNvPr>
            <p:cNvCxnSpPr/>
            <p:nvPr/>
          </p:nvCxnSpPr>
          <p:spPr>
            <a:xfrm flipV="1">
              <a:off x="2428421" y="1901300"/>
              <a:ext cx="936633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コネクタ 18">
              <a:extLst>
                <a:ext uri="{FF2B5EF4-FFF2-40B4-BE49-F238E27FC236}">
                  <a16:creationId xmlns:a16="http://schemas.microsoft.com/office/drawing/2014/main" id="{25CDBCCE-6AD4-4F9F-96F5-BA3817407016}"/>
                </a:ext>
              </a:extLst>
            </p:cNvPr>
            <p:cNvCxnSpPr/>
            <p:nvPr/>
          </p:nvCxnSpPr>
          <p:spPr>
            <a:xfrm>
              <a:off x="4379476" y="2430056"/>
              <a:ext cx="0" cy="1945122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コネクタ 24">
              <a:extLst>
                <a:ext uri="{FF2B5EF4-FFF2-40B4-BE49-F238E27FC236}">
                  <a16:creationId xmlns:a16="http://schemas.microsoft.com/office/drawing/2014/main" id="{E8A807B7-8A5B-4D8B-81CF-62A3BBAC26DF}"/>
                </a:ext>
              </a:extLst>
            </p:cNvPr>
            <p:cNvCxnSpPr/>
            <p:nvPr/>
          </p:nvCxnSpPr>
          <p:spPr>
            <a:xfrm>
              <a:off x="4379476" y="3293849"/>
              <a:ext cx="503241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線コネクタ 27">
              <a:extLst>
                <a:ext uri="{FF2B5EF4-FFF2-40B4-BE49-F238E27FC236}">
                  <a16:creationId xmlns:a16="http://schemas.microsoft.com/office/drawing/2014/main" id="{5DF4A9DA-9E6C-423E-AF77-9693C177F196}"/>
                </a:ext>
              </a:extLst>
            </p:cNvPr>
            <p:cNvCxnSpPr/>
            <p:nvPr/>
          </p:nvCxnSpPr>
          <p:spPr>
            <a:xfrm>
              <a:off x="3874647" y="3811490"/>
              <a:ext cx="504829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79ABA162-2258-42C6-A78B-48776DFCAA06}"/>
                </a:ext>
              </a:extLst>
            </p:cNvPr>
            <p:cNvCxnSpPr/>
            <p:nvPr/>
          </p:nvCxnSpPr>
          <p:spPr>
            <a:xfrm>
              <a:off x="3874647" y="2861953"/>
              <a:ext cx="504829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正方形/長方形 1">
              <a:extLst>
                <a:ext uri="{FF2B5EF4-FFF2-40B4-BE49-F238E27FC236}">
                  <a16:creationId xmlns:a16="http://schemas.microsoft.com/office/drawing/2014/main" id="{7DDA932A-06F4-4B80-82DE-55A5010BB356}"/>
                </a:ext>
              </a:extLst>
            </p:cNvPr>
            <p:cNvSpPr/>
            <p:nvPr/>
          </p:nvSpPr>
          <p:spPr>
            <a:xfrm>
              <a:off x="3082477" y="1350315"/>
              <a:ext cx="4919706" cy="1079741"/>
            </a:xfrm>
            <a:prstGeom prst="rect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kumimoji="1" lang="en-US" altLang="ja-JP" sz="3200" dirty="0"/>
                <a:t>VICH Steering Committee</a:t>
              </a:r>
              <a:endParaRPr kumimoji="1" lang="ja-JP" altLang="en-US" sz="3200" dirty="0"/>
            </a:p>
          </p:txBody>
        </p:sp>
        <p:sp>
          <p:nvSpPr>
            <p:cNvPr id="3" name="フローチャート : 表示 2">
              <a:extLst>
                <a:ext uri="{FF2B5EF4-FFF2-40B4-BE49-F238E27FC236}">
                  <a16:creationId xmlns:a16="http://schemas.microsoft.com/office/drawing/2014/main" id="{8D1BED2F-4AC6-443D-975C-C70D67202850}"/>
                </a:ext>
              </a:extLst>
            </p:cNvPr>
            <p:cNvSpPr/>
            <p:nvPr/>
          </p:nvSpPr>
          <p:spPr>
            <a:xfrm>
              <a:off x="4811280" y="2666646"/>
              <a:ext cx="3024213" cy="1224237"/>
            </a:xfrm>
            <a:prstGeom prst="flowChartDisplay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kumimoji="1" lang="en-US" altLang="ja-JP" sz="2400" dirty="0"/>
                <a:t>VICH Outreach Forum</a:t>
              </a:r>
              <a:endParaRPr kumimoji="1" lang="ja-JP" altLang="en-US" sz="2400" dirty="0"/>
            </a:p>
          </p:txBody>
        </p:sp>
        <p:sp>
          <p:nvSpPr>
            <p:cNvPr id="5" name="フローチャート : 端子 4">
              <a:extLst>
                <a:ext uri="{FF2B5EF4-FFF2-40B4-BE49-F238E27FC236}">
                  <a16:creationId xmlns:a16="http://schemas.microsoft.com/office/drawing/2014/main" id="{797270C8-A9FB-4D5D-8161-086E1BF53F78}"/>
                </a:ext>
              </a:extLst>
            </p:cNvPr>
            <p:cNvSpPr/>
            <p:nvPr/>
          </p:nvSpPr>
          <p:spPr>
            <a:xfrm>
              <a:off x="1498138" y="2655532"/>
              <a:ext cx="2376509" cy="360443"/>
            </a:xfrm>
            <a:prstGeom prst="flowChartTerminato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kumimoji="1" lang="en-US" altLang="ja-JP" dirty="0"/>
                <a:t>VICH Secretariat</a:t>
              </a:r>
              <a:endParaRPr kumimoji="1" lang="ja-JP" altLang="en-US" dirty="0"/>
            </a:p>
          </p:txBody>
        </p:sp>
        <p:sp>
          <p:nvSpPr>
            <p:cNvPr id="7" name="フローチャート : 準備 6">
              <a:extLst>
                <a:ext uri="{FF2B5EF4-FFF2-40B4-BE49-F238E27FC236}">
                  <a16:creationId xmlns:a16="http://schemas.microsoft.com/office/drawing/2014/main" id="{A1C49B67-AB1E-45A7-B7FD-37562873C300}"/>
                </a:ext>
              </a:extLst>
            </p:cNvPr>
            <p:cNvSpPr/>
            <p:nvPr/>
          </p:nvSpPr>
          <p:spPr>
            <a:xfrm>
              <a:off x="1247311" y="1501161"/>
              <a:ext cx="1511313" cy="792340"/>
            </a:xfrm>
            <a:prstGeom prst="flowChartPreparation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kumimoji="1" lang="en-US" altLang="ja-JP" sz="3600" dirty="0"/>
                <a:t>OIE</a:t>
              </a:r>
              <a:endParaRPr kumimoji="1" lang="ja-JP" altLang="en-US" sz="3600" dirty="0"/>
            </a:p>
          </p:txBody>
        </p:sp>
        <p:sp>
          <p:nvSpPr>
            <p:cNvPr id="8" name="フローチャート : 複数書類 7">
              <a:extLst>
                <a:ext uri="{FF2B5EF4-FFF2-40B4-BE49-F238E27FC236}">
                  <a16:creationId xmlns:a16="http://schemas.microsoft.com/office/drawing/2014/main" id="{F9BB0A9D-008B-419E-BC24-C23E348A4716}"/>
                </a:ext>
              </a:extLst>
            </p:cNvPr>
            <p:cNvSpPr/>
            <p:nvPr/>
          </p:nvSpPr>
          <p:spPr>
            <a:xfrm flipH="1">
              <a:off x="2290308" y="3366891"/>
              <a:ext cx="1584339" cy="792339"/>
            </a:xfrm>
            <a:prstGeom prst="flowChartMultidocumen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kumimoji="1" lang="en-US" altLang="ja-JP" dirty="0"/>
                <a:t>Ad Hoc Task Forces</a:t>
              </a:r>
              <a:endParaRPr kumimoji="1" lang="ja-JP" altLang="en-US" dirty="0"/>
            </a:p>
          </p:txBody>
        </p:sp>
        <p:cxnSp>
          <p:nvCxnSpPr>
            <p:cNvPr id="30" name="直線コネクタ 29">
              <a:extLst>
                <a:ext uri="{FF2B5EF4-FFF2-40B4-BE49-F238E27FC236}">
                  <a16:creationId xmlns:a16="http://schemas.microsoft.com/office/drawing/2014/main" id="{99B90A36-120B-4FF5-BFEC-F616BD2AFD5F}"/>
                </a:ext>
              </a:extLst>
            </p:cNvPr>
            <p:cNvCxnSpPr/>
            <p:nvPr/>
          </p:nvCxnSpPr>
          <p:spPr>
            <a:xfrm>
              <a:off x="1326686" y="4375178"/>
              <a:ext cx="6119866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線コネクタ 34">
              <a:extLst>
                <a:ext uri="{FF2B5EF4-FFF2-40B4-BE49-F238E27FC236}">
                  <a16:creationId xmlns:a16="http://schemas.microsoft.com/office/drawing/2014/main" id="{84623F00-F889-4304-AA7C-A0566903B172}"/>
                </a:ext>
              </a:extLst>
            </p:cNvPr>
            <p:cNvCxnSpPr/>
            <p:nvPr/>
          </p:nvCxnSpPr>
          <p:spPr>
            <a:xfrm>
              <a:off x="7414802" y="4356124"/>
              <a:ext cx="0" cy="431897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線コネクタ 36">
              <a:extLst>
                <a:ext uri="{FF2B5EF4-FFF2-40B4-BE49-F238E27FC236}">
                  <a16:creationId xmlns:a16="http://schemas.microsoft.com/office/drawing/2014/main" id="{889E97E3-0885-4EFF-B936-AEC1C52EF1AF}"/>
                </a:ext>
              </a:extLst>
            </p:cNvPr>
            <p:cNvCxnSpPr/>
            <p:nvPr/>
          </p:nvCxnSpPr>
          <p:spPr>
            <a:xfrm>
              <a:off x="1355262" y="4356124"/>
              <a:ext cx="0" cy="431897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コネクタ 37">
              <a:extLst>
                <a:ext uri="{FF2B5EF4-FFF2-40B4-BE49-F238E27FC236}">
                  <a16:creationId xmlns:a16="http://schemas.microsoft.com/office/drawing/2014/main" id="{E71CA496-3FAF-49B1-B5AE-29514F67F8BB}"/>
                </a:ext>
              </a:extLst>
            </p:cNvPr>
            <p:cNvCxnSpPr/>
            <p:nvPr/>
          </p:nvCxnSpPr>
          <p:spPr>
            <a:xfrm>
              <a:off x="2869750" y="4356124"/>
              <a:ext cx="0" cy="431897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コネクタ 38">
              <a:extLst>
                <a:ext uri="{FF2B5EF4-FFF2-40B4-BE49-F238E27FC236}">
                  <a16:creationId xmlns:a16="http://schemas.microsoft.com/office/drawing/2014/main" id="{0EC00AE0-5604-4485-96B6-938A2F903BEF}"/>
                </a:ext>
              </a:extLst>
            </p:cNvPr>
            <p:cNvCxnSpPr/>
            <p:nvPr/>
          </p:nvCxnSpPr>
          <p:spPr>
            <a:xfrm>
              <a:off x="4384238" y="4356124"/>
              <a:ext cx="0" cy="431897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線コネクタ 39">
              <a:extLst>
                <a:ext uri="{FF2B5EF4-FFF2-40B4-BE49-F238E27FC236}">
                  <a16:creationId xmlns:a16="http://schemas.microsoft.com/office/drawing/2014/main" id="{B512D97E-9492-4344-A5E4-7D91FE557F9C}"/>
                </a:ext>
              </a:extLst>
            </p:cNvPr>
            <p:cNvCxnSpPr/>
            <p:nvPr/>
          </p:nvCxnSpPr>
          <p:spPr>
            <a:xfrm>
              <a:off x="5900314" y="4356124"/>
              <a:ext cx="0" cy="431897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フローチャート : 代替処理 8">
              <a:extLst>
                <a:ext uri="{FF2B5EF4-FFF2-40B4-BE49-F238E27FC236}">
                  <a16:creationId xmlns:a16="http://schemas.microsoft.com/office/drawing/2014/main" id="{946C45DB-0157-45CD-83DE-704CA4F2D233}"/>
                </a:ext>
              </a:extLst>
            </p:cNvPr>
            <p:cNvSpPr/>
            <p:nvPr/>
          </p:nvSpPr>
          <p:spPr>
            <a:xfrm>
              <a:off x="5258959" y="4745149"/>
              <a:ext cx="1295411" cy="1008287"/>
            </a:xfrm>
            <a:prstGeom prst="flowChartAlternateProcess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kumimoji="1" lang="en-US" altLang="ja-JP" sz="2000" dirty="0"/>
                <a:t>Expert working</a:t>
              </a:r>
            </a:p>
            <a:p>
              <a:pPr algn="ctr">
                <a:defRPr/>
              </a:pPr>
              <a:r>
                <a:rPr lang="en-US" altLang="ja-JP" sz="2000" dirty="0"/>
                <a:t>Group</a:t>
              </a:r>
              <a:endParaRPr kumimoji="1" lang="ja-JP" altLang="en-US" sz="2000" dirty="0"/>
            </a:p>
          </p:txBody>
        </p:sp>
        <p:sp>
          <p:nvSpPr>
            <p:cNvPr id="10" name="フローチャート : 代替処理 9">
              <a:extLst>
                <a:ext uri="{FF2B5EF4-FFF2-40B4-BE49-F238E27FC236}">
                  <a16:creationId xmlns:a16="http://schemas.microsoft.com/office/drawing/2014/main" id="{36F834B7-F4BE-4143-928A-B5079510F6A2}"/>
                </a:ext>
              </a:extLst>
            </p:cNvPr>
            <p:cNvSpPr/>
            <p:nvPr/>
          </p:nvSpPr>
          <p:spPr>
            <a:xfrm>
              <a:off x="3741295" y="4745149"/>
              <a:ext cx="1296998" cy="1008287"/>
            </a:xfrm>
            <a:prstGeom prst="flowChartAlternateProcess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kumimoji="1" lang="en-US" altLang="ja-JP" sz="2000" dirty="0"/>
                <a:t>Expert working</a:t>
              </a:r>
            </a:p>
            <a:p>
              <a:pPr algn="ctr">
                <a:defRPr/>
              </a:pPr>
              <a:r>
                <a:rPr lang="en-US" altLang="ja-JP" sz="2000" dirty="0"/>
                <a:t>Group</a:t>
              </a:r>
              <a:endParaRPr kumimoji="1" lang="ja-JP" altLang="en-US" sz="2000" dirty="0"/>
            </a:p>
          </p:txBody>
        </p:sp>
        <p:sp>
          <p:nvSpPr>
            <p:cNvPr id="11" name="フローチャート : 代替処理 10">
              <a:extLst>
                <a:ext uri="{FF2B5EF4-FFF2-40B4-BE49-F238E27FC236}">
                  <a16:creationId xmlns:a16="http://schemas.microsoft.com/office/drawing/2014/main" id="{A93015A4-10D4-43B9-A84F-EC69B0530A93}"/>
                </a:ext>
              </a:extLst>
            </p:cNvPr>
            <p:cNvSpPr/>
            <p:nvPr/>
          </p:nvSpPr>
          <p:spPr>
            <a:xfrm>
              <a:off x="2225219" y="4745149"/>
              <a:ext cx="1295411" cy="1008287"/>
            </a:xfrm>
            <a:prstGeom prst="flowChartAlternateProcess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kumimoji="1" lang="en-US" altLang="ja-JP" sz="2000" dirty="0"/>
                <a:t>Expert working</a:t>
              </a:r>
            </a:p>
            <a:p>
              <a:pPr algn="ctr">
                <a:defRPr/>
              </a:pPr>
              <a:r>
                <a:rPr lang="en-US" altLang="ja-JP" sz="2000" dirty="0"/>
                <a:t>Group</a:t>
              </a:r>
              <a:endParaRPr kumimoji="1" lang="ja-JP" altLang="en-US" sz="2000" dirty="0"/>
            </a:p>
          </p:txBody>
        </p:sp>
        <p:sp>
          <p:nvSpPr>
            <p:cNvPr id="12" name="フローチャート : 代替処理 11">
              <a:extLst>
                <a:ext uri="{FF2B5EF4-FFF2-40B4-BE49-F238E27FC236}">
                  <a16:creationId xmlns:a16="http://schemas.microsoft.com/office/drawing/2014/main" id="{DFD06E08-6582-485B-B8C2-F6790012316C}"/>
                </a:ext>
              </a:extLst>
            </p:cNvPr>
            <p:cNvSpPr/>
            <p:nvPr/>
          </p:nvSpPr>
          <p:spPr>
            <a:xfrm>
              <a:off x="707556" y="4745149"/>
              <a:ext cx="1295411" cy="1008287"/>
            </a:xfrm>
            <a:prstGeom prst="flowChartAlternateProces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kumimoji="1" lang="en-US" altLang="ja-JP" sz="2000" dirty="0"/>
                <a:t>Expert working</a:t>
              </a:r>
            </a:p>
            <a:p>
              <a:pPr algn="ctr">
                <a:defRPr/>
              </a:pPr>
              <a:r>
                <a:rPr lang="en-US" altLang="ja-JP" sz="2000" dirty="0"/>
                <a:t>Group</a:t>
              </a:r>
              <a:endParaRPr kumimoji="1" lang="ja-JP" altLang="en-US" sz="2000" dirty="0"/>
            </a:p>
          </p:txBody>
        </p:sp>
        <p:sp>
          <p:nvSpPr>
            <p:cNvPr id="13" name="フローチャート : 代替処理 12">
              <a:extLst>
                <a:ext uri="{FF2B5EF4-FFF2-40B4-BE49-F238E27FC236}">
                  <a16:creationId xmlns:a16="http://schemas.microsoft.com/office/drawing/2014/main" id="{1714C868-C3F7-4E86-BE43-E93D8E2384C6}"/>
                </a:ext>
              </a:extLst>
            </p:cNvPr>
            <p:cNvSpPr/>
            <p:nvPr/>
          </p:nvSpPr>
          <p:spPr>
            <a:xfrm>
              <a:off x="6776622" y="4745149"/>
              <a:ext cx="1295411" cy="1008287"/>
            </a:xfrm>
            <a:prstGeom prst="flowChartAlternate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kumimoji="1" lang="en-US" altLang="ja-JP" sz="2000" dirty="0"/>
                <a:t>Expert working</a:t>
              </a:r>
            </a:p>
            <a:p>
              <a:pPr algn="ctr">
                <a:defRPr/>
              </a:pPr>
              <a:r>
                <a:rPr lang="en-US" altLang="ja-JP" sz="2000" dirty="0"/>
                <a:t>Group</a:t>
              </a:r>
              <a:endParaRPr kumimoji="1" lang="ja-JP" altLang="en-US" sz="2000" dirty="0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タイトル 3">
            <a:extLst>
              <a:ext uri="{FF2B5EF4-FFF2-40B4-BE49-F238E27FC236}">
                <a16:creationId xmlns:a16="http://schemas.microsoft.com/office/drawing/2014/main" id="{EF25395B-EBFA-412F-8148-44734DFEAE5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0075" y="201613"/>
            <a:ext cx="6696075" cy="649287"/>
          </a:xfrm>
          <a:solidFill>
            <a:schemeClr val="bg1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fr-BE" altLang="ja-JP" sz="3200">
                <a:solidFill>
                  <a:srgbClr val="0070C0"/>
                </a:solidFill>
              </a:rPr>
              <a:t>The </a:t>
            </a:r>
            <a:r>
              <a:rPr lang="ja-JP" altLang="en-US" sz="3200">
                <a:solidFill>
                  <a:srgbClr val="0070C0"/>
                </a:solidFill>
              </a:rPr>
              <a:t>Steering Com</a:t>
            </a:r>
            <a:r>
              <a:rPr lang="en-US" altLang="ja-JP" sz="3200">
                <a:solidFill>
                  <a:srgbClr val="0070C0"/>
                </a:solidFill>
              </a:rPr>
              <a:t>m</a:t>
            </a:r>
            <a:r>
              <a:rPr lang="ja-JP" altLang="en-US" sz="3200">
                <a:solidFill>
                  <a:srgbClr val="0070C0"/>
                </a:solidFill>
              </a:rPr>
              <a:t>itte</a:t>
            </a:r>
            <a:r>
              <a:rPr lang="en-US" altLang="ja-JP" sz="3200">
                <a:solidFill>
                  <a:srgbClr val="0070C0"/>
                </a:solidFill>
              </a:rPr>
              <a:t>e</a:t>
            </a:r>
            <a:r>
              <a:rPr lang="ja-JP" altLang="en-US" sz="3200">
                <a:solidFill>
                  <a:srgbClr val="0070C0"/>
                </a:solidFill>
              </a:rPr>
              <a:t> </a:t>
            </a:r>
            <a:r>
              <a:rPr lang="en-US" altLang="ja-JP" sz="3200">
                <a:solidFill>
                  <a:srgbClr val="0070C0"/>
                </a:solidFill>
              </a:rPr>
              <a:t>(SC)</a:t>
            </a:r>
            <a:endParaRPr kumimoji="1" lang="ja-JP" altLang="en-US" sz="3200">
              <a:solidFill>
                <a:srgbClr val="0070C0"/>
              </a:solidFill>
            </a:endParaRPr>
          </a:p>
        </p:txBody>
      </p:sp>
      <p:sp>
        <p:nvSpPr>
          <p:cNvPr id="23555" name="スライド番号プレースホルダー 13">
            <a:extLst>
              <a:ext uri="{FF2B5EF4-FFF2-40B4-BE49-F238E27FC236}">
                <a16:creationId xmlns:a16="http://schemas.microsoft.com/office/drawing/2014/main" id="{DF77F33E-639D-4107-9C4B-BB5C5DA1387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810375" y="63563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28EF9503-9980-408E-A0B0-DCE02B05D69C}" type="slidenum">
              <a:rPr kumimoji="1" lang="ja-JP" altLang="en-US"/>
              <a:pPr/>
              <a:t>7</a:t>
            </a:fld>
            <a:endParaRPr kumimoji="1" lang="ja-JP" altLang="en-US"/>
          </a:p>
        </p:txBody>
      </p:sp>
      <p:sp>
        <p:nvSpPr>
          <p:cNvPr id="23556" name="コンテンツ プレースホルダー 1">
            <a:extLst>
              <a:ext uri="{FF2B5EF4-FFF2-40B4-BE49-F238E27FC236}">
                <a16:creationId xmlns:a16="http://schemas.microsoft.com/office/drawing/2014/main" id="{C1166D9B-09F2-44BD-AA00-0A11AF373D2D}"/>
              </a:ext>
            </a:extLst>
          </p:cNvPr>
          <p:cNvSpPr>
            <a:spLocks noGrp="1"/>
          </p:cNvSpPr>
          <p:nvPr>
            <p:ph idx="4294967295"/>
          </p:nvPr>
        </p:nvSpPr>
        <p:spPr bwMode="auto">
          <a:xfrm>
            <a:off x="696913" y="813244"/>
            <a:ext cx="5097462" cy="574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ja-JP" dirty="0"/>
              <a:t>The management body of VICH</a:t>
            </a:r>
          </a:p>
        </p:txBody>
      </p:sp>
      <p:graphicFrame>
        <p:nvGraphicFramePr>
          <p:cNvPr id="27" name="Group 4">
            <a:extLst>
              <a:ext uri="{FF2B5EF4-FFF2-40B4-BE49-F238E27FC236}">
                <a16:creationId xmlns:a16="http://schemas.microsoft.com/office/drawing/2014/main" id="{B40F09E5-216A-4C90-B8F7-79ABB81C4E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0018357"/>
              </p:ext>
            </p:extLst>
          </p:nvPr>
        </p:nvGraphicFramePr>
        <p:xfrm>
          <a:off x="200025" y="1387919"/>
          <a:ext cx="8381999" cy="5377906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12256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42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20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00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6360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ja-JP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Status</a:t>
                      </a:r>
                      <a:endParaRPr kumimoji="0" lang="en-US" altLang="ja-JP" sz="1800" b="1" i="0" u="none" strike="noStrike" cap="none" normalizeH="0" baseline="0" dirty="0">
                        <a:ln>
                          <a:noFill/>
                        </a:ln>
                        <a:effectLst/>
                        <a:latin typeface="Arial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57" marR="91457" marT="45718" marB="45718" anchor="ctr" horzOverflow="overflow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Count</a:t>
                      </a:r>
                      <a:r>
                        <a:rPr kumimoji="0" lang="en-US" altLang="ja-JP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</a:t>
                      </a:r>
                      <a:r>
                        <a:rPr kumimoji="0" lang="ja-JP" alt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y/Region</a:t>
                      </a:r>
                      <a:endParaRPr kumimoji="0" lang="ja-JP" altLang="en-US" sz="1800" b="1" i="0" u="none" strike="noStrike" cap="none" normalizeH="0" baseline="0" dirty="0">
                        <a:ln>
                          <a:noFill/>
                        </a:ln>
                        <a:effectLst/>
                        <a:latin typeface="Arial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57" marR="91457" marT="45718" marB="45718" anchor="ctr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Number of participants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effectLst/>
                        <a:latin typeface="Arial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57" marR="91457" marT="45718" marB="45718" horzOverflow="overflow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40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Government</a:t>
                      </a:r>
                      <a:endParaRPr kumimoji="0" lang="ja-JP" altLang="en-US" sz="1800" b="1" i="0" u="none" strike="noStrike" cap="none" normalizeH="0" baseline="0" dirty="0">
                        <a:ln>
                          <a:noFill/>
                        </a:ln>
                        <a:effectLst/>
                        <a:latin typeface="Arial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57" marR="91457" marT="45718" marB="4571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Industry</a:t>
                      </a:r>
                      <a:endParaRPr kumimoji="0" lang="ja-JP" altLang="en-US" sz="1800" b="1" i="0" u="none" strike="noStrike" cap="none" normalizeH="0" baseline="0">
                        <a:ln>
                          <a:noFill/>
                        </a:ln>
                        <a:effectLst/>
                        <a:latin typeface="Arial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57" marR="91457" marT="45718" marB="45718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076">
                <a:tc rowSpan="3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Full me</a:t>
                      </a:r>
                      <a:r>
                        <a:rPr kumimoji="0" lang="en-US" altLang="ja-JP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</a:t>
                      </a:r>
                      <a:r>
                        <a:rPr kumimoji="0" lang="ja-JP" alt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ber</a:t>
                      </a:r>
                      <a:r>
                        <a:rPr kumimoji="0" lang="fr-BE" altLang="ja-JP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</a:t>
                      </a:r>
                      <a:endParaRPr kumimoji="0" lang="ja-JP" altLang="en-US" sz="1800" u="none" strike="noStrike" cap="none" normalizeH="0" baseline="0" dirty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7" marR="91457" marT="45718" marB="4571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Japan</a:t>
                      </a: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57" marR="91457" marT="45718" marB="4571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57" marR="91457" marT="45718" marB="4571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ja-JP" altLang="en-US" sz="1800" b="0" i="0" u="none" strike="noStrike" cap="none" normalizeH="0" baseline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57" marR="91457" marT="45718" marB="45718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076">
                <a:tc vMerge="1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48" marR="91448" marT="45714" marB="4571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EU</a:t>
                      </a: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57" marR="91457" marT="45718" marB="4571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57" marR="91457" marT="45718" marB="4571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57" marR="91457" marT="45718" marB="45718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076">
                <a:tc vMerge="1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48" marR="91448" marT="45714" marB="4571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USA</a:t>
                      </a: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57" marR="91457" marT="45718" marB="4571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57" marR="91457" marT="45718" marB="4571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57" marR="91457" marT="45718" marB="45718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538">
                <a:tc rowSpan="4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Observer</a:t>
                      </a:r>
                      <a:r>
                        <a:rPr kumimoji="0" lang="fr-BE" altLang="ja-JP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</a:t>
                      </a: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57" marR="91457" marT="45718" marB="4571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Australia</a:t>
                      </a: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57" marR="91457" marT="45718" marB="4571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57" marR="91457" marT="45718" marB="4571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57" marR="91457" marT="45718" marB="45718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53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New Zealan</a:t>
                      </a:r>
                      <a:r>
                        <a:rPr kumimoji="0" lang="en-GB" altLang="ja-JP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</a:t>
                      </a: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57" marR="91457" marT="45718" marB="4571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ea typeface="ＭＳ Ｐゴシック" pitchFamily="50" charset="-128"/>
                          <a:cs typeface="Arial" panose="020B0604020202020204" pitchFamily="34" charset="0"/>
                        </a:rPr>
                        <a:t>1</a:t>
                      </a: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57" marR="91457" marT="45718" marB="4571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ea typeface="ＭＳ Ｐゴシック" pitchFamily="50" charset="-128"/>
                          <a:cs typeface="Arial" panose="020B0604020202020204" pitchFamily="34" charset="0"/>
                        </a:rPr>
                        <a:t>1</a:t>
                      </a: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57" marR="91457" marT="45718" marB="45718" horzOverflow="overflow"/>
                </a:tc>
                <a:extLst>
                  <a:ext uri="{0D108BD9-81ED-4DB2-BD59-A6C34878D82A}">
                    <a16:rowId xmlns:a16="http://schemas.microsoft.com/office/drawing/2014/main" val="351063624"/>
                  </a:ext>
                </a:extLst>
              </a:tr>
              <a:tr h="429076">
                <a:tc vMerge="1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48" marR="91448" marT="45714" marB="4571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Canada</a:t>
                      </a: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57" marR="91457" marT="45718" marB="4571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57" marR="91457" marT="45718" marB="4571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57" marR="91457" marT="45718" marB="45718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9076">
                <a:tc vMerge="1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48" marR="91448" marT="45714" marB="4571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South Africa</a:t>
                      </a: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57" marR="91457" marT="45718" marB="4571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57" marR="91457" marT="45718" marB="4571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57" marR="91457" marT="45718" marB="45718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401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BE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itchFamily="50" charset="-128"/>
                          <a:cs typeface="Arial" panose="020B0604020202020204" pitchFamily="34" charset="0"/>
                        </a:rPr>
                        <a:t>Associate</a:t>
                      </a:r>
                      <a:r>
                        <a:rPr kumimoji="0" lang="fr-BE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itchFamily="50" charset="-128"/>
                          <a:cs typeface="Arial" panose="020B0604020202020204" pitchFamily="34" charset="0"/>
                        </a:rPr>
                        <a:t> member</a:t>
                      </a: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57" marR="91457" marT="45718" marB="4571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itchFamily="50" charset="-128"/>
                          <a:cs typeface="Arial" panose="020B0604020202020204" pitchFamily="34" charset="0"/>
                        </a:rPr>
                        <a:t>World Organisation for Animal Health (OIE)</a:t>
                      </a:r>
                    </a:p>
                  </a:txBody>
                  <a:tcPr marL="91457" marR="91457" marT="45718" marB="45718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ja-JP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  <a:ea typeface="ＭＳ Ｐゴシック" pitchFamily="50" charset="-128"/>
                          <a:cs typeface="Arial" panose="020B0604020202020204" pitchFamily="34" charset="0"/>
                        </a:rPr>
                        <a:t>1</a:t>
                      </a: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effectLst/>
                        <a:latin typeface="+mn-lt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57" marR="91457" marT="45718" marB="45718" anchor="ctr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401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BE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itchFamily="50" charset="-128"/>
                          <a:cs typeface="Arial" panose="020B0604020202020204" pitchFamily="34" charset="0"/>
                        </a:rPr>
                        <a:t>Interested</a:t>
                      </a:r>
                      <a:r>
                        <a:rPr kumimoji="0" lang="fr-BE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itchFamily="50" charset="-128"/>
                          <a:cs typeface="Arial" panose="020B0604020202020204" pitchFamily="34" charset="0"/>
                        </a:rPr>
                        <a:t> Party</a:t>
                      </a: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57" marR="91457" marT="45718" marB="4571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AVBC: Association of Veterinary Biologics Companies</a:t>
                      </a:r>
                    </a:p>
                  </a:txBody>
                  <a:tcPr marL="91457" marR="91457" marT="45718" marB="45718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ja-JP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  <a:ea typeface="ＭＳ Ｐゴシック" pitchFamily="50" charset="-128"/>
                          <a:cs typeface="Arial" panose="020B0604020202020204" pitchFamily="34" charset="0"/>
                        </a:rPr>
                        <a:t>1</a:t>
                      </a: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effectLst/>
                        <a:latin typeface="+mn-lt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57" marR="91457" marT="45718" marB="45718" anchor="ctr" horzOverflow="overflow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BE" altLang="ja-JP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ＭＳ Ｐゴシック" pitchFamily="50" charset="-128"/>
                          <a:cs typeface="Arial" panose="020B0604020202020204" pitchFamily="34" charset="0"/>
                        </a:rPr>
                        <a:t>Secretariat</a:t>
                      </a: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57" marR="91457" marT="45718" marB="45718" anchor="ctr" horzOverflow="overflow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ＭＳ Ｐゴシック" pitchFamily="50" charset="-128"/>
                          <a:cs typeface="Arial" panose="020B0604020202020204" pitchFamily="34" charset="0"/>
                        </a:rPr>
                        <a:t>HealthforAnimals</a:t>
                      </a:r>
                    </a:p>
                  </a:txBody>
                  <a:tcPr marL="91457" marR="91457" marT="45718" marB="45718" anchor="ctr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effectLst/>
                        <a:latin typeface="+mj-lt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57" marR="91457" marT="45718" marB="45718" horzOverflow="overflow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C7C260B1-6EFF-4D37-9572-4EDB9E3AAC1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95288" y="26670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BE" altLang="en-US" sz="3200" dirty="0">
                <a:solidFill>
                  <a:srgbClr val="0070C0"/>
                </a:solidFill>
              </a:rPr>
              <a:t>The VICH Steering </a:t>
            </a:r>
            <a:r>
              <a:rPr lang="fr-BE" altLang="en-US" sz="3200" dirty="0" err="1">
                <a:solidFill>
                  <a:srgbClr val="0070C0"/>
                </a:solidFill>
              </a:rPr>
              <a:t>Committee</a:t>
            </a:r>
            <a:endParaRPr lang="en-GB" altLang="en-US" sz="3200" dirty="0"/>
          </a:p>
        </p:txBody>
      </p:sp>
      <p:sp>
        <p:nvSpPr>
          <p:cNvPr id="26627" name="Content Placeholder 2">
            <a:extLst>
              <a:ext uri="{FF2B5EF4-FFF2-40B4-BE49-F238E27FC236}">
                <a16:creationId xmlns:a16="http://schemas.microsoft.com/office/drawing/2014/main" id="{7FAFD503-7350-476F-9609-E8537ACD4B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03300"/>
            <a:ext cx="9063038" cy="5265738"/>
          </a:xfrm>
        </p:spPr>
        <p:txBody>
          <a:bodyPr/>
          <a:lstStyle/>
          <a:p>
            <a:pPr eaLnBrk="1" fontAlgn="auto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" panose="05000000000000000000" pitchFamily="2" charset="2"/>
              <a:buChar char="ü"/>
              <a:defRPr/>
            </a:pPr>
            <a:r>
              <a:rPr lang="en-GB" altLang="en-US" sz="2400" dirty="0"/>
              <a:t>Is the decision making body of VICH and drives the process </a:t>
            </a:r>
          </a:p>
          <a:p>
            <a:pPr eaLnBrk="1" fontAlgn="auto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" panose="05000000000000000000" pitchFamily="2" charset="2"/>
              <a:buChar char="ü"/>
              <a:defRPr/>
            </a:pPr>
            <a:r>
              <a:rPr lang="en-GB" altLang="en-US" sz="2400" dirty="0"/>
              <a:t>Determines the priority items based on concept papers prepared by its members</a:t>
            </a:r>
          </a:p>
          <a:p>
            <a:pPr eaLnBrk="1" fontAlgn="auto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" panose="05000000000000000000" pitchFamily="2" charset="2"/>
              <a:buChar char="ü"/>
              <a:defRPr/>
            </a:pPr>
            <a:r>
              <a:rPr lang="en-GB" altLang="en-US" sz="2400" dirty="0"/>
              <a:t>Sets up the appropriate Expert Working Groups (EWGs)  and appoints topic leaders and EWG chairpersons;</a:t>
            </a:r>
          </a:p>
          <a:p>
            <a:pPr eaLnBrk="1" fontAlgn="auto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" panose="05000000000000000000" pitchFamily="2" charset="2"/>
              <a:buChar char="ü"/>
              <a:defRPr/>
            </a:pPr>
            <a:r>
              <a:rPr lang="en-GB" altLang="en-US" sz="2400" dirty="0"/>
              <a:t>Approves the draft Guidelines prepared by EWGs before release for public consultation</a:t>
            </a:r>
          </a:p>
          <a:p>
            <a:pPr eaLnBrk="1" fontAlgn="auto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" panose="05000000000000000000" pitchFamily="2" charset="2"/>
              <a:buChar char="ü"/>
              <a:defRPr/>
            </a:pPr>
            <a:r>
              <a:rPr lang="en-GB" altLang="en-US" sz="2400" dirty="0"/>
              <a:t>Approves (ONLY the regulatory authorities from the EU, Japan and the USA) the final Guidelines for implementation in the member regions</a:t>
            </a:r>
          </a:p>
          <a:p>
            <a:pPr eaLnBrk="1" fontAlgn="auto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" panose="05000000000000000000" pitchFamily="2" charset="2"/>
              <a:buChar char="ü"/>
              <a:defRPr/>
            </a:pPr>
            <a:r>
              <a:rPr lang="en-GB" altLang="en-US" sz="2400" dirty="0"/>
              <a:t>Is responsible for a programme of monitoring maintenance and review of Guidelines</a:t>
            </a:r>
          </a:p>
          <a:p>
            <a:pPr eaLnBrk="1" fontAlgn="auto" hangingPunct="1">
              <a:spcBef>
                <a:spcPts val="600"/>
              </a:spcBef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" panose="05000000000000000000" pitchFamily="2" charset="2"/>
              <a:buChar char="ü"/>
              <a:defRPr/>
            </a:pPr>
            <a:endParaRPr lang="en-GB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コンテンツ プレースホルダー 1">
            <a:extLst>
              <a:ext uri="{FF2B5EF4-FFF2-40B4-BE49-F238E27FC236}">
                <a16:creationId xmlns:a16="http://schemas.microsoft.com/office/drawing/2014/main" id="{03B91A96-C0FF-411E-9FD7-6D0C4CFD4969}"/>
              </a:ext>
            </a:extLst>
          </p:cNvPr>
          <p:cNvSpPr>
            <a:spLocks noGrp="1"/>
          </p:cNvSpPr>
          <p:nvPr>
            <p:ph idx="4294967295"/>
          </p:nvPr>
        </p:nvSpPr>
        <p:spPr bwMode="auto">
          <a:xfrm>
            <a:off x="123825" y="923925"/>
            <a:ext cx="8504238" cy="1065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ja-JP" sz="2400"/>
              <a:t>The SC establishes an EWG with a specific mandate</a:t>
            </a:r>
          </a:p>
          <a:p>
            <a:r>
              <a:rPr lang="en-US" altLang="ja-JP" sz="2400"/>
              <a:t>Active EWGs</a:t>
            </a:r>
          </a:p>
        </p:txBody>
      </p:sp>
      <p:graphicFrame>
        <p:nvGraphicFramePr>
          <p:cNvPr id="5" name="Group 4">
            <a:extLst>
              <a:ext uri="{FF2B5EF4-FFF2-40B4-BE49-F238E27FC236}">
                <a16:creationId xmlns:a16="http://schemas.microsoft.com/office/drawing/2014/main" id="{1C26527A-CA43-474F-B751-107CD72BC0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7585422"/>
              </p:ext>
            </p:extLst>
          </p:nvPr>
        </p:nvGraphicFramePr>
        <p:xfrm>
          <a:off x="838200" y="3882998"/>
          <a:ext cx="7639050" cy="2197729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8936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30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23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16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Count</a:t>
                      </a:r>
                      <a:r>
                        <a:rPr kumimoji="0" lang="en-US" altLang="ja-JP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</a:t>
                      </a:r>
                      <a:r>
                        <a:rPr kumimoji="0" lang="ja-JP" alt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y/Region</a:t>
                      </a:r>
                      <a:endParaRPr kumimoji="0" lang="ja-JP" altLang="en-US" sz="1800" b="1" i="0" u="none" strike="noStrike" cap="none" normalizeH="0" baseline="0" dirty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9" marR="91439" marT="45703" marB="45703" anchor="ctr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Number*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effectLst/>
                        <a:latin typeface="Arial" pitchFamily="34" charset="0"/>
                        <a:ea typeface="ＭＳ Ｐゴシック" pitchFamily="50" charset="-128"/>
                      </a:endParaRPr>
                    </a:p>
                  </a:txBody>
                  <a:tcPr marL="91439" marR="91439" marT="45703" marB="45703" horzOverflow="overflow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2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Government</a:t>
                      </a:r>
                      <a:endParaRPr kumimoji="0" lang="ja-JP" altLang="en-US" sz="1800" b="1" i="0" u="none" strike="noStrike" cap="none" normalizeH="0" baseline="0" dirty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9" marR="91439"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Industry</a:t>
                      </a:r>
                      <a:endParaRPr kumimoji="0" lang="ja-JP" altLang="en-US" sz="1800" b="1" i="0" u="none" strike="noStrike" cap="none" normalizeH="0" baseline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9" marR="91439" marT="45703" marB="45703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1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Japan</a:t>
                      </a: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9" marR="91439"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ja-JP" altLang="en-US" sz="1800" b="0" i="0" u="none" strike="noStrike" cap="none" normalizeH="0" baseline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9" marR="91439"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ja-JP" altLang="en-US" sz="1800" b="0" i="0" u="none" strike="noStrike" cap="none" normalizeH="0" baseline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9" marR="91439" marT="45703" marB="45703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62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EU</a:t>
                      </a: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9" marR="91439"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ja-JP" altLang="en-US" sz="1800" b="0" i="0" u="none" strike="noStrike" cap="none" normalizeH="0" baseline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9" marR="91439"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ja-JP" altLang="en-US" sz="1800" b="0" i="0" u="none" strike="noStrike" cap="none" normalizeH="0" baseline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9" marR="91439" marT="45703" marB="45703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1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USA</a:t>
                      </a: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9" marR="91439"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ja-JP" altLang="en-US" sz="1800" b="0" i="0" u="none" strike="noStrike" cap="none" normalizeH="0" baseline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9" marR="91439"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9" marR="91439" marT="45703" marB="45703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1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ja-JP" sz="1800" b="0" i="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Observers</a:t>
                      </a: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9" marR="91439" marT="45703" marB="45703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ja-JP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1</a:t>
                      </a: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9" marR="91439" marT="45703" marB="45703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9" marR="91439" marT="45703" marB="45703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5604" name="正方形/長方形 1">
            <a:extLst>
              <a:ext uri="{FF2B5EF4-FFF2-40B4-BE49-F238E27FC236}">
                <a16:creationId xmlns:a16="http://schemas.microsoft.com/office/drawing/2014/main" id="{14300BD6-9672-4C33-AAE9-E88E25826E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4257" y="6100548"/>
            <a:ext cx="7246938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ja-JP" sz="1600" dirty="0">
                <a:latin typeface="Arial" panose="020B0604020202020204" pitchFamily="34" charset="0"/>
              </a:rPr>
              <a:t>*Each member and observer may send one additional advisor when required. </a:t>
            </a:r>
          </a:p>
          <a:p>
            <a:pPr>
              <a:spcBef>
                <a:spcPct val="20000"/>
              </a:spcBef>
            </a:pPr>
            <a:r>
              <a:rPr lang="en-US" altLang="ja-JP" sz="1600" dirty="0">
                <a:latin typeface="Arial" panose="020B0604020202020204" pitchFamily="34" charset="0"/>
              </a:rPr>
              <a:t> Experts from VOF countries may also be appointed if appropriate.</a:t>
            </a:r>
          </a:p>
        </p:txBody>
      </p:sp>
      <p:sp>
        <p:nvSpPr>
          <p:cNvPr id="7" name="正方形/長方形 2">
            <a:extLst>
              <a:ext uri="{FF2B5EF4-FFF2-40B4-BE49-F238E27FC236}">
                <a16:creationId xmlns:a16="http://schemas.microsoft.com/office/drawing/2014/main" id="{46683628-AFFE-4A3D-8A12-24531EA552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563" y="2338388"/>
            <a:ext cx="3182937" cy="4000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sz="2000" dirty="0"/>
              <a:t>ESI (Pharmacovigilance)</a:t>
            </a:r>
          </a:p>
        </p:txBody>
      </p:sp>
      <p:sp>
        <p:nvSpPr>
          <p:cNvPr id="8" name="正方形/長方形 3">
            <a:extLst>
              <a:ext uri="{FF2B5EF4-FFF2-40B4-BE49-F238E27FC236}">
                <a16:creationId xmlns:a16="http://schemas.microsoft.com/office/drawing/2014/main" id="{50AF71FE-9661-42A3-AFB7-61D6A55893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0663" y="1865313"/>
            <a:ext cx="1916112" cy="4000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sz="2000" i="1" dirty="0"/>
              <a:t>Bioequivalence</a:t>
            </a:r>
          </a:p>
        </p:txBody>
      </p:sp>
      <p:sp>
        <p:nvSpPr>
          <p:cNvPr id="25607" name="正方形/長方形 4">
            <a:extLst>
              <a:ext uri="{FF2B5EF4-FFF2-40B4-BE49-F238E27FC236}">
                <a16:creationId xmlns:a16="http://schemas.microsoft.com/office/drawing/2014/main" id="{AA4B9AD0-428F-463B-BD52-86BE69220A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3336990"/>
            <a:ext cx="35496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ja-JP" sz="2000" dirty="0">
                <a:latin typeface="Arial" panose="020B0604020202020204" pitchFamily="34" charset="0"/>
              </a:rPr>
              <a:t>Participants for each EWG</a:t>
            </a:r>
          </a:p>
        </p:txBody>
      </p:sp>
      <p:sp>
        <p:nvSpPr>
          <p:cNvPr id="10" name="正方形/長方形 12">
            <a:extLst>
              <a:ext uri="{FF2B5EF4-FFF2-40B4-BE49-F238E27FC236}">
                <a16:creationId xmlns:a16="http://schemas.microsoft.com/office/drawing/2014/main" id="{08F458AC-2AF2-43DA-BCA1-688DB8C415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9750" y="1865313"/>
            <a:ext cx="3406775" cy="4000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sz="2000" dirty="0"/>
              <a:t>Biological Quality Monitoring</a:t>
            </a:r>
          </a:p>
        </p:txBody>
      </p:sp>
      <p:sp>
        <p:nvSpPr>
          <p:cNvPr id="11" name="正方形/長方形 13">
            <a:extLst>
              <a:ext uri="{FF2B5EF4-FFF2-40B4-BE49-F238E27FC236}">
                <a16:creationId xmlns:a16="http://schemas.microsoft.com/office/drawing/2014/main" id="{76C71344-DD39-4628-9FEA-4B23F54FD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563" y="1865313"/>
            <a:ext cx="992187" cy="4000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sz="2000" dirty="0"/>
              <a:t>Safety</a:t>
            </a:r>
          </a:p>
        </p:txBody>
      </p:sp>
      <p:sp>
        <p:nvSpPr>
          <p:cNvPr id="12" name="正方形/長方形 14">
            <a:extLst>
              <a:ext uri="{FF2B5EF4-FFF2-40B4-BE49-F238E27FC236}">
                <a16:creationId xmlns:a16="http://schemas.microsoft.com/office/drawing/2014/main" id="{3C420B51-1680-44D1-87A7-598DD723DF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8650" y="1865313"/>
            <a:ext cx="1092200" cy="4000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sz="2000" dirty="0"/>
              <a:t>Quality</a:t>
            </a:r>
          </a:p>
        </p:txBody>
      </p:sp>
      <p:sp>
        <p:nvSpPr>
          <p:cNvPr id="25611" name="タイトル 2">
            <a:extLst>
              <a:ext uri="{FF2B5EF4-FFF2-40B4-BE49-F238E27FC236}">
                <a16:creationId xmlns:a16="http://schemas.microsoft.com/office/drawing/2014/main" id="{024C0CB5-3770-4540-A2CD-F708D441A7D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66725" y="224823"/>
            <a:ext cx="7439025" cy="552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ja-JP" sz="3200" dirty="0">
                <a:solidFill>
                  <a:srgbClr val="0070C0"/>
                </a:solidFill>
              </a:rPr>
              <a:t>The VICH Expert Working Groups (EWG)</a:t>
            </a:r>
            <a:endParaRPr lang="ja-JP" altLang="en-US" sz="3200" dirty="0">
              <a:solidFill>
                <a:srgbClr val="0070C0"/>
              </a:solidFill>
            </a:endParaRPr>
          </a:p>
        </p:txBody>
      </p:sp>
      <p:sp>
        <p:nvSpPr>
          <p:cNvPr id="13" name="正方形/長方形 2">
            <a:extLst>
              <a:ext uri="{FF2B5EF4-FFF2-40B4-BE49-F238E27FC236}">
                <a16:creationId xmlns:a16="http://schemas.microsoft.com/office/drawing/2014/main" id="{F02186D2-8B85-445F-BA48-B1E6FED190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6238" y="2357438"/>
            <a:ext cx="4291012" cy="4000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sz="2000" dirty="0"/>
              <a:t>Metabolism &amp; Residue Kinetics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205C916-B099-462A-BE75-B2317278CC37}"/>
              </a:ext>
            </a:extLst>
          </p:cNvPr>
          <p:cNvSpPr/>
          <p:nvPr/>
        </p:nvSpPr>
        <p:spPr>
          <a:xfrm>
            <a:off x="4916488" y="2836553"/>
            <a:ext cx="3570287" cy="40011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Combination Products GLs 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D76A31-BE85-457A-8055-2A7ADFC1584D}"/>
              </a:ext>
            </a:extLst>
          </p:cNvPr>
          <p:cNvSpPr/>
          <p:nvPr/>
        </p:nvSpPr>
        <p:spPr>
          <a:xfrm>
            <a:off x="817563" y="2830513"/>
            <a:ext cx="3905250" cy="40011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Revision of Anthelmintics GLs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E62A56B-9C4F-4104-A445-67D2341DE0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82713" y="3094038"/>
            <a:ext cx="6577012" cy="989012"/>
          </a:xfrm>
        </p:spPr>
        <p:txBody>
          <a:bodyPr/>
          <a:lstStyle/>
          <a:p>
            <a:pPr algn="ctr">
              <a:defRPr/>
            </a:pP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II. VICH </a:t>
            </a:r>
          </a:p>
          <a:p>
            <a:pPr algn="ctr">
              <a:defRPr/>
            </a:pP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History</a:t>
            </a:r>
          </a:p>
          <a:p>
            <a:pPr algn="ctr">
              <a:defRPr/>
            </a:pPr>
            <a:endParaRPr lang="en-GB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112">
            <a:extLst>
              <a:ext uri="{FF2B5EF4-FFF2-40B4-BE49-F238E27FC236}">
                <a16:creationId xmlns:a16="http://schemas.microsoft.com/office/drawing/2014/main" id="{DA77A5BA-88DD-4A14-B2E1-AFE2002A87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6339173"/>
              </p:ext>
            </p:extLst>
          </p:nvPr>
        </p:nvGraphicFramePr>
        <p:xfrm>
          <a:off x="235389" y="1609190"/>
          <a:ext cx="8727541" cy="4652451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9499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776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161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altLang="ja-JP" sz="20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1980’s - 90’s</a:t>
                      </a:r>
                      <a:endParaRPr kumimoji="0" lang="en-GB" altLang="ja-JP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84A23"/>
                        </a:solidFill>
                        <a:effectLst/>
                        <a:latin typeface="+mn-lt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20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First talks &amp; Meetings on VMP harmonisation</a:t>
                      </a:r>
                      <a:endParaRPr kumimoji="0" lang="en-GB" altLang="ja-JP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184A23"/>
                        </a:solidFill>
                        <a:effectLst/>
                        <a:latin typeface="+mn-lt"/>
                      </a:endParaRPr>
                    </a:p>
                  </a:txBody>
                  <a:tcPr marT="45727" marB="45727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856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20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1990 -</a:t>
                      </a:r>
                      <a:endParaRPr kumimoji="0" lang="en-GB" altLang="ja-JP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84A23"/>
                        </a:solidFill>
                        <a:effectLst/>
                        <a:latin typeface="+mn-lt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20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ICH (human medicines)</a:t>
                      </a:r>
                      <a:endParaRPr kumimoji="0" lang="en-GB" altLang="ja-JP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184A23"/>
                        </a:solidFill>
                        <a:effectLst/>
                        <a:latin typeface="+mn-lt"/>
                      </a:endParaRPr>
                    </a:p>
                  </a:txBody>
                  <a:tcPr marT="45727" marB="45727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856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1991</a:t>
                      </a:r>
                    </a:p>
                  </a:txBody>
                  <a:tcPr marT="45721" marB="4572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Creation of ICH with 1</a:t>
                      </a:r>
                      <a:r>
                        <a:rPr kumimoji="0" lang="en-GB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</a:t>
                      </a: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conference</a:t>
                      </a:r>
                    </a:p>
                  </a:txBody>
                  <a:tcPr marT="45721" marB="45721" anchor="ctr" horzOverflow="overflow"/>
                </a:tc>
                <a:extLst>
                  <a:ext uri="{0D108BD9-81ED-4DB2-BD59-A6C34878D82A}">
                    <a16:rowId xmlns:a16="http://schemas.microsoft.com/office/drawing/2014/main" val="1246303200"/>
                  </a:ext>
                </a:extLst>
              </a:tr>
              <a:tr h="47856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184A23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1992</a:t>
                      </a:r>
                    </a:p>
                  </a:txBody>
                  <a:tcPr marT="45721" marB="4572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84A23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r>
                        <a:rPr kumimoji="0" lang="en-GB" sz="20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184A23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</a:t>
                      </a: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84A23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ITCVDR conference in Argentina: concept of VICH</a:t>
                      </a:r>
                    </a:p>
                  </a:txBody>
                  <a:tcPr marT="45721" marB="45721" anchor="ctr" horzOverflow="overflow"/>
                </a:tc>
                <a:extLst>
                  <a:ext uri="{0D108BD9-81ED-4DB2-BD59-A6C34878D82A}">
                    <a16:rowId xmlns:a16="http://schemas.microsoft.com/office/drawing/2014/main" val="3383775773"/>
                  </a:ext>
                </a:extLst>
              </a:tr>
              <a:tr h="47267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20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1994 - 95</a:t>
                      </a:r>
                      <a:endParaRPr kumimoji="0" lang="en-GB" altLang="ja-JP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84A23"/>
                        </a:solidFill>
                        <a:effectLst/>
                        <a:latin typeface="+mn-lt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20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OIE ad hoc Group on the VMP Harmonisation: scope, membership and objectives of VICH</a:t>
                      </a:r>
                      <a:endParaRPr kumimoji="0" lang="en-GB" altLang="ja-JP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184A23"/>
                        </a:solidFill>
                        <a:effectLst/>
                        <a:latin typeface="+mn-lt"/>
                      </a:endParaRPr>
                    </a:p>
                  </a:txBody>
                  <a:tcPr marT="45727" marB="45727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161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April 1996</a:t>
                      </a: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kumimoji="0" lang="en-GB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st</a:t>
                      </a: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 VICH Steering Committee in the OIE headquarters in Paris, France</a:t>
                      </a:r>
                    </a:p>
                  </a:txBody>
                  <a:tcPr marT="45727" marB="45727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97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Nov. 1999</a:t>
                      </a: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kumimoji="0" lang="en-GB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st</a:t>
                      </a: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 VICH Public Conference in Brussels, Belgium</a:t>
                      </a:r>
                    </a:p>
                  </a:txBody>
                  <a:tcPr marT="45727" marB="45727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97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Oct. 2002</a:t>
                      </a: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kumimoji="0" lang="en-GB" sz="2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nd</a:t>
                      </a: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VICH Public Conference and 11</a:t>
                      </a:r>
                      <a:r>
                        <a:rPr kumimoji="0" lang="en-GB" sz="2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</a:t>
                      </a: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Steering Committee meeting in Tokyo, Japan</a:t>
                      </a:r>
                    </a:p>
                  </a:txBody>
                  <a:tcPr marT="45727" marB="45727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8B7F9B8B-C55C-4625-821E-856372D7C3D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1925" y="0"/>
            <a:ext cx="7686675" cy="895350"/>
          </a:xfr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GB" altLang="en-US" sz="3200" dirty="0">
                <a:solidFill>
                  <a:srgbClr val="0070C0"/>
                </a:solidFill>
              </a:rPr>
              <a:t>VICH History &amp; Milestones</a:t>
            </a:r>
            <a:endParaRPr lang="fr-BE" altLang="en-US" sz="3200" dirty="0"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112">
            <a:extLst>
              <a:ext uri="{FF2B5EF4-FFF2-40B4-BE49-F238E27FC236}">
                <a16:creationId xmlns:a16="http://schemas.microsoft.com/office/drawing/2014/main" id="{CC8EA9BC-1036-4A3B-94DC-EC86965D1C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0665531"/>
              </p:ext>
            </p:extLst>
          </p:nvPr>
        </p:nvGraphicFramePr>
        <p:xfrm>
          <a:off x="235389" y="1707081"/>
          <a:ext cx="8727541" cy="5092407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9499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776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94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B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May 2005</a:t>
                      </a:r>
                      <a:endParaRPr kumimoji="0" lang="en-GB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kumimoji="0" lang="en-GB" sz="2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rd</a:t>
                      </a: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VICH Public Conference and 16</a:t>
                      </a:r>
                      <a:r>
                        <a:rPr kumimoji="0" lang="en-GB" sz="2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</a:t>
                      </a: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Steering Committee meeting in Washington DC, USA</a:t>
                      </a:r>
                    </a:p>
                  </a:txBody>
                  <a:tcPr marT="45727" marB="45727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569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ahoma" charset="0"/>
                        </a:rPr>
                        <a:t>June 2008</a:t>
                      </a:r>
                    </a:p>
                  </a:txBody>
                  <a:tcPr marT="45721" marB="4572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ahoma" charset="0"/>
                        </a:rPr>
                        <a:t>First reflection on Global Outreach</a:t>
                      </a:r>
                    </a:p>
                  </a:txBody>
                  <a:tcPr marT="45721" marB="45721" anchor="ctr" horzOverflow="overflow"/>
                </a:tc>
                <a:extLst>
                  <a:ext uri="{0D108BD9-81ED-4DB2-BD59-A6C34878D82A}">
                    <a16:rowId xmlns:a16="http://schemas.microsoft.com/office/drawing/2014/main" val="819868049"/>
                  </a:ext>
                </a:extLst>
              </a:tr>
              <a:tr h="53565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June 2010</a:t>
                      </a: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  <a:r>
                        <a:rPr kumimoji="0" lang="en-GB" sz="2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</a:t>
                      </a: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VICH Public Conference , 24th Steering Committee and plenary exchange on Global Outreach Strategy in the OIE headquarters</a:t>
                      </a:r>
                    </a:p>
                  </a:txBody>
                  <a:tcPr marT="45710" marB="4571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197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November 2011</a:t>
                      </a: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Contact meeting with selected non-VICH country representatives in Tokyo, Japan</a:t>
                      </a:r>
                    </a:p>
                  </a:txBody>
                  <a:tcPr marT="45710" marB="4571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197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June 2012</a:t>
                      </a: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kumimoji="0" lang="en-GB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st</a:t>
                      </a: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 VICH Outreach Forum meeting in Brussels</a:t>
                      </a:r>
                      <a:r>
                        <a:rPr kumimoji="0" lang="fr-B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kumimoji="0" lang="fr-BE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Belgium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T="45710" marB="4571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197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BE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October</a:t>
                      </a:r>
                      <a:r>
                        <a:rPr kumimoji="0" lang="fr-B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2015</a:t>
                      </a:r>
                      <a:endParaRPr kumimoji="0" lang="en-GB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  <a:r>
                        <a:rPr kumimoji="0" lang="en-GB" sz="2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</a:t>
                      </a: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VICH Public Conference, 6</a:t>
                      </a:r>
                      <a:r>
                        <a:rPr kumimoji="0" lang="en-GB" sz="2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</a:t>
                      </a: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VICH Outreach Forum meeting and 32</a:t>
                      </a:r>
                      <a:r>
                        <a:rPr kumimoji="0" lang="en-GB" sz="2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nd</a:t>
                      </a: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Steering Committee in Tokyo, Japan</a:t>
                      </a:r>
                    </a:p>
                  </a:txBody>
                  <a:tcPr marT="45710" marB="4571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4197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February 2019</a:t>
                      </a: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kumimoji="0" lang="en-GB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th</a:t>
                      </a: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 VICH Public Conference, 11</a:t>
                      </a:r>
                      <a:r>
                        <a:rPr kumimoji="0" lang="en-GB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th</a:t>
                      </a: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 VICH Outreach Forum meeting and 37</a:t>
                      </a:r>
                      <a:r>
                        <a:rPr kumimoji="0" lang="en-GB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th</a:t>
                      </a: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 Steering Committee in Cape Town, South Africa</a:t>
                      </a:r>
                    </a:p>
                  </a:txBody>
                  <a:tcPr marT="45710" marB="45710" anchor="ctr" horzOverflow="overflow"/>
                </a:tc>
                <a:extLst>
                  <a:ext uri="{0D108BD9-81ED-4DB2-BD59-A6C34878D82A}">
                    <a16:rowId xmlns:a16="http://schemas.microsoft.com/office/drawing/2014/main" val="3338766901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7BFAAEB1-9EF0-4966-B9A6-CBBBC246584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1925" y="0"/>
            <a:ext cx="7686675" cy="895350"/>
          </a:xfr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GB" altLang="en-US" sz="3200" dirty="0">
                <a:solidFill>
                  <a:srgbClr val="0070C0"/>
                </a:solidFill>
              </a:rPr>
              <a:t>VICH History &amp; Milestones</a:t>
            </a:r>
            <a:endParaRPr lang="fr-BE" altLang="en-US" sz="3200" dirty="0"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oup 112">
            <a:extLst>
              <a:ext uri="{FF2B5EF4-FFF2-40B4-BE49-F238E27FC236}">
                <a16:creationId xmlns:a16="http://schemas.microsoft.com/office/drawing/2014/main" id="{E4BC0D9E-B377-4525-9F35-C265EA4A32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812311"/>
              </p:ext>
            </p:extLst>
          </p:nvPr>
        </p:nvGraphicFramePr>
        <p:xfrm>
          <a:off x="225299" y="1526150"/>
          <a:ext cx="8791952" cy="4166052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62564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55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0080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altLang="ja-JP" sz="2400" i="1" dirty="0"/>
                        <a:t>International Meetings</a:t>
                      </a:r>
                      <a:endParaRPr lang="ja-JP" altLang="en-US" sz="2400" i="1" dirty="0"/>
                    </a:p>
                  </a:txBody>
                  <a:tcPr marT="45710" marB="45710" anchor="ctr" horzOverflow="overflow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0080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altLang="ja-JP" sz="2400" i="1" dirty="0"/>
                        <a:t>Rotation </a:t>
                      </a:r>
                      <a:r>
                        <a:rPr lang="fr-BE" altLang="ja-JP" sz="2400" i="1" dirty="0" err="1"/>
                        <a:t>between</a:t>
                      </a:r>
                      <a:r>
                        <a:rPr lang="fr-BE" altLang="ja-JP" sz="2400" i="1" dirty="0"/>
                        <a:t> the 3 member </a:t>
                      </a:r>
                      <a:r>
                        <a:rPr lang="fr-BE" altLang="ja-JP" sz="2400" i="1" dirty="0" err="1"/>
                        <a:t>regions</a:t>
                      </a:r>
                      <a:endParaRPr lang="ja-JP" altLang="en-US" sz="2400" i="1" dirty="0"/>
                    </a:p>
                  </a:txBody>
                  <a:tcPr marT="45710" marB="45710" anchor="ctr" horzOverflow="overflow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27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24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37</a:t>
                      </a:r>
                      <a:r>
                        <a:rPr kumimoji="0" lang="en-GB" altLang="ja-JP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84A23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en-GB" altLang="ja-JP" sz="24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Steering Committee meetings</a:t>
                      </a:r>
                      <a:endParaRPr kumimoji="0" lang="en-GB" altLang="ja-JP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184A23"/>
                        </a:solidFill>
                        <a:effectLst/>
                        <a:latin typeface="+mn-lt"/>
                      </a:endParaRPr>
                    </a:p>
                  </a:txBody>
                  <a:tcPr marT="45710" marB="45710" anchor="ctr" horzOverflow="overflow"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Every 9 months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27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84A23"/>
                          </a:solidFill>
                          <a:effectLst/>
                          <a:latin typeface="+mn-lt"/>
                        </a:rPr>
                        <a:t>11 </a:t>
                      </a:r>
                      <a:r>
                        <a:rPr kumimoji="0" lang="en-GB" altLang="ja-JP" sz="24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V</a:t>
                      </a:r>
                      <a:r>
                        <a:rPr kumimoji="0" lang="en-GB" altLang="ja-JP" sz="24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ICH Outreach Forum meetings  </a:t>
                      </a:r>
                    </a:p>
                  </a:txBody>
                  <a:tcPr marT="45710" marB="45710" anchor="ctr" horzOverflow="overflow"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GB" altLang="ja-JP" sz="24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27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84A23"/>
                          </a:solidFill>
                          <a:effectLst/>
                          <a:latin typeface="+mn-lt"/>
                        </a:rPr>
                        <a:t>6 </a:t>
                      </a:r>
                      <a:r>
                        <a:rPr kumimoji="0" lang="en-GB" altLang="ja-JP" sz="24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VICH Public Conferences</a:t>
                      </a:r>
                      <a:endParaRPr kumimoji="0" lang="en-GB" altLang="ja-JP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+mn-lt"/>
                      </a:endParaRPr>
                    </a:p>
                  </a:txBody>
                  <a:tcPr marT="45710" marB="45710" anchor="ctr" horzOverflow="overflow"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altLang="ja-JP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Every 4 to 5 years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552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+mn-lt"/>
                        </a:rPr>
                        <a:t>Expert Working Groups work through e-mails,  teleconferences and face-to-face meetings to progress their work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ja-JP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+mn-lt"/>
                      </a:endParaRPr>
                    </a:p>
                  </a:txBody>
                  <a:tcPr marT="45710" marB="45710" anchor="ctr" horzOverflow="overflow"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E2C8A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altLang="ja-JP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Ad hoc and ongoing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B8BE7DCE-37CF-4CED-BF6A-87C5A221CDC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1925" y="0"/>
            <a:ext cx="7686675" cy="895350"/>
          </a:xfr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GB" altLang="en-US" sz="3200" dirty="0">
                <a:solidFill>
                  <a:srgbClr val="0070C0"/>
                </a:solidFill>
              </a:rPr>
              <a:t>VICH Process</a:t>
            </a:r>
            <a:endParaRPr lang="fr-BE" altLang="en-US" sz="3200" dirty="0"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コンテンツ プレースホルダー 1">
            <a:extLst>
              <a:ext uri="{FF2B5EF4-FFF2-40B4-BE49-F238E27FC236}">
                <a16:creationId xmlns:a16="http://schemas.microsoft.com/office/drawing/2014/main" id="{41C30AF6-870A-442F-98DF-B72924DEC72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81000" y="1227371"/>
            <a:ext cx="7734300" cy="2876550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>
              <a:defRPr/>
            </a:pPr>
            <a:endParaRPr lang="ja-JP" altLang="en-US" sz="2400" dirty="0"/>
          </a:p>
          <a:p>
            <a:pPr>
              <a:defRPr/>
            </a:pPr>
            <a:r>
              <a:rPr lang="en-US" altLang="ja-JP" sz="11200" dirty="0"/>
              <a:t>Chaired by VICH/OIE</a:t>
            </a:r>
          </a:p>
          <a:p>
            <a:pPr>
              <a:defRPr/>
            </a:pPr>
            <a:endParaRPr lang="en-US" altLang="ja-JP" sz="11200" dirty="0"/>
          </a:p>
          <a:p>
            <a:pPr>
              <a:defRPr/>
            </a:pPr>
            <a:r>
              <a:rPr lang="en-US" altLang="ja-JP" sz="11200" dirty="0"/>
              <a:t>Objectives:</a:t>
            </a:r>
          </a:p>
          <a:p>
            <a:pPr lvl="1">
              <a:defRPr/>
            </a:pPr>
            <a:r>
              <a:rPr lang="en-US" altLang="ja-JP" sz="9600" dirty="0"/>
              <a:t>Wider international harmonisation</a:t>
            </a:r>
          </a:p>
          <a:p>
            <a:pPr lvl="1">
              <a:defRPr/>
            </a:pPr>
            <a:r>
              <a:rPr lang="en-US" altLang="ja-JP" sz="9600" dirty="0"/>
              <a:t>Raising awareness of VICH</a:t>
            </a:r>
          </a:p>
          <a:p>
            <a:pPr lvl="1">
              <a:defRPr/>
            </a:pPr>
            <a:r>
              <a:rPr lang="en-US" altLang="ja-JP" sz="9600" dirty="0"/>
              <a:t>Good governance of VMPs worldwide</a:t>
            </a:r>
          </a:p>
          <a:p>
            <a:pPr marL="457200" lvl="1" indent="0">
              <a:buNone/>
              <a:defRPr/>
            </a:pPr>
            <a:endParaRPr lang="en-US" altLang="ja-JP" sz="9600" dirty="0"/>
          </a:p>
          <a:p>
            <a:pPr lvl="1">
              <a:defRPr/>
            </a:pPr>
            <a:endParaRPr lang="en-US" altLang="ja-JP" dirty="0"/>
          </a:p>
          <a:p>
            <a:pPr>
              <a:defRPr/>
            </a:pPr>
            <a:r>
              <a:rPr lang="en-US" altLang="ja-JP" sz="11200" dirty="0"/>
              <a:t>Matters addressed:</a:t>
            </a:r>
          </a:p>
          <a:p>
            <a:pPr lvl="1">
              <a:defRPr/>
            </a:pPr>
            <a:r>
              <a:rPr lang="en-US" altLang="ja-JP" sz="9600" dirty="0"/>
              <a:t>How to participate in VICH work</a:t>
            </a:r>
          </a:p>
          <a:p>
            <a:pPr lvl="1">
              <a:defRPr/>
            </a:pPr>
            <a:r>
              <a:rPr lang="en-US" altLang="ja-JP" sz="9600" dirty="0"/>
              <a:t>Practical issues for accepting and using VICH Guidelines</a:t>
            </a:r>
          </a:p>
          <a:p>
            <a:pPr lvl="1">
              <a:defRPr/>
            </a:pPr>
            <a:r>
              <a:rPr lang="en-US" altLang="ja-JP" sz="9600" dirty="0"/>
              <a:t>Sharing of translations of Guidelines </a:t>
            </a:r>
          </a:p>
          <a:p>
            <a:pPr lvl="1">
              <a:defRPr/>
            </a:pPr>
            <a:r>
              <a:rPr lang="en-US" altLang="ja-JP" sz="9600" dirty="0"/>
              <a:t>Development of pharmacovigilance</a:t>
            </a:r>
          </a:p>
          <a:p>
            <a:pPr lvl="1">
              <a:defRPr/>
            </a:pPr>
            <a:r>
              <a:rPr lang="en-US" altLang="ja-JP" sz="9600" dirty="0"/>
              <a:t>Collating comments from the initial stage of Guideline creation, etc….</a:t>
            </a:r>
          </a:p>
        </p:txBody>
      </p:sp>
      <p:sp>
        <p:nvSpPr>
          <p:cNvPr id="29722" name="タイトル 2">
            <a:extLst>
              <a:ext uri="{FF2B5EF4-FFF2-40B4-BE49-F238E27FC236}">
                <a16:creationId xmlns:a16="http://schemas.microsoft.com/office/drawing/2014/main" id="{EFB18D67-3BB1-4162-AE4C-8F910B91C66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81000" y="93663"/>
            <a:ext cx="8229600" cy="7254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00000"/>
              </a:lnSpc>
            </a:pPr>
            <a:r>
              <a:rPr lang="en-US" altLang="ja-JP" sz="3200">
                <a:solidFill>
                  <a:srgbClr val="0070C0"/>
                </a:solidFill>
              </a:rPr>
              <a:t>The VICH Outreach Forum (VOF)</a:t>
            </a:r>
            <a:endParaRPr lang="ja-JP" altLang="en-US" sz="320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oup 4">
            <a:extLst>
              <a:ext uri="{FF2B5EF4-FFF2-40B4-BE49-F238E27FC236}">
                <a16:creationId xmlns:a16="http://schemas.microsoft.com/office/drawing/2014/main" id="{165B190E-AC53-4EEB-831F-8696ECE092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7465030"/>
              </p:ext>
            </p:extLst>
          </p:nvPr>
        </p:nvGraphicFramePr>
        <p:xfrm>
          <a:off x="885825" y="2286132"/>
          <a:ext cx="7372350" cy="3291444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170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10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82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68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800" i="1" u="none" strike="noStrike" cap="none" normalizeH="0" baseline="0" dirty="0">
                          <a:ln>
                            <a:noFill/>
                          </a:ln>
                          <a:effectLst/>
                          <a:latin typeface="+mj-lt"/>
                        </a:rPr>
                        <a:t>Continent</a:t>
                      </a:r>
                      <a:endParaRPr kumimoji="0" lang="ja-JP" altLang="en-US" sz="1800" b="1" i="1" u="none" strike="noStrike" cap="none" normalizeH="0" baseline="0" dirty="0">
                        <a:ln>
                          <a:noFill/>
                        </a:ln>
                        <a:effectLst/>
                        <a:latin typeface="+mj-lt"/>
                        <a:ea typeface="ＭＳ Ｐゴシック" pitchFamily="50" charset="-128"/>
                      </a:endParaRPr>
                    </a:p>
                  </a:txBody>
                  <a:tcPr marL="91439" marR="91439" marT="45687" marB="4568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i="1" u="none" strike="noStrike" cap="none" normalizeH="0" baseline="0" dirty="0">
                          <a:ln>
                            <a:noFill/>
                          </a:ln>
                          <a:effectLst/>
                          <a:latin typeface="+mj-lt"/>
                        </a:rPr>
                        <a:t>Count</a:t>
                      </a:r>
                      <a:r>
                        <a:rPr kumimoji="0" lang="en-US" altLang="ja-JP" sz="1800" i="1" u="none" strike="noStrike" cap="none" normalizeH="0" baseline="0" dirty="0">
                          <a:ln>
                            <a:noFill/>
                          </a:ln>
                          <a:effectLst/>
                          <a:latin typeface="+mj-lt"/>
                        </a:rPr>
                        <a:t>r</a:t>
                      </a:r>
                      <a:r>
                        <a:rPr kumimoji="0" lang="ja-JP" altLang="en-US" sz="1800" i="1" u="none" strike="noStrike" cap="none" normalizeH="0" baseline="0" dirty="0">
                          <a:ln>
                            <a:noFill/>
                          </a:ln>
                          <a:effectLst/>
                          <a:latin typeface="+mj-lt"/>
                        </a:rPr>
                        <a:t>y</a:t>
                      </a:r>
                      <a:endParaRPr kumimoji="0" lang="ja-JP" altLang="en-US" sz="1800" b="1" i="1" u="none" strike="noStrike" cap="none" normalizeH="0" baseline="0" dirty="0">
                        <a:ln>
                          <a:noFill/>
                        </a:ln>
                        <a:effectLst/>
                        <a:latin typeface="+mj-lt"/>
                        <a:ea typeface="ＭＳ Ｐゴシック" pitchFamily="50" charset="-128"/>
                      </a:endParaRPr>
                    </a:p>
                  </a:txBody>
                  <a:tcPr marL="91439" marR="91439" marT="45687" marB="4568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i="1" u="none" strike="noStrike" cap="none" normalizeH="0" baseline="0" dirty="0">
                          <a:ln>
                            <a:noFill/>
                          </a:ln>
                          <a:effectLst/>
                          <a:latin typeface="+mj-lt"/>
                        </a:rPr>
                        <a:t>Regional Organisation</a:t>
                      </a:r>
                      <a:endParaRPr kumimoji="0" lang="en-US" sz="1800" b="1" i="1" u="none" strike="noStrike" cap="none" normalizeH="0" baseline="0" dirty="0">
                        <a:ln>
                          <a:noFill/>
                        </a:ln>
                        <a:effectLst/>
                        <a:latin typeface="+mj-lt"/>
                        <a:ea typeface="ＭＳ Ｐゴシック" pitchFamily="50" charset="-128"/>
                      </a:endParaRPr>
                    </a:p>
                  </a:txBody>
                  <a:tcPr marL="91439" marR="91439" marT="45687" marB="45687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306">
                <a:tc>
                  <a:txBody>
                    <a:bodyPr/>
                    <a:lstStyle/>
                    <a:p>
                      <a:pPr marL="180975" indent="0" algn="ctr"/>
                      <a:r>
                        <a:rPr lang="en-US" altLang="ja-JP" sz="1800" i="1" dirty="0">
                          <a:effectLst/>
                        </a:rPr>
                        <a:t>Eurasia</a:t>
                      </a:r>
                      <a:endParaRPr lang="en-US" altLang="ja-JP" sz="1800" i="1" dirty="0">
                        <a:effectLst/>
                        <a:latin typeface="+mn-lt"/>
                      </a:endParaRPr>
                    </a:p>
                  </a:txBody>
                  <a:tcPr marL="91439" marR="91439" marT="45687" marB="45687" anchor="ctr" horzOverflow="overflow"/>
                </a:tc>
                <a:tc>
                  <a:txBody>
                    <a:bodyPr/>
                    <a:lstStyle/>
                    <a:p>
                      <a:pPr marL="180975" indent="0"/>
                      <a:r>
                        <a:rPr lang="en-US" altLang="ja-JP" sz="1800" dirty="0">
                          <a:effectLst/>
                        </a:rPr>
                        <a:t>Peoples Republic of China,</a:t>
                      </a:r>
                      <a:r>
                        <a:rPr lang="en-US" altLang="ja-JP" sz="1800" baseline="0" dirty="0">
                          <a:effectLst/>
                        </a:rPr>
                        <a:t> </a:t>
                      </a:r>
                      <a:r>
                        <a:rPr lang="en-US" altLang="ja-JP" sz="1800" dirty="0">
                          <a:effectLst/>
                        </a:rPr>
                        <a:t>India,</a:t>
                      </a:r>
                      <a:r>
                        <a:rPr lang="en-US" altLang="ja-JP" sz="1800" baseline="0" dirty="0">
                          <a:effectLst/>
                        </a:rPr>
                        <a:t> </a:t>
                      </a:r>
                      <a:r>
                        <a:rPr lang="en-US" altLang="ja-JP" sz="1800" dirty="0">
                          <a:effectLst/>
                        </a:rPr>
                        <a:t>Korea, Malaysia,</a:t>
                      </a:r>
                      <a:r>
                        <a:rPr lang="en-US" altLang="ja-JP" sz="1800" baseline="0" dirty="0">
                          <a:effectLst/>
                        </a:rPr>
                        <a:t> </a:t>
                      </a:r>
                      <a:r>
                        <a:rPr lang="en-US" altLang="ja-JP" sz="1800" dirty="0">
                          <a:effectLst/>
                        </a:rPr>
                        <a:t>Taiwan,</a:t>
                      </a:r>
                      <a:r>
                        <a:rPr lang="en-US" altLang="ja-JP" sz="1800" baseline="0" dirty="0">
                          <a:effectLst/>
                        </a:rPr>
                        <a:t> </a:t>
                      </a:r>
                      <a:r>
                        <a:rPr lang="en-US" altLang="ja-JP" sz="1800" dirty="0">
                          <a:effectLst/>
                        </a:rPr>
                        <a:t>Thailand</a:t>
                      </a:r>
                    </a:p>
                    <a:p>
                      <a:pPr marL="1809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800" dirty="0">
                          <a:effectLst/>
                        </a:rPr>
                        <a:t>Russia, Ukraine</a:t>
                      </a:r>
                      <a:endParaRPr lang="en-US" altLang="ja-JP" sz="1800" dirty="0">
                        <a:effectLst/>
                        <a:latin typeface="+mn-lt"/>
                      </a:endParaRPr>
                    </a:p>
                  </a:txBody>
                  <a:tcPr marL="91439" marR="91439" marT="45687" marB="4568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ja-JP" sz="1800" dirty="0">
                          <a:effectLst/>
                        </a:rPr>
                        <a:t>ASEAN</a:t>
                      </a:r>
                      <a:endParaRPr lang="en-US" altLang="ja-JP" sz="1800" dirty="0">
                        <a:effectLst/>
                        <a:latin typeface="+mn-lt"/>
                      </a:endParaRPr>
                    </a:p>
                  </a:txBody>
                  <a:tcPr marL="91439" marR="91439" marT="45687" marB="45687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685">
                <a:tc>
                  <a:txBody>
                    <a:bodyPr/>
                    <a:lstStyle/>
                    <a:p>
                      <a:pPr marL="1809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800" i="1" dirty="0">
                          <a:effectLst/>
                        </a:rPr>
                        <a:t>North Africa</a:t>
                      </a:r>
                      <a:endParaRPr lang="en-US" altLang="ja-JP" sz="1800" i="1" dirty="0">
                        <a:effectLst/>
                        <a:latin typeface="+mn-lt"/>
                      </a:endParaRPr>
                    </a:p>
                  </a:txBody>
                  <a:tcPr marL="91439" marR="91439" marT="45687" marB="45687" anchor="ctr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800" dirty="0">
                          <a:effectLst/>
                        </a:rPr>
                        <a:t>Morocco</a:t>
                      </a:r>
                      <a:endParaRPr lang="en-US" altLang="ja-JP" sz="1800" dirty="0">
                        <a:effectLst/>
                        <a:latin typeface="+mn-lt"/>
                      </a:endParaRPr>
                    </a:p>
                  </a:txBody>
                  <a:tcPr marL="91439" marR="91439" marT="45687" marB="4568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effectLst/>
                        <a:latin typeface="+mn-lt"/>
                        <a:ea typeface="ＭＳ Ｐゴシック" pitchFamily="50" charset="-128"/>
                      </a:endParaRPr>
                    </a:p>
                  </a:txBody>
                  <a:tcPr marL="91439" marR="91439" marT="45687" marB="45687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685">
                <a:tc>
                  <a:txBody>
                    <a:bodyPr/>
                    <a:lstStyle/>
                    <a:p>
                      <a:pPr marL="1809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800" i="1" dirty="0">
                          <a:effectLst/>
                        </a:rPr>
                        <a:t>Africa</a:t>
                      </a:r>
                      <a:endParaRPr lang="en-US" altLang="ja-JP" sz="1800" i="1" dirty="0">
                        <a:effectLst/>
                        <a:latin typeface="+mn-lt"/>
                      </a:endParaRPr>
                    </a:p>
                  </a:txBody>
                  <a:tcPr marL="91439" marR="91439" marT="45687" marB="45687" anchor="ctr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800" dirty="0">
                          <a:effectLst/>
                        </a:rPr>
                        <a:t>Nigeria, Zambia, Zimbabwe, Uganda</a:t>
                      </a:r>
                      <a:endParaRPr lang="en-US" altLang="ja-JP" sz="1800" dirty="0">
                        <a:effectLst/>
                        <a:latin typeface="+mn-lt"/>
                      </a:endParaRPr>
                    </a:p>
                  </a:txBody>
                  <a:tcPr marL="91439" marR="91439" marT="45687" marB="4568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800" dirty="0">
                          <a:effectLst/>
                        </a:rPr>
                        <a:t>UEMOA</a:t>
                      </a: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effectLst/>
                        <a:latin typeface="+mn-lt"/>
                        <a:ea typeface="ＭＳ Ｐゴシック" pitchFamily="50" charset="-128"/>
                      </a:endParaRPr>
                    </a:p>
                  </a:txBody>
                  <a:tcPr marL="91439" marR="91439" marT="45687" marB="45687" anchor="ctr" horzOverflow="overflow"/>
                </a:tc>
                <a:extLst>
                  <a:ext uri="{0D108BD9-81ED-4DB2-BD59-A6C34878D82A}">
                    <a16:rowId xmlns:a16="http://schemas.microsoft.com/office/drawing/2014/main" val="176101981"/>
                  </a:ext>
                </a:extLst>
              </a:tr>
              <a:tr h="365685">
                <a:tc>
                  <a:txBody>
                    <a:bodyPr/>
                    <a:lstStyle/>
                    <a:p>
                      <a:pPr marL="1809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800" i="1" dirty="0">
                          <a:effectLst/>
                          <a:latin typeface="+mn-lt"/>
                        </a:rPr>
                        <a:t>Middle East</a:t>
                      </a:r>
                    </a:p>
                  </a:txBody>
                  <a:tcPr marL="91439" marR="91439" marT="45687" marB="45687" anchor="ctr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800" dirty="0">
                          <a:effectLst/>
                          <a:latin typeface="+mn-lt"/>
                        </a:rPr>
                        <a:t>Saudi Arabia</a:t>
                      </a:r>
                    </a:p>
                  </a:txBody>
                  <a:tcPr marL="91439" marR="91439" marT="45687" marB="4568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effectLst/>
                        <a:latin typeface="+mn-lt"/>
                        <a:ea typeface="ＭＳ Ｐゴシック" pitchFamily="50" charset="-128"/>
                      </a:endParaRPr>
                    </a:p>
                  </a:txBody>
                  <a:tcPr marL="91439" marR="91439" marT="45687" marB="45687" anchor="ctr" horzOverflow="overflow"/>
                </a:tc>
                <a:extLst>
                  <a:ext uri="{0D108BD9-81ED-4DB2-BD59-A6C34878D82A}">
                    <a16:rowId xmlns:a16="http://schemas.microsoft.com/office/drawing/2014/main" val="2741871290"/>
                  </a:ext>
                </a:extLst>
              </a:tr>
              <a:tr h="365685">
                <a:tc>
                  <a:txBody>
                    <a:bodyPr/>
                    <a:lstStyle/>
                    <a:p>
                      <a:pPr marL="1809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800" i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America</a:t>
                      </a:r>
                      <a:endParaRPr kumimoji="0" lang="ja-JP" altLang="en-US" sz="1800" b="0" i="1" u="none" strike="noStrike" cap="none" normalizeH="0" baseline="0" dirty="0">
                        <a:ln>
                          <a:noFill/>
                        </a:ln>
                        <a:effectLst/>
                        <a:latin typeface="+mn-lt"/>
                        <a:ea typeface="ＭＳ Ｐゴシック" pitchFamily="50" charset="-128"/>
                      </a:endParaRPr>
                    </a:p>
                  </a:txBody>
                  <a:tcPr marL="91439" marR="91439" marT="45687" marB="45687" anchor="ctr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ja-JP" sz="1800" dirty="0">
                          <a:effectLst/>
                        </a:rPr>
                        <a:t>Argentina,</a:t>
                      </a:r>
                      <a:r>
                        <a:rPr lang="en-US" altLang="ja-JP" sz="1800" baseline="0" dirty="0">
                          <a:effectLst/>
                        </a:rPr>
                        <a:t> </a:t>
                      </a:r>
                      <a:r>
                        <a:rPr lang="en-US" altLang="ja-JP" sz="1800" dirty="0">
                          <a:effectLst/>
                        </a:rPr>
                        <a:t>Brazil,</a:t>
                      </a:r>
                      <a:r>
                        <a:rPr lang="en-US" altLang="ja-JP" sz="1800" baseline="0" dirty="0">
                          <a:effectLst/>
                        </a:rPr>
                        <a:t> </a:t>
                      </a:r>
                      <a:r>
                        <a:rPr lang="en-US" altLang="ja-JP" sz="1800" dirty="0">
                          <a:effectLst/>
                        </a:rPr>
                        <a:t>Mexico</a:t>
                      </a:r>
                      <a:endParaRPr kumimoji="0" lang="ja-JP" altLang="en-US" sz="1800" b="0" i="0" u="none" strike="noStrike" cap="none" normalizeH="0" baseline="0" dirty="0">
                        <a:ln>
                          <a:noFill/>
                        </a:ln>
                        <a:effectLst/>
                        <a:latin typeface="+mn-lt"/>
                        <a:ea typeface="ＭＳ Ｐゴシック" pitchFamily="50" charset="-128"/>
                      </a:endParaRPr>
                    </a:p>
                  </a:txBody>
                  <a:tcPr marL="91439" marR="91439" marT="45687" marB="4568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800" dirty="0">
                          <a:effectLst/>
                        </a:rPr>
                        <a:t>CAMEVET</a:t>
                      </a:r>
                      <a:endParaRPr kumimoji="0" lang="ja-JP" altLang="en-US" sz="1800" u="none" strike="noStrike" cap="none" normalizeH="0" baseline="0" dirty="0">
                        <a:ln>
                          <a:noFill/>
                        </a:ln>
                        <a:effectLst/>
                        <a:latin typeface="+mn-lt"/>
                      </a:endParaRPr>
                    </a:p>
                  </a:txBody>
                  <a:tcPr marL="91439" marR="91439" marT="45687" marB="45687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正方形/長方形 4">
            <a:extLst>
              <a:ext uri="{FF2B5EF4-FFF2-40B4-BE49-F238E27FC236}">
                <a16:creationId xmlns:a16="http://schemas.microsoft.com/office/drawing/2014/main" id="{58D7753A-25C1-4A8D-A162-5D974C7FE1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598573"/>
            <a:ext cx="27336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  <a:defRPr/>
            </a:pPr>
            <a:r>
              <a:rPr lang="en-US" altLang="ja-JP" sz="2400" dirty="0">
                <a:latin typeface="+mn-lt"/>
              </a:rPr>
              <a:t>Current members</a:t>
            </a:r>
          </a:p>
        </p:txBody>
      </p:sp>
      <p:sp>
        <p:nvSpPr>
          <p:cNvPr id="29722" name="タイトル 2">
            <a:extLst>
              <a:ext uri="{FF2B5EF4-FFF2-40B4-BE49-F238E27FC236}">
                <a16:creationId xmlns:a16="http://schemas.microsoft.com/office/drawing/2014/main" id="{EFB18D67-3BB1-4162-AE4C-8F910B91C66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81000" y="93663"/>
            <a:ext cx="8229600" cy="7254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00000"/>
              </a:lnSpc>
            </a:pPr>
            <a:r>
              <a:rPr lang="en-US" altLang="ja-JP" sz="3200">
                <a:solidFill>
                  <a:srgbClr val="0070C0"/>
                </a:solidFill>
              </a:rPr>
              <a:t>The VICH Outreach Forum (VOF)</a:t>
            </a:r>
            <a:endParaRPr lang="ja-JP" altLang="en-US" sz="320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7246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タイトル 3">
            <a:extLst>
              <a:ext uri="{FF2B5EF4-FFF2-40B4-BE49-F238E27FC236}">
                <a16:creationId xmlns:a16="http://schemas.microsoft.com/office/drawing/2014/main" id="{EC372309-C806-4467-8582-E46D73F2FEF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6988" y="163513"/>
            <a:ext cx="4056062" cy="649287"/>
          </a:xfrm>
          <a:solidFill>
            <a:schemeClr val="bg1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sz="3200">
                <a:solidFill>
                  <a:srgbClr val="0070C0"/>
                </a:solidFill>
              </a:rPr>
              <a:t>V</a:t>
            </a:r>
            <a:r>
              <a:rPr lang="en-US" altLang="ja-JP" sz="3200">
                <a:solidFill>
                  <a:srgbClr val="0070C0"/>
                </a:solidFill>
              </a:rPr>
              <a:t>ICH Guidelines</a:t>
            </a:r>
            <a:endParaRPr lang="ja-JP" altLang="en-US" sz="3200">
              <a:solidFill>
                <a:srgbClr val="0070C0"/>
              </a:solidFill>
            </a:endParaRPr>
          </a:p>
        </p:txBody>
      </p:sp>
      <p:sp>
        <p:nvSpPr>
          <p:cNvPr id="30723" name="スライド番号プレースホルダー 13">
            <a:extLst>
              <a:ext uri="{FF2B5EF4-FFF2-40B4-BE49-F238E27FC236}">
                <a16:creationId xmlns:a16="http://schemas.microsoft.com/office/drawing/2014/main" id="{2982EE12-3FC2-424F-AFFD-1539879BD32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3C5D5998-28B3-4207-A085-89231C94B05D}" type="slidenum">
              <a:rPr kumimoji="1" lang="ja-JP" altLang="en-US"/>
              <a:pPr/>
              <a:t>16</a:t>
            </a:fld>
            <a:endParaRPr kumimoji="1" lang="ja-JP" altLang="en-US"/>
          </a:p>
        </p:txBody>
      </p:sp>
      <p:graphicFrame>
        <p:nvGraphicFramePr>
          <p:cNvPr id="26" name="Group 3">
            <a:extLst>
              <a:ext uri="{FF2B5EF4-FFF2-40B4-BE49-F238E27FC236}">
                <a16:creationId xmlns:a16="http://schemas.microsoft.com/office/drawing/2014/main" id="{4A9584C3-8B19-44CE-9765-8D6686148C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6884504"/>
              </p:ext>
            </p:extLst>
          </p:nvPr>
        </p:nvGraphicFramePr>
        <p:xfrm>
          <a:off x="26988" y="1062038"/>
          <a:ext cx="9026525" cy="5591180"/>
        </p:xfrm>
        <a:graphic>
          <a:graphicData uri="http://schemas.openxmlformats.org/drawingml/2006/table">
            <a:tbl>
              <a:tblPr/>
              <a:tblGrid>
                <a:gridCol w="2832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3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90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8463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Category</a:t>
                      </a: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MS PGothic" panose="020B0600070205080204" pitchFamily="34" charset="-128"/>
                        <a:ea typeface="MS PGothic" panose="020B0600070205080204" pitchFamily="34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GL numbers</a:t>
                      </a:r>
                      <a:endParaRPr kumimoji="0" lang="pt-BR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MS PGothic" panose="020B0600070205080204" pitchFamily="34" charset="-128"/>
                        <a:ea typeface="MS PGothic" panose="020B0600070205080204" pitchFamily="34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800">
                <a:tc rowSpan="7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Pharmaceuticals</a:t>
                      </a: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MS PGothic" panose="020B0600070205080204" pitchFamily="34" charset="-128"/>
                        <a:ea typeface="MS PGothic" panose="020B0600070205080204" pitchFamily="34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Quality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MS PGothic" panose="020B0600070205080204" pitchFamily="34" charset="-128"/>
                        <a:ea typeface="MS PGothic" panose="020B0600070205080204" pitchFamily="34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1, 2, 3, 4, 5, 8, 10, 11, 17, 18(R)*, 39, 40, 45, 51, 58</a:t>
                      </a:r>
                      <a:endParaRPr kumimoji="0" lang="pt-BR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MS PGothic" panose="020B0600070205080204" pitchFamily="34" charset="-128"/>
                        <a:ea typeface="MS PGothic" panose="020B0600070205080204" pitchFamily="34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35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Efficacy</a:t>
                      </a:r>
                      <a:r>
                        <a:rPr kumimoji="0" lang="ja-JP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　</a:t>
                      </a:r>
                      <a:endParaRPr kumimoji="0" lang="ja-JP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MS PGothic" panose="020B0600070205080204" pitchFamily="34" charset="-128"/>
                        <a:ea typeface="MS PGothic" panose="020B0600070205080204" pitchFamily="34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7, 12, 13, 14, 15, 16, 19, 20, 21</a:t>
                      </a:r>
                      <a:endParaRPr kumimoji="0" lang="de-DE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MS PGothic" panose="020B0600070205080204" pitchFamily="34" charset="-128"/>
                        <a:ea typeface="MS PGothic" panose="020B0600070205080204" pitchFamily="34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576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Environmental Safety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MS PGothic" panose="020B0600070205080204" pitchFamily="34" charset="-128"/>
                        <a:ea typeface="MS PGothic" panose="020B0600070205080204" pitchFamily="34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6, 38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MS PGothic" panose="020B0600070205080204" pitchFamily="34" charset="-128"/>
                        <a:ea typeface="MS PGothic" panose="020B0600070205080204" pitchFamily="34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576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Metabolism and Residue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MS PGothic" panose="020B0600070205080204" pitchFamily="34" charset="-128"/>
                        <a:ea typeface="MS PGothic" panose="020B0600070205080204" pitchFamily="34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46, 47, 48</a:t>
                      </a:r>
                      <a:r>
                        <a:rPr kumimoji="0" lang="pt-BR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(R)</a:t>
                      </a:r>
                      <a:r>
                        <a:rPr kumimoji="0" lang="de-DE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, 49</a:t>
                      </a:r>
                      <a:r>
                        <a:rPr kumimoji="0" lang="pt-BR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(R), 56, 57</a:t>
                      </a:r>
                      <a:endParaRPr kumimoji="0" lang="de-DE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MS PGothic" panose="020B0600070205080204" pitchFamily="34" charset="-128"/>
                        <a:ea typeface="MS PGothic" panose="020B0600070205080204" pitchFamily="34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576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Toxicology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MS PGothic" panose="020B0600070205080204" pitchFamily="34" charset="-128"/>
                        <a:ea typeface="MS PGothic" panose="020B0600070205080204" pitchFamily="34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22, 23, 28, 31, 32, 33, 37, 54</a:t>
                      </a:r>
                      <a:endParaRPr kumimoji="0" lang="de-DE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MS PGothic" panose="020B0600070205080204" pitchFamily="34" charset="-128"/>
                        <a:ea typeface="MS PGothic" panose="020B0600070205080204" pitchFamily="34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735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Target Animal Safety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43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576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Antimicrobial Safety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27, 36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5763">
                <a:tc rowSpan="3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Biologicals</a:t>
                      </a: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MS PGothic" panose="020B0600070205080204" pitchFamily="34" charset="-128"/>
                        <a:ea typeface="MS PGothic" panose="020B0600070205080204" pitchFamily="34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Quality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34, 25, 26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576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Target Animal Safety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41, 44, 50, 55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576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Bioequivalence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52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7350"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General</a:t>
                      </a: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MS PGothic" panose="020B0600070205080204" pitchFamily="34" charset="-128"/>
                        <a:ea typeface="MS PGothic" panose="020B0600070205080204" pitchFamily="34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GCP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576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Electronic File Format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53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857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Pharmacovigilance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Pharmacovigilance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24, 29, 30, 35, 42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D6F526D-C7CD-4036-A6FC-A77C4ECB605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01763" y="3094038"/>
            <a:ext cx="6575425" cy="989012"/>
          </a:xfrm>
        </p:spPr>
        <p:txBody>
          <a:bodyPr/>
          <a:lstStyle/>
          <a:p>
            <a:pPr algn="ctr">
              <a:defRPr/>
            </a:pP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III. VICH </a:t>
            </a:r>
          </a:p>
          <a:p>
            <a:pPr algn="ctr">
              <a:defRPr/>
            </a:pP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Role and Objectives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タイトル 3">
            <a:extLst>
              <a:ext uri="{FF2B5EF4-FFF2-40B4-BE49-F238E27FC236}">
                <a16:creationId xmlns:a16="http://schemas.microsoft.com/office/drawing/2014/main" id="{3D47DEEC-7383-49B2-B7BF-4B40E1D8A24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68313" y="146050"/>
            <a:ext cx="6335712" cy="649288"/>
          </a:xfrm>
          <a:solidFill>
            <a:schemeClr val="bg1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sz="3200">
                <a:solidFill>
                  <a:srgbClr val="0070C0"/>
                </a:solidFill>
              </a:rPr>
              <a:t>What is the role of VICH?</a:t>
            </a:r>
            <a:endParaRPr kumimoji="1" lang="ja-JP" altLang="en-US" sz="320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E73D147-8CFE-467D-9493-B7548E437345}"/>
              </a:ext>
            </a:extLst>
          </p:cNvPr>
          <p:cNvSpPr txBox="1">
            <a:spLocks/>
          </p:cNvSpPr>
          <p:nvPr/>
        </p:nvSpPr>
        <p:spPr>
          <a:xfrm>
            <a:off x="107950" y="1495425"/>
            <a:ext cx="9036050" cy="427672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>
                <a:srgbClr val="595959"/>
              </a:buClr>
              <a:buSzPct val="80000"/>
              <a:defRPr/>
            </a:pPr>
            <a:r>
              <a:rPr lang="en-GB" altLang="en-US" sz="2800" dirty="0"/>
              <a:t>To </a:t>
            </a:r>
            <a:r>
              <a:rPr lang="en-GB" altLang="en-US" sz="2800" u="sng" dirty="0"/>
              <a:t>harmonise </a:t>
            </a:r>
            <a:r>
              <a:rPr lang="en-GB" altLang="en-US" sz="2800" b="1" u="sng" dirty="0"/>
              <a:t>technical</a:t>
            </a:r>
            <a:r>
              <a:rPr lang="en-GB" altLang="en-US" sz="2800" u="sng" dirty="0"/>
              <a:t> requirements </a:t>
            </a:r>
            <a:r>
              <a:rPr lang="en-GB" altLang="en-US" sz="2800" dirty="0"/>
              <a:t>for data necessary for registration of a veterinary medicinal product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595959"/>
              </a:buClr>
              <a:buSzPct val="80000"/>
              <a:defRPr/>
            </a:pPr>
            <a:endParaRPr lang="en-GB" altLang="en-US" sz="2800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595959"/>
              </a:buClr>
              <a:buSzPct val="80000"/>
              <a:defRPr/>
            </a:pPr>
            <a:r>
              <a:rPr lang="en-US" altLang="en-US" sz="2800" dirty="0"/>
              <a:t>To develop and implement VICH Guidelines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Clr>
                <a:srgbClr val="595959"/>
              </a:buClr>
              <a:buSzPct val="80000"/>
              <a:buFont typeface="Wingdings" pitchFamily="2" charset="2"/>
              <a:buChar char="ü"/>
              <a:defRPr/>
            </a:pPr>
            <a:r>
              <a:rPr lang="en-US" altLang="en-US" dirty="0"/>
              <a:t>Study and testing methodology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Clr>
                <a:srgbClr val="595959"/>
              </a:buClr>
              <a:buSzPct val="80000"/>
              <a:defRPr/>
            </a:pPr>
            <a:r>
              <a:rPr lang="en-US" altLang="en-US" dirty="0"/>
              <a:t>Quality, safety and efficacy (including  bioequivalence)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Clr>
                <a:srgbClr val="595959"/>
              </a:buClr>
              <a:buSzPct val="80000"/>
              <a:buFont typeface="Wingdings" pitchFamily="2" charset="2"/>
              <a:buChar char="ü"/>
              <a:defRPr/>
            </a:pPr>
            <a:r>
              <a:rPr lang="en-US" altLang="en-US" dirty="0"/>
              <a:t>Post-marketing safety monitoring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Clr>
                <a:srgbClr val="595959"/>
              </a:buClr>
              <a:buSzPct val="80000"/>
              <a:defRPr/>
            </a:pPr>
            <a:r>
              <a:rPr lang="en-US" altLang="en-US" dirty="0" err="1"/>
              <a:t>Pharmacovigilance</a:t>
            </a:r>
            <a:endParaRPr lang="en-GB" altLang="ja-JP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586D9FE0-A0F4-438A-8DB9-6443B6005FC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95288" y="249238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altLang="en-US" sz="3200">
                <a:solidFill>
                  <a:srgbClr val="0070C0"/>
                </a:solidFill>
              </a:rPr>
              <a:t>It is </a:t>
            </a:r>
            <a:r>
              <a:rPr lang="en-GB" altLang="en-US" sz="3200">
                <a:solidFill>
                  <a:srgbClr val="FF0000"/>
                </a:solidFill>
              </a:rPr>
              <a:t>NOT</a:t>
            </a:r>
            <a:r>
              <a:rPr lang="en-GB" altLang="en-US" sz="3200">
                <a:solidFill>
                  <a:srgbClr val="0070C0"/>
                </a:solidFill>
              </a:rPr>
              <a:t> the role of VICH to: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F1BB4D-F7A7-46D3-BBC7-50897792F8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388" y="1268413"/>
            <a:ext cx="8229600" cy="4525962"/>
          </a:xfrm>
        </p:spPr>
        <p:txBody>
          <a:bodyPr/>
          <a:lstStyle/>
          <a:p>
            <a:pPr eaLnBrk="1" fontAlgn="auto" hangingPunct="1">
              <a:spcBef>
                <a:spcPts val="600"/>
              </a:spcBef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90000"/>
              <a:defRPr/>
            </a:pPr>
            <a:r>
              <a:rPr lang="en-US" dirty="0"/>
              <a:t>Provide </a:t>
            </a:r>
            <a:r>
              <a:rPr lang="en-GB" dirty="0"/>
              <a:t>guidance to establish regulatory systems and regulations for marketing authorisations for Veterinary Medicinal Products</a:t>
            </a:r>
          </a:p>
          <a:p>
            <a:pPr eaLnBrk="1" fontAlgn="auto" hangingPunct="1">
              <a:spcBef>
                <a:spcPts val="600"/>
              </a:spcBef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90000"/>
              <a:defRPr/>
            </a:pPr>
            <a:r>
              <a:rPr lang="en-GB" dirty="0"/>
              <a:t>Decide which studies are necessary to obtain a marketing authorisation</a:t>
            </a:r>
          </a:p>
          <a:p>
            <a:pPr eaLnBrk="1" fontAlgn="auto" hangingPunct="1">
              <a:spcBef>
                <a:spcPts val="600"/>
              </a:spcBef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90000"/>
              <a:defRPr/>
            </a:pPr>
            <a:r>
              <a:rPr lang="en-GB" dirty="0"/>
              <a:t>Assess data or provide guidance on the assessment approach</a:t>
            </a:r>
          </a:p>
          <a:p>
            <a:pPr eaLnBrk="1" fontAlgn="auto" hangingPunct="1">
              <a:spcBef>
                <a:spcPts val="600"/>
              </a:spcBef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90000"/>
              <a:defRPr/>
            </a:pPr>
            <a:r>
              <a:rPr lang="en-GB" dirty="0"/>
              <a:t>Grant marketing authorisations</a:t>
            </a:r>
          </a:p>
          <a:p>
            <a:pPr eaLnBrk="1" fontAlgn="auto" hangingPunct="1">
              <a:spcBef>
                <a:spcPts val="600"/>
              </a:spcBef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90000"/>
              <a:defRPr/>
            </a:pPr>
            <a:r>
              <a:rPr lang="en-GB" dirty="0"/>
              <a:t>Establish safety standards</a:t>
            </a:r>
          </a:p>
          <a:p>
            <a:pPr marL="0" indent="0" eaLnBrk="1" fontAlgn="auto" hangingPunct="1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lang="en-GB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These are typically the roles of national competent authorities and governments</a:t>
            </a:r>
            <a:r>
              <a:rPr lang="en-US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GB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>
            <a:extLst>
              <a:ext uri="{FF2B5EF4-FFF2-40B4-BE49-F238E27FC236}">
                <a16:creationId xmlns:a16="http://schemas.microsoft.com/office/drawing/2014/main" id="{8B63D7AA-1CE5-43AB-AD49-612FF84EB24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44488" y="161925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BE" altLang="en-US" sz="3200">
                <a:solidFill>
                  <a:srgbClr val="0070C0"/>
                </a:solidFill>
              </a:rPr>
              <a:t>VICH Objectives</a:t>
            </a:r>
          </a:p>
        </p:txBody>
      </p:sp>
      <p:sp>
        <p:nvSpPr>
          <p:cNvPr id="13315" name="Rectangle 5">
            <a:extLst>
              <a:ext uri="{FF2B5EF4-FFF2-40B4-BE49-F238E27FC236}">
                <a16:creationId xmlns:a16="http://schemas.microsoft.com/office/drawing/2014/main" id="{BD6C7170-DD88-402A-B1FE-1466CCEB02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463" y="981075"/>
            <a:ext cx="9144001" cy="549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auto" hangingPunct="1">
              <a:spcBef>
                <a:spcPts val="120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n-GB" altLang="en-US" sz="2400" dirty="0">
                <a:latin typeface="+mn-lt"/>
              </a:rPr>
              <a:t>Establish and implement harmonised requirements for veterinary medicines in the VICH regions, which</a:t>
            </a:r>
          </a:p>
          <a:p>
            <a:pPr lvl="1" eaLnBrk="1" fontAlgn="auto" hangingPunct="1">
              <a:spcBef>
                <a:spcPts val="120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Tx/>
              <a:buChar char="•"/>
              <a:defRPr/>
            </a:pPr>
            <a:r>
              <a:rPr lang="en-GB" altLang="en-US" sz="2400" dirty="0">
                <a:latin typeface="+mn-lt"/>
              </a:rPr>
              <a:t>Meet high standards of Quality, Safety &amp; Efficacy to protect public health, animal health &amp; welfare and the environment</a:t>
            </a:r>
          </a:p>
          <a:p>
            <a:pPr lvl="1" eaLnBrk="1" fontAlgn="auto" hangingPunct="1">
              <a:spcBef>
                <a:spcPts val="120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Tx/>
              <a:buChar char="•"/>
              <a:defRPr/>
            </a:pPr>
            <a:r>
              <a:rPr lang="en-GB" altLang="en-US" sz="2400" dirty="0">
                <a:latin typeface="+mn-lt"/>
              </a:rPr>
              <a:t>Minimise the use of test animals and costs of product development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n-GB" altLang="en-US" sz="2400" dirty="0">
                <a:latin typeface="+mn-lt"/>
              </a:rPr>
              <a:t>Provide a basis for wider international harmonisation of technical requirements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n-GB" altLang="en-US" sz="2400" dirty="0">
                <a:latin typeface="+mn-lt"/>
              </a:rPr>
              <a:t>Ensure efficient processes for maintaining and monitoring consistent interpretation of data requirements following implementation    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n-GB" altLang="en-US" sz="2400" dirty="0"/>
              <a:t>Provide technical guidance enabling response to significant emerging global issues and science of relevance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Tx/>
              <a:buChar char="•"/>
              <a:defRPr/>
            </a:pPr>
            <a:endParaRPr lang="en-GB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Tx/>
              <a:buChar char="•"/>
              <a:defRPr/>
            </a:pPr>
            <a:endParaRPr lang="en-GB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247EECF9-EADE-4F12-9540-F9350CAF526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382588" y="146050"/>
            <a:ext cx="8229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fr-BE" altLang="en-US" sz="3200">
                <a:solidFill>
                  <a:srgbClr val="0070C0"/>
                </a:solidFill>
              </a:rPr>
              <a:t>VICH </a:t>
            </a:r>
            <a:r>
              <a:rPr lang="en-GB" altLang="en-US" sz="3200">
                <a:solidFill>
                  <a:srgbClr val="0070C0"/>
                </a:solidFill>
              </a:rPr>
              <a:t>Guiding Principles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947114B7-5724-4586-8BAB-3C7FA39637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19175"/>
            <a:ext cx="9258300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auto" hangingPunct="1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n-GB" altLang="en-US" sz="2400" dirty="0">
                <a:latin typeface="+mn-lt"/>
                <a:cs typeface="Arial" panose="020B0604020202020204" pitchFamily="34" charset="0"/>
              </a:rPr>
              <a:t>The decision making process in VICH should be through consensus</a:t>
            </a:r>
          </a:p>
          <a:p>
            <a:pPr eaLnBrk="1" fontAlgn="auto" hangingPunct="1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n-GB" altLang="en-US" sz="2400" dirty="0">
                <a:latin typeface="+mn-lt"/>
                <a:cs typeface="Arial" panose="020B0604020202020204" pitchFamily="34" charset="0"/>
              </a:rPr>
              <a:t>Procedures should ensure the smooth and consistent functioning of the process for preparation, consultation and adoption of Guidelines</a:t>
            </a:r>
          </a:p>
          <a:p>
            <a:pPr eaLnBrk="1" fontAlgn="auto" hangingPunct="1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n-GB" altLang="en-US" sz="2400" dirty="0">
                <a:latin typeface="+mn-lt"/>
                <a:cs typeface="Arial" panose="020B0604020202020204" pitchFamily="34" charset="0"/>
              </a:rPr>
              <a:t>New topics for development of Guidelines are agreed following evaluation of importance and feasibility of project; requires acceptance of all full VICH members</a:t>
            </a:r>
          </a:p>
          <a:p>
            <a:pPr eaLnBrk="1" fontAlgn="auto" hangingPunct="1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n-GB" altLang="en-US" sz="2400" dirty="0">
                <a:latin typeface="+mn-lt"/>
              </a:rPr>
              <a:t>Harmonised requirements should replace corresponding regional requirements</a:t>
            </a: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n-GB" altLang="en-US" sz="2400" dirty="0">
                <a:latin typeface="+mn-lt"/>
              </a:rPr>
              <a:t>Transparent and cost-effective procedures, open for public comments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GB" altLang="en-US" sz="2400" dirty="0">
                <a:latin typeface="+mn-lt"/>
              </a:rPr>
              <a:t>Consultation by all regulatory authorities in VICH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GB" altLang="en-US" sz="2400" dirty="0">
                <a:latin typeface="+mn-lt"/>
              </a:rPr>
              <a:t>Consultation procedure by dissemination to OIE Member Countries through OIE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GB" altLang="en-US" sz="2400" dirty="0">
                <a:latin typeface="+mn-lt"/>
              </a:rPr>
              <a:t>VICH public website</a:t>
            </a:r>
          </a:p>
          <a:p>
            <a:pPr eaLnBrk="1" fontAlgn="auto" hangingPunct="1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ü"/>
              <a:defRPr/>
            </a:pPr>
            <a:endParaRPr lang="en-GB" altLang="en-US" sz="26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4F34A98-FCA3-4F8D-9CA8-836729870A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92238" y="3094038"/>
            <a:ext cx="6575425" cy="989012"/>
          </a:xfrm>
        </p:spPr>
        <p:txBody>
          <a:bodyPr/>
          <a:lstStyle/>
          <a:p>
            <a:pPr algn="ctr">
              <a:defRPr/>
            </a:pP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IV. Conclusion</a:t>
            </a:r>
          </a:p>
          <a:p>
            <a:pPr>
              <a:defRPr/>
            </a:pPr>
            <a:endParaRPr lang="en-GB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3">
            <a:extLst>
              <a:ext uri="{FF2B5EF4-FFF2-40B4-BE49-F238E27FC236}">
                <a16:creationId xmlns:a16="http://schemas.microsoft.com/office/drawing/2014/main" id="{302E1CAA-DE80-417B-B908-6FD884171C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17588"/>
            <a:ext cx="8948738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auto" hangingPunct="1">
              <a:spcBef>
                <a:spcPts val="12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r>
              <a:rPr lang="en-US" altLang="en-US" sz="28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Confidence building and close collaboration between the participants since 1996! </a:t>
            </a:r>
            <a:endParaRPr lang="en-US" altLang="en-US" sz="2800" dirty="0">
              <a:solidFill>
                <a:srgbClr val="2F8F44"/>
              </a:solidFill>
              <a:latin typeface="+mn-lt"/>
              <a:cs typeface="Arial" panose="020B0604020202020204" pitchFamily="34" charset="0"/>
            </a:endParaRPr>
          </a:p>
          <a:p>
            <a:pPr lvl="1" eaLnBrk="1" fontAlgn="auto" hangingPunct="1">
              <a:spcBef>
                <a:spcPts val="0"/>
              </a:spcBef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Tx/>
              <a:buChar char="•"/>
              <a:defRPr/>
            </a:pPr>
            <a:r>
              <a:rPr lang="en-US" altLang="en-US" dirty="0">
                <a:latin typeface="+mn-lt"/>
                <a:cs typeface="Arial" panose="020B0604020202020204" pitchFamily="34" charset="0"/>
              </a:rPr>
              <a:t>Considerable improvements of harmonization of data requirements between regions, thus</a:t>
            </a:r>
          </a:p>
          <a:p>
            <a:pPr lvl="2" eaLnBrk="1" fontAlgn="auto" hangingPunct="1">
              <a:spcBef>
                <a:spcPts val="0"/>
              </a:spcBef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" panose="05000000000000000000" pitchFamily="2" charset="2"/>
              <a:buChar char="ü"/>
              <a:defRPr/>
            </a:pPr>
            <a:r>
              <a:rPr lang="en-US" altLang="en-US" sz="2800" dirty="0">
                <a:latin typeface="+mn-lt"/>
                <a:cs typeface="Arial" panose="020B0604020202020204" pitchFamily="34" charset="0"/>
              </a:rPr>
              <a:t> Reduction of animal testing</a:t>
            </a:r>
          </a:p>
          <a:p>
            <a:pPr lvl="2" eaLnBrk="1" fontAlgn="auto" hangingPunct="1">
              <a:spcBef>
                <a:spcPts val="0"/>
              </a:spcBef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" panose="05000000000000000000" pitchFamily="2" charset="2"/>
              <a:buChar char="ü"/>
              <a:defRPr/>
            </a:pPr>
            <a:r>
              <a:rPr lang="en-US" altLang="en-US" sz="2800" dirty="0">
                <a:latin typeface="+mn-lt"/>
                <a:cs typeface="Arial" panose="020B0604020202020204" pitchFamily="34" charset="0"/>
              </a:rPr>
              <a:t> Reduction of costs</a:t>
            </a:r>
          </a:p>
          <a:p>
            <a:pPr lvl="1" eaLnBrk="1" fontAlgn="auto" hangingPunct="1">
              <a:spcBef>
                <a:spcPts val="0"/>
              </a:spcBef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Tx/>
              <a:buChar char="•"/>
              <a:defRPr/>
            </a:pPr>
            <a:r>
              <a:rPr lang="en-US" altLang="en-US" dirty="0">
                <a:latin typeface="+mn-lt"/>
                <a:cs typeface="Arial" panose="020B0604020202020204" pitchFamily="34" charset="0"/>
              </a:rPr>
              <a:t>Better understanding of regulations and concerns in the other regions</a:t>
            </a:r>
          </a:p>
          <a:p>
            <a:pPr lvl="1" eaLnBrk="1" fontAlgn="auto" hangingPunct="1">
              <a:spcBef>
                <a:spcPts val="0"/>
              </a:spcBef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Tx/>
              <a:buChar char="•"/>
              <a:defRPr/>
            </a:pPr>
            <a:r>
              <a:rPr lang="en-US" altLang="en-US" dirty="0">
                <a:latin typeface="+mn-lt"/>
                <a:cs typeface="Arial" panose="020B0604020202020204" pitchFamily="34" charset="0"/>
              </a:rPr>
              <a:t>Discussion forum between scientific experts from both Regulatory agencies and the Animal Health companies</a:t>
            </a:r>
          </a:p>
          <a:p>
            <a:pPr lvl="1" eaLnBrk="1" fontAlgn="auto" hangingPunct="1">
              <a:spcBef>
                <a:spcPts val="0"/>
              </a:spcBef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Tx/>
              <a:buChar char="•"/>
              <a:defRPr/>
            </a:pPr>
            <a:r>
              <a:rPr lang="en-GB" dirty="0"/>
              <a:t>Contribute to the Global One Health approach</a:t>
            </a:r>
            <a:endParaRPr lang="en-US" altLang="en-US" dirty="0">
              <a:latin typeface="+mn-lt"/>
              <a:cs typeface="Arial" panose="020B0604020202020204" pitchFamily="34" charset="0"/>
            </a:endParaRP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FontTx/>
              <a:buChar char="•"/>
              <a:defRPr/>
            </a:pPr>
            <a:endParaRPr lang="en-GB" altLang="en-US" sz="2400" dirty="0">
              <a:solidFill>
                <a:srgbClr val="2F8F44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68962" name="Rectangle 2">
            <a:extLst>
              <a:ext uri="{FF2B5EF4-FFF2-40B4-BE49-F238E27FC236}">
                <a16:creationId xmlns:a16="http://schemas.microsoft.com/office/drawing/2014/main" id="{348126D2-EDFF-4E21-BD43-0B7CB0E1264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39700"/>
            <a:ext cx="8229600" cy="1143000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32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Achievements</a:t>
            </a:r>
            <a:r>
              <a:rPr lang="en-GB" sz="3200" dirty="0">
                <a:solidFill>
                  <a:srgbClr val="0070C0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>
            <a:extLst>
              <a:ext uri="{FF2B5EF4-FFF2-40B4-BE49-F238E27FC236}">
                <a16:creationId xmlns:a16="http://schemas.microsoft.com/office/drawing/2014/main" id="{03290B28-56E7-4F32-9100-61E6D4F5B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044575"/>
            <a:ext cx="8699500" cy="487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eaLnBrk="1" hangingPunct="1"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Arial" panose="020B0604020202020204" pitchFamily="34" charset="0"/>
              <a:buChar char="•"/>
            </a:pPr>
            <a:r>
              <a:rPr lang="en-US" altLang="en-US" sz="2800">
                <a:solidFill>
                  <a:srgbClr val="FF0000"/>
                </a:solidFill>
                <a:cs typeface="Arial" panose="020B0604020202020204" pitchFamily="34" charset="0"/>
              </a:rPr>
              <a:t>All decisions in the SC and the EWGs are made </a:t>
            </a:r>
            <a:r>
              <a:rPr lang="en-US" altLang="en-US" sz="2800" b="1" u="sng">
                <a:solidFill>
                  <a:srgbClr val="FF0000"/>
                </a:solidFill>
                <a:cs typeface="Arial" panose="020B0604020202020204" pitchFamily="34" charset="0"/>
              </a:rPr>
              <a:t>by consensus</a:t>
            </a:r>
            <a:endParaRPr lang="en-GB" altLang="en-US" sz="2800" u="sng">
              <a:solidFill>
                <a:srgbClr val="2F8F44"/>
              </a:solidFill>
              <a:cs typeface="Arial" panose="020B0604020202020204" pitchFamily="34" charset="0"/>
            </a:endParaRP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Arial" panose="020B0604020202020204" pitchFamily="34" charset="0"/>
              <a:buChar char="•"/>
            </a:pPr>
            <a:r>
              <a:rPr lang="en-GB" altLang="en-US" sz="2800">
                <a:cs typeface="Arial" panose="020B0604020202020204" pitchFamily="34" charset="0"/>
              </a:rPr>
              <a:t>Unique opportunity for regulators and industry to discuss topics openly enabling a pooling of expertise to jointly draft guidelines on regulatory data requirements</a:t>
            </a:r>
            <a:endParaRPr lang="en-US" altLang="en-US" sz="2800">
              <a:cs typeface="Arial" panose="020B0604020202020204" pitchFamily="34" charset="0"/>
            </a:endParaRP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Arial" panose="020B0604020202020204" pitchFamily="34" charset="0"/>
              <a:buChar char="•"/>
            </a:pPr>
            <a:r>
              <a:rPr lang="en-US" altLang="en-US" sz="2800">
                <a:cs typeface="Times New Roman" panose="02020603050405020304" pitchFamily="18" charset="0"/>
              </a:rPr>
              <a:t>Opportunity to update regional standards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Arial" panose="020B0604020202020204" pitchFamily="34" charset="0"/>
              <a:buChar char="•"/>
            </a:pPr>
            <a:r>
              <a:rPr lang="en-US" altLang="en-US" sz="2800">
                <a:cs typeface="Times New Roman" panose="02020603050405020304" pitchFamily="18" charset="0"/>
              </a:rPr>
              <a:t>Acceleration of Veterinary Medicinal product development for Livestock &amp; Companion Animals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Arial" panose="020B0604020202020204" pitchFamily="34" charset="0"/>
              <a:buChar char="•"/>
            </a:pPr>
            <a:r>
              <a:rPr lang="en-US" altLang="en-US" sz="2800">
                <a:cs typeface="Times New Roman" panose="02020603050405020304" pitchFamily="18" charset="0"/>
              </a:rPr>
              <a:t>Increase availability of Veterinary Medicines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Arial" panose="020B0604020202020204" pitchFamily="34" charset="0"/>
              <a:buChar char="•"/>
            </a:pPr>
            <a:r>
              <a:rPr lang="en-GB" altLang="en-US" sz="2800"/>
              <a:t>Increased Product Safety and Consumer Safety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Arial" panose="020B0604020202020204" pitchFamily="34" charset="0"/>
              <a:buChar char="•"/>
            </a:pPr>
            <a:endParaRPr lang="en-GB" altLang="en-US" sz="2800">
              <a:solidFill>
                <a:srgbClr val="595959"/>
              </a:solidFill>
              <a:cs typeface="Times New Roman" panose="02020603050405020304" pitchFamily="18" charset="0"/>
            </a:endParaRPr>
          </a:p>
        </p:txBody>
      </p:sp>
      <p:sp>
        <p:nvSpPr>
          <p:cNvPr id="169986" name="Rectangle 2">
            <a:extLst>
              <a:ext uri="{FF2B5EF4-FFF2-40B4-BE49-F238E27FC236}">
                <a16:creationId xmlns:a16="http://schemas.microsoft.com/office/drawing/2014/main" id="{B9A21884-5C45-4FCB-947C-B707CF0B910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49263" y="106363"/>
            <a:ext cx="8229600" cy="1143000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32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Achievements</a:t>
            </a:r>
            <a:r>
              <a:rPr lang="en-GB" sz="3200" dirty="0">
                <a:solidFill>
                  <a:srgbClr val="0070C0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4">
            <a:extLst>
              <a:ext uri="{FF2B5EF4-FFF2-40B4-BE49-F238E27FC236}">
                <a16:creationId xmlns:a16="http://schemas.microsoft.com/office/drawing/2014/main" id="{F8707925-99E1-405D-BCF8-6855E7828E72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fld id="{F7A28A87-974D-42B1-AEAC-433435BE4FE3}" type="slidenum">
              <a:rPr lang="en-US" altLang="en-US" sz="1400">
                <a:latin typeface="Times" panose="02020603050405020304" pitchFamily="18" charset="0"/>
              </a:rPr>
              <a:pPr algn="r" eaLnBrk="1" hangingPunct="1"/>
              <a:t>25</a:t>
            </a:fld>
            <a:endParaRPr lang="en-US" altLang="en-US" sz="1400">
              <a:latin typeface="Times" panose="02020603050405020304" pitchFamily="18" charset="0"/>
            </a:endParaRPr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2F810E7C-0C06-4CE3-B2CD-344186AE087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33388" y="258763"/>
            <a:ext cx="7072312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en-GB" altLang="en-US" sz="3200">
                <a:solidFill>
                  <a:srgbClr val="003399"/>
                </a:solidFill>
              </a:rPr>
              <a:t>The VICH public website </a:t>
            </a:r>
            <a:br>
              <a:rPr lang="en-GB" altLang="en-US" sz="3200">
                <a:solidFill>
                  <a:srgbClr val="003399"/>
                </a:solidFill>
              </a:rPr>
            </a:br>
            <a:r>
              <a:rPr lang="en-GB" altLang="en-US" sz="3200">
                <a:solidFill>
                  <a:srgbClr val="0070C0"/>
                </a:solidFill>
              </a:rPr>
              <a:t>(</a:t>
            </a:r>
            <a:r>
              <a:rPr lang="en-GB" altLang="en-US" sz="3200">
                <a:solidFill>
                  <a:srgbClr val="0070C0"/>
                </a:solidFill>
                <a:hlinkClick r:id="rId3"/>
              </a:rPr>
              <a:t>http://www.vichsec.org</a:t>
            </a:r>
            <a:r>
              <a:rPr lang="en-GB" altLang="en-US" sz="3200">
                <a:solidFill>
                  <a:srgbClr val="0070C0"/>
                </a:solidFill>
              </a:rPr>
              <a:t>)</a:t>
            </a:r>
            <a:endParaRPr lang="en-GB" altLang="en-US" sz="3200">
              <a:solidFill>
                <a:srgbClr val="003399"/>
              </a:solidFill>
            </a:endParaRPr>
          </a:p>
        </p:txBody>
      </p:sp>
      <p:sp>
        <p:nvSpPr>
          <p:cNvPr id="44036" name="Text Box 4">
            <a:extLst>
              <a:ext uri="{FF2B5EF4-FFF2-40B4-BE49-F238E27FC236}">
                <a16:creationId xmlns:a16="http://schemas.microsoft.com/office/drawing/2014/main" id="{5187C4BA-6AC8-4E05-88D3-B62410934D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419600"/>
            <a:ext cx="1841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fr-FR" altLang="en-US" sz="2800">
              <a:latin typeface="Arial" panose="020B0604020202020204" pitchFamily="34" charset="0"/>
            </a:endParaRPr>
          </a:p>
        </p:txBody>
      </p:sp>
      <p:pic>
        <p:nvPicPr>
          <p:cNvPr id="44037" name="Picture 3">
            <a:extLst>
              <a:ext uri="{FF2B5EF4-FFF2-40B4-BE49-F238E27FC236}">
                <a16:creationId xmlns:a16="http://schemas.microsoft.com/office/drawing/2014/main" id="{B0A77F5B-0580-4C5F-A8DC-28986FA07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1784350"/>
            <a:ext cx="9144000" cy="481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>
            <a:extLst>
              <a:ext uri="{FF2B5EF4-FFF2-40B4-BE49-F238E27FC236}">
                <a16:creationId xmlns:a16="http://schemas.microsoft.com/office/drawing/2014/main" id="{F8E43681-5501-4F76-9F03-78BDC144BE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00113" y="1855788"/>
            <a:ext cx="77724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fr-BE" altLang="en-US" sz="3600" b="1">
                <a:solidFill>
                  <a:srgbClr val="333399"/>
                </a:solidFill>
              </a:rPr>
              <a:t>THANK YOU FOR YOUR ATTENTION!</a:t>
            </a:r>
            <a:endParaRPr lang="en-GB" altLang="en-US" sz="3600" b="1">
              <a:solidFill>
                <a:srgbClr val="333399"/>
              </a:solidFill>
            </a:endParaRPr>
          </a:p>
        </p:txBody>
      </p:sp>
      <p:pic>
        <p:nvPicPr>
          <p:cNvPr id="46083" name="Picture 2">
            <a:extLst>
              <a:ext uri="{FF2B5EF4-FFF2-40B4-BE49-F238E27FC236}">
                <a16:creationId xmlns:a16="http://schemas.microsoft.com/office/drawing/2014/main" id="{0C216276-522B-4A66-8992-2395607D7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288" y="2797175"/>
            <a:ext cx="4718050" cy="353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2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474F1B20-F954-4534-9B38-1536BF7247B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350838" y="222250"/>
            <a:ext cx="8229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fr-BE" altLang="en-US" sz="3200">
                <a:solidFill>
                  <a:srgbClr val="0070C0"/>
                </a:solidFill>
              </a:rPr>
              <a:t>The VICH Process</a:t>
            </a:r>
            <a:endParaRPr lang="fr-FR" altLang="en-US" sz="3200">
              <a:solidFill>
                <a:srgbClr val="0070C0"/>
              </a:solidFill>
            </a:endParaRP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6B02BFB1-CAF9-4000-B3D8-E16F5859C9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75" y="1138238"/>
            <a:ext cx="8929688" cy="532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auto" hangingPunct="1">
              <a:spcBef>
                <a:spcPts val="1200"/>
              </a:spcBef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defRPr/>
            </a:pPr>
            <a:r>
              <a:rPr lang="en-GB" altLang="en-US" sz="2400" dirty="0">
                <a:latin typeface="+mn-lt"/>
              </a:rPr>
              <a:t>Thorough selection of topics by the SC based on assessment of benefits and feasibility for harmonisation and resources requirements</a:t>
            </a:r>
          </a:p>
          <a:p>
            <a:pPr marL="342900" lvl="1" indent="-342900" eaLnBrk="1" fontAlgn="auto" hangingPunct="1">
              <a:spcBef>
                <a:spcPts val="1200"/>
              </a:spcBef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en-GB" altLang="en-US" sz="2400" dirty="0">
                <a:latin typeface="+mn-lt"/>
              </a:rPr>
              <a:t>Work mandated </a:t>
            </a:r>
            <a:r>
              <a:rPr lang="fr-BE" altLang="en-US" sz="2400" dirty="0">
                <a:latin typeface="+mn-lt"/>
              </a:rPr>
              <a:t>by</a:t>
            </a:r>
            <a:r>
              <a:rPr lang="en-GB" altLang="en-US" sz="2400" dirty="0">
                <a:latin typeface="+mn-lt"/>
              </a:rPr>
              <a:t> the SC to Expert Working Groups i.e. the SC monitors progress of Expert Working Groups and provides support and direction</a:t>
            </a:r>
          </a:p>
          <a:p>
            <a:pPr eaLnBrk="1" fontAlgn="auto" hangingPunct="1">
              <a:spcBef>
                <a:spcPts val="1200"/>
              </a:spcBef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defRPr/>
            </a:pPr>
            <a:r>
              <a:rPr lang="en-GB" altLang="en-US" sz="2400" dirty="0">
                <a:latin typeface="+mn-lt"/>
              </a:rPr>
              <a:t>Elaboration and adoption of Guidelines in a 9-step procedure</a:t>
            </a:r>
          </a:p>
          <a:p>
            <a:pPr eaLnBrk="1" fontAlgn="auto" hangingPunct="1">
              <a:spcBef>
                <a:spcPts val="1200"/>
              </a:spcBef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defRPr/>
            </a:pPr>
            <a:r>
              <a:rPr lang="en-GB" altLang="en-US" sz="2400" dirty="0">
                <a:latin typeface="+mn-lt"/>
              </a:rPr>
              <a:t>Taking particular note of ICH Guidelines taking account of veterinary specific needs</a:t>
            </a:r>
          </a:p>
          <a:p>
            <a:pPr eaLnBrk="1" fontAlgn="auto" hangingPunct="1">
              <a:spcBef>
                <a:spcPts val="1200"/>
              </a:spcBef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defRPr/>
            </a:pPr>
            <a:r>
              <a:rPr lang="en-GB" altLang="en-US" sz="2400" dirty="0">
                <a:latin typeface="+mn-lt"/>
              </a:rPr>
              <a:t>Consequent need for maintaining and updating existing guidelines on a regular basis</a:t>
            </a:r>
          </a:p>
        </p:txBody>
      </p:sp>
    </p:spTree>
    <p:extLst>
      <p:ext uri="{BB962C8B-B14F-4D97-AF65-F5344CB8AC3E}">
        <p14:creationId xmlns:p14="http://schemas.microsoft.com/office/powerpoint/2010/main" val="13698297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Group 171">
            <a:extLst>
              <a:ext uri="{FF2B5EF4-FFF2-40B4-BE49-F238E27FC236}">
                <a16:creationId xmlns:a16="http://schemas.microsoft.com/office/drawing/2014/main" id="{B849E86C-105B-4B22-8152-D2C475F96565}"/>
              </a:ext>
            </a:extLst>
          </p:cNvPr>
          <p:cNvGrpSpPr>
            <a:grpSpLocks/>
          </p:cNvGrpSpPr>
          <p:nvPr/>
        </p:nvGrpSpPr>
        <p:grpSpPr bwMode="auto">
          <a:xfrm>
            <a:off x="334963" y="5695950"/>
            <a:ext cx="7908925" cy="438150"/>
            <a:chOff x="252" y="1632"/>
            <a:chExt cx="5314" cy="276"/>
          </a:xfrm>
        </p:grpSpPr>
        <p:sp>
          <p:nvSpPr>
            <p:cNvPr id="37917" name="AutoShape 172">
              <a:extLst>
                <a:ext uri="{FF2B5EF4-FFF2-40B4-BE49-F238E27FC236}">
                  <a16:creationId xmlns:a16="http://schemas.microsoft.com/office/drawing/2014/main" id="{AA46C4BC-1842-4B4D-A0B1-1BA839983D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" y="1632"/>
              <a:ext cx="1092" cy="276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BAE8C4"/>
                </a:gs>
                <a:gs pos="100000">
                  <a:srgbClr val="7DD590"/>
                </a:gs>
              </a:gsLst>
              <a:lin ang="5400000" scaled="1"/>
            </a:gradFill>
            <a:ln w="9525">
              <a:solidFill>
                <a:srgbClr val="B7E7C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 sz="2100" b="1">
                  <a:solidFill>
                    <a:srgbClr val="184A23"/>
                  </a:solidFill>
                  <a:latin typeface="Tahoma" panose="020B0604030504040204" pitchFamily="34" charset="0"/>
                </a:rPr>
                <a:t>Step </a:t>
              </a:r>
              <a:r>
                <a:rPr lang="fr-BE" altLang="en-US" sz="2100" b="1">
                  <a:solidFill>
                    <a:srgbClr val="184A23"/>
                  </a:solidFill>
                  <a:latin typeface="Tahoma" panose="020B0604030504040204" pitchFamily="34" charset="0"/>
                </a:rPr>
                <a:t>9</a:t>
              </a:r>
              <a:endParaRPr lang="en-GB" altLang="en-US" sz="2400">
                <a:solidFill>
                  <a:srgbClr val="184A23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37918" name="AutoShape 173">
              <a:extLst>
                <a:ext uri="{FF2B5EF4-FFF2-40B4-BE49-F238E27FC236}">
                  <a16:creationId xmlns:a16="http://schemas.microsoft.com/office/drawing/2014/main" id="{E88669AB-5E51-47ED-AE9D-327B01BB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" y="1632"/>
              <a:ext cx="4078" cy="276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BAE8C4"/>
                </a:gs>
                <a:gs pos="100000">
                  <a:srgbClr val="7DD590"/>
                </a:gs>
              </a:gsLst>
              <a:lin ang="5400000" scaled="1"/>
            </a:gradFill>
            <a:ln w="9525">
              <a:solidFill>
                <a:srgbClr val="B7E7C1"/>
              </a:solidFill>
              <a:round/>
              <a:headEnd/>
              <a:tailEnd/>
            </a:ln>
          </p:spPr>
          <p:txBody>
            <a:bodyPr wrap="none" t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>
                  <a:schemeClr val="tx1"/>
                </a:buClr>
              </a:pPr>
              <a:r>
                <a:rPr lang="en-GB" altLang="en-US" sz="2100">
                  <a:solidFill>
                    <a:srgbClr val="184A23"/>
                  </a:solidFill>
                  <a:latin typeface="Tahoma" panose="020B0604030504040204" pitchFamily="34" charset="0"/>
                </a:rPr>
                <a:t>Recommendation for review</a:t>
              </a:r>
            </a:p>
          </p:txBody>
        </p:sp>
      </p:grpSp>
      <p:grpSp>
        <p:nvGrpSpPr>
          <p:cNvPr id="37891" name="Group 134">
            <a:extLst>
              <a:ext uri="{FF2B5EF4-FFF2-40B4-BE49-F238E27FC236}">
                <a16:creationId xmlns:a16="http://schemas.microsoft.com/office/drawing/2014/main" id="{5FC9FC5E-94A7-43A7-A080-94C97DD42353}"/>
              </a:ext>
            </a:extLst>
          </p:cNvPr>
          <p:cNvGrpSpPr>
            <a:grpSpLocks/>
          </p:cNvGrpSpPr>
          <p:nvPr/>
        </p:nvGrpSpPr>
        <p:grpSpPr bwMode="auto">
          <a:xfrm>
            <a:off x="354013" y="1619250"/>
            <a:ext cx="7889875" cy="1035050"/>
            <a:chOff x="264" y="924"/>
            <a:chExt cx="5301" cy="652"/>
          </a:xfrm>
        </p:grpSpPr>
        <p:sp>
          <p:nvSpPr>
            <p:cNvPr id="37915" name="AutoShape 124">
              <a:extLst>
                <a:ext uri="{FF2B5EF4-FFF2-40B4-BE49-F238E27FC236}">
                  <a16:creationId xmlns:a16="http://schemas.microsoft.com/office/drawing/2014/main" id="{6AAF4F35-FAEA-4739-9C6F-855745E2CF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" y="924"/>
              <a:ext cx="1092" cy="288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BAE8C4"/>
                </a:gs>
                <a:gs pos="100000">
                  <a:srgbClr val="7DD590"/>
                </a:gs>
              </a:gsLst>
              <a:lin ang="5400000" scaled="1"/>
            </a:gradFill>
            <a:ln w="9525">
              <a:solidFill>
                <a:srgbClr val="B7E7C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 sz="2100" b="1">
                  <a:solidFill>
                    <a:srgbClr val="184A23"/>
                  </a:solidFill>
                  <a:latin typeface="Tahoma" panose="020B0604030504040204" pitchFamily="34" charset="0"/>
                </a:rPr>
                <a:t>Step 1</a:t>
              </a:r>
              <a:endParaRPr lang="en-GB" altLang="en-US" sz="2400">
                <a:solidFill>
                  <a:srgbClr val="184A23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37916" name="AutoShape 126">
              <a:extLst>
                <a:ext uri="{FF2B5EF4-FFF2-40B4-BE49-F238E27FC236}">
                  <a16:creationId xmlns:a16="http://schemas.microsoft.com/office/drawing/2014/main" id="{F9755A5A-F22D-4FF0-9634-4EDBB1FABE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8" y="928"/>
              <a:ext cx="4087" cy="648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BAE8C4"/>
                </a:gs>
                <a:gs pos="100000">
                  <a:srgbClr val="7DD590"/>
                </a:gs>
              </a:gsLst>
              <a:lin ang="5400000" scaled="1"/>
            </a:gradFill>
            <a:ln w="9525">
              <a:solidFill>
                <a:srgbClr val="B7E7C1"/>
              </a:solidFill>
              <a:round/>
              <a:headEnd/>
              <a:tailEnd/>
            </a:ln>
          </p:spPr>
          <p:txBody>
            <a:bodyPr wrap="none" t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fr-BE" altLang="en-US" sz="2100">
                  <a:solidFill>
                    <a:srgbClr val="184A23"/>
                  </a:solidFill>
                  <a:latin typeface="Tahoma" panose="020B0604030504040204" pitchFamily="34" charset="0"/>
                  <a:sym typeface="Wingdings" panose="05000000000000000000" pitchFamily="2" charset="2"/>
                </a:rPr>
                <a:t></a:t>
              </a:r>
              <a:r>
                <a:rPr lang="fr-BE" altLang="en-US" sz="2100">
                  <a:solidFill>
                    <a:srgbClr val="184A23"/>
                  </a:solidFill>
                  <a:latin typeface="Tahoma" panose="020B0604030504040204" pitchFamily="34" charset="0"/>
                </a:rPr>
                <a:t> </a:t>
              </a:r>
              <a:r>
                <a:rPr lang="en-GB" altLang="en-US" sz="2100">
                  <a:solidFill>
                    <a:srgbClr val="184A23"/>
                  </a:solidFill>
                  <a:latin typeface="Tahoma" panose="020B0604030504040204" pitchFamily="34" charset="0"/>
                </a:rPr>
                <a:t>Concept paper to propose issue</a:t>
              </a:r>
              <a:br>
                <a:rPr lang="fr-BE" altLang="en-US" sz="2100">
                  <a:solidFill>
                    <a:srgbClr val="184A23"/>
                  </a:solidFill>
                  <a:latin typeface="Tahoma" panose="020B0604030504040204" pitchFamily="34" charset="0"/>
                </a:rPr>
              </a:br>
              <a:r>
                <a:rPr lang="fr-BE" altLang="en-US" sz="2100">
                  <a:solidFill>
                    <a:srgbClr val="184A23"/>
                  </a:solidFill>
                  <a:latin typeface="Tahoma" panose="020B0604030504040204" pitchFamily="34" charset="0"/>
                  <a:sym typeface="Wingdings" panose="05000000000000000000" pitchFamily="2" charset="2"/>
                </a:rPr>
                <a:t></a:t>
              </a:r>
              <a:r>
                <a:rPr lang="fr-BE" altLang="en-US" sz="2100">
                  <a:solidFill>
                    <a:srgbClr val="184A23"/>
                  </a:solidFill>
                  <a:latin typeface="Tahoma" panose="020B0604030504040204" pitchFamily="34" charset="0"/>
                </a:rPr>
                <a:t> </a:t>
              </a:r>
              <a:r>
                <a:rPr lang="en-GB" altLang="en-US" sz="2100">
                  <a:solidFill>
                    <a:srgbClr val="184A23"/>
                  </a:solidFill>
                  <a:latin typeface="Tahoma" panose="020B0604030504040204" pitchFamily="34" charset="0"/>
                </a:rPr>
                <a:t>Review by SC</a:t>
              </a:r>
              <a:br>
                <a:rPr lang="fr-BE" altLang="en-US" sz="2100">
                  <a:solidFill>
                    <a:srgbClr val="184A23"/>
                  </a:solidFill>
                  <a:latin typeface="Tahoma" panose="020B0604030504040204" pitchFamily="34" charset="0"/>
                </a:rPr>
              </a:br>
              <a:r>
                <a:rPr lang="fr-BE" altLang="en-US" sz="2100">
                  <a:solidFill>
                    <a:srgbClr val="184A23"/>
                  </a:solidFill>
                  <a:latin typeface="Tahoma" panose="020B0604030504040204" pitchFamily="34" charset="0"/>
                  <a:sym typeface="Wingdings" panose="05000000000000000000" pitchFamily="2" charset="2"/>
                </a:rPr>
                <a:t></a:t>
              </a:r>
              <a:r>
                <a:rPr lang="fr-BE" altLang="en-US" sz="2100">
                  <a:solidFill>
                    <a:srgbClr val="184A23"/>
                  </a:solidFill>
                  <a:latin typeface="Tahoma" panose="020B0604030504040204" pitchFamily="34" charset="0"/>
                </a:rPr>
                <a:t> </a:t>
              </a:r>
              <a:r>
                <a:rPr lang="en-GB" altLang="en-US" sz="2100">
                  <a:solidFill>
                    <a:srgbClr val="184A23"/>
                  </a:solidFill>
                  <a:latin typeface="Tahoma" panose="020B0604030504040204" pitchFamily="34" charset="0"/>
                </a:rPr>
                <a:t>Appointment of Topic Leader/Chairman</a:t>
              </a:r>
            </a:p>
          </p:txBody>
        </p:sp>
      </p:grpSp>
      <p:grpSp>
        <p:nvGrpSpPr>
          <p:cNvPr id="37892" name="Group 135">
            <a:extLst>
              <a:ext uri="{FF2B5EF4-FFF2-40B4-BE49-F238E27FC236}">
                <a16:creationId xmlns:a16="http://schemas.microsoft.com/office/drawing/2014/main" id="{76533AB4-DC7B-4644-B787-20B4DB0F4952}"/>
              </a:ext>
            </a:extLst>
          </p:cNvPr>
          <p:cNvGrpSpPr>
            <a:grpSpLocks/>
          </p:cNvGrpSpPr>
          <p:nvPr/>
        </p:nvGrpSpPr>
        <p:grpSpPr bwMode="auto">
          <a:xfrm>
            <a:off x="334963" y="2705100"/>
            <a:ext cx="7908925" cy="438150"/>
            <a:chOff x="252" y="1632"/>
            <a:chExt cx="5314" cy="276"/>
          </a:xfrm>
        </p:grpSpPr>
        <p:sp>
          <p:nvSpPr>
            <p:cNvPr id="37913" name="AutoShape 131">
              <a:extLst>
                <a:ext uri="{FF2B5EF4-FFF2-40B4-BE49-F238E27FC236}">
                  <a16:creationId xmlns:a16="http://schemas.microsoft.com/office/drawing/2014/main" id="{5D205AA2-1394-439D-865A-FD3CDB29FA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" y="1632"/>
              <a:ext cx="1092" cy="276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BAE8C4"/>
                </a:gs>
                <a:gs pos="100000">
                  <a:srgbClr val="7DD590"/>
                </a:gs>
              </a:gsLst>
              <a:lin ang="5400000" scaled="1"/>
            </a:gradFill>
            <a:ln w="9525">
              <a:solidFill>
                <a:srgbClr val="B7E7C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 sz="2100" b="1">
                  <a:solidFill>
                    <a:srgbClr val="184A23"/>
                  </a:solidFill>
                  <a:latin typeface="Tahoma" panose="020B0604030504040204" pitchFamily="34" charset="0"/>
                </a:rPr>
                <a:t>Step </a:t>
              </a:r>
              <a:r>
                <a:rPr lang="fr-BE" altLang="en-US" sz="2100" b="1">
                  <a:solidFill>
                    <a:srgbClr val="184A23"/>
                  </a:solidFill>
                  <a:latin typeface="Tahoma" panose="020B0604030504040204" pitchFamily="34" charset="0"/>
                </a:rPr>
                <a:t>2</a:t>
              </a:r>
              <a:endParaRPr lang="en-GB" altLang="en-US" sz="2400">
                <a:solidFill>
                  <a:srgbClr val="184A23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37914" name="AutoShape 132">
              <a:extLst>
                <a:ext uri="{FF2B5EF4-FFF2-40B4-BE49-F238E27FC236}">
                  <a16:creationId xmlns:a16="http://schemas.microsoft.com/office/drawing/2014/main" id="{400E2F1A-0EBD-4BE1-9395-7DECD179B3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" y="1632"/>
              <a:ext cx="4078" cy="276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BAE8C4"/>
                </a:gs>
                <a:gs pos="100000">
                  <a:srgbClr val="7DD590"/>
                </a:gs>
              </a:gsLst>
              <a:lin ang="5400000" scaled="1"/>
            </a:gradFill>
            <a:ln w="9525">
              <a:solidFill>
                <a:srgbClr val="B7E7C1"/>
              </a:solidFill>
              <a:round/>
              <a:headEnd/>
              <a:tailEnd/>
            </a:ln>
          </p:spPr>
          <p:txBody>
            <a:bodyPr wrap="none" t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en-GB" altLang="en-US" sz="2100">
                  <a:solidFill>
                    <a:srgbClr val="184A23"/>
                  </a:solidFill>
                  <a:latin typeface="Tahoma" panose="020B0604030504040204" pitchFamily="34" charset="0"/>
                </a:rPr>
                <a:t>EWG to produce draft </a:t>
              </a:r>
              <a:r>
                <a:rPr lang="fr-BE" altLang="en-US" sz="2100">
                  <a:solidFill>
                    <a:srgbClr val="184A23"/>
                  </a:solidFill>
                  <a:latin typeface="Tahoma" panose="020B0604030504040204" pitchFamily="34" charset="0"/>
                </a:rPr>
                <a:t>Guideline</a:t>
              </a:r>
              <a:endParaRPr lang="en-GB" altLang="en-US" sz="2100">
                <a:solidFill>
                  <a:srgbClr val="184A23"/>
                </a:solidFill>
                <a:latin typeface="Tahoma" panose="020B0604030504040204" pitchFamily="34" charset="0"/>
              </a:endParaRPr>
            </a:p>
          </p:txBody>
        </p:sp>
      </p:grpSp>
      <p:grpSp>
        <p:nvGrpSpPr>
          <p:cNvPr id="37893" name="Group 136">
            <a:extLst>
              <a:ext uri="{FF2B5EF4-FFF2-40B4-BE49-F238E27FC236}">
                <a16:creationId xmlns:a16="http://schemas.microsoft.com/office/drawing/2014/main" id="{B3C00A29-8380-4775-A38A-0DCD5F4B208E}"/>
              </a:ext>
            </a:extLst>
          </p:cNvPr>
          <p:cNvGrpSpPr>
            <a:grpSpLocks/>
          </p:cNvGrpSpPr>
          <p:nvPr/>
        </p:nvGrpSpPr>
        <p:grpSpPr bwMode="auto">
          <a:xfrm>
            <a:off x="334963" y="3219450"/>
            <a:ext cx="7908925" cy="438150"/>
            <a:chOff x="252" y="1632"/>
            <a:chExt cx="5314" cy="276"/>
          </a:xfrm>
        </p:grpSpPr>
        <p:sp>
          <p:nvSpPr>
            <p:cNvPr id="37911" name="AutoShape 137">
              <a:extLst>
                <a:ext uri="{FF2B5EF4-FFF2-40B4-BE49-F238E27FC236}">
                  <a16:creationId xmlns:a16="http://schemas.microsoft.com/office/drawing/2014/main" id="{94F6F56E-EC32-4AC2-A2EE-2FA5CB8508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" y="1632"/>
              <a:ext cx="1092" cy="276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BAE8C4"/>
                </a:gs>
                <a:gs pos="100000">
                  <a:srgbClr val="7DD590"/>
                </a:gs>
              </a:gsLst>
              <a:lin ang="5400000" scaled="1"/>
            </a:gradFill>
            <a:ln w="9525">
              <a:solidFill>
                <a:srgbClr val="B7E7C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 sz="2100" b="1">
                  <a:solidFill>
                    <a:srgbClr val="184A23"/>
                  </a:solidFill>
                  <a:latin typeface="Tahoma" panose="020B0604030504040204" pitchFamily="34" charset="0"/>
                </a:rPr>
                <a:t>Step </a:t>
              </a:r>
              <a:r>
                <a:rPr lang="fr-BE" altLang="en-US" sz="2100" b="1">
                  <a:solidFill>
                    <a:srgbClr val="184A23"/>
                  </a:solidFill>
                  <a:latin typeface="Tahoma" panose="020B0604030504040204" pitchFamily="34" charset="0"/>
                </a:rPr>
                <a:t>3</a:t>
              </a:r>
              <a:endParaRPr lang="en-GB" altLang="en-US" sz="2400">
                <a:solidFill>
                  <a:srgbClr val="184A23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35865" name="AutoShape 138">
              <a:extLst>
                <a:ext uri="{FF2B5EF4-FFF2-40B4-BE49-F238E27FC236}">
                  <a16:creationId xmlns:a16="http://schemas.microsoft.com/office/drawing/2014/main" id="{C95CDB7D-F302-4E2E-AD2D-3BC80A9E6D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" y="1632"/>
              <a:ext cx="4078" cy="276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BAE8C4"/>
                </a:gs>
                <a:gs pos="100000">
                  <a:srgbClr val="7DD590"/>
                </a:gs>
              </a:gsLst>
              <a:lin ang="5400000" scaled="1"/>
            </a:gradFill>
            <a:ln w="9525">
              <a:solidFill>
                <a:srgbClr val="B7E7C1"/>
              </a:solidFill>
              <a:round/>
              <a:headEnd/>
              <a:tailEnd/>
            </a:ln>
          </p:spPr>
          <p:txBody>
            <a:bodyPr wrap="none" tIns="0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fontAlgn="auto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GB" altLang="en-US" sz="2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</a:rPr>
                <a:t>SC to approve draft </a:t>
              </a:r>
              <a:r>
                <a:rPr lang="fr-BE" altLang="en-US" sz="2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</a:rPr>
                <a:t>Guideline for consultation </a:t>
              </a:r>
              <a:endParaRPr lang="en-GB" altLang="en-US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endParaRPr>
            </a:p>
          </p:txBody>
        </p:sp>
      </p:grpSp>
      <p:grpSp>
        <p:nvGrpSpPr>
          <p:cNvPr id="37894" name="Group 157">
            <a:extLst>
              <a:ext uri="{FF2B5EF4-FFF2-40B4-BE49-F238E27FC236}">
                <a16:creationId xmlns:a16="http://schemas.microsoft.com/office/drawing/2014/main" id="{2FCF1CD4-64C9-4304-B72E-A01E6D67A0F3}"/>
              </a:ext>
            </a:extLst>
          </p:cNvPr>
          <p:cNvGrpSpPr>
            <a:grpSpLocks/>
          </p:cNvGrpSpPr>
          <p:nvPr/>
        </p:nvGrpSpPr>
        <p:grpSpPr bwMode="auto">
          <a:xfrm>
            <a:off x="334963" y="3714750"/>
            <a:ext cx="7908925" cy="438150"/>
            <a:chOff x="252" y="1632"/>
            <a:chExt cx="5314" cy="276"/>
          </a:xfrm>
        </p:grpSpPr>
        <p:sp>
          <p:nvSpPr>
            <p:cNvPr id="37909" name="AutoShape 158">
              <a:extLst>
                <a:ext uri="{FF2B5EF4-FFF2-40B4-BE49-F238E27FC236}">
                  <a16:creationId xmlns:a16="http://schemas.microsoft.com/office/drawing/2014/main" id="{AB8E7596-1218-4C26-8E4A-D18963FCA5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" y="1632"/>
              <a:ext cx="1092" cy="276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BAE8C4"/>
                </a:gs>
                <a:gs pos="100000">
                  <a:srgbClr val="7DD590"/>
                </a:gs>
              </a:gsLst>
              <a:lin ang="5400000" scaled="1"/>
            </a:gradFill>
            <a:ln w="9525">
              <a:solidFill>
                <a:srgbClr val="B7E7C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 sz="2100" b="1">
                  <a:solidFill>
                    <a:srgbClr val="184A23"/>
                  </a:solidFill>
                  <a:latin typeface="Tahoma" panose="020B0604030504040204" pitchFamily="34" charset="0"/>
                </a:rPr>
                <a:t>Step </a:t>
              </a:r>
              <a:r>
                <a:rPr lang="fr-BE" altLang="en-US" sz="2100" b="1">
                  <a:solidFill>
                    <a:srgbClr val="184A23"/>
                  </a:solidFill>
                  <a:latin typeface="Tahoma" panose="020B0604030504040204" pitchFamily="34" charset="0"/>
                </a:rPr>
                <a:t>4</a:t>
              </a:r>
              <a:endParaRPr lang="en-GB" altLang="en-US" sz="2400">
                <a:solidFill>
                  <a:srgbClr val="184A23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37910" name="AutoShape 159">
              <a:extLst>
                <a:ext uri="{FF2B5EF4-FFF2-40B4-BE49-F238E27FC236}">
                  <a16:creationId xmlns:a16="http://schemas.microsoft.com/office/drawing/2014/main" id="{708C8AD7-2C7A-4D00-96EC-5E913BF543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" y="1632"/>
              <a:ext cx="4078" cy="276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BAE8C4"/>
                </a:gs>
                <a:gs pos="100000">
                  <a:srgbClr val="7DD590"/>
                </a:gs>
              </a:gsLst>
              <a:lin ang="5400000" scaled="1"/>
            </a:gradFill>
            <a:ln w="9525">
              <a:solidFill>
                <a:srgbClr val="B7E7C1"/>
              </a:solidFill>
              <a:round/>
              <a:headEnd/>
              <a:tailEnd/>
            </a:ln>
          </p:spPr>
          <p:txBody>
            <a:bodyPr wrap="none" t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en-GB" altLang="en-US" sz="2100">
                  <a:solidFill>
                    <a:srgbClr val="184A23"/>
                  </a:solidFill>
                  <a:latin typeface="Tahoma" panose="020B0604030504040204" pitchFamily="34" charset="0"/>
                </a:rPr>
                <a:t>Public consultation in the regions</a:t>
              </a:r>
            </a:p>
          </p:txBody>
        </p:sp>
      </p:grpSp>
      <p:grpSp>
        <p:nvGrpSpPr>
          <p:cNvPr id="37895" name="Group 160">
            <a:extLst>
              <a:ext uri="{FF2B5EF4-FFF2-40B4-BE49-F238E27FC236}">
                <a16:creationId xmlns:a16="http://schemas.microsoft.com/office/drawing/2014/main" id="{69569376-9EAA-4597-B9DD-650FA4FE3413}"/>
              </a:ext>
            </a:extLst>
          </p:cNvPr>
          <p:cNvGrpSpPr>
            <a:grpSpLocks/>
          </p:cNvGrpSpPr>
          <p:nvPr/>
        </p:nvGrpSpPr>
        <p:grpSpPr bwMode="auto">
          <a:xfrm>
            <a:off x="334963" y="4210050"/>
            <a:ext cx="7908925" cy="438150"/>
            <a:chOff x="252" y="1632"/>
            <a:chExt cx="5314" cy="276"/>
          </a:xfrm>
        </p:grpSpPr>
        <p:sp>
          <p:nvSpPr>
            <p:cNvPr id="37907" name="AutoShape 161">
              <a:extLst>
                <a:ext uri="{FF2B5EF4-FFF2-40B4-BE49-F238E27FC236}">
                  <a16:creationId xmlns:a16="http://schemas.microsoft.com/office/drawing/2014/main" id="{805B731C-F47B-45E4-A392-11C7B94D9C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" y="1632"/>
              <a:ext cx="1092" cy="276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BAE8C4"/>
                </a:gs>
                <a:gs pos="100000">
                  <a:srgbClr val="7DD590"/>
                </a:gs>
              </a:gsLst>
              <a:lin ang="5400000" scaled="1"/>
            </a:gradFill>
            <a:ln w="9525">
              <a:solidFill>
                <a:srgbClr val="B7E7C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 sz="2100" b="1">
                  <a:solidFill>
                    <a:srgbClr val="184A23"/>
                  </a:solidFill>
                  <a:latin typeface="Tahoma" panose="020B0604030504040204" pitchFamily="34" charset="0"/>
                </a:rPr>
                <a:t>Step </a:t>
              </a:r>
              <a:r>
                <a:rPr lang="fr-BE" altLang="en-US" sz="2100" b="1">
                  <a:solidFill>
                    <a:srgbClr val="184A23"/>
                  </a:solidFill>
                  <a:latin typeface="Tahoma" panose="020B0604030504040204" pitchFamily="34" charset="0"/>
                </a:rPr>
                <a:t>5</a:t>
              </a:r>
              <a:endParaRPr lang="en-GB" altLang="en-US" sz="2400">
                <a:solidFill>
                  <a:srgbClr val="184A23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35861" name="AutoShape 162">
              <a:extLst>
                <a:ext uri="{FF2B5EF4-FFF2-40B4-BE49-F238E27FC236}">
                  <a16:creationId xmlns:a16="http://schemas.microsoft.com/office/drawing/2014/main" id="{8068D4A8-6EC1-4B11-BEC0-670F171ECE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" y="1632"/>
              <a:ext cx="4078" cy="276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BAE8C4"/>
                </a:gs>
                <a:gs pos="100000">
                  <a:srgbClr val="7DD590"/>
                </a:gs>
              </a:gsLst>
              <a:lin ang="5400000" scaled="1"/>
            </a:gradFill>
            <a:ln w="9525">
              <a:solidFill>
                <a:srgbClr val="B7E7C1"/>
              </a:solidFill>
              <a:round/>
              <a:headEnd/>
              <a:tailEnd/>
            </a:ln>
          </p:spPr>
          <p:txBody>
            <a:bodyPr wrap="none" tIns="0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fontAlgn="auto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GB" altLang="en-US" sz="2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</a:rPr>
                <a:t>EWG to review comments and finalise Guideline</a:t>
              </a:r>
            </a:p>
          </p:txBody>
        </p:sp>
      </p:grpSp>
      <p:grpSp>
        <p:nvGrpSpPr>
          <p:cNvPr id="37896" name="Group 164">
            <a:extLst>
              <a:ext uri="{FF2B5EF4-FFF2-40B4-BE49-F238E27FC236}">
                <a16:creationId xmlns:a16="http://schemas.microsoft.com/office/drawing/2014/main" id="{33DE4D78-68BE-4BD1-B5D7-7AE67980F3F7}"/>
              </a:ext>
            </a:extLst>
          </p:cNvPr>
          <p:cNvGrpSpPr>
            <a:grpSpLocks/>
          </p:cNvGrpSpPr>
          <p:nvPr/>
        </p:nvGrpSpPr>
        <p:grpSpPr bwMode="auto">
          <a:xfrm>
            <a:off x="334963" y="4648200"/>
            <a:ext cx="7908925" cy="495300"/>
            <a:chOff x="252" y="1632"/>
            <a:chExt cx="4800" cy="276"/>
          </a:xfrm>
        </p:grpSpPr>
        <p:sp>
          <p:nvSpPr>
            <p:cNvPr id="37905" name="AutoShape 165">
              <a:extLst>
                <a:ext uri="{FF2B5EF4-FFF2-40B4-BE49-F238E27FC236}">
                  <a16:creationId xmlns:a16="http://schemas.microsoft.com/office/drawing/2014/main" id="{BFE798A3-3F50-4245-8362-2B62ECC6FF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" y="1632"/>
              <a:ext cx="986" cy="276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BAE8C4"/>
                </a:gs>
                <a:gs pos="100000">
                  <a:srgbClr val="7DD590"/>
                </a:gs>
              </a:gsLst>
              <a:lin ang="5400000" scaled="1"/>
            </a:gradFill>
            <a:ln w="9525">
              <a:solidFill>
                <a:srgbClr val="B7E7C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 sz="2100" b="1">
                  <a:solidFill>
                    <a:srgbClr val="184A23"/>
                  </a:solidFill>
                  <a:latin typeface="Tahoma" panose="020B0604030504040204" pitchFamily="34" charset="0"/>
                </a:rPr>
                <a:t>Step </a:t>
              </a:r>
              <a:r>
                <a:rPr lang="fr-BE" altLang="en-US" sz="2100" b="1">
                  <a:solidFill>
                    <a:srgbClr val="184A23"/>
                  </a:solidFill>
                  <a:latin typeface="Tahoma" panose="020B0604030504040204" pitchFamily="34" charset="0"/>
                </a:rPr>
                <a:t>6</a:t>
              </a:r>
              <a:endParaRPr lang="en-GB" altLang="en-US" sz="2400">
                <a:solidFill>
                  <a:srgbClr val="184A23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37906" name="AutoShape 166">
              <a:extLst>
                <a:ext uri="{FF2B5EF4-FFF2-40B4-BE49-F238E27FC236}">
                  <a16:creationId xmlns:a16="http://schemas.microsoft.com/office/drawing/2014/main" id="{874C4977-DFEB-4E21-8E7C-595A6468A6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8" y="1632"/>
              <a:ext cx="3684" cy="276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BAE8C4"/>
                </a:gs>
                <a:gs pos="100000">
                  <a:srgbClr val="7DD590"/>
                </a:gs>
              </a:gsLst>
              <a:lin ang="5400000" scaled="1"/>
            </a:gradFill>
            <a:ln w="9525">
              <a:solidFill>
                <a:srgbClr val="B7E7C1"/>
              </a:solidFill>
              <a:round/>
              <a:headEnd/>
              <a:tailEnd/>
            </a:ln>
          </p:spPr>
          <p:txBody>
            <a:bodyPr wrap="none" t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en-GB" altLang="en-US" sz="2100">
                  <a:solidFill>
                    <a:srgbClr val="184A23"/>
                  </a:solidFill>
                  <a:latin typeface="Tahoma" panose="020B0604030504040204" pitchFamily="34" charset="0"/>
                </a:rPr>
                <a:t>SC to adopt final </a:t>
              </a:r>
              <a:r>
                <a:rPr lang="fr-BE" altLang="en-US" sz="2100">
                  <a:solidFill>
                    <a:srgbClr val="184A23"/>
                  </a:solidFill>
                  <a:latin typeface="Tahoma" panose="020B0604030504040204" pitchFamily="34" charset="0"/>
                </a:rPr>
                <a:t>Guideline</a:t>
              </a:r>
              <a:r>
                <a:rPr lang="en-GB" altLang="en-US" sz="2100">
                  <a:solidFill>
                    <a:srgbClr val="184A23"/>
                  </a:solidFill>
                  <a:latin typeface="Tahoma" panose="020B0604030504040204" pitchFamily="34" charset="0"/>
                </a:rPr>
                <a:t> </a:t>
              </a:r>
            </a:p>
          </p:txBody>
        </p:sp>
      </p:grpSp>
      <p:grpSp>
        <p:nvGrpSpPr>
          <p:cNvPr id="37897" name="Group 168">
            <a:extLst>
              <a:ext uri="{FF2B5EF4-FFF2-40B4-BE49-F238E27FC236}">
                <a16:creationId xmlns:a16="http://schemas.microsoft.com/office/drawing/2014/main" id="{246FAD3C-736D-4AB1-A93B-40754959B08D}"/>
              </a:ext>
            </a:extLst>
          </p:cNvPr>
          <p:cNvGrpSpPr>
            <a:grpSpLocks/>
          </p:cNvGrpSpPr>
          <p:nvPr/>
        </p:nvGrpSpPr>
        <p:grpSpPr bwMode="auto">
          <a:xfrm>
            <a:off x="334963" y="5200650"/>
            <a:ext cx="7908925" cy="438150"/>
            <a:chOff x="252" y="1632"/>
            <a:chExt cx="5314" cy="276"/>
          </a:xfrm>
        </p:grpSpPr>
        <p:sp>
          <p:nvSpPr>
            <p:cNvPr id="37903" name="AutoShape 169">
              <a:extLst>
                <a:ext uri="{FF2B5EF4-FFF2-40B4-BE49-F238E27FC236}">
                  <a16:creationId xmlns:a16="http://schemas.microsoft.com/office/drawing/2014/main" id="{4FF651C2-EA1E-468C-9258-9A3F1972F8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" y="1632"/>
              <a:ext cx="1092" cy="276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BAE8C4"/>
                </a:gs>
                <a:gs pos="100000">
                  <a:srgbClr val="7DD590"/>
                </a:gs>
              </a:gsLst>
              <a:lin ang="5400000" scaled="1"/>
            </a:gradFill>
            <a:ln w="9525">
              <a:solidFill>
                <a:srgbClr val="B7E7C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 sz="2100" b="1">
                  <a:solidFill>
                    <a:srgbClr val="184A23"/>
                  </a:solidFill>
                  <a:latin typeface="Tahoma" panose="020B0604030504040204" pitchFamily="34" charset="0"/>
                </a:rPr>
                <a:t>Step </a:t>
              </a:r>
              <a:r>
                <a:rPr lang="fr-BE" altLang="en-US" sz="2100" b="1">
                  <a:solidFill>
                    <a:srgbClr val="184A23"/>
                  </a:solidFill>
                  <a:latin typeface="Tahoma" panose="020B0604030504040204" pitchFamily="34" charset="0"/>
                </a:rPr>
                <a:t>7-8</a:t>
              </a:r>
              <a:endParaRPr lang="en-GB" altLang="en-US" sz="2400">
                <a:solidFill>
                  <a:srgbClr val="184A23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37904" name="AutoShape 170">
              <a:extLst>
                <a:ext uri="{FF2B5EF4-FFF2-40B4-BE49-F238E27FC236}">
                  <a16:creationId xmlns:a16="http://schemas.microsoft.com/office/drawing/2014/main" id="{2EA9EBE7-AAEF-4899-B8D2-ED12525D6B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" y="1632"/>
              <a:ext cx="4078" cy="276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BAE8C4"/>
                </a:gs>
                <a:gs pos="100000">
                  <a:srgbClr val="7DD590"/>
                </a:gs>
              </a:gsLst>
              <a:lin ang="5400000" scaled="1"/>
            </a:gradFill>
            <a:ln w="9525">
              <a:solidFill>
                <a:srgbClr val="B7E7C1"/>
              </a:solidFill>
              <a:round/>
              <a:headEnd/>
              <a:tailEnd/>
            </a:ln>
          </p:spPr>
          <p:txBody>
            <a:bodyPr wrap="none" t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GB" altLang="en-US" sz="2100">
                  <a:solidFill>
                    <a:srgbClr val="184A23"/>
                  </a:solidFill>
                  <a:latin typeface="Tahoma" panose="020B0604030504040204" pitchFamily="34" charset="0"/>
                </a:rPr>
                <a:t>Implementation of </a:t>
              </a:r>
              <a:r>
                <a:rPr lang="fr-BE" altLang="en-US" sz="2100">
                  <a:solidFill>
                    <a:srgbClr val="184A23"/>
                  </a:solidFill>
                  <a:latin typeface="Tahoma" panose="020B0604030504040204" pitchFamily="34" charset="0"/>
                </a:rPr>
                <a:t>Guideline</a:t>
              </a:r>
              <a:endParaRPr lang="en-GB" altLang="en-US" sz="2100">
                <a:solidFill>
                  <a:srgbClr val="184A23"/>
                </a:solidFill>
                <a:latin typeface="Tahoma" panose="020B0604030504040204" pitchFamily="34" charset="0"/>
              </a:endParaRPr>
            </a:p>
          </p:txBody>
        </p:sp>
      </p:grpSp>
      <p:grpSp>
        <p:nvGrpSpPr>
          <p:cNvPr id="37898" name="Group 177">
            <a:extLst>
              <a:ext uri="{FF2B5EF4-FFF2-40B4-BE49-F238E27FC236}">
                <a16:creationId xmlns:a16="http://schemas.microsoft.com/office/drawing/2014/main" id="{CA99D7A5-A7F8-458C-9FD9-D0924A155B89}"/>
              </a:ext>
            </a:extLst>
          </p:cNvPr>
          <p:cNvGrpSpPr>
            <a:grpSpLocks/>
          </p:cNvGrpSpPr>
          <p:nvPr/>
        </p:nvGrpSpPr>
        <p:grpSpPr bwMode="auto">
          <a:xfrm>
            <a:off x="354013" y="6172200"/>
            <a:ext cx="7889875" cy="438150"/>
            <a:chOff x="252" y="1632"/>
            <a:chExt cx="5301" cy="276"/>
          </a:xfrm>
        </p:grpSpPr>
        <p:sp>
          <p:nvSpPr>
            <p:cNvPr id="37901" name="AutoShape 178">
              <a:extLst>
                <a:ext uri="{FF2B5EF4-FFF2-40B4-BE49-F238E27FC236}">
                  <a16:creationId xmlns:a16="http://schemas.microsoft.com/office/drawing/2014/main" id="{CFF42E98-B0BA-4FEC-A526-6CA44FFEB5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" y="1632"/>
              <a:ext cx="1092" cy="276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BAE8C4"/>
                </a:gs>
                <a:gs pos="100000">
                  <a:srgbClr val="7DD590"/>
                </a:gs>
              </a:gsLst>
              <a:lin ang="5400000" scaled="1"/>
            </a:gradFill>
            <a:ln w="9525">
              <a:solidFill>
                <a:srgbClr val="B7E7C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endParaRPr lang="en-GB" altLang="en-US" sz="2400">
                <a:solidFill>
                  <a:srgbClr val="184A23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37902" name="AutoShape 179">
              <a:extLst>
                <a:ext uri="{FF2B5EF4-FFF2-40B4-BE49-F238E27FC236}">
                  <a16:creationId xmlns:a16="http://schemas.microsoft.com/office/drawing/2014/main" id="{CCFCE508-9C97-43E4-8755-A91E09D62E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5" y="1632"/>
              <a:ext cx="4078" cy="276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BAE8C4"/>
                </a:gs>
                <a:gs pos="100000">
                  <a:srgbClr val="7DD590"/>
                </a:gs>
              </a:gsLst>
              <a:lin ang="5400000" scaled="1"/>
            </a:gradFill>
            <a:ln w="9525">
              <a:solidFill>
                <a:srgbClr val="B7E7C1"/>
              </a:solidFill>
              <a:round/>
              <a:headEnd/>
              <a:tailEnd/>
            </a:ln>
          </p:spPr>
          <p:txBody>
            <a:bodyPr wrap="none" t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>
                  <a:schemeClr val="tx1"/>
                </a:buClr>
              </a:pPr>
              <a:r>
                <a:rPr lang="en-GB" altLang="en-US" sz="2100">
                  <a:solidFill>
                    <a:srgbClr val="184A23"/>
                  </a:solidFill>
                  <a:latin typeface="Tahoma" panose="020B0604030504040204" pitchFamily="34" charset="0"/>
                </a:rPr>
                <a:t>9 step procedure</a:t>
              </a:r>
            </a:p>
          </p:txBody>
        </p:sp>
      </p:grpSp>
      <p:sp>
        <p:nvSpPr>
          <p:cNvPr id="37899" name="Line 181">
            <a:extLst>
              <a:ext uri="{FF2B5EF4-FFF2-40B4-BE49-F238E27FC236}">
                <a16:creationId xmlns:a16="http://schemas.microsoft.com/office/drawing/2014/main" id="{67A1EF5A-C456-4DF3-8D0E-68E02B97FAE3}"/>
              </a:ext>
            </a:extLst>
          </p:cNvPr>
          <p:cNvSpPr>
            <a:spLocks noChangeShapeType="1"/>
          </p:cNvSpPr>
          <p:nvPr/>
        </p:nvSpPr>
        <p:spPr bwMode="auto">
          <a:xfrm>
            <a:off x="773113" y="6438900"/>
            <a:ext cx="742950" cy="0"/>
          </a:xfrm>
          <a:prstGeom prst="line">
            <a:avLst/>
          </a:prstGeom>
          <a:noFill/>
          <a:ln w="57150">
            <a:solidFill>
              <a:srgbClr val="2F8F4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156847" name="Rectangle 175">
            <a:extLst>
              <a:ext uri="{FF2B5EF4-FFF2-40B4-BE49-F238E27FC236}">
                <a16:creationId xmlns:a16="http://schemas.microsoft.com/office/drawing/2014/main" id="{6C1FAA19-932C-46CD-B423-48B91EA44CB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Development of a VICH Guideline:</a:t>
            </a:r>
            <a:br>
              <a:rPr lang="en-US" sz="32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32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9 step procedure</a:t>
            </a:r>
          </a:p>
        </p:txBody>
      </p:sp>
    </p:spTree>
    <p:extLst>
      <p:ext uri="{BB962C8B-B14F-4D97-AF65-F5344CB8AC3E}">
        <p14:creationId xmlns:p14="http://schemas.microsoft.com/office/powerpoint/2010/main" val="3885877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3F260D0B-889C-4A15-9047-1D1FD70B08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6510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3200">
                <a:solidFill>
                  <a:srgbClr val="0070C0"/>
                </a:solidFill>
              </a:rPr>
              <a:t>Rights and obligations of VICH Members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E2B6815E-902E-4600-88E0-AF8AFF907B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14313" y="1262063"/>
            <a:ext cx="8605837" cy="4751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  <a:spcBef>
                <a:spcPts val="1800"/>
              </a:spcBef>
              <a:buSzPct val="80000"/>
            </a:pPr>
            <a:r>
              <a:rPr lang="en-GB" altLang="en-US"/>
              <a:t>Members have pledged to implement all finalised VICH Guidelines</a:t>
            </a:r>
          </a:p>
          <a:p>
            <a:pPr eaLnBrk="1" hangingPunct="1">
              <a:lnSpc>
                <a:spcPct val="80000"/>
              </a:lnSpc>
              <a:spcBef>
                <a:spcPts val="1800"/>
              </a:spcBef>
              <a:buSzPct val="80000"/>
            </a:pPr>
            <a:r>
              <a:rPr lang="en-GB" altLang="en-US"/>
              <a:t>Members participate in Steering Committee meetings and in Expert Working Group meetings</a:t>
            </a:r>
          </a:p>
          <a:p>
            <a:pPr eaLnBrk="1" hangingPunct="1">
              <a:lnSpc>
                <a:spcPct val="80000"/>
              </a:lnSpc>
              <a:spcBef>
                <a:spcPts val="1800"/>
              </a:spcBef>
              <a:buSzPct val="80000"/>
            </a:pPr>
            <a:r>
              <a:rPr lang="en-GB" altLang="en-US"/>
              <a:t>Members consult with stakeholders concerning draft and final VICH Guidelines</a:t>
            </a:r>
          </a:p>
          <a:p>
            <a:pPr eaLnBrk="1" hangingPunct="1">
              <a:lnSpc>
                <a:spcPct val="80000"/>
              </a:lnSpc>
              <a:spcBef>
                <a:spcPts val="1800"/>
              </a:spcBef>
              <a:buSzPct val="80000"/>
            </a:pPr>
            <a:r>
              <a:rPr lang="en-GB" altLang="en-US"/>
              <a:t>Members are permitted to sign-off of Guidelines (in final steps regulators only)</a:t>
            </a:r>
          </a:p>
          <a:p>
            <a:pPr eaLnBrk="1" hangingPunct="1">
              <a:lnSpc>
                <a:spcPct val="80000"/>
              </a:lnSpc>
              <a:spcBef>
                <a:spcPts val="1800"/>
              </a:spcBef>
              <a:buSzPct val="80000"/>
            </a:pPr>
            <a:r>
              <a:rPr lang="en-GB" altLang="en-US"/>
              <a:t>Members chair Steering Committee meetings and Expert Working Group meetings</a:t>
            </a:r>
          </a:p>
          <a:p>
            <a:pPr eaLnBrk="1" hangingPunct="1">
              <a:lnSpc>
                <a:spcPct val="80000"/>
              </a:lnSpc>
              <a:spcBef>
                <a:spcPts val="1800"/>
              </a:spcBef>
              <a:buSzPct val="80000"/>
              <a:buFontTx/>
              <a:buNone/>
            </a:pPr>
            <a:r>
              <a:rPr lang="en-GB" altLang="en-US"/>
              <a:t>	</a:t>
            </a:r>
            <a:endParaRPr lang="en-GB" altLang="en-US" sz="2000"/>
          </a:p>
        </p:txBody>
      </p:sp>
    </p:spTree>
    <p:extLst>
      <p:ext uri="{BB962C8B-B14F-4D97-AF65-F5344CB8AC3E}">
        <p14:creationId xmlns:p14="http://schemas.microsoft.com/office/powerpoint/2010/main" val="1467824843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 smtClean="0">
            <a:solidFill>
              <a:schemeClr val="bg1"/>
            </a:solidFill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able of contents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hapter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Closing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14926</TotalTime>
  <Words>1666</Words>
  <Application>Microsoft Office PowerPoint</Application>
  <PresentationFormat>On-screen Show (4:3)</PresentationFormat>
  <Paragraphs>344</Paragraphs>
  <Slides>29</Slides>
  <Notes>6</Notes>
  <HiddenSlides>3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3" baseType="lpstr">
      <vt:lpstr>MS PGothic</vt:lpstr>
      <vt:lpstr>Arial</vt:lpstr>
      <vt:lpstr>Calibri</vt:lpstr>
      <vt:lpstr>Calibri Light</vt:lpstr>
      <vt:lpstr>Tahoma</vt:lpstr>
      <vt:lpstr>Times</vt:lpstr>
      <vt:lpstr>Times New Roman</vt:lpstr>
      <vt:lpstr>Wingdings</vt:lpstr>
      <vt:lpstr>Cover slide</vt:lpstr>
      <vt:lpstr>Table of contents</vt:lpstr>
      <vt:lpstr>Chapter slide</vt:lpstr>
      <vt:lpstr>Content slide</vt:lpstr>
      <vt:lpstr>Closing slide</vt:lpstr>
      <vt:lpstr>Clip</vt:lpstr>
      <vt:lpstr>PowerPoint Presentation</vt:lpstr>
      <vt:lpstr>PowerPoint Presentation</vt:lpstr>
      <vt:lpstr>PowerPoint Presentation</vt:lpstr>
      <vt:lpstr>What is VICH?</vt:lpstr>
      <vt:lpstr>VICH =</vt:lpstr>
      <vt:lpstr>VICH Structure</vt:lpstr>
      <vt:lpstr>The Steering Committee (SC)</vt:lpstr>
      <vt:lpstr>The VICH Steering Committee</vt:lpstr>
      <vt:lpstr>The VICH Expert Working Groups (EWG)</vt:lpstr>
      <vt:lpstr>PowerPoint Presentation</vt:lpstr>
      <vt:lpstr>VICH History &amp; Milestones</vt:lpstr>
      <vt:lpstr>VICH History &amp; Milestones</vt:lpstr>
      <vt:lpstr>VICH Process</vt:lpstr>
      <vt:lpstr>The VICH Outreach Forum (VOF)</vt:lpstr>
      <vt:lpstr>The VICH Outreach Forum (VOF)</vt:lpstr>
      <vt:lpstr>VICH Guidelines</vt:lpstr>
      <vt:lpstr>PowerPoint Presentation</vt:lpstr>
      <vt:lpstr>What is the role of VICH?</vt:lpstr>
      <vt:lpstr>It is NOT the role of VICH to:</vt:lpstr>
      <vt:lpstr>VICH Objectives</vt:lpstr>
      <vt:lpstr>VICH Guiding Principles</vt:lpstr>
      <vt:lpstr>PowerPoint Presentation</vt:lpstr>
      <vt:lpstr>Achievements </vt:lpstr>
      <vt:lpstr>Achievements </vt:lpstr>
      <vt:lpstr>The VICH public website  (http://www.vichsec.org)</vt:lpstr>
      <vt:lpstr>THANK YOU FOR YOUR ATTENTION!</vt:lpstr>
      <vt:lpstr>The VICH Process</vt:lpstr>
      <vt:lpstr>Development of a VICH Guideline: The 9 step procedure</vt:lpstr>
      <vt:lpstr>Rights and obligations of VICH Members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M2M</dc:creator>
  <cp:lastModifiedBy>CEESA Office</cp:lastModifiedBy>
  <cp:revision>104</cp:revision>
  <cp:lastPrinted>2019-02-06T18:22:12Z</cp:lastPrinted>
  <dcterms:created xsi:type="dcterms:W3CDTF">2014-10-28T11:07:40Z</dcterms:created>
  <dcterms:modified xsi:type="dcterms:W3CDTF">2019-02-06T18:50:11Z</dcterms:modified>
</cp:coreProperties>
</file>